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erriweather Light"/>
      <p:regular r:id="rId46"/>
      <p:bold r:id="rId47"/>
      <p:italic r:id="rId48"/>
      <p:boldItalic r:id="rId49"/>
    </p:embeddedFont>
    <p:embeddedFont>
      <p:font typeface="Montserrat"/>
      <p:regular r:id="rId50"/>
      <p:bold r:id="rId51"/>
      <p:italic r:id="rId52"/>
      <p:boldItalic r:id="rId53"/>
    </p:embeddedFont>
    <p:embeddedFont>
      <p:font typeface="Open Sans SemiBold"/>
      <p:regular r:id="rId54"/>
      <p:bold r:id="rId55"/>
      <p:italic r:id="rId56"/>
      <p:boldItalic r:id="rId57"/>
    </p:embeddedFont>
    <p:embeddedFont>
      <p:font typeface="Vidaloka"/>
      <p:regular r:id="rId58"/>
    </p:embeddedFont>
    <p:embeddedFont>
      <p:font typeface="Russo One"/>
      <p:regular r:id="rId59"/>
    </p:embeddedFont>
    <p:embeddedFont>
      <p:font typeface="Mako"/>
      <p:regular r:id="rId60"/>
    </p:embeddedFont>
    <p:embeddedFont>
      <p:font typeface="Bree Serif"/>
      <p:regular r:id="rId61"/>
    </p:embeddedFont>
    <p:embeddedFont>
      <p:font typeface="Crimson Text"/>
      <p:regular r:id="rId62"/>
      <p:bold r:id="rId63"/>
      <p:italic r:id="rId64"/>
      <p:boldItalic r:id="rId65"/>
    </p:embeddedFont>
    <p:embeddedFont>
      <p:font typeface="Open San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025597-7B4C-47E6-9600-48853806787F}">
  <a:tblStyle styleId="{EA025597-7B4C-47E6-9600-4885380678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erriweatherLight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erriweatherLight-italic.fntdata"/><Relationship Id="rId47" Type="http://schemas.openxmlformats.org/officeDocument/2006/relationships/font" Target="fonts/MerriweatherLight-bold.fntdata"/><Relationship Id="rId49" Type="http://schemas.openxmlformats.org/officeDocument/2006/relationships/font" Target="fonts/Merriweather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rimsonText-regular.fntdata"/><Relationship Id="rId61" Type="http://schemas.openxmlformats.org/officeDocument/2006/relationships/font" Target="fonts/BreeSerif-regular.fntdata"/><Relationship Id="rId20" Type="http://schemas.openxmlformats.org/officeDocument/2006/relationships/slide" Target="slides/slide15.xml"/><Relationship Id="rId64" Type="http://schemas.openxmlformats.org/officeDocument/2006/relationships/font" Target="fonts/CrimsonText-italic.fntdata"/><Relationship Id="rId63" Type="http://schemas.openxmlformats.org/officeDocument/2006/relationships/font" Target="fonts/CrimsonText-bold.fntdata"/><Relationship Id="rId22" Type="http://schemas.openxmlformats.org/officeDocument/2006/relationships/slide" Target="slides/slide17.xml"/><Relationship Id="rId66" Type="http://schemas.openxmlformats.org/officeDocument/2006/relationships/font" Target="fonts/OpenSans-regular.fntdata"/><Relationship Id="rId21" Type="http://schemas.openxmlformats.org/officeDocument/2006/relationships/slide" Target="slides/slide16.xml"/><Relationship Id="rId65" Type="http://schemas.openxmlformats.org/officeDocument/2006/relationships/font" Target="fonts/CrimsonText-boldItalic.fntdata"/><Relationship Id="rId24" Type="http://schemas.openxmlformats.org/officeDocument/2006/relationships/slide" Target="slides/slide19.xml"/><Relationship Id="rId68" Type="http://schemas.openxmlformats.org/officeDocument/2006/relationships/font" Target="fonts/OpenSans-italic.fntdata"/><Relationship Id="rId23" Type="http://schemas.openxmlformats.org/officeDocument/2006/relationships/slide" Target="slides/slide18.xml"/><Relationship Id="rId67" Type="http://schemas.openxmlformats.org/officeDocument/2006/relationships/font" Target="fonts/OpenSans-bold.fntdata"/><Relationship Id="rId60" Type="http://schemas.openxmlformats.org/officeDocument/2006/relationships/font" Target="fonts/Mak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6.xml"/><Relationship Id="rId55" Type="http://schemas.openxmlformats.org/officeDocument/2006/relationships/font" Target="fonts/OpenSansSemiBold-bold.fntdata"/><Relationship Id="rId10" Type="http://schemas.openxmlformats.org/officeDocument/2006/relationships/slide" Target="slides/slide5.xml"/><Relationship Id="rId54" Type="http://schemas.openxmlformats.org/officeDocument/2006/relationships/font" Target="fonts/OpenSansSemiBold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SemiBold-boldItalic.fntdata"/><Relationship Id="rId12" Type="http://schemas.openxmlformats.org/officeDocument/2006/relationships/slide" Target="slides/slide7.xml"/><Relationship Id="rId56" Type="http://schemas.openxmlformats.org/officeDocument/2006/relationships/font" Target="fonts/OpenSansSemiBold-italic.fntdata"/><Relationship Id="rId15" Type="http://schemas.openxmlformats.org/officeDocument/2006/relationships/slide" Target="slides/slide10.xml"/><Relationship Id="rId59" Type="http://schemas.openxmlformats.org/officeDocument/2006/relationships/font" Target="fonts/RussoOne-regular.fntdata"/><Relationship Id="rId14" Type="http://schemas.openxmlformats.org/officeDocument/2006/relationships/slide" Target="slides/slide9.xml"/><Relationship Id="rId58" Type="http://schemas.openxmlformats.org/officeDocument/2006/relationships/font" Target="fonts/Vidalok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a18cfd631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a18cfd631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a18cfd631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a18cfd631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a17efe7e3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a17efe7e3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a17efe7e3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a17efe7e3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a17efe7e3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a17efe7e3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a17efe7e37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a17efe7e3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a17efe7e3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a17efe7e3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a17efe7e37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a17efe7e3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a17efe7e37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a17efe7e37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a17efe7e37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a17efe7e37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f7a3c5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f7a3c5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a17efe7e37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a17efe7e37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a17efe7e37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a17efe7e37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a17efe7e37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a17efe7e37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a17efe7e37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a17efe7e37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a17efe7e37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a17efe7e37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a17efe7e37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a17efe7e37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a17efe7e37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a17efe7e37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a17efe7e37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a17efe7e37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a17efe7e37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a17efe7e37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a17efe7e37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a17efe7e37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5aad17dc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05aad17dc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a17efe7e37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a17efe7e37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a17efe7e37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a17efe7e37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a17efe7e37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a17efe7e37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a17efe7e37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a17efe7e37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a17efe7e37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a17efe7e37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a17efe7e37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a17efe7e37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a17efe7e37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a17efe7e37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a17efe7e37_2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a17efe7e37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a17efe7e37_2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a17efe7e37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a17efe7e37_2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a17efe7e37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a18cfd631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a18cfd631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cc7554a04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cc7554a04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a18cfd631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a18cfd631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a18cfd631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a18cfd631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a18cfd631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a18cfd631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a18cfd631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a18cfd631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a18cfd631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a18cfd631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Bree Serif"/>
                <a:ea typeface="Bree Serif"/>
                <a:cs typeface="Bree Serif"/>
                <a:sym typeface="Bree Serif"/>
              </a:rPr>
              <a:t>Trabajo Práctico Final</a:t>
            </a:r>
            <a:endParaRPr sz="40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Grupo Tiny</a:t>
            </a:r>
            <a:endParaRPr sz="40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Planeamiento Comercial y Negocios Data-Driven (M1.07)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3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1</a:t>
            </a:r>
            <a:endParaRPr/>
          </a:p>
        </p:txBody>
      </p:sp>
      <p:sp>
        <p:nvSpPr>
          <p:cNvPr id="560" name="Google Shape;560;p63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Evolución del market share:</a:t>
            </a:r>
            <a:endParaRPr u="sng"/>
          </a:p>
        </p:txBody>
      </p:sp>
      <p:pic>
        <p:nvPicPr>
          <p:cNvPr id="561" name="Google Shape;561;p63"/>
          <p:cNvPicPr preferRelativeResize="0"/>
          <p:nvPr/>
        </p:nvPicPr>
        <p:blipFill rotWithShape="1">
          <a:blip r:embed="rId3">
            <a:alphaModFix/>
          </a:blip>
          <a:srcRect b="3818" l="0" r="0" t="0"/>
          <a:stretch/>
        </p:blipFill>
        <p:spPr>
          <a:xfrm>
            <a:off x="124000" y="2185449"/>
            <a:ext cx="4195401" cy="21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650" y="2189588"/>
            <a:ext cx="4195400" cy="20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63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64" name="Google Shape;564;p63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4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1</a:t>
            </a:r>
            <a:endParaRPr/>
          </a:p>
        </p:txBody>
      </p:sp>
      <p:sp>
        <p:nvSpPr>
          <p:cNvPr id="570" name="Google Shape;570;p64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M</a:t>
            </a:r>
            <a:r>
              <a:rPr lang="en" u="sng">
                <a:solidFill>
                  <a:schemeClr val="dk1"/>
                </a:solidFill>
              </a:rPr>
              <a:t>arket share vs competidores:</a:t>
            </a:r>
            <a:endParaRPr u="sng"/>
          </a:p>
        </p:txBody>
      </p:sp>
      <p:sp>
        <p:nvSpPr>
          <p:cNvPr id="571" name="Google Shape;571;p64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72" name="Google Shape;572;p64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573" name="Google Shape;573;p64"/>
          <p:cNvPicPr preferRelativeResize="0"/>
          <p:nvPr/>
        </p:nvPicPr>
        <p:blipFill rotWithShape="1">
          <a:blip r:embed="rId3">
            <a:alphaModFix/>
          </a:blip>
          <a:srcRect b="8813" l="3136" r="4073" t="6848"/>
          <a:stretch/>
        </p:blipFill>
        <p:spPr>
          <a:xfrm>
            <a:off x="124000" y="2189600"/>
            <a:ext cx="4195400" cy="20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64"/>
          <p:cNvPicPr preferRelativeResize="0"/>
          <p:nvPr/>
        </p:nvPicPr>
        <p:blipFill rotWithShape="1">
          <a:blip r:embed="rId4">
            <a:alphaModFix/>
          </a:blip>
          <a:srcRect b="6597" l="0" r="4067" t="8056"/>
          <a:stretch/>
        </p:blipFill>
        <p:spPr>
          <a:xfrm>
            <a:off x="4528650" y="2189600"/>
            <a:ext cx="4195399" cy="2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5"/>
          <p:cNvSpPr txBox="1"/>
          <p:nvPr>
            <p:ph type="title"/>
          </p:nvPr>
        </p:nvSpPr>
        <p:spPr>
          <a:xfrm>
            <a:off x="3110550" y="3726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2</a:t>
            </a:r>
            <a:endParaRPr/>
          </a:p>
        </p:txBody>
      </p:sp>
      <p:sp>
        <p:nvSpPr>
          <p:cNvPr id="580" name="Google Shape;580;p65"/>
          <p:cNvSpPr txBox="1"/>
          <p:nvPr>
            <p:ph idx="4294967295" type="subTitle"/>
          </p:nvPr>
        </p:nvSpPr>
        <p:spPr>
          <a:xfrm>
            <a:off x="896250" y="920625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Estrategia</a:t>
            </a:r>
            <a:endParaRPr u="sng"/>
          </a:p>
        </p:txBody>
      </p:sp>
      <p:sp>
        <p:nvSpPr>
          <p:cNvPr id="581" name="Google Shape;581;p65"/>
          <p:cNvSpPr txBox="1"/>
          <p:nvPr/>
        </p:nvSpPr>
        <p:spPr>
          <a:xfrm>
            <a:off x="988050" y="1354250"/>
            <a:ext cx="74169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Iniciamos el periodo sin stock remanente en ambos productos.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La producción de TONE se incrementa un 38% y la de TOPS un 10% en función de proyección de ventas por crecimiento de mercado (Gen-X + 18% y Prof +14% entre periodos).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PRECIO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Se baja el precio de TONE un 20% para buscar competitividad en MS a </a:t>
            </a: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través</a:t>
            </a: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de una mejora de la intención de compra. Se tiene en cuenta GAP respecto al producto y preferencias del segmento.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TOPS se baja un 8% para alinear con preferencia de segmento objetivo (BB)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MARKETING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Se ajustó tanto la fuerza de venta como así también el presupuesto en MKT para orientar la publicidad en base a los segmentos objetivo y para seguir trabajando en el awareness de cada producto. En TONE, fue Gen-X y Profesionales y en TOP fue Baby Boomers.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PROYECTOS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Se lanzan proyectos para orientar el producto TONE a segmento Profesionales y para buscar segmento de Gen-X en marca TOP, teniendo en cuenta forecast de mercado (salir de BB).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6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2</a:t>
            </a:r>
            <a:endParaRPr/>
          </a:p>
        </p:txBody>
      </p:sp>
      <p:sp>
        <p:nvSpPr>
          <p:cNvPr id="587" name="Google Shape;587;p66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Cuadro de Resultados:</a:t>
            </a:r>
            <a:endParaRPr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7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2</a:t>
            </a:r>
            <a:endParaRPr/>
          </a:p>
        </p:txBody>
      </p:sp>
      <p:sp>
        <p:nvSpPr>
          <p:cNvPr id="593" name="Google Shape;593;p67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Evolución del market share:</a:t>
            </a:r>
            <a:endParaRPr u="sng"/>
          </a:p>
        </p:txBody>
      </p:sp>
      <p:pic>
        <p:nvPicPr>
          <p:cNvPr id="594" name="Google Shape;594;p67"/>
          <p:cNvPicPr preferRelativeResize="0"/>
          <p:nvPr/>
        </p:nvPicPr>
        <p:blipFill rotWithShape="1">
          <a:blip r:embed="rId3">
            <a:alphaModFix/>
          </a:blip>
          <a:srcRect b="3818" l="0" r="0" t="0"/>
          <a:stretch/>
        </p:blipFill>
        <p:spPr>
          <a:xfrm>
            <a:off x="124000" y="2185449"/>
            <a:ext cx="4195401" cy="21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650" y="2189588"/>
            <a:ext cx="4195400" cy="20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67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97" name="Google Shape;597;p67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8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2</a:t>
            </a:r>
            <a:endParaRPr/>
          </a:p>
        </p:txBody>
      </p:sp>
      <p:sp>
        <p:nvSpPr>
          <p:cNvPr id="603" name="Google Shape;603;p68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Market share vs competidores:</a:t>
            </a:r>
            <a:endParaRPr u="sng"/>
          </a:p>
        </p:txBody>
      </p:sp>
      <p:sp>
        <p:nvSpPr>
          <p:cNvPr id="604" name="Google Shape;604;p68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05" name="Google Shape;605;p68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06" name="Google Shape;606;p68"/>
          <p:cNvPicPr preferRelativeResize="0"/>
          <p:nvPr/>
        </p:nvPicPr>
        <p:blipFill rotWithShape="1">
          <a:blip r:embed="rId3">
            <a:alphaModFix/>
          </a:blip>
          <a:srcRect b="8813" l="3136" r="4073" t="6848"/>
          <a:stretch/>
        </p:blipFill>
        <p:spPr>
          <a:xfrm>
            <a:off x="124000" y="2189600"/>
            <a:ext cx="4195400" cy="20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68"/>
          <p:cNvPicPr preferRelativeResize="0"/>
          <p:nvPr/>
        </p:nvPicPr>
        <p:blipFill rotWithShape="1">
          <a:blip r:embed="rId4">
            <a:alphaModFix/>
          </a:blip>
          <a:srcRect b="6597" l="0" r="4067" t="8056"/>
          <a:stretch/>
        </p:blipFill>
        <p:spPr>
          <a:xfrm>
            <a:off x="4528650" y="2189600"/>
            <a:ext cx="4195399" cy="2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9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3</a:t>
            </a:r>
            <a:endParaRPr/>
          </a:p>
        </p:txBody>
      </p:sp>
      <p:sp>
        <p:nvSpPr>
          <p:cNvPr id="613" name="Google Shape;613;p69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Estrategia</a:t>
            </a:r>
            <a:endParaRPr u="sng"/>
          </a:p>
        </p:txBody>
      </p:sp>
      <p:sp>
        <p:nvSpPr>
          <p:cNvPr id="614" name="Google Shape;614;p69"/>
          <p:cNvSpPr txBox="1"/>
          <p:nvPr/>
        </p:nvSpPr>
        <p:spPr>
          <a:xfrm>
            <a:off x="994600" y="2042825"/>
            <a:ext cx="74169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Al tener un sobrante de stock considerable, se decide reducir la producción a la mitad de TONE.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La producción de TOPS  se incrementa en un 20% (prácticamente no hubo sobrantes de stock).</a:t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PRECIO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TONE era uno de los productos más caros del mercado. Sin embargo, se decide subir  el precio un 5% para poder equiparar la pérdida generada por quedarnos posiblemente cortos de producción.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TOPS tenía un precio promedio dentro del mercado. Se decide bajar el precio un 5% para ganar volumen.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MARKETING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Se buscó orientar la publicidad en base a los segmentos con mayor % de market share de cada producto. En TONE, fue Gen-X y en TOP fue Baby Boomers.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0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3</a:t>
            </a:r>
            <a:endParaRPr/>
          </a:p>
        </p:txBody>
      </p:sp>
      <p:sp>
        <p:nvSpPr>
          <p:cNvPr id="620" name="Google Shape;620;p70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Cuadro de Resultados:</a:t>
            </a:r>
            <a:endParaRPr u="sng"/>
          </a:p>
        </p:txBody>
      </p:sp>
      <p:graphicFrame>
        <p:nvGraphicFramePr>
          <p:cNvPr id="621" name="Google Shape;621;p70"/>
          <p:cNvGraphicFramePr/>
          <p:nvPr/>
        </p:nvGraphicFramePr>
        <p:xfrm>
          <a:off x="952500" y="204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{EA025597-7B4C-47E6-9600-48853806787F}</a:tableStyleId>
              </a:tblPr>
              <a:tblGrid>
                <a:gridCol w="1937925"/>
                <a:gridCol w="914025"/>
                <a:gridCol w="998050"/>
                <a:gridCol w="1998800"/>
                <a:gridCol w="1302625"/>
              </a:tblGrid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Detalle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TONE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TOPS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Total Período 1 (M$)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Δ (P1-P0)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Ventas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$35,271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$24,230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$59,502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+$13,256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CMV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($13,068)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($14,714)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($27,782)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($4,002)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Costos de inventario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$476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de publicidad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($4,000)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Comerciales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($1,830)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($1,200)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($3,030)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($1,832)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I+D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($536)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($230)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EBT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$18,374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$6,316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$24,154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+$7,667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1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3</a:t>
            </a:r>
            <a:endParaRPr/>
          </a:p>
        </p:txBody>
      </p:sp>
      <p:sp>
        <p:nvSpPr>
          <p:cNvPr id="627" name="Google Shape;627;p71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Evolución del market share:</a:t>
            </a:r>
            <a:endParaRPr u="sng"/>
          </a:p>
        </p:txBody>
      </p:sp>
      <p:pic>
        <p:nvPicPr>
          <p:cNvPr id="628" name="Google Shape;628;p71"/>
          <p:cNvPicPr preferRelativeResize="0"/>
          <p:nvPr/>
        </p:nvPicPr>
        <p:blipFill rotWithShape="1">
          <a:blip r:embed="rId3">
            <a:alphaModFix/>
          </a:blip>
          <a:srcRect b="3818" l="0" r="0" t="0"/>
          <a:stretch/>
        </p:blipFill>
        <p:spPr>
          <a:xfrm>
            <a:off x="124000" y="2185449"/>
            <a:ext cx="4195401" cy="21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650" y="2189588"/>
            <a:ext cx="4195400" cy="20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71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31" name="Google Shape;631;p71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2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3</a:t>
            </a:r>
            <a:endParaRPr/>
          </a:p>
        </p:txBody>
      </p:sp>
      <p:sp>
        <p:nvSpPr>
          <p:cNvPr id="637" name="Google Shape;637;p72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Market share vs competidores:</a:t>
            </a:r>
            <a:endParaRPr u="sng"/>
          </a:p>
        </p:txBody>
      </p:sp>
      <p:sp>
        <p:nvSpPr>
          <p:cNvPr id="638" name="Google Shape;638;p72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39" name="Google Shape;639;p72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40" name="Google Shape;640;p72"/>
          <p:cNvPicPr preferRelativeResize="0"/>
          <p:nvPr/>
        </p:nvPicPr>
        <p:blipFill rotWithShape="1">
          <a:blip r:embed="rId3">
            <a:alphaModFix/>
          </a:blip>
          <a:srcRect b="8813" l="3136" r="4073" t="6848"/>
          <a:stretch/>
        </p:blipFill>
        <p:spPr>
          <a:xfrm>
            <a:off x="124000" y="2189600"/>
            <a:ext cx="4195400" cy="20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72"/>
          <p:cNvPicPr preferRelativeResize="0"/>
          <p:nvPr/>
        </p:nvPicPr>
        <p:blipFill rotWithShape="1">
          <a:blip r:embed="rId4">
            <a:alphaModFix/>
          </a:blip>
          <a:srcRect b="6597" l="0" r="4067" t="8056"/>
          <a:stretch/>
        </p:blipFill>
        <p:spPr>
          <a:xfrm>
            <a:off x="4528650" y="2189600"/>
            <a:ext cx="4195399" cy="2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3328950" y="601275"/>
            <a:ext cx="24861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Agenda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79" name="Google Shape;479;p55"/>
          <p:cNvSpPr txBox="1"/>
          <p:nvPr>
            <p:ph idx="3" type="subTitle"/>
          </p:nvPr>
        </p:nvSpPr>
        <p:spPr>
          <a:xfrm>
            <a:off x="1656050" y="21772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Escenario Base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80" name="Google Shape;480;p55"/>
          <p:cNvSpPr txBox="1"/>
          <p:nvPr>
            <p:ph idx="1" type="subTitle"/>
          </p:nvPr>
        </p:nvSpPr>
        <p:spPr>
          <a:xfrm>
            <a:off x="5001850" y="21772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Simulaciones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81" name="Google Shape;481;p55"/>
          <p:cNvSpPr txBox="1"/>
          <p:nvPr>
            <p:ph idx="7" type="subTitle"/>
          </p:nvPr>
        </p:nvSpPr>
        <p:spPr>
          <a:xfrm>
            <a:off x="3328950" y="37097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Conclusiones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82" name="Google Shape;482;p55"/>
          <p:cNvSpPr txBox="1"/>
          <p:nvPr>
            <p:ph idx="9" type="title"/>
          </p:nvPr>
        </p:nvSpPr>
        <p:spPr>
          <a:xfrm>
            <a:off x="2379500" y="153786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01</a:t>
            </a:r>
            <a:endParaRPr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83" name="Google Shape;483;p55"/>
          <p:cNvSpPr txBox="1"/>
          <p:nvPr>
            <p:ph idx="13" type="title"/>
          </p:nvPr>
        </p:nvSpPr>
        <p:spPr>
          <a:xfrm>
            <a:off x="5725300" y="153786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02</a:t>
            </a:r>
            <a:endParaRPr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84" name="Google Shape;484;p55"/>
          <p:cNvSpPr txBox="1"/>
          <p:nvPr>
            <p:ph idx="14" type="title"/>
          </p:nvPr>
        </p:nvSpPr>
        <p:spPr>
          <a:xfrm>
            <a:off x="4052450" y="30685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03</a:t>
            </a:r>
            <a:endParaRPr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3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4</a:t>
            </a:r>
            <a:endParaRPr/>
          </a:p>
        </p:txBody>
      </p:sp>
      <p:sp>
        <p:nvSpPr>
          <p:cNvPr id="647" name="Google Shape;647;p73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Estrategia</a:t>
            </a:r>
            <a:endParaRPr u="sng"/>
          </a:p>
        </p:txBody>
      </p:sp>
      <p:sp>
        <p:nvSpPr>
          <p:cNvPr id="648" name="Google Shape;648;p73"/>
          <p:cNvSpPr txBox="1"/>
          <p:nvPr/>
        </p:nvSpPr>
        <p:spPr>
          <a:xfrm>
            <a:off x="994600" y="2042825"/>
            <a:ext cx="74169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Al tener un sobrante de stock considerable, se decide reducir la producción a la mitad de TONE.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La producción de TOPS  se incrementa en un 20% (prácticamente no hubo sobrantes de stock).</a:t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PRECIO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TONE era uno de los productos más caros del mercado. Sin embargo, se decide subir  el precio un 5% para poder equiparar la pérdida generada por quedarnos posiblemente cortos de producción.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TOPS tenía un precio promedio dentro del mercado. Se decide bajar el precio un 5% para ganar volumen.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MARKETING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Se buscó orientar la publicidad en base a los segmentos con mayor % de market share de cada producto. En TONE, fue Gen-X y en TOP fue Baby Boomers.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4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4</a:t>
            </a:r>
            <a:endParaRPr/>
          </a:p>
        </p:txBody>
      </p:sp>
      <p:sp>
        <p:nvSpPr>
          <p:cNvPr id="654" name="Google Shape;654;p74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Cuadro de Resultados:</a:t>
            </a:r>
            <a:endParaRPr u="sng"/>
          </a:p>
        </p:txBody>
      </p:sp>
      <p:graphicFrame>
        <p:nvGraphicFramePr>
          <p:cNvPr id="655" name="Google Shape;655;p74"/>
          <p:cNvGraphicFramePr/>
          <p:nvPr/>
        </p:nvGraphicFramePr>
        <p:xfrm>
          <a:off x="952500" y="204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{EA025597-7B4C-47E6-9600-48853806787F}</a:tableStyleId>
              </a:tblPr>
              <a:tblGrid>
                <a:gridCol w="1937925"/>
                <a:gridCol w="914025"/>
                <a:gridCol w="998050"/>
                <a:gridCol w="1998800"/>
                <a:gridCol w="1302625"/>
              </a:tblGrid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Detalle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TONE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TOPS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Total Período 1 (M$)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Δ (P1-P0)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Ventas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$35,271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$24,230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$59,502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+$13,256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CMV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($13,068)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($14,714)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($27,782)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($4,002)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Costos de inventario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$476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de publicidad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($4,000)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Comerciales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($1,830)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($1,200)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($3,030)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($1,832)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I+D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($536)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($230)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EBT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$18,374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$6,316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$24,154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+$7,667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5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4</a:t>
            </a:r>
            <a:endParaRPr/>
          </a:p>
        </p:txBody>
      </p:sp>
      <p:sp>
        <p:nvSpPr>
          <p:cNvPr id="661" name="Google Shape;661;p75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Evolución del market share:</a:t>
            </a:r>
            <a:endParaRPr u="sng"/>
          </a:p>
        </p:txBody>
      </p:sp>
      <p:pic>
        <p:nvPicPr>
          <p:cNvPr id="662" name="Google Shape;662;p75"/>
          <p:cNvPicPr preferRelativeResize="0"/>
          <p:nvPr/>
        </p:nvPicPr>
        <p:blipFill rotWithShape="1">
          <a:blip r:embed="rId3">
            <a:alphaModFix/>
          </a:blip>
          <a:srcRect b="3818" l="0" r="0" t="0"/>
          <a:stretch/>
        </p:blipFill>
        <p:spPr>
          <a:xfrm>
            <a:off x="124000" y="2185449"/>
            <a:ext cx="4195401" cy="21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650" y="2189588"/>
            <a:ext cx="4195400" cy="20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75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65" name="Google Shape;665;p75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6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4</a:t>
            </a:r>
            <a:endParaRPr/>
          </a:p>
        </p:txBody>
      </p:sp>
      <p:sp>
        <p:nvSpPr>
          <p:cNvPr id="671" name="Google Shape;671;p76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Market share vs competidores:</a:t>
            </a:r>
            <a:endParaRPr u="sng"/>
          </a:p>
        </p:txBody>
      </p:sp>
      <p:sp>
        <p:nvSpPr>
          <p:cNvPr id="672" name="Google Shape;672;p76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73" name="Google Shape;673;p76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74" name="Google Shape;674;p76"/>
          <p:cNvPicPr preferRelativeResize="0"/>
          <p:nvPr/>
        </p:nvPicPr>
        <p:blipFill rotWithShape="1">
          <a:blip r:embed="rId3">
            <a:alphaModFix/>
          </a:blip>
          <a:srcRect b="8813" l="3136" r="4073" t="6848"/>
          <a:stretch/>
        </p:blipFill>
        <p:spPr>
          <a:xfrm>
            <a:off x="124000" y="2189600"/>
            <a:ext cx="4195400" cy="20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76"/>
          <p:cNvPicPr preferRelativeResize="0"/>
          <p:nvPr/>
        </p:nvPicPr>
        <p:blipFill rotWithShape="1">
          <a:blip r:embed="rId4">
            <a:alphaModFix/>
          </a:blip>
          <a:srcRect b="6597" l="0" r="4067" t="8056"/>
          <a:stretch/>
        </p:blipFill>
        <p:spPr>
          <a:xfrm>
            <a:off x="4528650" y="2189600"/>
            <a:ext cx="4195399" cy="2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7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5</a:t>
            </a:r>
            <a:endParaRPr/>
          </a:p>
        </p:txBody>
      </p:sp>
      <p:sp>
        <p:nvSpPr>
          <p:cNvPr id="681" name="Google Shape;681;p77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Estrategia</a:t>
            </a:r>
            <a:endParaRPr u="sng"/>
          </a:p>
        </p:txBody>
      </p:sp>
      <p:sp>
        <p:nvSpPr>
          <p:cNvPr id="682" name="Google Shape;682;p77"/>
          <p:cNvSpPr txBox="1"/>
          <p:nvPr/>
        </p:nvSpPr>
        <p:spPr>
          <a:xfrm>
            <a:off x="994600" y="2042825"/>
            <a:ext cx="74169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Al tener un sobrante de stock considerable, se decide reducir la producción a la mitad de TONE.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La producción de TOPS  se incrementa en un 20% (prácticamente no hubo sobrantes de stock).</a:t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PRECIO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TONE era uno de los productos más caros del mercado. Sin embargo, se decide subir  el precio un 5% para poder equiparar la pérdida generada por quedarnos posiblemente cortos de producción.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TOPS tenía un precio promedio dentro del mercado. Se decide bajar el precio un 5% para ganar volumen.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MARKETING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Se buscó orientar la publicidad en base a los segmentos con mayor % de market share de cada producto. En TONE, fue Gen-X y en TOP fue Baby Boomers.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8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5</a:t>
            </a:r>
            <a:endParaRPr/>
          </a:p>
        </p:txBody>
      </p:sp>
      <p:sp>
        <p:nvSpPr>
          <p:cNvPr id="688" name="Google Shape;688;p78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Cuadro de Resultados:</a:t>
            </a:r>
            <a:endParaRPr u="sng"/>
          </a:p>
        </p:txBody>
      </p:sp>
      <p:graphicFrame>
        <p:nvGraphicFramePr>
          <p:cNvPr id="689" name="Google Shape;689;p78"/>
          <p:cNvGraphicFramePr/>
          <p:nvPr/>
        </p:nvGraphicFramePr>
        <p:xfrm>
          <a:off x="952500" y="204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{EA025597-7B4C-47E6-9600-48853806787F}</a:tableStyleId>
              </a:tblPr>
              <a:tblGrid>
                <a:gridCol w="1937925"/>
                <a:gridCol w="914025"/>
                <a:gridCol w="998050"/>
                <a:gridCol w="1998800"/>
                <a:gridCol w="1302625"/>
              </a:tblGrid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Detalle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TONE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TOPS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Total Período 1 (M$)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Δ (P1-P0)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Ventas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$35,271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$24,230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$59,502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+$13,256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CMV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($13,068)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($14,714)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($27,782)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($4,002)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Costos de inventario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$476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de publicidad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($4,000)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Comerciales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($1,830)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($1,200)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($3,030)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($1,832)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I+D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($536)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($230)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EBT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$18,374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$6,316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$24,154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+$7,667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9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5</a:t>
            </a:r>
            <a:endParaRPr/>
          </a:p>
        </p:txBody>
      </p:sp>
      <p:sp>
        <p:nvSpPr>
          <p:cNvPr id="695" name="Google Shape;695;p79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Evolución del market share:</a:t>
            </a:r>
            <a:endParaRPr u="sng"/>
          </a:p>
        </p:txBody>
      </p:sp>
      <p:pic>
        <p:nvPicPr>
          <p:cNvPr id="696" name="Google Shape;696;p79"/>
          <p:cNvPicPr preferRelativeResize="0"/>
          <p:nvPr/>
        </p:nvPicPr>
        <p:blipFill rotWithShape="1">
          <a:blip r:embed="rId3">
            <a:alphaModFix/>
          </a:blip>
          <a:srcRect b="3818" l="0" r="0" t="0"/>
          <a:stretch/>
        </p:blipFill>
        <p:spPr>
          <a:xfrm>
            <a:off x="124000" y="2185449"/>
            <a:ext cx="4195401" cy="21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650" y="2189588"/>
            <a:ext cx="4195400" cy="20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79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99" name="Google Shape;699;p79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0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5</a:t>
            </a:r>
            <a:endParaRPr/>
          </a:p>
        </p:txBody>
      </p:sp>
      <p:sp>
        <p:nvSpPr>
          <p:cNvPr id="705" name="Google Shape;705;p80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Market share vs competidores:</a:t>
            </a:r>
            <a:endParaRPr u="sng"/>
          </a:p>
        </p:txBody>
      </p:sp>
      <p:sp>
        <p:nvSpPr>
          <p:cNvPr id="706" name="Google Shape;706;p80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07" name="Google Shape;707;p80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08" name="Google Shape;708;p80"/>
          <p:cNvPicPr preferRelativeResize="0"/>
          <p:nvPr/>
        </p:nvPicPr>
        <p:blipFill rotWithShape="1">
          <a:blip r:embed="rId3">
            <a:alphaModFix/>
          </a:blip>
          <a:srcRect b="8813" l="3136" r="4073" t="6848"/>
          <a:stretch/>
        </p:blipFill>
        <p:spPr>
          <a:xfrm>
            <a:off x="124000" y="2189600"/>
            <a:ext cx="4195400" cy="20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80"/>
          <p:cNvPicPr preferRelativeResize="0"/>
          <p:nvPr/>
        </p:nvPicPr>
        <p:blipFill rotWithShape="1">
          <a:blip r:embed="rId4">
            <a:alphaModFix/>
          </a:blip>
          <a:srcRect b="6597" l="0" r="4067" t="8056"/>
          <a:stretch/>
        </p:blipFill>
        <p:spPr>
          <a:xfrm>
            <a:off x="4528650" y="2189600"/>
            <a:ext cx="4195399" cy="2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1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6</a:t>
            </a:r>
            <a:endParaRPr/>
          </a:p>
        </p:txBody>
      </p:sp>
      <p:sp>
        <p:nvSpPr>
          <p:cNvPr id="715" name="Google Shape;715;p81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Estrategia</a:t>
            </a:r>
            <a:endParaRPr u="sng"/>
          </a:p>
        </p:txBody>
      </p:sp>
      <p:sp>
        <p:nvSpPr>
          <p:cNvPr id="716" name="Google Shape;716;p81"/>
          <p:cNvSpPr txBox="1"/>
          <p:nvPr/>
        </p:nvSpPr>
        <p:spPr>
          <a:xfrm>
            <a:off x="994600" y="2042825"/>
            <a:ext cx="74169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Al tener un sobrante de stock considerable, se decide reducir la producción a la mitad de TONE.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La producción de TOPS  se incrementa en un 20% (prácticamente no hubo sobrantes de stock).</a:t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PRECIO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TONE era uno de los productos más caros del mercado. Sin embargo, se decide subir  el precio un 5% para poder equiparar la pérdida generada por quedarnos posiblemente cortos de producción.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TOPS tenía un precio promedio dentro del mercado. Se decide bajar el precio un 5% para ganar volumen.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MARKETING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Se buscó orientar la publicidad en base a los segmentos con mayor % de market share de cada producto. En TONE, fue Gen-X y en TOP fue Baby Boomers.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2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6</a:t>
            </a:r>
            <a:endParaRPr/>
          </a:p>
        </p:txBody>
      </p:sp>
      <p:sp>
        <p:nvSpPr>
          <p:cNvPr id="722" name="Google Shape;722;p82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Cuadro de Resultados:</a:t>
            </a:r>
            <a:endParaRPr u="sng"/>
          </a:p>
        </p:txBody>
      </p:sp>
      <p:graphicFrame>
        <p:nvGraphicFramePr>
          <p:cNvPr id="723" name="Google Shape;723;p82"/>
          <p:cNvGraphicFramePr/>
          <p:nvPr/>
        </p:nvGraphicFramePr>
        <p:xfrm>
          <a:off x="952500" y="204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{EA025597-7B4C-47E6-9600-48853806787F}</a:tableStyleId>
              </a:tblPr>
              <a:tblGrid>
                <a:gridCol w="1937925"/>
                <a:gridCol w="914025"/>
                <a:gridCol w="998050"/>
                <a:gridCol w="1998800"/>
                <a:gridCol w="1302625"/>
              </a:tblGrid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Detalle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TONE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TOPS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Total Período 1 (M$)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Δ (P1-P0)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Ventas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$35,271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$24,230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$59,502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+$13,256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CMV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($13,068)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($14,714)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($27,782)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($4,002)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Costos de inventario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$476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de publicidad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($4,000)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Comerciales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($1,830)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($1,200)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($3,030)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($1,832)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I+D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($536)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($230)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EBT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$18,374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$6,316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$24,154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+$7,667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Escenario Base</a:t>
            </a:r>
            <a:endParaRPr/>
          </a:p>
        </p:txBody>
      </p:sp>
      <p:sp>
        <p:nvSpPr>
          <p:cNvPr id="490" name="Google Shape;490;p56"/>
          <p:cNvSpPr txBox="1"/>
          <p:nvPr/>
        </p:nvSpPr>
        <p:spPr>
          <a:xfrm>
            <a:off x="5645675" y="1945500"/>
            <a:ext cx="3025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KPIs RELEVANTES DE LA INDUSTRIA</a:t>
            </a:r>
            <a:endParaRPr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1" name="Google Shape;491;p56"/>
          <p:cNvSpPr txBox="1"/>
          <p:nvPr/>
        </p:nvSpPr>
        <p:spPr>
          <a:xfrm>
            <a:off x="3349200" y="3204350"/>
            <a:ext cx="3182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 VS VOLUMEN VENDIDO</a:t>
            </a:r>
            <a:endParaRPr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2" name="Google Shape;492;p56"/>
          <p:cNvSpPr txBox="1"/>
          <p:nvPr/>
        </p:nvSpPr>
        <p:spPr>
          <a:xfrm>
            <a:off x="1377925" y="1944028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TOTAL</a:t>
            </a:r>
            <a:endParaRPr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3" name="Google Shape;493;p56"/>
          <p:cNvSpPr txBox="1"/>
          <p:nvPr/>
        </p:nvSpPr>
        <p:spPr>
          <a:xfrm>
            <a:off x="1377925" y="2301777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% en unidades: 14%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% en $: 17%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4" name="Google Shape;494;p56"/>
          <p:cNvSpPr txBox="1"/>
          <p:nvPr/>
        </p:nvSpPr>
        <p:spPr>
          <a:xfrm>
            <a:off x="641125" y="1944023"/>
            <a:ext cx="740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1</a:t>
            </a:r>
            <a:endParaRPr sz="60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5" name="Google Shape;495;p56"/>
          <p:cNvSpPr txBox="1"/>
          <p:nvPr/>
        </p:nvSpPr>
        <p:spPr>
          <a:xfrm>
            <a:off x="2612400" y="3117922"/>
            <a:ext cx="740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3</a:t>
            </a:r>
            <a:endParaRPr sz="60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6" name="Google Shape;496;p56"/>
          <p:cNvSpPr txBox="1"/>
          <p:nvPr/>
        </p:nvSpPr>
        <p:spPr>
          <a:xfrm>
            <a:off x="4904975" y="1944028"/>
            <a:ext cx="740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2</a:t>
            </a:r>
            <a:endParaRPr sz="60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7" name="Google Shape;497;p56"/>
          <p:cNvSpPr txBox="1"/>
          <p:nvPr/>
        </p:nvSpPr>
        <p:spPr>
          <a:xfrm>
            <a:off x="3349200" y="3583623"/>
            <a:ext cx="25941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Producción: 192,000 u.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Volumen vendido: 150,209  u.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Δ (Prod - VV) = </a:t>
            </a:r>
            <a:r>
              <a:rPr lang="en" sz="1200">
                <a:solidFill>
                  <a:srgbClr val="FF6B65"/>
                </a:solidFill>
                <a:latin typeface="Bree Serif"/>
                <a:ea typeface="Bree Serif"/>
                <a:cs typeface="Bree Serif"/>
                <a:sym typeface="Bree Serif"/>
              </a:rPr>
              <a:t>41,791 u.</a:t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8" name="Google Shape;498;p56"/>
          <p:cNvSpPr txBox="1"/>
          <p:nvPr/>
        </p:nvSpPr>
        <p:spPr>
          <a:xfrm>
            <a:off x="5645675" y="2303400"/>
            <a:ext cx="3295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Tasa de crecimiento GNP: 3%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Costo de mantenimiento de inventario: 8%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Pérdida por disposición de inventario: 20%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9" name="Google Shape;499;p56"/>
          <p:cNvSpPr txBox="1"/>
          <p:nvPr>
            <p:ph idx="4294967295" type="subTitle"/>
          </p:nvPr>
        </p:nvSpPr>
        <p:spPr>
          <a:xfrm>
            <a:off x="641125" y="1434850"/>
            <a:ext cx="74628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Visión General:</a:t>
            </a:r>
            <a:endParaRPr u="sng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3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6</a:t>
            </a:r>
            <a:endParaRPr/>
          </a:p>
        </p:txBody>
      </p:sp>
      <p:sp>
        <p:nvSpPr>
          <p:cNvPr id="729" name="Google Shape;729;p83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Evolución del market share:</a:t>
            </a:r>
            <a:endParaRPr u="sng"/>
          </a:p>
        </p:txBody>
      </p:sp>
      <p:pic>
        <p:nvPicPr>
          <p:cNvPr id="730" name="Google Shape;730;p83"/>
          <p:cNvPicPr preferRelativeResize="0"/>
          <p:nvPr/>
        </p:nvPicPr>
        <p:blipFill rotWithShape="1">
          <a:blip r:embed="rId3">
            <a:alphaModFix/>
          </a:blip>
          <a:srcRect b="3818" l="0" r="0" t="0"/>
          <a:stretch/>
        </p:blipFill>
        <p:spPr>
          <a:xfrm>
            <a:off x="124000" y="2185449"/>
            <a:ext cx="4195401" cy="21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650" y="2189588"/>
            <a:ext cx="4195400" cy="20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83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33" name="Google Shape;733;p83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4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6</a:t>
            </a:r>
            <a:endParaRPr/>
          </a:p>
        </p:txBody>
      </p:sp>
      <p:sp>
        <p:nvSpPr>
          <p:cNvPr id="739" name="Google Shape;739;p84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Market share vs competidores:</a:t>
            </a:r>
            <a:endParaRPr u="sng"/>
          </a:p>
        </p:txBody>
      </p:sp>
      <p:sp>
        <p:nvSpPr>
          <p:cNvPr id="740" name="Google Shape;740;p84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41" name="Google Shape;741;p84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42" name="Google Shape;742;p84"/>
          <p:cNvPicPr preferRelativeResize="0"/>
          <p:nvPr/>
        </p:nvPicPr>
        <p:blipFill rotWithShape="1">
          <a:blip r:embed="rId3">
            <a:alphaModFix/>
          </a:blip>
          <a:srcRect b="8813" l="3136" r="4073" t="6848"/>
          <a:stretch/>
        </p:blipFill>
        <p:spPr>
          <a:xfrm>
            <a:off x="124000" y="2189600"/>
            <a:ext cx="4195400" cy="20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84"/>
          <p:cNvPicPr preferRelativeResize="0"/>
          <p:nvPr/>
        </p:nvPicPr>
        <p:blipFill rotWithShape="1">
          <a:blip r:embed="rId4">
            <a:alphaModFix/>
          </a:blip>
          <a:srcRect b="6597" l="0" r="4067" t="8056"/>
          <a:stretch/>
        </p:blipFill>
        <p:spPr>
          <a:xfrm>
            <a:off x="4528650" y="2189600"/>
            <a:ext cx="4195399" cy="2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5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7</a:t>
            </a:r>
            <a:endParaRPr/>
          </a:p>
        </p:txBody>
      </p:sp>
      <p:sp>
        <p:nvSpPr>
          <p:cNvPr id="749" name="Google Shape;749;p85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Estrategia</a:t>
            </a:r>
            <a:endParaRPr u="sng"/>
          </a:p>
        </p:txBody>
      </p:sp>
      <p:sp>
        <p:nvSpPr>
          <p:cNvPr id="750" name="Google Shape;750;p85"/>
          <p:cNvSpPr txBox="1"/>
          <p:nvPr/>
        </p:nvSpPr>
        <p:spPr>
          <a:xfrm>
            <a:off x="994600" y="2042825"/>
            <a:ext cx="74169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Al tener un sobrante de stock considerable, se decide reducir la producción a la mitad de TONE.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La producción de TOPS  se incrementa en un 20% (prácticamente no hubo sobrantes de stock).</a:t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PRECIO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TONE era uno de los productos más caros del mercado. Sin embargo, se decide subir  el precio un 5% para poder equiparar la pérdida generada por quedarnos posiblemente cortos de producción.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TOPS tenía un precio promedio dentro del mercado. Se decide bajar el precio un 5% para ganar volumen.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MARKETING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Se buscó orientar la publicidad en base a los segmentos con mayor % de market share de cada producto. En TONE, fue Gen-X y en TOP fue Baby Boomers.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6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7</a:t>
            </a:r>
            <a:endParaRPr/>
          </a:p>
        </p:txBody>
      </p:sp>
      <p:sp>
        <p:nvSpPr>
          <p:cNvPr id="756" name="Google Shape;756;p86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Cuadro de Resultados:</a:t>
            </a:r>
            <a:endParaRPr u="sng"/>
          </a:p>
        </p:txBody>
      </p:sp>
      <p:graphicFrame>
        <p:nvGraphicFramePr>
          <p:cNvPr id="757" name="Google Shape;757;p86"/>
          <p:cNvGraphicFramePr/>
          <p:nvPr/>
        </p:nvGraphicFramePr>
        <p:xfrm>
          <a:off x="952500" y="204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{EA025597-7B4C-47E6-9600-48853806787F}</a:tableStyleId>
              </a:tblPr>
              <a:tblGrid>
                <a:gridCol w="1937925"/>
                <a:gridCol w="914025"/>
                <a:gridCol w="998050"/>
                <a:gridCol w="1998800"/>
                <a:gridCol w="1302625"/>
              </a:tblGrid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Detalle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TONE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TOPS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Total Período 1 (M$)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Δ (P1-P0)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Ventas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$35,271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$24,230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$59,502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+$13,256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CMV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($13,068)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($14,714)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($27,782)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($4,002)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Costos de inventario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$476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de publicidad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($4,000)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Comerciales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($1,830)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($1,200)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($3,030)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($1,832)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I+D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($536)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($230)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EBT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$18,374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$6,316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$24,154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+$7,667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7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7</a:t>
            </a:r>
            <a:endParaRPr/>
          </a:p>
        </p:txBody>
      </p:sp>
      <p:sp>
        <p:nvSpPr>
          <p:cNvPr id="763" name="Google Shape;763;p87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Evolución del market share:</a:t>
            </a:r>
            <a:endParaRPr u="sng"/>
          </a:p>
        </p:txBody>
      </p:sp>
      <p:pic>
        <p:nvPicPr>
          <p:cNvPr id="764" name="Google Shape;764;p87"/>
          <p:cNvPicPr preferRelativeResize="0"/>
          <p:nvPr/>
        </p:nvPicPr>
        <p:blipFill rotWithShape="1">
          <a:blip r:embed="rId3">
            <a:alphaModFix/>
          </a:blip>
          <a:srcRect b="3818" l="0" r="0" t="0"/>
          <a:stretch/>
        </p:blipFill>
        <p:spPr>
          <a:xfrm>
            <a:off x="124000" y="2185449"/>
            <a:ext cx="4195401" cy="21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650" y="2189588"/>
            <a:ext cx="4195400" cy="20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87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67" name="Google Shape;767;p87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8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7</a:t>
            </a:r>
            <a:endParaRPr/>
          </a:p>
        </p:txBody>
      </p:sp>
      <p:sp>
        <p:nvSpPr>
          <p:cNvPr id="773" name="Google Shape;773;p88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Market share vs competidores:</a:t>
            </a:r>
            <a:endParaRPr u="sng"/>
          </a:p>
        </p:txBody>
      </p:sp>
      <p:sp>
        <p:nvSpPr>
          <p:cNvPr id="774" name="Google Shape;774;p88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75" name="Google Shape;775;p88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76" name="Google Shape;776;p88"/>
          <p:cNvPicPr preferRelativeResize="0"/>
          <p:nvPr/>
        </p:nvPicPr>
        <p:blipFill rotWithShape="1">
          <a:blip r:embed="rId3">
            <a:alphaModFix/>
          </a:blip>
          <a:srcRect b="8813" l="3136" r="4073" t="6848"/>
          <a:stretch/>
        </p:blipFill>
        <p:spPr>
          <a:xfrm>
            <a:off x="124000" y="2189600"/>
            <a:ext cx="4195400" cy="20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8"/>
          <p:cNvPicPr preferRelativeResize="0"/>
          <p:nvPr/>
        </p:nvPicPr>
        <p:blipFill rotWithShape="1">
          <a:blip r:embed="rId4">
            <a:alphaModFix/>
          </a:blip>
          <a:srcRect b="6597" l="0" r="4067" t="8056"/>
          <a:stretch/>
        </p:blipFill>
        <p:spPr>
          <a:xfrm>
            <a:off x="4528650" y="2189600"/>
            <a:ext cx="4195399" cy="2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9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8</a:t>
            </a:r>
            <a:endParaRPr/>
          </a:p>
        </p:txBody>
      </p:sp>
      <p:sp>
        <p:nvSpPr>
          <p:cNvPr id="783" name="Google Shape;783;p89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Estrategia</a:t>
            </a:r>
            <a:endParaRPr u="sng"/>
          </a:p>
        </p:txBody>
      </p:sp>
      <p:sp>
        <p:nvSpPr>
          <p:cNvPr id="784" name="Google Shape;784;p89"/>
          <p:cNvSpPr txBox="1"/>
          <p:nvPr/>
        </p:nvSpPr>
        <p:spPr>
          <a:xfrm>
            <a:off x="994600" y="2042825"/>
            <a:ext cx="74169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Al tener un sobrante de stock considerable, se decide reducir la producción a la mitad de TONE.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La producción de TOPS  se incrementa en un 20% (prácticamente no hubo sobrantes de stock).</a:t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PRECIO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TONE era uno de los productos más caros del mercado. Sin embargo, se decide subir  el precio un 5% para poder equiparar la pérdida generada por quedarnos posiblemente cortos de producción.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TOPS tenía un precio promedio dentro del mercado. Se decide bajar el precio un 5% para ganar volumen.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MARKETING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Se buscó orientar la publicidad en base a los segmentos con mayor % de market share de cada producto. En TONE, fue Gen-X y en TOP fue Baby Boomers.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0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8</a:t>
            </a:r>
            <a:endParaRPr/>
          </a:p>
        </p:txBody>
      </p:sp>
      <p:sp>
        <p:nvSpPr>
          <p:cNvPr id="790" name="Google Shape;790;p90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Cuadro de Resultados:</a:t>
            </a:r>
            <a:endParaRPr u="sng"/>
          </a:p>
        </p:txBody>
      </p:sp>
      <p:graphicFrame>
        <p:nvGraphicFramePr>
          <p:cNvPr id="791" name="Google Shape;791;p90"/>
          <p:cNvGraphicFramePr/>
          <p:nvPr/>
        </p:nvGraphicFramePr>
        <p:xfrm>
          <a:off x="952500" y="204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{EA025597-7B4C-47E6-9600-48853806787F}</a:tableStyleId>
              </a:tblPr>
              <a:tblGrid>
                <a:gridCol w="1937925"/>
                <a:gridCol w="914025"/>
                <a:gridCol w="998050"/>
                <a:gridCol w="1998800"/>
                <a:gridCol w="1302625"/>
              </a:tblGrid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Detalle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TONE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TOPS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Total Período 1 (M$)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Δ (P1-P0)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Ventas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$35,271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$24,230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$59,502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+$13,256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CMV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($13,068)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($14,714)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($27,782)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($4,002)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Costos de inventario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$476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de publicidad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($4,000)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Comerciales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($1,830)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($1,200)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($3,030)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($1,832)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I+D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($536)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($230)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EBT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$18,374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$6,316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$24,154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+$7,667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1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8</a:t>
            </a:r>
            <a:endParaRPr/>
          </a:p>
        </p:txBody>
      </p:sp>
      <p:sp>
        <p:nvSpPr>
          <p:cNvPr id="797" name="Google Shape;797;p91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Evolución del market share:</a:t>
            </a:r>
            <a:endParaRPr u="sng"/>
          </a:p>
        </p:txBody>
      </p:sp>
      <p:pic>
        <p:nvPicPr>
          <p:cNvPr id="798" name="Google Shape;798;p91"/>
          <p:cNvPicPr preferRelativeResize="0"/>
          <p:nvPr/>
        </p:nvPicPr>
        <p:blipFill rotWithShape="1">
          <a:blip r:embed="rId3">
            <a:alphaModFix/>
          </a:blip>
          <a:srcRect b="3818" l="0" r="0" t="0"/>
          <a:stretch/>
        </p:blipFill>
        <p:spPr>
          <a:xfrm>
            <a:off x="124000" y="2185449"/>
            <a:ext cx="4195401" cy="21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650" y="2189588"/>
            <a:ext cx="4195400" cy="20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91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01" name="Google Shape;801;p91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2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8</a:t>
            </a:r>
            <a:endParaRPr/>
          </a:p>
        </p:txBody>
      </p:sp>
      <p:sp>
        <p:nvSpPr>
          <p:cNvPr id="807" name="Google Shape;807;p92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Market share vs competidores:</a:t>
            </a:r>
            <a:endParaRPr u="sng"/>
          </a:p>
        </p:txBody>
      </p:sp>
      <p:sp>
        <p:nvSpPr>
          <p:cNvPr id="808" name="Google Shape;808;p92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09" name="Google Shape;809;p92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10" name="Google Shape;810;p92"/>
          <p:cNvPicPr preferRelativeResize="0"/>
          <p:nvPr/>
        </p:nvPicPr>
        <p:blipFill rotWithShape="1">
          <a:blip r:embed="rId3">
            <a:alphaModFix/>
          </a:blip>
          <a:srcRect b="8813" l="3136" r="4073" t="6848"/>
          <a:stretch/>
        </p:blipFill>
        <p:spPr>
          <a:xfrm>
            <a:off x="124000" y="2189600"/>
            <a:ext cx="4195400" cy="20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92"/>
          <p:cNvPicPr preferRelativeResize="0"/>
          <p:nvPr/>
        </p:nvPicPr>
        <p:blipFill rotWithShape="1">
          <a:blip r:embed="rId4">
            <a:alphaModFix/>
          </a:blip>
          <a:srcRect b="6597" l="0" r="4067" t="8056"/>
          <a:stretch/>
        </p:blipFill>
        <p:spPr>
          <a:xfrm>
            <a:off x="4528650" y="2189600"/>
            <a:ext cx="4195399" cy="2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Escenario Base</a:t>
            </a:r>
            <a:endParaRPr/>
          </a:p>
        </p:txBody>
      </p:sp>
      <p:sp>
        <p:nvSpPr>
          <p:cNvPr id="505" name="Google Shape;505;p57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Nuestros Productos</a:t>
            </a:r>
            <a:r>
              <a:rPr lang="en" u="sng">
                <a:solidFill>
                  <a:schemeClr val="dk1"/>
                </a:solidFill>
              </a:rPr>
              <a:t>:</a:t>
            </a:r>
            <a:endParaRPr u="sng"/>
          </a:p>
        </p:txBody>
      </p:sp>
      <p:sp>
        <p:nvSpPr>
          <p:cNvPr id="506" name="Google Shape;506;p57"/>
          <p:cNvSpPr/>
          <p:nvPr/>
        </p:nvSpPr>
        <p:spPr>
          <a:xfrm>
            <a:off x="971055" y="2137680"/>
            <a:ext cx="660600" cy="660600"/>
          </a:xfrm>
          <a:prstGeom prst="rect">
            <a:avLst/>
          </a:prstGeom>
          <a:noFill/>
          <a:ln cap="flat" cmpd="sng" w="19050">
            <a:solidFill>
              <a:srgbClr val="E5BF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7"/>
          <p:cNvSpPr txBox="1"/>
          <p:nvPr/>
        </p:nvSpPr>
        <p:spPr>
          <a:xfrm>
            <a:off x="1019133" y="2237147"/>
            <a:ext cx="5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08" name="Google Shape;508;p57"/>
          <p:cNvCxnSpPr/>
          <p:nvPr/>
        </p:nvCxnSpPr>
        <p:spPr>
          <a:xfrm>
            <a:off x="1301355" y="2802684"/>
            <a:ext cx="0" cy="598800"/>
          </a:xfrm>
          <a:prstGeom prst="straightConnector1">
            <a:avLst/>
          </a:prstGeom>
          <a:noFill/>
          <a:ln cap="flat" cmpd="sng" w="19050">
            <a:solidFill>
              <a:srgbClr val="E5BF4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9" name="Google Shape;509;p57"/>
          <p:cNvSpPr txBox="1"/>
          <p:nvPr/>
        </p:nvSpPr>
        <p:spPr>
          <a:xfrm>
            <a:off x="480567" y="3405874"/>
            <a:ext cx="1641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TONE</a:t>
            </a:r>
            <a:endParaRPr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10" name="Google Shape;510;p57"/>
          <p:cNvSpPr txBox="1"/>
          <p:nvPr/>
        </p:nvSpPr>
        <p:spPr>
          <a:xfrm>
            <a:off x="1897401" y="2042825"/>
            <a:ext cx="65142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TOTAL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% en unidades: 7%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 VS VOLUMEN VENDIDO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Producción: 112,000 u.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Volumen vendido: 73,608  u.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Δ (Pr</a:t>
            </a: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od - VV) = </a:t>
            </a:r>
            <a:r>
              <a:rPr lang="en" sz="1200">
                <a:solidFill>
                  <a:srgbClr val="FF6B65"/>
                </a:solidFill>
                <a:latin typeface="Bree Serif"/>
                <a:ea typeface="Bree Serif"/>
                <a:cs typeface="Bree Serif"/>
                <a:sym typeface="Bree Serif"/>
              </a:rPr>
              <a:t>38,392 u.</a:t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CARACTERÍSTICAS DEL PRODUCTO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Alto % de Market Share  en el mercado Gen-X y también una presencia importante en los mercados Professional y Baby Boomers.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Gran intención de compra en el mercado Gen-X y también una intención de compra considerable en los mercados Professional y Baby Boomers.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Conocimiento de la marca en torno al 60% en todo el mercado.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93"/>
          <p:cNvSpPr txBox="1"/>
          <p:nvPr>
            <p:ph type="title"/>
          </p:nvPr>
        </p:nvSpPr>
        <p:spPr>
          <a:xfrm>
            <a:off x="1994850" y="2155200"/>
            <a:ext cx="5154300" cy="83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Muchas Gracias!</a:t>
            </a:r>
            <a:endParaRPr sz="4500"/>
          </a:p>
        </p:txBody>
      </p:sp>
      <p:sp>
        <p:nvSpPr>
          <p:cNvPr id="817" name="Google Shape;817;p93"/>
          <p:cNvSpPr txBox="1"/>
          <p:nvPr>
            <p:ph idx="1" type="subTitle"/>
          </p:nvPr>
        </p:nvSpPr>
        <p:spPr>
          <a:xfrm>
            <a:off x="2299500" y="3497850"/>
            <a:ext cx="45450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¿Preguntas?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8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Escenario Base</a:t>
            </a:r>
            <a:endParaRPr/>
          </a:p>
        </p:txBody>
      </p:sp>
      <p:sp>
        <p:nvSpPr>
          <p:cNvPr id="516" name="Google Shape;516;p58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Nuestros Productos:</a:t>
            </a:r>
            <a:endParaRPr u="sng"/>
          </a:p>
        </p:txBody>
      </p:sp>
      <p:sp>
        <p:nvSpPr>
          <p:cNvPr id="517" name="Google Shape;517;p58"/>
          <p:cNvSpPr/>
          <p:nvPr/>
        </p:nvSpPr>
        <p:spPr>
          <a:xfrm>
            <a:off x="971055" y="2137680"/>
            <a:ext cx="660600" cy="660600"/>
          </a:xfrm>
          <a:prstGeom prst="rect">
            <a:avLst/>
          </a:prstGeom>
          <a:noFill/>
          <a:ln cap="flat" cmpd="sng" w="19050">
            <a:solidFill>
              <a:srgbClr val="E5BF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8"/>
          <p:cNvSpPr txBox="1"/>
          <p:nvPr/>
        </p:nvSpPr>
        <p:spPr>
          <a:xfrm>
            <a:off x="1019133" y="2237147"/>
            <a:ext cx="5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0</a:t>
            </a:r>
            <a:r>
              <a:rPr b="1" lang="en" sz="24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19" name="Google Shape;519;p58"/>
          <p:cNvCxnSpPr/>
          <p:nvPr/>
        </p:nvCxnSpPr>
        <p:spPr>
          <a:xfrm>
            <a:off x="1301355" y="2802684"/>
            <a:ext cx="0" cy="598800"/>
          </a:xfrm>
          <a:prstGeom prst="straightConnector1">
            <a:avLst/>
          </a:prstGeom>
          <a:noFill/>
          <a:ln cap="flat" cmpd="sng" w="19050">
            <a:solidFill>
              <a:srgbClr val="E5BF4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0" name="Google Shape;520;p58"/>
          <p:cNvSpPr txBox="1"/>
          <p:nvPr/>
        </p:nvSpPr>
        <p:spPr>
          <a:xfrm>
            <a:off x="480567" y="3405874"/>
            <a:ext cx="1641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TOPS</a:t>
            </a:r>
            <a:endParaRPr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21" name="Google Shape;521;p58"/>
          <p:cNvSpPr txBox="1"/>
          <p:nvPr/>
        </p:nvSpPr>
        <p:spPr>
          <a:xfrm>
            <a:off x="1897401" y="2042825"/>
            <a:ext cx="65142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TOTAL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% en unidades: 7%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 VS VOLUMEN VENDIDO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Producción: 80,000 u.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Volumen vendido: 76,601  u.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Δ (Prod - VV) = </a:t>
            </a:r>
            <a:r>
              <a:rPr lang="en" sz="1200">
                <a:solidFill>
                  <a:srgbClr val="00C3B1"/>
                </a:solidFill>
                <a:latin typeface="Bree Serif"/>
                <a:ea typeface="Bree Serif"/>
                <a:cs typeface="Bree Serif"/>
                <a:sym typeface="Bree Serif"/>
              </a:rPr>
              <a:t>3,399 u.</a:t>
            </a:r>
            <a:endParaRPr sz="1200">
              <a:solidFill>
                <a:srgbClr val="00C3B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CARACTERÍSTICAS DEL PRODUCTO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Alto % de Market Share  en el mercado </a:t>
            </a: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Baby Boomers </a:t>
            </a: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y también una presencia importante en el mercado Professional.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Gran intención de compra </a:t>
            </a: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en el mercado Baby Boomers y también una intención de compra considerable en el mercado Professional.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Conocimiento de la marca en torno al 50% en todo el mercado.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9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Escenario Base</a:t>
            </a:r>
            <a:endParaRPr/>
          </a:p>
        </p:txBody>
      </p:sp>
      <p:sp>
        <p:nvSpPr>
          <p:cNvPr id="527" name="Google Shape;527;p59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Nuestros Productos vs La Competencia:</a:t>
            </a:r>
            <a:endParaRPr u="sng"/>
          </a:p>
        </p:txBody>
      </p:sp>
      <p:sp>
        <p:nvSpPr>
          <p:cNvPr id="528" name="Google Shape;528;p59"/>
          <p:cNvSpPr/>
          <p:nvPr/>
        </p:nvSpPr>
        <p:spPr>
          <a:xfrm>
            <a:off x="971055" y="2137680"/>
            <a:ext cx="660600" cy="660600"/>
          </a:xfrm>
          <a:prstGeom prst="rect">
            <a:avLst/>
          </a:prstGeom>
          <a:noFill/>
          <a:ln cap="flat" cmpd="sng" w="19050">
            <a:solidFill>
              <a:srgbClr val="E5BF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9"/>
          <p:cNvSpPr txBox="1"/>
          <p:nvPr/>
        </p:nvSpPr>
        <p:spPr>
          <a:xfrm>
            <a:off x="480542" y="2247024"/>
            <a:ext cx="1641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TONE</a:t>
            </a:r>
            <a:endParaRPr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30" name="Google Shape;530;p59"/>
          <p:cNvSpPr txBox="1"/>
          <p:nvPr/>
        </p:nvSpPr>
        <p:spPr>
          <a:xfrm>
            <a:off x="1897400" y="2101683"/>
            <a:ext cx="6514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De los 12 productos, TONE se encuentra 4° en el segmento Gen-X (% de market share).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El producto LOOP lidera el segmento Gen-X con un 20% del market share.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Dentro de este segmento, le sigue ROCK con 18% y NOVA con 15%. 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31" name="Google Shape;531;p59"/>
          <p:cNvSpPr/>
          <p:nvPr/>
        </p:nvSpPr>
        <p:spPr>
          <a:xfrm>
            <a:off x="971055" y="3199430"/>
            <a:ext cx="660600" cy="660600"/>
          </a:xfrm>
          <a:prstGeom prst="rect">
            <a:avLst/>
          </a:prstGeom>
          <a:noFill/>
          <a:ln cap="flat" cmpd="sng" w="19050">
            <a:solidFill>
              <a:srgbClr val="E5BF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9"/>
          <p:cNvSpPr txBox="1"/>
          <p:nvPr/>
        </p:nvSpPr>
        <p:spPr>
          <a:xfrm>
            <a:off x="480542" y="3308774"/>
            <a:ext cx="1641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TOPS</a:t>
            </a:r>
            <a:endParaRPr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33" name="Google Shape;533;p59"/>
          <p:cNvSpPr txBox="1"/>
          <p:nvPr/>
        </p:nvSpPr>
        <p:spPr>
          <a:xfrm>
            <a:off x="1897400" y="3163433"/>
            <a:ext cx="6514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De los 12 productos, TOPS se encuentra 1° en el segmento Baby Boomers (% de market share).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Dentro de este segmento, le sigue SOLO con 12%, MOVE con 11% y ROCK con 10%. 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0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Escenario Base</a:t>
            </a:r>
            <a:endParaRPr/>
          </a:p>
        </p:txBody>
      </p:sp>
      <p:sp>
        <p:nvSpPr>
          <p:cNvPr id="539" name="Google Shape;539;p60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Cuadro de Resultados:</a:t>
            </a:r>
            <a:endParaRPr u="sng"/>
          </a:p>
        </p:txBody>
      </p:sp>
      <p:graphicFrame>
        <p:nvGraphicFramePr>
          <p:cNvPr id="540" name="Google Shape;540;p60"/>
          <p:cNvGraphicFramePr/>
          <p:nvPr/>
        </p:nvGraphicFramePr>
        <p:xfrm>
          <a:off x="952500" y="204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{EA025597-7B4C-47E6-9600-48853806787F}</a:tableStyleId>
              </a:tblPr>
              <a:tblGrid>
                <a:gridCol w="1625050"/>
                <a:gridCol w="1994450"/>
                <a:gridCol w="1809750"/>
                <a:gridCol w="1809750"/>
              </a:tblGrid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Detalle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TONE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TOPS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Total </a:t>
                      </a: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Período 0 (M$)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Ventas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$26,167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$20,079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$46,246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CMV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($10,267)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($13,512)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($23,779)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Costos de inventario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($428)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($48)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($476)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de publicidad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($4,000)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Comerciales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($599)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($599)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($1,198)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I+D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($306)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EBT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$12,873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$3,920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$16,487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1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1</a:t>
            </a:r>
            <a:endParaRPr/>
          </a:p>
        </p:txBody>
      </p:sp>
      <p:sp>
        <p:nvSpPr>
          <p:cNvPr id="546" name="Google Shape;546;p61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Estrategia</a:t>
            </a:r>
            <a:endParaRPr u="sng"/>
          </a:p>
        </p:txBody>
      </p:sp>
      <p:sp>
        <p:nvSpPr>
          <p:cNvPr id="547" name="Google Shape;547;p61"/>
          <p:cNvSpPr txBox="1"/>
          <p:nvPr/>
        </p:nvSpPr>
        <p:spPr>
          <a:xfrm>
            <a:off x="994600" y="2042825"/>
            <a:ext cx="74169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Al tener un sobrante de stock considerable, se decide reducir la producción a la mitad de TONE.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La producción de TOPS  se incrementa en un 20% (prácticamente no hubo sobrantes de stock).</a:t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PRECIO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TONE era uno de los productos más caros del mercado. Sin embargo, se decide subir  el precio un 5% para poder equiparar la pérdida generada por quedarnos posiblemente cortos de producción.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TOPS tenía un precio promedio dentro del mercado. Se decide bajar el precio un 5% para ganar volumen.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MARKETING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Se buscó orientar la publicidad en base a los segmentos con mayor % de market share de cada producto. En TONE, fue Gen-X y en TOP fue Baby Boomers.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2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1</a:t>
            </a:r>
            <a:endParaRPr/>
          </a:p>
        </p:txBody>
      </p:sp>
      <p:sp>
        <p:nvSpPr>
          <p:cNvPr id="553" name="Google Shape;553;p62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Cuadro de Resultados:</a:t>
            </a:r>
            <a:endParaRPr u="sng"/>
          </a:p>
        </p:txBody>
      </p:sp>
      <p:graphicFrame>
        <p:nvGraphicFramePr>
          <p:cNvPr id="554" name="Google Shape;554;p62"/>
          <p:cNvGraphicFramePr/>
          <p:nvPr/>
        </p:nvGraphicFramePr>
        <p:xfrm>
          <a:off x="952500" y="204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{EA025597-7B4C-47E6-9600-48853806787F}</a:tableStyleId>
              </a:tblPr>
              <a:tblGrid>
                <a:gridCol w="1937925"/>
                <a:gridCol w="914025"/>
                <a:gridCol w="998050"/>
                <a:gridCol w="1998800"/>
                <a:gridCol w="1302625"/>
              </a:tblGrid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Detalle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TONE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TOPS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Total Período 1 (M$)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Δ (P1-P0)</a:t>
                      </a:r>
                      <a:endParaRPr b="1" sz="1200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Ventas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$35,271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$24,230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$59,502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+$13,256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CMV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($13,068)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($14,714)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($27,782)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($4,002)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Costos de inventario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$476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de publicidad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($4,000)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Comerciales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($1,830)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($1,200)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($3,030)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($1,832)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I+D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($536)</a:t>
                      </a:r>
                      <a:endParaRPr sz="10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6B65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($230)</a:t>
                      </a:r>
                      <a:endParaRPr sz="1000">
                        <a:solidFill>
                          <a:srgbClr val="FF6B65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EBT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$18,374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$6,316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$24,154</a:t>
                      </a:r>
                      <a:endParaRPr sz="1000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+$7,667</a:t>
                      </a:r>
                      <a:endParaRPr sz="1000">
                        <a:solidFill>
                          <a:srgbClr val="00C3B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