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86" userDrawn="1">
          <p15:clr>
            <a:srgbClr val="A4A3A4"/>
          </p15:clr>
        </p15:guide>
        <p15:guide id="3" pos="2003" userDrawn="1">
          <p15:clr>
            <a:srgbClr val="A4A3A4"/>
          </p15:clr>
        </p15:guide>
        <p15:guide id="4" pos="2048" userDrawn="1">
          <p15:clr>
            <a:srgbClr val="A4A3A4"/>
          </p15:clr>
        </p15:guide>
        <p15:guide id="5" pos="47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FFFFFF"/>
    <a:srgbClr val="DE117E"/>
    <a:srgbClr val="21A4B8"/>
    <a:srgbClr val="4571AE"/>
    <a:srgbClr val="003562"/>
    <a:srgbClr val="CCAD82"/>
    <a:srgbClr val="5B7D9A"/>
    <a:srgbClr val="CCEC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2F64E-86C1-59A0-345D-DAB0FE5AF2CB}" v="8" dt="2023-06-22T17:18:21.580"/>
    <p1510:client id="{D2931C83-CD4C-408E-85B4-78BABA348352}" v="1" dt="2023-06-23T13:29:4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66"/>
      </p:cViewPr>
      <p:guideLst>
        <p:guide orient="horz" pos="2160"/>
        <p:guide pos="3386"/>
        <p:guide pos="2003"/>
        <p:guide pos="2048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EC2F64E-86C1-59A0-345D-DAB0FE5AF2CB}"/>
    <pc:docChg chg="modSld">
      <pc:chgData name="" userId="" providerId="" clId="Web-{4EC2F64E-86C1-59A0-345D-DAB0FE5AF2CB}" dt="2023-06-22T17:18:17.408" v="1" actId="20577"/>
      <pc:docMkLst>
        <pc:docMk/>
      </pc:docMkLst>
      <pc:sldChg chg="modSp">
        <pc:chgData name="" userId="" providerId="" clId="Web-{4EC2F64E-86C1-59A0-345D-DAB0FE5AF2CB}" dt="2023-06-22T17:18:17.408" v="1" actId="20577"/>
        <pc:sldMkLst>
          <pc:docMk/>
          <pc:sldMk cId="694987306" sldId="647"/>
        </pc:sldMkLst>
        <pc:spChg chg="mod">
          <ac:chgData name="" userId="" providerId="" clId="Web-{4EC2F64E-86C1-59A0-345D-DAB0FE5AF2CB}" dt="2023-06-22T17:18:17.408" v="1" actId="20577"/>
          <ac:spMkLst>
            <pc:docMk/>
            <pc:sldMk cId="694987306" sldId="647"/>
            <ac:spMk id="61" creationId="{D7D3795D-5A9F-09BF-84E6-D539901B758F}"/>
          </ac:spMkLst>
        </pc:spChg>
      </pc:sldChg>
    </pc:docChg>
  </pc:docChgLst>
  <pc:docChgLst>
    <pc:chgData name="Sergio Banchero" userId="S::sergio.banchero-v@n5now.com::3ec5dc62-01c1-4e3e-b2eb-8c4ea8db00d8" providerId="AD" clId="Web-{4EC2F64E-86C1-59A0-345D-DAB0FE5AF2CB}"/>
    <pc:docChg chg="modSld">
      <pc:chgData name="Sergio Banchero" userId="S::sergio.banchero-v@n5now.com::3ec5dc62-01c1-4e3e-b2eb-8c4ea8db00d8" providerId="AD" clId="Web-{4EC2F64E-86C1-59A0-345D-DAB0FE5AF2CB}" dt="2023-06-22T17:18:20.377" v="0" actId="20577"/>
      <pc:docMkLst>
        <pc:docMk/>
      </pc:docMkLst>
      <pc:sldChg chg="modSp">
        <pc:chgData name="Sergio Banchero" userId="S::sergio.banchero-v@n5now.com::3ec5dc62-01c1-4e3e-b2eb-8c4ea8db00d8" providerId="AD" clId="Web-{4EC2F64E-86C1-59A0-345D-DAB0FE5AF2CB}" dt="2023-06-22T17:18:20.377" v="0" actId="20577"/>
        <pc:sldMkLst>
          <pc:docMk/>
          <pc:sldMk cId="694987306" sldId="647"/>
        </pc:sldMkLst>
        <pc:spChg chg="mod">
          <ac:chgData name="Sergio Banchero" userId="S::sergio.banchero-v@n5now.com::3ec5dc62-01c1-4e3e-b2eb-8c4ea8db00d8" providerId="AD" clId="Web-{4EC2F64E-86C1-59A0-345D-DAB0FE5AF2CB}" dt="2023-06-22T17:18:20.377" v="0" actId="20577"/>
          <ac:spMkLst>
            <pc:docMk/>
            <pc:sldMk cId="694987306" sldId="647"/>
            <ac:spMk id="61" creationId="{D7D3795D-5A9F-09BF-84E6-D539901B75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76464-FA76-4528-8BC7-D8539D7FB721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2DC0-711E-420C-957E-F1AE2652859F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2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E58C1-BBC1-7F47-BC21-2A1C8E3E2F9E}" type="slidenum">
              <a:rPr lang="en-AR" smtClean="0"/>
              <a:t>1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187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D561-F51F-DA90-A172-FB5065503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CE0E3-780B-8048-E3A0-058D1548C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4B01-3B02-8D2F-C43D-989B433F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DF9-E354-8C88-52EA-BE86B2C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026D-E144-9DCA-6E75-158E444E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91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E908-E627-E5CD-93C9-0B9FE9C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4574-6100-FA63-A189-A69A632D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1E1C-3459-48A4-5B2C-977F421B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D2D7-C1DF-5A7B-904C-C9A64955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EE20-0554-2CFB-DA07-4DAFAEC9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0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82924-C273-2C0B-ED59-4D1C25E53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8216-B03F-3BCA-90D1-09A10F3C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8DDD-778D-045D-3E10-90FA377F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5690-1A0A-C98C-4BE4-F5C30F41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AC60-86C3-0D37-CCD0-348F67A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2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C8F7-B766-259B-A8D7-507834BA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C761-C0E7-6B57-3715-365AB599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198B-84BD-77BB-4625-19FC8F04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0FAD-E8B8-913B-3279-006A93B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CA7E-20AB-3071-7D68-E446878E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7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7F2-A5D9-5BC2-7A6E-B47DB052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60FD-E1ED-71F8-983E-C9D44E0E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0203-A9D7-180E-3707-E7807870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3343-24ED-3D19-5A4B-E621250A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825E-A800-A553-7F37-9A66E22C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1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BBB-EDA4-1776-4EB6-01073656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178-5B29-C31C-021E-1B3164E04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107DC-85D7-7C25-5B09-A979C12C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CA6E7-64B7-BB2E-AA77-89D729D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57A2-F167-013D-1A49-9AACDCCE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7C98-0408-4C71-C3A6-98BF4270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A119-08FC-A48E-533F-9EE13487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01F6-5503-2B37-8579-5AD403E9F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375D5-CA8A-2BE2-8498-3798005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E9B86-107A-749F-BBA3-AB5F8DB2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02656-E9F8-1580-5FE6-C6DBC6C84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D100-09F5-AF89-D229-24451704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46909-2CCF-3D6F-F367-490E170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BE26B-EDFC-4331-8DD3-A3AD2D5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8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844F-F84B-7194-113E-ECFEF09B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CBDF1-DEB8-BDE8-E02D-FAB733C8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BDD71-CA6E-F353-43D6-CB274A31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16CB8-865B-AA72-5B0C-4636F2D9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0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56E10-69C8-BA53-59E9-4B2ECD08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270AE-D653-DE83-F7BC-5AAAD8BD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EB04-084A-8000-E43A-A62398BF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9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D6FB-5061-7665-7825-2742998C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EECC-5767-FBDE-B378-903603CC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17B2-7B91-BBC2-4013-C769BE6E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4A6F-306F-99C3-9AE5-45698716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E305-EB0B-8C85-A77E-58C4BC10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960F-EAB3-4B54-BA96-3C2BBB02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4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AC32-0BB3-D322-E590-72538C15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CF4DC-3293-CD7F-5359-47ED11005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D90-63D6-1D4A-90D3-B2D319745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2C17-8565-5AE2-BF00-0D8B151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8D55-34FE-124C-8837-693DC275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8E99-41AF-BB8E-E50D-629259F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0EDEA-09FB-1ED7-336F-CFA2773D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7906-7311-1EBE-4C96-D889023F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996-426F-5747-1681-E55061705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3A43-BED8-41F9-898A-3FFB5A7B0D0E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47B8-2448-B992-94EA-667DCECF5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AE58-8B53-8C4E-7A2A-EFBDCB44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578-BA5B-401B-8526-6EF25BD86B42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84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B67349-2937-6FBA-5FDB-7B98ADF95A42}"/>
              </a:ext>
            </a:extLst>
          </p:cNvPr>
          <p:cNvCxnSpPr/>
          <p:nvPr/>
        </p:nvCxnSpPr>
        <p:spPr>
          <a:xfrm>
            <a:off x="4887594" y="882713"/>
            <a:ext cx="0" cy="42976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A17282E-BD12-7CE3-706D-4A167EA09D17}"/>
              </a:ext>
            </a:extLst>
          </p:cNvPr>
          <p:cNvSpPr/>
          <p:nvPr/>
        </p:nvSpPr>
        <p:spPr>
          <a:xfrm>
            <a:off x="1302918" y="1347509"/>
            <a:ext cx="7897855" cy="3618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3E691-BDD5-D0E6-4DCB-869A0F200DAE}"/>
              </a:ext>
            </a:extLst>
          </p:cNvPr>
          <p:cNvCxnSpPr/>
          <p:nvPr/>
        </p:nvCxnSpPr>
        <p:spPr>
          <a:xfrm>
            <a:off x="7069917" y="859853"/>
            <a:ext cx="0" cy="42976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65">
            <a:extLst>
              <a:ext uri="{FF2B5EF4-FFF2-40B4-BE49-F238E27FC236}">
                <a16:creationId xmlns:a16="http://schemas.microsoft.com/office/drawing/2014/main" id="{785868BE-23F1-4C65-BF0B-49224C02F1C8}"/>
              </a:ext>
            </a:extLst>
          </p:cNvPr>
          <p:cNvSpPr txBox="1"/>
          <p:nvPr/>
        </p:nvSpPr>
        <p:spPr>
          <a:xfrm>
            <a:off x="948242" y="160311"/>
            <a:ext cx="5968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VE" b="1" dirty="0">
                <a:solidFill>
                  <a:srgbClr val="003562"/>
                </a:solidFill>
                <a:latin typeface="Muli"/>
              </a:rPr>
              <a:t>Proyecto – </a:t>
            </a:r>
            <a:r>
              <a:rPr lang="es-VE" b="1" dirty="0" err="1">
                <a:solidFill>
                  <a:srgbClr val="003562"/>
                </a:solidFill>
                <a:latin typeface="Muli"/>
              </a:rPr>
              <a:t>Assessment</a:t>
            </a:r>
            <a:r>
              <a:rPr lang="es-VE" b="1" dirty="0">
                <a:solidFill>
                  <a:srgbClr val="003562"/>
                </a:solidFill>
                <a:latin typeface="Muli"/>
              </a:rPr>
              <a:t> Creación Data Lake</a:t>
            </a:r>
            <a:endParaRPr lang="es-ES" dirty="0"/>
          </a:p>
          <a:p>
            <a:r>
              <a:rPr lang="es-VE" dirty="0" err="1">
                <a:solidFill>
                  <a:srgbClr val="003562"/>
                </a:solidFill>
                <a:latin typeface="Muli"/>
              </a:rPr>
              <a:t>Roadmap</a:t>
            </a:r>
            <a:r>
              <a:rPr lang="es-VE" dirty="0">
                <a:solidFill>
                  <a:srgbClr val="003562"/>
                </a:solidFill>
                <a:latin typeface="Muli"/>
              </a:rPr>
              <a:t> Conceptual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EA28B2E9-E566-4E0D-A535-C5E4ECF2F48C}"/>
              </a:ext>
            </a:extLst>
          </p:cNvPr>
          <p:cNvSpPr txBox="1">
            <a:spLocks/>
          </p:cNvSpPr>
          <p:nvPr/>
        </p:nvSpPr>
        <p:spPr>
          <a:xfrm>
            <a:off x="11855631" y="6599087"/>
            <a:ext cx="367937" cy="30427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164BF-D67A-46C0-81D2-5BAF67C00C8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2098B-9F51-0ABF-90A7-CF552EDAAE29}"/>
              </a:ext>
            </a:extLst>
          </p:cNvPr>
          <p:cNvSpPr/>
          <p:nvPr/>
        </p:nvSpPr>
        <p:spPr>
          <a:xfrm>
            <a:off x="1223608" y="5204399"/>
            <a:ext cx="8036191" cy="1113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E1639-5A3B-9832-125F-E93D6AA3DE7A}"/>
              </a:ext>
            </a:extLst>
          </p:cNvPr>
          <p:cNvSpPr txBox="1"/>
          <p:nvPr/>
        </p:nvSpPr>
        <p:spPr>
          <a:xfrm rot="16200000">
            <a:off x="-949934" y="2883306"/>
            <a:ext cx="3545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AR" sz="2000" b="1" dirty="0">
                <a:solidFill>
                  <a:srgbClr val="003562"/>
                </a:solidFill>
                <a:latin typeface="Muli"/>
              </a:rPr>
              <a:t>Capacidades del Datalake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E9EE4-0A12-383B-3F68-37F76DD84DDD}"/>
              </a:ext>
            </a:extLst>
          </p:cNvPr>
          <p:cNvSpPr txBox="1"/>
          <p:nvPr/>
        </p:nvSpPr>
        <p:spPr>
          <a:xfrm rot="16200000">
            <a:off x="138289" y="5585713"/>
            <a:ext cx="1388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AR" sz="2000" b="1" dirty="0">
                <a:solidFill>
                  <a:srgbClr val="003562"/>
                </a:solidFill>
                <a:latin typeface="Muli"/>
              </a:rPr>
              <a:t>Producto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6720D-005D-89F8-B0D4-B40F5DDFE3C0}"/>
              </a:ext>
            </a:extLst>
          </p:cNvPr>
          <p:cNvSpPr/>
          <p:nvPr/>
        </p:nvSpPr>
        <p:spPr>
          <a:xfrm>
            <a:off x="1223608" y="1302109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84998-D17A-166B-09FB-B45AC4CE60B6}"/>
              </a:ext>
            </a:extLst>
          </p:cNvPr>
          <p:cNvSpPr txBox="1"/>
          <p:nvPr/>
        </p:nvSpPr>
        <p:spPr>
          <a:xfrm>
            <a:off x="1278790" y="1408773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b="1" dirty="0">
                <a:solidFill>
                  <a:schemeClr val="bg1"/>
                </a:solidFill>
                <a:latin typeface="Muli"/>
              </a:rPr>
              <a:t>Orígenes</a:t>
            </a:r>
            <a:endParaRPr lang="es-AR" sz="1800" b="1" i="0" dirty="0">
              <a:solidFill>
                <a:schemeClr val="bg1"/>
              </a:solidFill>
              <a:effectLst/>
              <a:latin typeface="Mul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2F880-5867-920E-A9D5-4485BDFEA5A9}"/>
              </a:ext>
            </a:extLst>
          </p:cNvPr>
          <p:cNvSpPr/>
          <p:nvPr/>
        </p:nvSpPr>
        <p:spPr>
          <a:xfrm>
            <a:off x="2739427" y="1347509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Datos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Transaccionales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2E99E-9C80-2D65-92BD-B5704E897291}"/>
              </a:ext>
            </a:extLst>
          </p:cNvPr>
          <p:cNvSpPr/>
          <p:nvPr/>
        </p:nvSpPr>
        <p:spPr>
          <a:xfrm>
            <a:off x="4918074" y="1347509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Datos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Externos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Batch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0BD56-08AE-2EA9-C276-7BC11DE07DDE}"/>
              </a:ext>
            </a:extLst>
          </p:cNvPr>
          <p:cNvSpPr/>
          <p:nvPr/>
        </p:nvSpPr>
        <p:spPr>
          <a:xfrm>
            <a:off x="7100814" y="1347509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Otros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datos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Streaming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2CC9A-2C51-3910-5853-72DE58034AC0}"/>
              </a:ext>
            </a:extLst>
          </p:cNvPr>
          <p:cNvSpPr/>
          <p:nvPr/>
        </p:nvSpPr>
        <p:spPr>
          <a:xfrm>
            <a:off x="1223608" y="2539475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4758-F277-7B42-26CE-E9947FEB7D58}"/>
              </a:ext>
            </a:extLst>
          </p:cNvPr>
          <p:cNvSpPr txBox="1"/>
          <p:nvPr/>
        </p:nvSpPr>
        <p:spPr>
          <a:xfrm>
            <a:off x="1278789" y="2646139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sz="1800" b="1" i="0" dirty="0">
                <a:solidFill>
                  <a:schemeClr val="bg1"/>
                </a:solidFill>
                <a:effectLst/>
                <a:latin typeface="Muli"/>
              </a:rPr>
              <a:t>Refinamiento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41CF9-9339-FFA5-F5BA-0CB4D7C7C41A}"/>
              </a:ext>
            </a:extLst>
          </p:cNvPr>
          <p:cNvSpPr/>
          <p:nvPr/>
        </p:nvSpPr>
        <p:spPr>
          <a:xfrm>
            <a:off x="2739428" y="2584875"/>
            <a:ext cx="1476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Raw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EE076-3E45-ECC5-1C22-4F6543610F2E}"/>
              </a:ext>
            </a:extLst>
          </p:cNvPr>
          <p:cNvSpPr/>
          <p:nvPr/>
        </p:nvSpPr>
        <p:spPr>
          <a:xfrm>
            <a:off x="4279980" y="2584875"/>
            <a:ext cx="1323731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Staging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2E324-3CA8-AF81-0512-52FF54EC322D}"/>
              </a:ext>
            </a:extLst>
          </p:cNvPr>
          <p:cNvSpPr/>
          <p:nvPr/>
        </p:nvSpPr>
        <p:spPr>
          <a:xfrm>
            <a:off x="5668263" y="2584875"/>
            <a:ext cx="1368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Common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8E0E3-EC07-42E7-599D-E58E523A1CD1}"/>
              </a:ext>
            </a:extLst>
          </p:cNvPr>
          <p:cNvSpPr/>
          <p:nvPr/>
        </p:nvSpPr>
        <p:spPr>
          <a:xfrm>
            <a:off x="7100815" y="2584875"/>
            <a:ext cx="2128158" cy="468000"/>
          </a:xfrm>
          <a:prstGeom prst="rect">
            <a:avLst/>
          </a:prstGeom>
          <a:solidFill>
            <a:schemeClr val="accent1">
              <a:lumMod val="60000"/>
              <a:lumOff val="4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Business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EB760-D713-917D-A1AC-BECA2AB151BC}"/>
              </a:ext>
            </a:extLst>
          </p:cNvPr>
          <p:cNvSpPr/>
          <p:nvPr/>
        </p:nvSpPr>
        <p:spPr>
          <a:xfrm>
            <a:off x="1223608" y="3158158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00C11-E708-0266-A106-75D302C6CCEB}"/>
              </a:ext>
            </a:extLst>
          </p:cNvPr>
          <p:cNvSpPr txBox="1"/>
          <p:nvPr/>
        </p:nvSpPr>
        <p:spPr>
          <a:xfrm>
            <a:off x="1278788" y="3264822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b="1" dirty="0">
                <a:solidFill>
                  <a:schemeClr val="bg1"/>
                </a:solidFill>
                <a:latin typeface="Muli"/>
              </a:rPr>
              <a:t>Consumo</a:t>
            </a:r>
            <a:endParaRPr lang="es-AR" sz="1800" b="1" i="0" dirty="0">
              <a:solidFill>
                <a:schemeClr val="bg1"/>
              </a:solidFill>
              <a:effectLst/>
              <a:latin typeface="Mul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DCB7E-6D95-6A3E-5A6C-DA63602D4448}"/>
              </a:ext>
            </a:extLst>
          </p:cNvPr>
          <p:cNvSpPr/>
          <p:nvPr/>
        </p:nvSpPr>
        <p:spPr>
          <a:xfrm>
            <a:off x="2739428" y="3203558"/>
            <a:ext cx="1476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AdHoc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Query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E0C62-2DC3-3F34-4404-985416538750}"/>
              </a:ext>
            </a:extLst>
          </p:cNvPr>
          <p:cNvSpPr/>
          <p:nvPr/>
        </p:nvSpPr>
        <p:spPr>
          <a:xfrm>
            <a:off x="4279980" y="3203558"/>
            <a:ext cx="1620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BI Tools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8CB32-EA80-45F7-75A9-54DFE6F5A24F}"/>
              </a:ext>
            </a:extLst>
          </p:cNvPr>
          <p:cNvSpPr/>
          <p:nvPr/>
        </p:nvSpPr>
        <p:spPr>
          <a:xfrm>
            <a:off x="7611236" y="3203558"/>
            <a:ext cx="1620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ML-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MLOps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8A183A-1A3A-4188-F843-C3FFA0D15D4E}"/>
              </a:ext>
            </a:extLst>
          </p:cNvPr>
          <p:cNvSpPr/>
          <p:nvPr/>
        </p:nvSpPr>
        <p:spPr>
          <a:xfrm>
            <a:off x="5954868" y="3203558"/>
            <a:ext cx="1620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Cache + API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A6BD48-73CE-E23C-DAFE-7A254FEA2B93}"/>
              </a:ext>
            </a:extLst>
          </p:cNvPr>
          <p:cNvSpPr/>
          <p:nvPr/>
        </p:nvSpPr>
        <p:spPr>
          <a:xfrm>
            <a:off x="1223608" y="3776841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57856-BC02-5133-98B6-585DE6D47299}"/>
              </a:ext>
            </a:extLst>
          </p:cNvPr>
          <p:cNvSpPr txBox="1"/>
          <p:nvPr/>
        </p:nvSpPr>
        <p:spPr>
          <a:xfrm>
            <a:off x="1284817" y="3883505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b="1" dirty="0">
                <a:solidFill>
                  <a:schemeClr val="bg1"/>
                </a:solidFill>
                <a:latin typeface="Muli"/>
              </a:rPr>
              <a:t>Seguridad</a:t>
            </a:r>
            <a:endParaRPr lang="es-AR" sz="1800" b="1" i="0" dirty="0">
              <a:solidFill>
                <a:schemeClr val="bg1"/>
              </a:solidFill>
              <a:effectLst/>
              <a:latin typeface="Mul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F33F2-DB43-6EB1-A90C-4E5B38BB0D9E}"/>
              </a:ext>
            </a:extLst>
          </p:cNvPr>
          <p:cNvSpPr/>
          <p:nvPr/>
        </p:nvSpPr>
        <p:spPr>
          <a:xfrm>
            <a:off x="2739428" y="3822241"/>
            <a:ext cx="1476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Aspectos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minimos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C32B-8E66-688D-CEB1-49D2DDBF5FF2}"/>
              </a:ext>
            </a:extLst>
          </p:cNvPr>
          <p:cNvSpPr/>
          <p:nvPr/>
        </p:nvSpPr>
        <p:spPr>
          <a:xfrm>
            <a:off x="4279980" y="3822241"/>
            <a:ext cx="1620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Clientes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Externos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63FF-93CD-6366-E466-76CCE7EACBA6}"/>
              </a:ext>
            </a:extLst>
          </p:cNvPr>
          <p:cNvSpPr/>
          <p:nvPr/>
        </p:nvSpPr>
        <p:spPr>
          <a:xfrm>
            <a:off x="5954868" y="3822241"/>
            <a:ext cx="3269946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Mejora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continua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EB45A2-AEE3-B93E-DC82-FB4B75881D81}"/>
              </a:ext>
            </a:extLst>
          </p:cNvPr>
          <p:cNvSpPr/>
          <p:nvPr/>
        </p:nvSpPr>
        <p:spPr>
          <a:xfrm>
            <a:off x="1223608" y="4395524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418009-A0C4-4815-2DF5-F1251306189B}"/>
              </a:ext>
            </a:extLst>
          </p:cNvPr>
          <p:cNvSpPr txBox="1"/>
          <p:nvPr/>
        </p:nvSpPr>
        <p:spPr>
          <a:xfrm>
            <a:off x="1278788" y="4502188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b="1" dirty="0" err="1">
                <a:solidFill>
                  <a:schemeClr val="bg1"/>
                </a:solidFill>
                <a:latin typeface="Muli"/>
              </a:rPr>
              <a:t>Governance</a:t>
            </a:r>
            <a:endParaRPr lang="es-AR" sz="1800" b="1" i="0" dirty="0">
              <a:solidFill>
                <a:schemeClr val="bg1"/>
              </a:solidFill>
              <a:effectLst/>
              <a:latin typeface="Mul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49D35-8E3E-6FD0-5C36-AEC895D637BE}"/>
              </a:ext>
            </a:extLst>
          </p:cNvPr>
          <p:cNvSpPr/>
          <p:nvPr/>
        </p:nvSpPr>
        <p:spPr>
          <a:xfrm>
            <a:off x="5954868" y="4440924"/>
            <a:ext cx="1530288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Plataforma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E2930-95E0-926F-9C86-1B0395970E9F}"/>
              </a:ext>
            </a:extLst>
          </p:cNvPr>
          <p:cNvSpPr/>
          <p:nvPr/>
        </p:nvSpPr>
        <p:spPr>
          <a:xfrm>
            <a:off x="2739428" y="4440924"/>
            <a:ext cx="1476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Roles &amp;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Definiciones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48AC79-F890-FECE-76E8-623A2F373F8F}"/>
              </a:ext>
            </a:extLst>
          </p:cNvPr>
          <p:cNvSpPr/>
          <p:nvPr/>
        </p:nvSpPr>
        <p:spPr>
          <a:xfrm>
            <a:off x="4279980" y="4440924"/>
            <a:ext cx="1620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Data dictionary </a:t>
            </a:r>
            <a:r>
              <a:rPr lang="en-US" sz="1600" dirty="0" err="1">
                <a:solidFill>
                  <a:schemeClr val="bg1"/>
                </a:solidFill>
                <a:latin typeface="Muli"/>
              </a:rPr>
              <a:t>corporativo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E89A81-BDC7-D0B2-A9D1-C86EEB0229F9}"/>
              </a:ext>
            </a:extLst>
          </p:cNvPr>
          <p:cNvSpPr/>
          <p:nvPr/>
        </p:nvSpPr>
        <p:spPr>
          <a:xfrm>
            <a:off x="7544182" y="4440924"/>
            <a:ext cx="1656591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uli"/>
              </a:rPr>
              <a:t>Gestion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276366-329F-CE1C-6D97-9955260C7A47}"/>
              </a:ext>
            </a:extLst>
          </p:cNvPr>
          <p:cNvSpPr/>
          <p:nvPr/>
        </p:nvSpPr>
        <p:spPr>
          <a:xfrm>
            <a:off x="1223608" y="1920792"/>
            <a:ext cx="8036191" cy="5838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35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Mul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19F9F-242C-5F39-BDC6-E4A1A42256A2}"/>
              </a:ext>
            </a:extLst>
          </p:cNvPr>
          <p:cNvSpPr txBox="1"/>
          <p:nvPr/>
        </p:nvSpPr>
        <p:spPr>
          <a:xfrm>
            <a:off x="1302918" y="2027456"/>
            <a:ext cx="354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AR" b="1" dirty="0">
                <a:solidFill>
                  <a:schemeClr val="bg1"/>
                </a:solidFill>
                <a:latin typeface="Muli"/>
              </a:rPr>
              <a:t>Ingesta</a:t>
            </a:r>
            <a:endParaRPr lang="es-AR" sz="1800" b="1" i="0" dirty="0">
              <a:solidFill>
                <a:schemeClr val="bg1"/>
              </a:solidFill>
              <a:effectLst/>
              <a:latin typeface="Mul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668705-4D81-322D-9E69-8A3C64EC4618}"/>
              </a:ext>
            </a:extLst>
          </p:cNvPr>
          <p:cNvSpPr/>
          <p:nvPr/>
        </p:nvSpPr>
        <p:spPr>
          <a:xfrm>
            <a:off x="2739427" y="1966192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Capa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Batch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B01781-B187-B734-94F8-42081D1D6EAC}"/>
              </a:ext>
            </a:extLst>
          </p:cNvPr>
          <p:cNvSpPr/>
          <p:nvPr/>
        </p:nvSpPr>
        <p:spPr>
          <a:xfrm>
            <a:off x="4918074" y="1966192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Capa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Real Time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BA7F0D-D990-D356-C805-6C947441192C}"/>
              </a:ext>
            </a:extLst>
          </p:cNvPr>
          <p:cNvSpPr/>
          <p:nvPr/>
        </p:nvSpPr>
        <p:spPr>
          <a:xfrm>
            <a:off x="7100814" y="1966192"/>
            <a:ext cx="2124000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Muli"/>
              </a:rPr>
              <a:t>Optimización</a:t>
            </a:r>
            <a:endParaRPr lang="en-AU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E1C60-8F79-6DC2-91A1-802D54A7C501}"/>
              </a:ext>
            </a:extLst>
          </p:cNvPr>
          <p:cNvSpPr txBox="1"/>
          <p:nvPr/>
        </p:nvSpPr>
        <p:spPr>
          <a:xfrm>
            <a:off x="3251200" y="882713"/>
            <a:ext cx="127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3562"/>
                </a:solidFill>
                <a:latin typeface="Muli"/>
              </a:rPr>
              <a:t>Inmediato</a:t>
            </a:r>
            <a:endParaRPr lang="en-AU" sz="2000" b="1" dirty="0">
              <a:solidFill>
                <a:srgbClr val="003562"/>
              </a:solidFill>
              <a:latin typeface="Mul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F1C0E-AA1C-6D9F-CA51-E12AF56FDD22}"/>
              </a:ext>
            </a:extLst>
          </p:cNvPr>
          <p:cNvSpPr txBox="1"/>
          <p:nvPr/>
        </p:nvSpPr>
        <p:spPr>
          <a:xfrm>
            <a:off x="5332631" y="882713"/>
            <a:ext cx="1388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3562"/>
                </a:solidFill>
                <a:latin typeface="Muli"/>
              </a:rPr>
              <a:t>Corto</a:t>
            </a:r>
            <a:r>
              <a:rPr lang="es-AR" dirty="0"/>
              <a:t> </a:t>
            </a:r>
            <a:r>
              <a:rPr lang="es-AR" sz="2000" b="1" dirty="0">
                <a:solidFill>
                  <a:srgbClr val="003562"/>
                </a:solidFill>
                <a:latin typeface="Muli"/>
              </a:rPr>
              <a:t>Plazo</a:t>
            </a:r>
            <a:endParaRPr lang="en-AU" sz="2000" b="1" dirty="0">
              <a:solidFill>
                <a:srgbClr val="003562"/>
              </a:solidFill>
              <a:latin typeface="Mul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4A019-DF59-3D38-F4EB-C89F1C5E11AE}"/>
              </a:ext>
            </a:extLst>
          </p:cNvPr>
          <p:cNvSpPr txBox="1"/>
          <p:nvPr/>
        </p:nvSpPr>
        <p:spPr>
          <a:xfrm>
            <a:off x="7709004" y="882713"/>
            <a:ext cx="89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>
                <a:solidFill>
                  <a:srgbClr val="003562"/>
                </a:solidFill>
                <a:latin typeface="Muli"/>
              </a:rPr>
              <a:t>Futuro</a:t>
            </a:r>
            <a:endParaRPr lang="en-AU" sz="2000" b="1" dirty="0">
              <a:solidFill>
                <a:srgbClr val="003562"/>
              </a:solidFill>
              <a:latin typeface="Mul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6EF78E-E93D-20C3-E1AF-E4956D4277B9}"/>
              </a:ext>
            </a:extLst>
          </p:cNvPr>
          <p:cNvSpPr/>
          <p:nvPr/>
        </p:nvSpPr>
        <p:spPr>
          <a:xfrm>
            <a:off x="2848706" y="5551768"/>
            <a:ext cx="5212082" cy="468000"/>
          </a:xfrm>
          <a:prstGeom prst="rect">
            <a:avLst/>
          </a:prstGeom>
          <a:solidFill>
            <a:srgbClr val="003562">
              <a:alpha val="21176"/>
            </a:srgb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FF00"/>
                </a:highlight>
                <a:latin typeface="Muli"/>
              </a:rPr>
              <a:t>ACA PONER LAS LINEAS DE NEGOCIOS</a:t>
            </a:r>
            <a:endParaRPr lang="en-AU" sz="1600" dirty="0">
              <a:solidFill>
                <a:schemeClr val="bg1"/>
              </a:solidFill>
              <a:highlight>
                <a:srgbClr val="FFFF00"/>
              </a:highlight>
              <a:latin typeface="Mul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D3795D-5A9F-09BF-84E6-D539901B758F}"/>
              </a:ext>
            </a:extLst>
          </p:cNvPr>
          <p:cNvSpPr txBox="1"/>
          <p:nvPr/>
        </p:nvSpPr>
        <p:spPr>
          <a:xfrm>
            <a:off x="9599858" y="1486558"/>
            <a:ext cx="2182323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1400" dirty="0"/>
              <a:t>La implementación y explotación del datalake se plantea como un proceso de mejora y expansión continua. Se presentan dos dimensiones principales de progreso: </a:t>
            </a:r>
          </a:p>
          <a:p>
            <a:r>
              <a:rPr lang="es-AR" sz="1400" dirty="0"/>
              <a:t>1- Las capacidades técnicas</a:t>
            </a:r>
          </a:p>
          <a:p>
            <a:r>
              <a:rPr lang="es-AR" sz="1400" dirty="0"/>
              <a:t>2- La incorporación progresiva de los distintos productos</a:t>
            </a:r>
          </a:p>
        </p:txBody>
      </p:sp>
    </p:spTree>
    <p:extLst>
      <p:ext uri="{BB962C8B-B14F-4D97-AF65-F5344CB8AC3E}">
        <p14:creationId xmlns:p14="http://schemas.microsoft.com/office/powerpoint/2010/main" val="69498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C53A6686C7B4981BD3A3E52A7CE43" ma:contentTypeVersion="11" ma:contentTypeDescription="Crear nuevo documento." ma:contentTypeScope="" ma:versionID="633ec3b0fe1544f43ad6c55a9920c2fd">
  <xsd:schema xmlns:xsd="http://www.w3.org/2001/XMLSchema" xmlns:xs="http://www.w3.org/2001/XMLSchema" xmlns:p="http://schemas.microsoft.com/office/2006/metadata/properties" xmlns:ns2="6bef1a09-a2d7-485f-9629-4e5c3329562e" xmlns:ns3="56f6f620-d053-4ffb-a886-f06db313298c" targetNamespace="http://schemas.microsoft.com/office/2006/metadata/properties" ma:root="true" ma:fieldsID="f43d723bd5ae32f7adb3e9faad4fabd5" ns2:_="" ns3:_="">
    <xsd:import namespace="6bef1a09-a2d7-485f-9629-4e5c3329562e"/>
    <xsd:import namespace="56f6f620-d053-4ffb-a886-f06db31329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1a09-a2d7-485f-9629-4e5c33295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21769005-3481-4401-80d4-80fbb40bb5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6f620-d053-4ffb-a886-f06db31329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6d9f5a6-b048-40d8-b533-8281e73ccaf2}" ma:internalName="TaxCatchAll" ma:showField="CatchAllData" ma:web="56f6f620-d053-4ffb-a886-f06db31329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ef1a09-a2d7-485f-9629-4e5c3329562e">
      <Terms xmlns="http://schemas.microsoft.com/office/infopath/2007/PartnerControls"/>
    </lcf76f155ced4ddcb4097134ff3c332f>
    <TaxCatchAll xmlns="56f6f620-d053-4ffb-a886-f06db313298c" xsi:nil="true"/>
  </documentManagement>
</p:properties>
</file>

<file path=customXml/itemProps1.xml><?xml version="1.0" encoding="utf-8"?>
<ds:datastoreItem xmlns:ds="http://schemas.openxmlformats.org/officeDocument/2006/customXml" ds:itemID="{7BF65DCF-7DB8-4FA1-85EB-BE0F1C9E4D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9447A-5619-41AC-8970-9AA349B3D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ef1a09-a2d7-485f-9629-4e5c3329562e"/>
    <ds:schemaRef ds:uri="56f6f620-d053-4ffb-a886-f06db3132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C7005B-1C9C-4263-9E8A-D97FF25C5EE3}">
  <ds:schemaRefs>
    <ds:schemaRef ds:uri="6bef1a09-a2d7-485f-9629-4e5c3329562e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f6f620-d053-4ffb-a886-f06db313298c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107</Words>
  <Application>Microsoft Office PowerPoint</Application>
  <PresentationFormat>Panorámica</PresentationFormat>
  <Paragraphs>40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Muli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Banchero</dc:creator>
  <cp:lastModifiedBy>Nicolas Alejandro Sibert</cp:lastModifiedBy>
  <cp:revision>10</cp:revision>
  <dcterms:created xsi:type="dcterms:W3CDTF">2023-06-21T17:36:43Z</dcterms:created>
  <dcterms:modified xsi:type="dcterms:W3CDTF">2023-07-02T00:20:29Z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0x01010036DC53A6686C7B4981BD3A3E52A7CE43</vt:lpwstr>
  </property>
  <property fmtid="{D5CDD505-2E9C-101B-9397-08002B2CF9AE}" pid="3" name="MediaServiceImageTags">
    <vt:lpwstr/>
  </property>
</Properties>
</file>