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48" r:id="rId2"/>
  </p:sldMasterIdLst>
  <p:notesMasterIdLst>
    <p:notesMasterId r:id="rId50"/>
  </p:notesMasterIdLst>
  <p:handoutMasterIdLst>
    <p:handoutMasterId r:id="rId51"/>
  </p:handoutMasterIdLst>
  <p:sldIdLst>
    <p:sldId id="613" r:id="rId3"/>
    <p:sldId id="577" r:id="rId4"/>
    <p:sldId id="2702" r:id="rId5"/>
    <p:sldId id="2712" r:id="rId6"/>
    <p:sldId id="2454" r:id="rId7"/>
    <p:sldId id="2609" r:id="rId8"/>
    <p:sldId id="2719" r:id="rId9"/>
    <p:sldId id="2686" r:id="rId10"/>
    <p:sldId id="2687" r:id="rId11"/>
    <p:sldId id="2689" r:id="rId12"/>
    <p:sldId id="2690" r:id="rId13"/>
    <p:sldId id="2632" r:id="rId14"/>
    <p:sldId id="2673" r:id="rId15"/>
    <p:sldId id="2672" r:id="rId16"/>
    <p:sldId id="2674" r:id="rId17"/>
    <p:sldId id="2675" r:id="rId18"/>
    <p:sldId id="2676" r:id="rId19"/>
    <p:sldId id="2677" r:id="rId20"/>
    <p:sldId id="2678" r:id="rId21"/>
    <p:sldId id="2679" r:id="rId22"/>
    <p:sldId id="2680" r:id="rId23"/>
    <p:sldId id="2681" r:id="rId24"/>
    <p:sldId id="260" r:id="rId25"/>
    <p:sldId id="2707" r:id="rId26"/>
    <p:sldId id="632" r:id="rId27"/>
    <p:sldId id="2708" r:id="rId28"/>
    <p:sldId id="633" r:id="rId29"/>
    <p:sldId id="2709" r:id="rId30"/>
    <p:sldId id="634" r:id="rId31"/>
    <p:sldId id="2710" r:id="rId32"/>
    <p:sldId id="635" r:id="rId33"/>
    <p:sldId id="2711" r:id="rId34"/>
    <p:sldId id="2660" r:id="rId35"/>
    <p:sldId id="2667" r:id="rId36"/>
    <p:sldId id="2622" r:id="rId37"/>
    <p:sldId id="2621" r:id="rId38"/>
    <p:sldId id="2623" r:id="rId39"/>
    <p:sldId id="2696" r:id="rId40"/>
    <p:sldId id="2666" r:id="rId41"/>
    <p:sldId id="629" r:id="rId42"/>
    <p:sldId id="2665" r:id="rId43"/>
    <p:sldId id="2714" r:id="rId44"/>
    <p:sldId id="2715" r:id="rId45"/>
    <p:sldId id="2716" r:id="rId46"/>
    <p:sldId id="2717" r:id="rId47"/>
    <p:sldId id="2718" r:id="rId48"/>
    <p:sldId id="2713" r:id="rId49"/>
  </p:sldIdLst>
  <p:sldSz cx="12192000" cy="6858000"/>
  <p:notesSz cx="6858000" cy="9144000"/>
  <p:custDataLst>
    <p:tags r:id="rId52"/>
  </p:custDataLst>
  <p:defaultTextStyle>
    <a:defPPr>
      <a:defRPr lang="en-US"/>
    </a:defPPr>
    <a:lvl1pPr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doy Gabriela" initials="BG" lastIdx="4" clrIdx="0">
    <p:extLst>
      <p:ext uri="{19B8F6BF-5375-455C-9EA6-DF929625EA0E}">
        <p15:presenceInfo xmlns:p15="http://schemas.microsoft.com/office/powerpoint/2012/main" userId="Bordoy Gabrie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DD1"/>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53" autoAdjust="0"/>
    <p:restoredTop sz="87199" autoAdjust="0"/>
  </p:normalViewPr>
  <p:slideViewPr>
    <p:cSldViewPr>
      <p:cViewPr varScale="1">
        <p:scale>
          <a:sx n="64" d="100"/>
          <a:sy n="64" d="100"/>
        </p:scale>
        <p:origin x="372" y="60"/>
      </p:cViewPr>
      <p:guideLst>
        <p:guide orient="horz" pos="2160"/>
        <p:guide pos="3840"/>
      </p:guideLst>
    </p:cSldViewPr>
  </p:slideViewPr>
  <p:outlineViewPr>
    <p:cViewPr>
      <p:scale>
        <a:sx n="33" d="100"/>
        <a:sy n="33" d="100"/>
      </p:scale>
      <p:origin x="0" y="-2058"/>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‹Nº›</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‹Nº›</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ondon_Business_School"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en.wikipedia.org/wiki/Constantinos_C._Markides#cite_note-Forbes-2" TargetMode="External"/><Relationship Id="rId4" Type="http://schemas.openxmlformats.org/officeDocument/2006/relationships/hyperlink" Target="https://en.wikipedia.org/wiki/Constantinos_C._Markides#cite_note-bio-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D92253C-A22F-4B46-A478-D5683972AF45}" type="slidenum">
              <a:rPr lang="es-ES" altLang="es-AR" smtClean="0"/>
              <a:pPr eaLnBrk="1" hangingPunct="1">
                <a:spcBef>
                  <a:spcPct val="0"/>
                </a:spcBef>
              </a:pPr>
              <a:t>4</a:t>
            </a:fld>
            <a:endParaRPr lang="es-ES" altLang="es-AR"/>
          </a:p>
        </p:txBody>
      </p:sp>
      <p:sp>
        <p:nvSpPr>
          <p:cNvPr id="240643" name="Rectangle 2"/>
          <p:cNvSpPr>
            <a:spLocks noGrp="1" noRot="1" noChangeAspect="1" noChangeArrowheads="1" noTextEdit="1"/>
          </p:cNvSpPr>
          <p:nvPr>
            <p:ph type="sldImg"/>
          </p:nvPr>
        </p:nvSpPr>
        <p:spPr>
          <a:xfrm>
            <a:off x="393700" y="692150"/>
            <a:ext cx="6070600" cy="3416300"/>
          </a:xfrm>
          <a:ln/>
        </p:spPr>
      </p:sp>
    </p:spTree>
    <p:extLst>
      <p:ext uri="{BB962C8B-B14F-4D97-AF65-F5344CB8AC3E}">
        <p14:creationId xmlns:p14="http://schemas.microsoft.com/office/powerpoint/2010/main" val="332233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785813">
              <a:defRPr sz="2400">
                <a:solidFill>
                  <a:srgbClr val="CCCC00"/>
                </a:solidFill>
                <a:latin typeface="Times New Roman" panose="02020603050405020304" pitchFamily="18" charset="0"/>
                <a:ea typeface="MS PGothic" panose="020B0600070205080204" pitchFamily="34" charset="-128"/>
              </a:defRPr>
            </a:lvl1pPr>
            <a:lvl2pPr marL="742950" indent="-285750" defTabSz="785813">
              <a:defRPr sz="2400">
                <a:solidFill>
                  <a:srgbClr val="CCCC00"/>
                </a:solidFill>
                <a:latin typeface="Times New Roman" panose="02020603050405020304" pitchFamily="18" charset="0"/>
                <a:ea typeface="MS PGothic" panose="020B0600070205080204" pitchFamily="34" charset="-128"/>
              </a:defRPr>
            </a:lvl2pPr>
            <a:lvl3pPr marL="1143000" indent="-228600" defTabSz="785813">
              <a:defRPr sz="2400">
                <a:solidFill>
                  <a:srgbClr val="CCCC00"/>
                </a:solidFill>
                <a:latin typeface="Times New Roman" panose="02020603050405020304" pitchFamily="18" charset="0"/>
                <a:ea typeface="MS PGothic" panose="020B0600070205080204" pitchFamily="34" charset="-128"/>
              </a:defRPr>
            </a:lvl3pPr>
            <a:lvl4pPr marL="1600200" indent="-228600" defTabSz="785813">
              <a:defRPr sz="2400">
                <a:solidFill>
                  <a:srgbClr val="CCCC00"/>
                </a:solidFill>
                <a:latin typeface="Times New Roman" panose="02020603050405020304" pitchFamily="18" charset="0"/>
                <a:ea typeface="MS PGothic" panose="020B0600070205080204" pitchFamily="34" charset="-128"/>
              </a:defRPr>
            </a:lvl4pPr>
            <a:lvl5pPr marL="2057400" indent="-228600" defTabSz="785813">
              <a:defRPr sz="2400">
                <a:solidFill>
                  <a:srgbClr val="CCCC00"/>
                </a:solidFill>
                <a:latin typeface="Times New Roman" panose="02020603050405020304" pitchFamily="18" charset="0"/>
                <a:ea typeface="MS PGothic" panose="020B0600070205080204" pitchFamily="34" charset="-128"/>
              </a:defRPr>
            </a:lvl5pPr>
            <a:lvl6pPr marL="25146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fld id="{187372BD-818A-477C-A6B5-2A31B3378B98}" type="slidenum">
              <a:rPr lang="es-CL" altLang="es-AR" sz="1000">
                <a:solidFill>
                  <a:srgbClr val="009999"/>
                </a:solidFill>
                <a:latin typeface="Arial" panose="020B0604020202020204" pitchFamily="34" charset="0"/>
              </a:rPr>
              <a:pPr/>
              <a:t>5</a:t>
            </a:fld>
            <a:endParaRPr lang="es-CL" altLang="es-AR" sz="1000">
              <a:solidFill>
                <a:srgbClr val="009999"/>
              </a:solidFill>
              <a:latin typeface="Arial" panose="020B0604020202020204" pitchFamily="34" charset="0"/>
            </a:endParaRPr>
          </a:p>
        </p:txBody>
      </p:sp>
      <p:sp>
        <p:nvSpPr>
          <p:cNvPr id="26626" name="Rectangle 2"/>
          <p:cNvSpPr>
            <a:spLocks noGrp="1" noRot="1" noChangeAspect="1" noChangeArrowheads="1" noTextEdit="1"/>
          </p:cNvSpPr>
          <p:nvPr>
            <p:ph type="sldImg"/>
          </p:nvPr>
        </p:nvSpPr>
        <p:spPr>
          <a:xfrm>
            <a:off x="381000" y="685800"/>
            <a:ext cx="6096000" cy="3429000"/>
          </a:xfrm>
          <a:ln/>
        </p:spPr>
      </p:sp>
      <p:sp>
        <p:nvSpPr>
          <p:cNvPr id="2188291" name="Rectangle 3"/>
          <p:cNvSpPr>
            <a:spLocks noGrp="1" noChangeArrowheads="1"/>
          </p:cNvSpPr>
          <p:nvPr>
            <p:ph type="body" idx="1"/>
          </p:nvPr>
        </p:nvSpPr>
        <p:spPr/>
        <p:txBody>
          <a:bodyPr/>
          <a:lstStyle/>
          <a:p>
            <a:pPr eaLnBrk="1" hangingPunct="1">
              <a:defRPr/>
            </a:pPr>
            <a:endParaRPr lang="es-ES">
              <a:ea typeface="ＭＳ Ｐゴシック" charset="0"/>
              <a:cs typeface="+mn-cs"/>
            </a:endParaRPr>
          </a:p>
        </p:txBody>
      </p:sp>
    </p:spTree>
    <p:extLst>
      <p:ext uri="{BB962C8B-B14F-4D97-AF65-F5344CB8AC3E}">
        <p14:creationId xmlns:p14="http://schemas.microsoft.com/office/powerpoint/2010/main" val="174879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785813">
              <a:defRPr sz="2400">
                <a:solidFill>
                  <a:srgbClr val="CCCC00"/>
                </a:solidFill>
                <a:latin typeface="Times New Roman" panose="02020603050405020304" pitchFamily="18" charset="0"/>
                <a:ea typeface="MS PGothic" panose="020B0600070205080204" pitchFamily="34" charset="-128"/>
              </a:defRPr>
            </a:lvl1pPr>
            <a:lvl2pPr marL="742950" indent="-285750" defTabSz="785813">
              <a:defRPr sz="2400">
                <a:solidFill>
                  <a:srgbClr val="CCCC00"/>
                </a:solidFill>
                <a:latin typeface="Times New Roman" panose="02020603050405020304" pitchFamily="18" charset="0"/>
                <a:ea typeface="MS PGothic" panose="020B0600070205080204" pitchFamily="34" charset="-128"/>
              </a:defRPr>
            </a:lvl2pPr>
            <a:lvl3pPr marL="1143000" indent="-228600" defTabSz="785813">
              <a:defRPr sz="2400">
                <a:solidFill>
                  <a:srgbClr val="CCCC00"/>
                </a:solidFill>
                <a:latin typeface="Times New Roman" panose="02020603050405020304" pitchFamily="18" charset="0"/>
                <a:ea typeface="MS PGothic" panose="020B0600070205080204" pitchFamily="34" charset="-128"/>
              </a:defRPr>
            </a:lvl3pPr>
            <a:lvl4pPr marL="1600200" indent="-228600" defTabSz="785813">
              <a:defRPr sz="2400">
                <a:solidFill>
                  <a:srgbClr val="CCCC00"/>
                </a:solidFill>
                <a:latin typeface="Times New Roman" panose="02020603050405020304" pitchFamily="18" charset="0"/>
                <a:ea typeface="MS PGothic" panose="020B0600070205080204" pitchFamily="34" charset="-128"/>
              </a:defRPr>
            </a:lvl4pPr>
            <a:lvl5pPr marL="2057400" indent="-228600" defTabSz="785813">
              <a:defRPr sz="2400">
                <a:solidFill>
                  <a:srgbClr val="CCCC00"/>
                </a:solidFill>
                <a:latin typeface="Times New Roman" panose="02020603050405020304" pitchFamily="18" charset="0"/>
                <a:ea typeface="MS PGothic" panose="020B0600070205080204" pitchFamily="34" charset="-128"/>
              </a:defRPr>
            </a:lvl5pPr>
            <a:lvl6pPr marL="25146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fld id="{F353A2AF-C81E-4DD7-B545-3605EC0937CA}" type="slidenum">
              <a:rPr lang="es-CL" altLang="es-AR" sz="1000">
                <a:solidFill>
                  <a:srgbClr val="009999"/>
                </a:solidFill>
                <a:latin typeface="Arial" panose="020B0604020202020204" pitchFamily="34" charset="0"/>
              </a:rPr>
              <a:pPr/>
              <a:t>12</a:t>
            </a:fld>
            <a:endParaRPr lang="es-CL" altLang="es-AR" sz="1000">
              <a:solidFill>
                <a:srgbClr val="009999"/>
              </a:solidFill>
              <a:latin typeface="Arial" panose="020B0604020202020204" pitchFamily="34" charset="0"/>
            </a:endParaRPr>
          </a:p>
        </p:txBody>
      </p:sp>
      <p:sp>
        <p:nvSpPr>
          <p:cNvPr id="31746" name="Rectangle 2"/>
          <p:cNvSpPr>
            <a:spLocks noGrp="1" noRot="1" noChangeAspect="1" noChangeArrowheads="1" noTextEdit="1"/>
          </p:cNvSpPr>
          <p:nvPr>
            <p:ph type="sldImg"/>
          </p:nvPr>
        </p:nvSpPr>
        <p:spPr>
          <a:xfrm>
            <a:off x="381000" y="685800"/>
            <a:ext cx="6096000" cy="3429000"/>
          </a:xfrm>
          <a:ln/>
        </p:spPr>
      </p:sp>
      <p:sp>
        <p:nvSpPr>
          <p:cNvPr id="2194435" name="Rectangle 3"/>
          <p:cNvSpPr>
            <a:spLocks noGrp="1" noChangeArrowheads="1"/>
          </p:cNvSpPr>
          <p:nvPr>
            <p:ph type="body" idx="1"/>
          </p:nvPr>
        </p:nvSpPr>
        <p:spPr/>
        <p:txBody>
          <a:bodyPr/>
          <a:lstStyle/>
          <a:p>
            <a:pPr eaLnBrk="1" hangingPunct="1">
              <a:defRPr/>
            </a:pPr>
            <a:endParaRPr lang="es-ES">
              <a:ea typeface="ＭＳ Ｐゴシック" charset="0"/>
              <a:cs typeface="+mn-cs"/>
            </a:endParaRPr>
          </a:p>
        </p:txBody>
      </p:sp>
    </p:spTree>
    <p:extLst>
      <p:ext uri="{BB962C8B-B14F-4D97-AF65-F5344CB8AC3E}">
        <p14:creationId xmlns:p14="http://schemas.microsoft.com/office/powerpoint/2010/main" val="3761785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785813">
              <a:defRPr sz="2400">
                <a:solidFill>
                  <a:srgbClr val="CCCC00"/>
                </a:solidFill>
                <a:latin typeface="Times New Roman" panose="02020603050405020304" pitchFamily="18" charset="0"/>
                <a:ea typeface="MS PGothic" panose="020B0600070205080204" pitchFamily="34" charset="-128"/>
              </a:defRPr>
            </a:lvl1pPr>
            <a:lvl2pPr marL="742950" indent="-285750" defTabSz="785813">
              <a:defRPr sz="2400">
                <a:solidFill>
                  <a:srgbClr val="CCCC00"/>
                </a:solidFill>
                <a:latin typeface="Times New Roman" panose="02020603050405020304" pitchFamily="18" charset="0"/>
                <a:ea typeface="MS PGothic" panose="020B0600070205080204" pitchFamily="34" charset="-128"/>
              </a:defRPr>
            </a:lvl2pPr>
            <a:lvl3pPr marL="1143000" indent="-228600" defTabSz="785813">
              <a:defRPr sz="2400">
                <a:solidFill>
                  <a:srgbClr val="CCCC00"/>
                </a:solidFill>
                <a:latin typeface="Times New Roman" panose="02020603050405020304" pitchFamily="18" charset="0"/>
                <a:ea typeface="MS PGothic" panose="020B0600070205080204" pitchFamily="34" charset="-128"/>
              </a:defRPr>
            </a:lvl3pPr>
            <a:lvl4pPr marL="1600200" indent="-228600" defTabSz="785813">
              <a:defRPr sz="2400">
                <a:solidFill>
                  <a:srgbClr val="CCCC00"/>
                </a:solidFill>
                <a:latin typeface="Times New Roman" panose="02020603050405020304" pitchFamily="18" charset="0"/>
                <a:ea typeface="MS PGothic" panose="020B0600070205080204" pitchFamily="34" charset="-128"/>
              </a:defRPr>
            </a:lvl4pPr>
            <a:lvl5pPr marL="2057400" indent="-228600" defTabSz="785813">
              <a:defRPr sz="2400">
                <a:solidFill>
                  <a:srgbClr val="CCCC00"/>
                </a:solidFill>
                <a:latin typeface="Times New Roman" panose="02020603050405020304" pitchFamily="18" charset="0"/>
                <a:ea typeface="MS PGothic" panose="020B0600070205080204" pitchFamily="34" charset="-128"/>
              </a:defRPr>
            </a:lvl5pPr>
            <a:lvl6pPr marL="25146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fld id="{D72BED7C-3728-4E95-B4A2-055083743E5E}" type="slidenum">
              <a:rPr lang="es-CL" altLang="es-AR" sz="1000">
                <a:solidFill>
                  <a:srgbClr val="009999"/>
                </a:solidFill>
                <a:latin typeface="Arial" panose="020B0604020202020204" pitchFamily="34" charset="0"/>
              </a:rPr>
              <a:pPr/>
              <a:t>33</a:t>
            </a:fld>
            <a:endParaRPr lang="es-CL" altLang="es-AR" sz="1000">
              <a:solidFill>
                <a:srgbClr val="009999"/>
              </a:solidFill>
              <a:latin typeface="Arial" panose="020B0604020202020204" pitchFamily="34" charset="0"/>
            </a:endParaRPr>
          </a:p>
        </p:txBody>
      </p:sp>
      <p:sp>
        <p:nvSpPr>
          <p:cNvPr id="39938" name="Rectangle 2"/>
          <p:cNvSpPr>
            <a:spLocks noGrp="1" noRot="1" noChangeAspect="1" noChangeArrowheads="1" noTextEdit="1"/>
          </p:cNvSpPr>
          <p:nvPr>
            <p:ph type="sldImg"/>
          </p:nvPr>
        </p:nvSpPr>
        <p:spPr>
          <a:xfrm>
            <a:off x="381000" y="685800"/>
            <a:ext cx="6096000" cy="3429000"/>
          </a:xfrm>
          <a:ln/>
        </p:spPr>
      </p:sp>
      <p:sp>
        <p:nvSpPr>
          <p:cNvPr id="2211843" name="Rectangle 3"/>
          <p:cNvSpPr>
            <a:spLocks noGrp="1" noChangeArrowheads="1"/>
          </p:cNvSpPr>
          <p:nvPr>
            <p:ph type="body" idx="1"/>
          </p:nvPr>
        </p:nvSpPr>
        <p:spPr/>
        <p:txBody>
          <a:bodyPr/>
          <a:lstStyle/>
          <a:p>
            <a:pPr eaLnBrk="1" hangingPunct="1">
              <a:defRPr/>
            </a:pPr>
            <a:endParaRPr lang="es-ES">
              <a:ea typeface="ＭＳ Ｐゴシック" charset="0"/>
              <a:cs typeface="+mn-cs"/>
            </a:endParaRPr>
          </a:p>
        </p:txBody>
      </p:sp>
    </p:spTree>
    <p:extLst>
      <p:ext uri="{BB962C8B-B14F-4D97-AF65-F5344CB8AC3E}">
        <p14:creationId xmlns:p14="http://schemas.microsoft.com/office/powerpoint/2010/main" val="217917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8575" y="738188"/>
            <a:ext cx="6700838" cy="3770312"/>
          </a:xfrm>
          <a:ln/>
        </p:spPr>
      </p:sp>
      <p:sp>
        <p:nvSpPr>
          <p:cNvPr id="41986" name="Rectangle 3"/>
          <p:cNvSpPr>
            <a:spLocks noGrp="1" noChangeArrowheads="1"/>
          </p:cNvSpPr>
          <p:nvPr>
            <p:ph type="body" idx="1"/>
          </p:nvPr>
        </p:nvSpPr>
        <p:spPr>
          <a:xfrm>
            <a:off x="901700" y="4740275"/>
            <a:ext cx="4954588"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p>
        </p:txBody>
      </p:sp>
    </p:spTree>
    <p:extLst>
      <p:ext uri="{BB962C8B-B14F-4D97-AF65-F5344CB8AC3E}">
        <p14:creationId xmlns:p14="http://schemas.microsoft.com/office/powerpoint/2010/main" val="352268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785813">
              <a:defRPr sz="2400">
                <a:solidFill>
                  <a:srgbClr val="CCCC00"/>
                </a:solidFill>
                <a:latin typeface="Times New Roman" panose="02020603050405020304" pitchFamily="18" charset="0"/>
                <a:ea typeface="MS PGothic" panose="020B0600070205080204" pitchFamily="34" charset="-128"/>
              </a:defRPr>
            </a:lvl1pPr>
            <a:lvl2pPr marL="742950" indent="-285750" defTabSz="785813">
              <a:defRPr sz="2400">
                <a:solidFill>
                  <a:srgbClr val="CCCC00"/>
                </a:solidFill>
                <a:latin typeface="Times New Roman" panose="02020603050405020304" pitchFamily="18" charset="0"/>
                <a:ea typeface="MS PGothic" panose="020B0600070205080204" pitchFamily="34" charset="-128"/>
              </a:defRPr>
            </a:lvl2pPr>
            <a:lvl3pPr marL="1143000" indent="-228600" defTabSz="785813">
              <a:defRPr sz="2400">
                <a:solidFill>
                  <a:srgbClr val="CCCC00"/>
                </a:solidFill>
                <a:latin typeface="Times New Roman" panose="02020603050405020304" pitchFamily="18" charset="0"/>
                <a:ea typeface="MS PGothic" panose="020B0600070205080204" pitchFamily="34" charset="-128"/>
              </a:defRPr>
            </a:lvl3pPr>
            <a:lvl4pPr marL="1600200" indent="-228600" defTabSz="785813">
              <a:defRPr sz="2400">
                <a:solidFill>
                  <a:srgbClr val="CCCC00"/>
                </a:solidFill>
                <a:latin typeface="Times New Roman" panose="02020603050405020304" pitchFamily="18" charset="0"/>
                <a:ea typeface="MS PGothic" panose="020B0600070205080204" pitchFamily="34" charset="-128"/>
              </a:defRPr>
            </a:lvl4pPr>
            <a:lvl5pPr marL="2057400" indent="-228600" defTabSz="785813">
              <a:defRPr sz="2400">
                <a:solidFill>
                  <a:srgbClr val="CCCC00"/>
                </a:solidFill>
                <a:latin typeface="Times New Roman" panose="02020603050405020304" pitchFamily="18" charset="0"/>
                <a:ea typeface="MS PGothic" panose="020B0600070205080204" pitchFamily="34" charset="-128"/>
              </a:defRPr>
            </a:lvl5pPr>
            <a:lvl6pPr marL="25146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fld id="{D72BED7C-3728-4E95-B4A2-055083743E5E}" type="slidenum">
              <a:rPr lang="es-CL" altLang="es-AR" sz="1000">
                <a:solidFill>
                  <a:srgbClr val="009999"/>
                </a:solidFill>
                <a:latin typeface="Arial" panose="020B0604020202020204" pitchFamily="34" charset="0"/>
              </a:rPr>
              <a:pPr/>
              <a:t>36</a:t>
            </a:fld>
            <a:endParaRPr lang="es-CL" altLang="es-AR" sz="1000">
              <a:solidFill>
                <a:srgbClr val="009999"/>
              </a:solidFill>
              <a:latin typeface="Arial" panose="020B0604020202020204" pitchFamily="34" charset="0"/>
            </a:endParaRPr>
          </a:p>
        </p:txBody>
      </p:sp>
      <p:sp>
        <p:nvSpPr>
          <p:cNvPr id="39938" name="Rectangle 2"/>
          <p:cNvSpPr>
            <a:spLocks noGrp="1" noRot="1" noChangeAspect="1" noChangeArrowheads="1" noTextEdit="1"/>
          </p:cNvSpPr>
          <p:nvPr>
            <p:ph type="sldImg"/>
          </p:nvPr>
        </p:nvSpPr>
        <p:spPr>
          <a:xfrm>
            <a:off x="381000" y="685800"/>
            <a:ext cx="6096000" cy="3429000"/>
          </a:xfrm>
          <a:ln/>
        </p:spPr>
      </p:sp>
      <p:sp>
        <p:nvSpPr>
          <p:cNvPr id="2211843" name="Rectangle 3"/>
          <p:cNvSpPr>
            <a:spLocks noGrp="1" noChangeArrowheads="1"/>
          </p:cNvSpPr>
          <p:nvPr>
            <p:ph type="body" idx="1"/>
          </p:nvPr>
        </p:nvSpPr>
        <p:spPr/>
        <p:txBody>
          <a:bodyPr/>
          <a:lstStyle/>
          <a:p>
            <a:pPr eaLnBrk="1" hangingPunct="1">
              <a:defRPr/>
            </a:pPr>
            <a:endParaRPr lang="es-ES">
              <a:ea typeface="ＭＳ Ｐゴシック" charset="0"/>
              <a:cs typeface="+mn-cs"/>
            </a:endParaRPr>
          </a:p>
        </p:txBody>
      </p:sp>
    </p:spTree>
    <p:extLst>
      <p:ext uri="{BB962C8B-B14F-4D97-AF65-F5344CB8AC3E}">
        <p14:creationId xmlns:p14="http://schemas.microsoft.com/office/powerpoint/2010/main" val="254819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8575" y="738188"/>
            <a:ext cx="6700838" cy="3770312"/>
          </a:xfrm>
          <a:ln/>
        </p:spPr>
      </p:sp>
      <p:sp>
        <p:nvSpPr>
          <p:cNvPr id="44034" name="Rectangle 3"/>
          <p:cNvSpPr>
            <a:spLocks noGrp="1" noChangeArrowheads="1"/>
          </p:cNvSpPr>
          <p:nvPr>
            <p:ph type="body" idx="1"/>
          </p:nvPr>
        </p:nvSpPr>
        <p:spPr>
          <a:xfrm>
            <a:off x="901700" y="4740275"/>
            <a:ext cx="4954588"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kern="1200" dirty="0" err="1">
                <a:solidFill>
                  <a:schemeClr val="tx1"/>
                </a:solidFill>
                <a:effectLst/>
                <a:latin typeface="+mn-lt"/>
                <a:ea typeface="+mn-ea"/>
                <a:cs typeface="+mn-cs"/>
              </a:rPr>
              <a:t>Constantinos</a:t>
            </a:r>
            <a:r>
              <a:rPr lang="en-US" sz="1200" b="1" i="0" kern="1200" dirty="0">
                <a:solidFill>
                  <a:schemeClr val="tx1"/>
                </a:solidFill>
                <a:effectLst/>
                <a:latin typeface="+mn-lt"/>
                <a:ea typeface="+mn-ea"/>
                <a:cs typeface="+mn-cs"/>
              </a:rPr>
              <a:t> C. </a:t>
            </a:r>
            <a:r>
              <a:rPr lang="en-US" sz="1200" b="1" i="0" kern="1200" dirty="0" err="1">
                <a:solidFill>
                  <a:schemeClr val="tx1"/>
                </a:solidFill>
                <a:effectLst/>
                <a:latin typeface="+mn-lt"/>
                <a:ea typeface="+mn-ea"/>
                <a:cs typeface="+mn-cs"/>
              </a:rPr>
              <a:t>Markides</a:t>
            </a:r>
            <a:r>
              <a:rPr lang="en-US" sz="1200" b="0" i="0" kern="1200" dirty="0">
                <a:solidFill>
                  <a:schemeClr val="tx1"/>
                </a:solidFill>
                <a:effectLst/>
                <a:latin typeface="+mn-lt"/>
                <a:ea typeface="+mn-ea"/>
                <a:cs typeface="+mn-cs"/>
              </a:rPr>
              <a:t> (born 1960) Cypriot management educator and Robert P. Bauman Professor of Strategic Leadership at </a:t>
            </a:r>
            <a:r>
              <a:rPr lang="en-US" sz="1200" b="0" i="0" u="none" strike="noStrike" kern="1200" dirty="0">
                <a:solidFill>
                  <a:schemeClr val="tx1"/>
                </a:solidFill>
                <a:effectLst/>
                <a:latin typeface="+mn-lt"/>
                <a:ea typeface="+mn-ea"/>
                <a:cs typeface="+mn-cs"/>
                <a:hlinkClick r:id="rId3" tooltip="London Business School"/>
              </a:rPr>
              <a:t>London Business School</a:t>
            </a:r>
            <a:r>
              <a:rPr lang="en-US" sz="1200" b="0" i="0" u="none" strike="noStrike" kern="1200" baseline="300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(London, UK), since 1990. He was listed among the Forbes.com list of Most Influential Management Gurus (2009).</a:t>
            </a:r>
            <a:r>
              <a:rPr lang="en-US" sz="1200" b="0" i="0" u="none" strike="noStrike" kern="1200" baseline="30000" dirty="0">
                <a:solidFill>
                  <a:schemeClr val="tx1"/>
                </a:solidFill>
                <a:effectLst/>
                <a:latin typeface="+mn-lt"/>
                <a:ea typeface="+mn-ea"/>
                <a:cs typeface="+mn-cs"/>
                <a:hlinkClick r:id="rId5"/>
              </a:rPr>
              <a:t>[2]</a:t>
            </a:r>
            <a:endParaRPr lang="es-ES" altLang="es-AR" dirty="0"/>
          </a:p>
        </p:txBody>
      </p:sp>
    </p:spTree>
    <p:extLst>
      <p:ext uri="{BB962C8B-B14F-4D97-AF65-F5344CB8AC3E}">
        <p14:creationId xmlns:p14="http://schemas.microsoft.com/office/powerpoint/2010/main" val="904362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5539" spc="-4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215" cap="all" spc="185" baseline="0">
                <a:solidFill>
                  <a:schemeClr val="tx2"/>
                </a:solidFill>
                <a:latin typeface="+mj-lt"/>
              </a:defRPr>
            </a:lvl1pPr>
            <a:lvl2pPr marL="422041" indent="0" algn="ctr">
              <a:buNone/>
              <a:defRPr sz="2215"/>
            </a:lvl2pPr>
            <a:lvl3pPr marL="844083" indent="0" algn="ctr">
              <a:buNone/>
              <a:defRPr sz="2215"/>
            </a:lvl3pPr>
            <a:lvl4pPr marL="1266124" indent="0" algn="ctr">
              <a:buNone/>
              <a:defRPr sz="1846"/>
            </a:lvl4pPr>
            <a:lvl5pPr marL="1688165" indent="0" algn="ctr">
              <a:buNone/>
              <a:defRPr sz="1846"/>
            </a:lvl5pPr>
            <a:lvl6pPr marL="2110207" indent="0" algn="ctr">
              <a:buNone/>
              <a:defRPr sz="1846"/>
            </a:lvl6pPr>
            <a:lvl7pPr marL="2532248" indent="0" algn="ctr">
              <a:buNone/>
              <a:defRPr sz="1846"/>
            </a:lvl7pPr>
            <a:lvl8pPr marL="2954289" indent="0" algn="ctr">
              <a:buNone/>
              <a:defRPr sz="1846"/>
            </a:lvl8pPr>
            <a:lvl9pPr marL="3376331" indent="0" algn="ctr">
              <a:buNone/>
              <a:defRPr sz="18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‹Nº›</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itba.edu.ar/sites/default/themes/itba/assets/images/logo-it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535" y="6426699"/>
            <a:ext cx="1328819" cy="37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9409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1FFC0B-3AE8-4F9A-BB18-32E4C62AFF48}" type="slidenum">
              <a:rPr lang="es-CL" altLang="es-AR" smtClean="0"/>
              <a:pPr/>
              <a:t>‹Nº›</a:t>
            </a:fld>
            <a:endParaRPr lang="es-CL" altLang="es-AR"/>
          </a:p>
        </p:txBody>
      </p:sp>
    </p:spTree>
    <p:extLst>
      <p:ext uri="{BB962C8B-B14F-4D97-AF65-F5344CB8AC3E}">
        <p14:creationId xmlns:p14="http://schemas.microsoft.com/office/powerpoint/2010/main" val="41773106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2"/>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414779"/>
            <a:ext cx="7734300"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A48DED-C900-48CA-8173-94BC7881CCF6}" type="slidenum">
              <a:rPr lang="es-CL" altLang="es-AR" smtClean="0"/>
              <a:pPr/>
              <a:t>‹Nº›</a:t>
            </a:fld>
            <a:endParaRPr lang="es-CL" altLang="es-AR"/>
          </a:p>
        </p:txBody>
      </p:sp>
    </p:spTree>
    <p:extLst>
      <p:ext uri="{BB962C8B-B14F-4D97-AF65-F5344CB8AC3E}">
        <p14:creationId xmlns:p14="http://schemas.microsoft.com/office/powerpoint/2010/main" val="4615431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1472091" y="1374126"/>
            <a:ext cx="1804512" cy="5286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252993" y="1381271"/>
            <a:ext cx="4459763" cy="5286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rgbClr val="00558C"/>
              </a:buClr>
              <a:buSzPts val="1400"/>
              <a:buNone/>
              <a:defRPr sz="1400"/>
            </a:lvl2pPr>
            <a:lvl3pPr marL="1371600" lvl="2" indent="-228600" algn="l">
              <a:lnSpc>
                <a:spcPct val="90000"/>
              </a:lnSpc>
              <a:spcBef>
                <a:spcPts val="500"/>
              </a:spcBef>
              <a:spcAft>
                <a:spcPts val="0"/>
              </a:spcAft>
              <a:buClr>
                <a:srgbClr val="00558C"/>
              </a:buClr>
              <a:buSzPts val="1200"/>
              <a:buNone/>
              <a:defRPr sz="1200"/>
            </a:lvl3pPr>
            <a:lvl4pPr marL="1828800" lvl="3" indent="-228600" algn="l">
              <a:lnSpc>
                <a:spcPct val="90000"/>
              </a:lnSpc>
              <a:spcBef>
                <a:spcPts val="500"/>
              </a:spcBef>
              <a:spcAft>
                <a:spcPts val="0"/>
              </a:spcAft>
              <a:buClr>
                <a:srgbClr val="00558C"/>
              </a:buClr>
              <a:buSzPts val="1000"/>
              <a:buNone/>
              <a:defRPr sz="1000"/>
            </a:lvl4pPr>
            <a:lvl5pPr marL="2286000" lvl="4" indent="-228600" algn="l">
              <a:lnSpc>
                <a:spcPct val="90000"/>
              </a:lnSpc>
              <a:spcBef>
                <a:spcPts val="500"/>
              </a:spcBef>
              <a:spcAft>
                <a:spcPts val="0"/>
              </a:spcAft>
              <a:buClr>
                <a:srgbClr val="00558C"/>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 name="Google Shape;24;p1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00B0F0"/>
                </a:solidFill>
                <a:latin typeface="Calibri"/>
                <a:ea typeface="Calibri"/>
                <a:cs typeface="Calibri"/>
                <a:sym typeface="Calibri"/>
              </a:defRPr>
            </a:lvl1pPr>
            <a:lvl2pPr marL="0" lvl="1" indent="0" algn="r">
              <a:spcBef>
                <a:spcPts val="0"/>
              </a:spcBef>
              <a:buNone/>
              <a:defRPr sz="1200">
                <a:solidFill>
                  <a:srgbClr val="00B0F0"/>
                </a:solidFill>
                <a:latin typeface="Calibri"/>
                <a:ea typeface="Calibri"/>
                <a:cs typeface="Calibri"/>
                <a:sym typeface="Calibri"/>
              </a:defRPr>
            </a:lvl2pPr>
            <a:lvl3pPr marL="0" lvl="2" indent="0" algn="r">
              <a:spcBef>
                <a:spcPts val="0"/>
              </a:spcBef>
              <a:buNone/>
              <a:defRPr sz="1200">
                <a:solidFill>
                  <a:srgbClr val="00B0F0"/>
                </a:solidFill>
                <a:latin typeface="Calibri"/>
                <a:ea typeface="Calibri"/>
                <a:cs typeface="Calibri"/>
                <a:sym typeface="Calibri"/>
              </a:defRPr>
            </a:lvl3pPr>
            <a:lvl4pPr marL="0" lvl="3" indent="0" algn="r">
              <a:spcBef>
                <a:spcPts val="0"/>
              </a:spcBef>
              <a:buNone/>
              <a:defRPr sz="1200">
                <a:solidFill>
                  <a:srgbClr val="00B0F0"/>
                </a:solidFill>
                <a:latin typeface="Calibri"/>
                <a:ea typeface="Calibri"/>
                <a:cs typeface="Calibri"/>
                <a:sym typeface="Calibri"/>
              </a:defRPr>
            </a:lvl4pPr>
            <a:lvl5pPr marL="0" lvl="4" indent="0" algn="r">
              <a:spcBef>
                <a:spcPts val="0"/>
              </a:spcBef>
              <a:buNone/>
              <a:defRPr sz="1200">
                <a:solidFill>
                  <a:srgbClr val="00B0F0"/>
                </a:solidFill>
                <a:latin typeface="Calibri"/>
                <a:ea typeface="Calibri"/>
                <a:cs typeface="Calibri"/>
                <a:sym typeface="Calibri"/>
              </a:defRPr>
            </a:lvl5pPr>
            <a:lvl6pPr marL="0" lvl="5" indent="0" algn="r">
              <a:spcBef>
                <a:spcPts val="0"/>
              </a:spcBef>
              <a:buNone/>
              <a:defRPr sz="1200">
                <a:solidFill>
                  <a:srgbClr val="00B0F0"/>
                </a:solidFill>
                <a:latin typeface="Calibri"/>
                <a:ea typeface="Calibri"/>
                <a:cs typeface="Calibri"/>
                <a:sym typeface="Calibri"/>
              </a:defRPr>
            </a:lvl6pPr>
            <a:lvl7pPr marL="0" lvl="6" indent="0" algn="r">
              <a:spcBef>
                <a:spcPts val="0"/>
              </a:spcBef>
              <a:buNone/>
              <a:defRPr sz="1200">
                <a:solidFill>
                  <a:srgbClr val="00B0F0"/>
                </a:solidFill>
                <a:latin typeface="Calibri"/>
                <a:ea typeface="Calibri"/>
                <a:cs typeface="Calibri"/>
                <a:sym typeface="Calibri"/>
              </a:defRPr>
            </a:lvl7pPr>
            <a:lvl8pPr marL="0" lvl="7" indent="0" algn="r">
              <a:spcBef>
                <a:spcPts val="0"/>
              </a:spcBef>
              <a:buNone/>
              <a:defRPr sz="1200">
                <a:solidFill>
                  <a:srgbClr val="00B0F0"/>
                </a:solidFill>
                <a:latin typeface="Calibri"/>
                <a:ea typeface="Calibri"/>
                <a:cs typeface="Calibri"/>
                <a:sym typeface="Calibri"/>
              </a:defRPr>
            </a:lvl8pPr>
            <a:lvl9pPr marL="0" lvl="8" indent="0" algn="r">
              <a:spcBef>
                <a:spcPts val="0"/>
              </a:spcBef>
              <a:buNone/>
              <a:defRPr sz="1200">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25" name="Google Shape;25;p11"/>
          <p:cNvPicPr preferRelativeResize="0"/>
          <p:nvPr/>
        </p:nvPicPr>
        <p:blipFill rotWithShape="1">
          <a:blip r:embed="rId2">
            <a:alphaModFix/>
          </a:blip>
          <a:srcRect/>
          <a:stretch/>
        </p:blipFill>
        <p:spPr>
          <a:xfrm>
            <a:off x="10499270" y="1375442"/>
            <a:ext cx="1692731" cy="49809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‹Nº›</a:t>
            </a:fld>
            <a:endParaRPr lang="en-US" dirty="0"/>
          </a:p>
        </p:txBody>
      </p:sp>
    </p:spTree>
    <p:extLst>
      <p:ext uri="{BB962C8B-B14F-4D97-AF65-F5344CB8AC3E}">
        <p14:creationId xmlns:p14="http://schemas.microsoft.com/office/powerpoint/2010/main" val="39032633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985"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215" cap="all" spc="185" baseline="0">
                <a:solidFill>
                  <a:schemeClr val="tx2"/>
                </a:solidFill>
                <a:latin typeface="+mj-lt"/>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‹Nº›</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5942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9684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438382"/>
            <a:ext cx="4937760" cy="4430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438383"/>
            <a:ext cx="4937760" cy="4430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2297D-D149-4DD3-9CAF-031CFDA27309}" type="slidenum">
              <a:rPr lang="es-CL" altLang="es-AR" smtClean="0"/>
              <a:pPr/>
              <a:t>‹Nº›</a:t>
            </a:fld>
            <a:endParaRPr lang="es-CL" altLang="es-AR"/>
          </a:p>
        </p:txBody>
      </p:sp>
    </p:spTree>
    <p:extLst>
      <p:ext uri="{BB962C8B-B14F-4D97-AF65-F5344CB8AC3E}">
        <p14:creationId xmlns:p14="http://schemas.microsoft.com/office/powerpoint/2010/main" val="371526106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9687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445365"/>
            <a:ext cx="4937760" cy="736282"/>
          </a:xfrm>
        </p:spPr>
        <p:txBody>
          <a:bodyPr lIns="91440" rIns="91440" anchor="ctr">
            <a:normAutofit/>
          </a:bodyPr>
          <a:lstStyle>
            <a:lvl1pPr marL="0" indent="0">
              <a:buNone/>
              <a:defRPr sz="2400" b="0" cap="all" baseline="0">
                <a:solidFill>
                  <a:schemeClr val="tx2"/>
                </a:solidFill>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a:t>Edit Master text styles</a:t>
            </a:r>
          </a:p>
        </p:txBody>
      </p:sp>
      <p:sp>
        <p:nvSpPr>
          <p:cNvPr id="4" name="Content Placeholder 3"/>
          <p:cNvSpPr>
            <a:spLocks noGrp="1"/>
          </p:cNvSpPr>
          <p:nvPr>
            <p:ph sz="half" idx="2"/>
          </p:nvPr>
        </p:nvSpPr>
        <p:spPr>
          <a:xfrm>
            <a:off x="1097280" y="2280865"/>
            <a:ext cx="4937760" cy="35882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45365"/>
            <a:ext cx="4937760" cy="736282"/>
          </a:xfrm>
        </p:spPr>
        <p:txBody>
          <a:bodyPr lIns="91440" rIns="91440" anchor="ctr">
            <a:normAutofit/>
          </a:bodyPr>
          <a:lstStyle>
            <a:lvl1pPr marL="0" indent="0">
              <a:buNone/>
              <a:defRPr sz="2400" b="0" cap="all" baseline="0">
                <a:solidFill>
                  <a:schemeClr val="tx2"/>
                </a:solidFill>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a:t>Edit Master text styles</a:t>
            </a:r>
          </a:p>
        </p:txBody>
      </p:sp>
      <p:sp>
        <p:nvSpPr>
          <p:cNvPr id="6" name="Content Placeholder 5"/>
          <p:cNvSpPr>
            <a:spLocks noGrp="1"/>
          </p:cNvSpPr>
          <p:nvPr>
            <p:ph sz="quarter" idx="4"/>
          </p:nvPr>
        </p:nvSpPr>
        <p:spPr>
          <a:xfrm>
            <a:off x="6217920" y="2280865"/>
            <a:ext cx="4937760" cy="35882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E1E683-6146-47E0-BC69-EE24424759AA}" type="slidenum">
              <a:rPr lang="es-CL" altLang="es-AR" smtClean="0"/>
              <a:pPr/>
              <a:t>‹Nº›</a:t>
            </a:fld>
            <a:endParaRPr lang="es-CL" altLang="es-AR"/>
          </a:p>
        </p:txBody>
      </p:sp>
    </p:spTree>
    <p:extLst>
      <p:ext uri="{BB962C8B-B14F-4D97-AF65-F5344CB8AC3E}">
        <p14:creationId xmlns:p14="http://schemas.microsoft.com/office/powerpoint/2010/main" val="18838299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‹Nº›</a:t>
            </a:fld>
            <a:endParaRPr lang="en-US" dirty="0"/>
          </a:p>
        </p:txBody>
      </p:sp>
    </p:spTree>
    <p:extLst>
      <p:ext uri="{BB962C8B-B14F-4D97-AF65-F5344CB8AC3E}">
        <p14:creationId xmlns:p14="http://schemas.microsoft.com/office/powerpoint/2010/main" val="313716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00B2350-5261-4F5C-9DF5-EF0D264FC8D2}" type="slidenum">
              <a:rPr lang="en-US" smtClean="0"/>
              <a:pPr/>
              <a:t>‹Nº›</a:t>
            </a:fld>
            <a:endParaRPr lang="en-US" dirty="0"/>
          </a:p>
        </p:txBody>
      </p:sp>
    </p:spTree>
    <p:extLst>
      <p:ext uri="{BB962C8B-B14F-4D97-AF65-F5344CB8AC3E}">
        <p14:creationId xmlns:p14="http://schemas.microsoft.com/office/powerpoint/2010/main" val="287319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323"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385">
                <a:solidFill>
                  <a:srgbClr val="FFFFFF"/>
                </a:solidFill>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Edit Master text styles</a:t>
            </a:r>
          </a:p>
        </p:txBody>
      </p:sp>
      <p:sp>
        <p:nvSpPr>
          <p:cNvPr id="5" name="Date Placeholder 4"/>
          <p:cNvSpPr>
            <a:spLocks noGrp="1"/>
          </p:cNvSpPr>
          <p:nvPr>
            <p:ph type="dt" sz="half" idx="10"/>
          </p:nvPr>
        </p:nvSpPr>
        <p:spPr>
          <a:xfrm>
            <a:off x="465514" y="6459789"/>
            <a:ext cx="2618511" cy="365125"/>
          </a:xfrm>
        </p:spPr>
        <p:txBody>
          <a:bodyPr/>
          <a:lstStyle>
            <a:lvl1pPr algn="l">
              <a:defRPr/>
            </a:lvl1pPr>
          </a:lstStyle>
          <a:p>
            <a:fld id="{96DFF08F-DC6B-4601-B491-B0F83F6DD2DA}" type="datetimeFigureOut">
              <a:rPr lang="en-US" smtClean="0"/>
              <a:pPr/>
              <a:t>3/9/2023</a:t>
            </a:fld>
            <a:endParaRPr lang="en-US" dirty="0"/>
          </a:p>
        </p:txBody>
      </p:sp>
      <p:sp>
        <p:nvSpPr>
          <p:cNvPr id="6" name="Footer Placeholder 5"/>
          <p:cNvSpPr>
            <a:spLocks noGrp="1"/>
          </p:cNvSpPr>
          <p:nvPr>
            <p:ph type="ftr" sz="quarter" idx="11"/>
          </p:nvPr>
        </p:nvSpPr>
        <p:spPr>
          <a:xfrm>
            <a:off x="4800600" y="6459789"/>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8C5132-B63E-4FED-A8B4-FA547ECB47CF}" type="slidenum">
              <a:rPr lang="es-CL" altLang="es-AR" smtClean="0"/>
              <a:pPr/>
              <a:t>‹Nº›</a:t>
            </a:fld>
            <a:endParaRPr lang="es-CL" altLang="es-AR"/>
          </a:p>
        </p:txBody>
      </p:sp>
    </p:spTree>
    <p:extLst>
      <p:ext uri="{BB962C8B-B14F-4D97-AF65-F5344CB8AC3E}">
        <p14:creationId xmlns:p14="http://schemas.microsoft.com/office/powerpoint/2010/main" val="11345801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323"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lvl1pPr marL="0" indent="0">
              <a:buNone/>
              <a:defRPr sz="2954">
                <a:solidFill>
                  <a:schemeClr val="bg1"/>
                </a:solidFill>
              </a:defRPr>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554"/>
              </a:spcAft>
              <a:buNone/>
              <a:defRPr sz="1385">
                <a:solidFill>
                  <a:srgbClr val="FFFFFF"/>
                </a:solidFill>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4F2EA-1D82-4A61-A202-A8D910644E1D}" type="slidenum">
              <a:rPr lang="es-CL" altLang="es-AR" smtClean="0"/>
              <a:pPr/>
              <a:t>‹Nº›</a:t>
            </a:fld>
            <a:endParaRPr lang="es-CL" altLang="es-AR"/>
          </a:p>
        </p:txBody>
      </p:sp>
    </p:spTree>
    <p:extLst>
      <p:ext uri="{BB962C8B-B14F-4D97-AF65-F5344CB8AC3E}">
        <p14:creationId xmlns:p14="http://schemas.microsoft.com/office/powerpoint/2010/main" val="10109070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986018"/>
          </a:xfrm>
          <a:prstGeom prst="rect">
            <a:avLst/>
          </a:prstGeom>
        </p:spPr>
        <p:txBody>
          <a:bodyPr vert="horz" lIns="91440" tIns="45720" rIns="91440" bIns="45720" rtlCol="0" anchor="b">
            <a:normAutofit/>
          </a:bodyPr>
          <a:lstStyle/>
          <a:p>
            <a:r>
              <a:rPr lang="en-US" noProof="0" dirty="0"/>
              <a:t>Click to edit Master title style</a:t>
            </a:r>
            <a:endParaRPr lang="es-AR" noProof="0" dirty="0"/>
          </a:p>
        </p:txBody>
      </p:sp>
      <p:sp>
        <p:nvSpPr>
          <p:cNvPr id="3" name="Text Placeholder 2"/>
          <p:cNvSpPr>
            <a:spLocks noGrp="1"/>
          </p:cNvSpPr>
          <p:nvPr>
            <p:ph type="body" idx="1"/>
          </p:nvPr>
        </p:nvSpPr>
        <p:spPr>
          <a:xfrm>
            <a:off x="1097279" y="1442779"/>
            <a:ext cx="10058401" cy="4426317"/>
          </a:xfrm>
          <a:prstGeom prst="rect">
            <a:avLst/>
          </a:prstGeom>
        </p:spPr>
        <p:txBody>
          <a:bodyPr vert="horz" lIns="0" tIns="45720" rIns="0" bIns="45720" rtlCol="0">
            <a:normAutofit/>
          </a:bodyPr>
          <a:lstStyle/>
          <a:p>
            <a:pPr lvl="0"/>
            <a:r>
              <a:rPr lang="es-AR" noProof="0" dirty="0" err="1"/>
              <a:t>Edit</a:t>
            </a:r>
            <a:r>
              <a:rPr lang="es-AR" noProof="0" dirty="0"/>
              <a:t> Master </a:t>
            </a:r>
            <a:r>
              <a:rPr lang="es-AR" noProof="0" dirty="0" err="1"/>
              <a:t>text</a:t>
            </a:r>
            <a:r>
              <a:rPr lang="es-AR" noProof="0" dirty="0"/>
              <a:t> </a:t>
            </a:r>
            <a:r>
              <a:rPr lang="es-AR" noProof="0" dirty="0" err="1"/>
              <a:t>styles</a:t>
            </a:r>
            <a:endParaRPr lang="es-AR" noProof="0" dirty="0"/>
          </a:p>
          <a:p>
            <a:pPr lvl="1"/>
            <a:r>
              <a:rPr lang="es-AR" noProof="0" dirty="0" err="1"/>
              <a:t>Second</a:t>
            </a:r>
            <a:r>
              <a:rPr lang="es-AR" noProof="0" dirty="0"/>
              <a:t> </a:t>
            </a:r>
            <a:r>
              <a:rPr lang="es-AR" noProof="0" dirty="0" err="1"/>
              <a:t>level</a:t>
            </a:r>
            <a:endParaRPr lang="es-AR" noProof="0" dirty="0"/>
          </a:p>
          <a:p>
            <a:pPr lvl="2"/>
            <a:r>
              <a:rPr lang="es-AR" noProof="0" dirty="0" err="1"/>
              <a:t>Third</a:t>
            </a:r>
            <a:r>
              <a:rPr lang="es-AR" noProof="0" dirty="0"/>
              <a:t> </a:t>
            </a:r>
            <a:r>
              <a:rPr lang="es-AR" noProof="0" dirty="0" err="1"/>
              <a:t>level</a:t>
            </a:r>
            <a:endParaRPr lang="es-AR" noProof="0" dirty="0"/>
          </a:p>
          <a:p>
            <a:pPr lvl="3"/>
            <a:r>
              <a:rPr lang="es-AR" noProof="0" dirty="0" err="1"/>
              <a:t>Fourth</a:t>
            </a:r>
            <a:r>
              <a:rPr lang="es-AR" noProof="0" dirty="0"/>
              <a:t> </a:t>
            </a:r>
            <a:r>
              <a:rPr lang="es-AR" noProof="0" dirty="0" err="1"/>
              <a:t>level</a:t>
            </a:r>
            <a:endParaRPr lang="es-AR" noProof="0" dirty="0"/>
          </a:p>
          <a:p>
            <a:pPr lvl="4"/>
            <a:r>
              <a:rPr lang="es-AR" noProof="0" dirty="0" err="1"/>
              <a:t>Fifth</a:t>
            </a:r>
            <a:r>
              <a:rPr lang="es-AR" noProof="0" dirty="0"/>
              <a:t> </a:t>
            </a:r>
            <a:r>
              <a:rPr lang="es-AR" noProof="0" dirty="0" err="1"/>
              <a:t>level</a:t>
            </a:r>
            <a:endParaRPr lang="es-AR" noProof="0" dirty="0"/>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lvl1pPr algn="l">
              <a:defRPr sz="831">
                <a:solidFill>
                  <a:srgbClr val="FFFFFF"/>
                </a:solidFill>
                <a:latin typeface="+mj-lt"/>
              </a:defRPr>
            </a:lvl1pPr>
          </a:lstStyle>
          <a:p>
            <a:fld id="{96DFF08F-DC6B-4601-B491-B0F83F6DD2DA}" type="datetimeFigureOut">
              <a:rPr lang="es-AR" noProof="0" smtClean="0"/>
              <a:pPr/>
              <a:t>9/3/2023</a:t>
            </a:fld>
            <a:endParaRPr lang="es-AR" noProof="0"/>
          </a:p>
        </p:txBody>
      </p:sp>
      <p:sp>
        <p:nvSpPr>
          <p:cNvPr id="5" name="Footer Placeholder 4"/>
          <p:cNvSpPr>
            <a:spLocks noGrp="1"/>
          </p:cNvSpPr>
          <p:nvPr>
            <p:ph type="ftr" sz="quarter" idx="3"/>
          </p:nvPr>
        </p:nvSpPr>
        <p:spPr>
          <a:xfrm>
            <a:off x="3686186" y="6459789"/>
            <a:ext cx="4822804" cy="365125"/>
          </a:xfrm>
          <a:prstGeom prst="rect">
            <a:avLst/>
          </a:prstGeom>
        </p:spPr>
        <p:txBody>
          <a:bodyPr vert="horz" lIns="91440" tIns="45720" rIns="91440" bIns="45720" rtlCol="0" anchor="ctr"/>
          <a:lstStyle>
            <a:lvl1pPr algn="ctr">
              <a:defRPr sz="831" cap="all" baseline="0">
                <a:solidFill>
                  <a:srgbClr val="FFFFFF"/>
                </a:solidFill>
                <a:latin typeface="+mj-lt"/>
              </a:defRPr>
            </a:lvl1pPr>
          </a:lstStyle>
          <a:p>
            <a:endParaRPr lang="en-US" dirty="0"/>
          </a:p>
        </p:txBody>
      </p:sp>
      <p:sp>
        <p:nvSpPr>
          <p:cNvPr id="6" name="Slide Number Placeholder 5"/>
          <p:cNvSpPr>
            <a:spLocks noGrp="1"/>
          </p:cNvSpPr>
          <p:nvPr>
            <p:ph type="sldNum" sz="quarter" idx="4"/>
          </p:nvPr>
        </p:nvSpPr>
        <p:spPr>
          <a:xfrm>
            <a:off x="9002661" y="6459789"/>
            <a:ext cx="1312025" cy="365125"/>
          </a:xfrm>
          <a:prstGeom prst="rect">
            <a:avLst/>
          </a:prstGeom>
        </p:spPr>
        <p:txBody>
          <a:bodyPr vert="horz" lIns="91440" tIns="45720" rIns="91440" bIns="45720" rtlCol="0" anchor="ctr"/>
          <a:lstStyle>
            <a:lvl1pPr algn="r">
              <a:defRPr sz="969">
                <a:solidFill>
                  <a:srgbClr val="FFFFFF"/>
                </a:solidFill>
              </a:defRPr>
            </a:lvl1pPr>
          </a:lstStyle>
          <a:p>
            <a:fld id="{7106B920-A601-4C6E-80BE-782A95B907BC}" type="slidenum">
              <a:rPr lang="es-AR" altLang="es-AR" noProof="0" smtClean="0"/>
              <a:pPr/>
              <a:t>‹Nº›</a:t>
            </a:fld>
            <a:endParaRPr lang="es-AR" altLang="es-AR" noProof="0"/>
          </a:p>
        </p:txBody>
      </p:sp>
      <p:cxnSp>
        <p:nvCxnSpPr>
          <p:cNvPr id="10" name="Straight Connector 9"/>
          <p:cNvCxnSpPr/>
          <p:nvPr/>
        </p:nvCxnSpPr>
        <p:spPr>
          <a:xfrm>
            <a:off x="1193533" y="13577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itba.edu.ar/sites/default/themes/itba/assets/images/logo-itb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8535" y="6426699"/>
            <a:ext cx="1328819" cy="37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tba.edu.ar/sites/default/themes/itba/assets/images/logo-itb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8535" y="6426699"/>
            <a:ext cx="1328819" cy="37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318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txStyles>
    <p:titleStyle>
      <a:lvl1pPr algn="l" defTabSz="844083" rtl="0" eaLnBrk="1" latinLnBrk="0" hangingPunct="1">
        <a:lnSpc>
          <a:spcPct val="85000"/>
        </a:lnSpc>
        <a:spcBef>
          <a:spcPct val="0"/>
        </a:spcBef>
        <a:buNone/>
        <a:defRPr sz="4431" kern="1200" spc="-46" baseline="0">
          <a:solidFill>
            <a:schemeClr val="tx1"/>
          </a:solidFill>
          <a:latin typeface="+mj-lt"/>
          <a:ea typeface="+mj-ea"/>
          <a:cs typeface="+mj-cs"/>
        </a:defRPr>
      </a:lvl1pPr>
    </p:titleStyle>
    <p:bodyStyle>
      <a:lvl1pPr marL="84408" indent="-84408" algn="l" defTabSz="844083" rtl="0" eaLnBrk="1" latinLnBrk="0" hangingPunct="1">
        <a:lnSpc>
          <a:spcPct val="90000"/>
        </a:lnSpc>
        <a:spcBef>
          <a:spcPts val="1108"/>
        </a:spcBef>
        <a:spcAft>
          <a:spcPts val="185"/>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354515" indent="-168817" algn="l" defTabSz="844083" rtl="0" eaLnBrk="1" latinLnBrk="0" hangingPunct="1">
        <a:lnSpc>
          <a:spcPct val="90000"/>
        </a:lnSpc>
        <a:spcBef>
          <a:spcPts val="185"/>
        </a:spcBef>
        <a:spcAft>
          <a:spcPts val="369"/>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23331" indent="-168817" algn="l" defTabSz="844083" rtl="0" eaLnBrk="1" latinLnBrk="0" hangingPunct="1">
        <a:lnSpc>
          <a:spcPct val="90000"/>
        </a:lnSpc>
        <a:spcBef>
          <a:spcPts val="185"/>
        </a:spcBef>
        <a:spcAft>
          <a:spcPts val="369"/>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692148" indent="-168817" algn="l" defTabSz="844083" rtl="0" eaLnBrk="1" latinLnBrk="0" hangingPunct="1">
        <a:lnSpc>
          <a:spcPct val="90000"/>
        </a:lnSpc>
        <a:spcBef>
          <a:spcPts val="185"/>
        </a:spcBef>
        <a:spcAft>
          <a:spcPts val="369"/>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860964" indent="-168817" algn="l" defTabSz="844083" rtl="0" eaLnBrk="1" latinLnBrk="0" hangingPunct="1">
        <a:lnSpc>
          <a:spcPct val="90000"/>
        </a:lnSpc>
        <a:spcBef>
          <a:spcPts val="185"/>
        </a:spcBef>
        <a:spcAft>
          <a:spcPts val="369"/>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01541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6pPr>
      <a:lvl7pPr marL="120003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7pPr>
      <a:lvl8pPr marL="138465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8pPr>
      <a:lvl9pPr marL="156927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Google Shape;11;p9"/>
          <p:cNvPicPr preferRelativeResize="0"/>
          <p:nvPr/>
        </p:nvPicPr>
        <p:blipFill rotWithShape="1">
          <a:blip r:embed="rId3">
            <a:alphaModFix/>
          </a:blip>
          <a:srcRect/>
          <a:stretch/>
        </p:blipFill>
        <p:spPr>
          <a:xfrm>
            <a:off x="10499270" y="1375442"/>
            <a:ext cx="1692731" cy="4980910"/>
          </a:xfrm>
          <a:prstGeom prst="rect">
            <a:avLst/>
          </a:prstGeom>
          <a:noFill/>
          <a:ln>
            <a:noFill/>
          </a:ln>
        </p:spPr>
      </p:pic>
      <p:sp>
        <p:nvSpPr>
          <p:cNvPr id="12" name="Google Shape;12;p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00B0F0"/>
                </a:solidFill>
                <a:latin typeface="Calibri"/>
                <a:ea typeface="Calibri"/>
                <a:cs typeface="Calibri"/>
                <a:sym typeface="Calibri"/>
              </a:defRPr>
            </a:lvl1pPr>
            <a:lvl2pPr marL="0" marR="0" lvl="1" indent="0" algn="r" rtl="0">
              <a:spcBef>
                <a:spcPts val="0"/>
              </a:spcBef>
              <a:buNone/>
              <a:defRPr sz="1200" b="0" i="0" u="none" strike="noStrike" cap="none">
                <a:solidFill>
                  <a:srgbClr val="00B0F0"/>
                </a:solidFill>
                <a:latin typeface="Calibri"/>
                <a:ea typeface="Calibri"/>
                <a:cs typeface="Calibri"/>
                <a:sym typeface="Calibri"/>
              </a:defRPr>
            </a:lvl2pPr>
            <a:lvl3pPr marL="0" marR="0" lvl="2" indent="0" algn="r" rtl="0">
              <a:spcBef>
                <a:spcPts val="0"/>
              </a:spcBef>
              <a:buNone/>
              <a:defRPr sz="1200" b="0" i="0" u="none" strike="noStrike" cap="none">
                <a:solidFill>
                  <a:srgbClr val="00B0F0"/>
                </a:solidFill>
                <a:latin typeface="Calibri"/>
                <a:ea typeface="Calibri"/>
                <a:cs typeface="Calibri"/>
                <a:sym typeface="Calibri"/>
              </a:defRPr>
            </a:lvl3pPr>
            <a:lvl4pPr marL="0" marR="0" lvl="3" indent="0" algn="r" rtl="0">
              <a:spcBef>
                <a:spcPts val="0"/>
              </a:spcBef>
              <a:buNone/>
              <a:defRPr sz="1200" b="0" i="0" u="none" strike="noStrike" cap="none">
                <a:solidFill>
                  <a:srgbClr val="00B0F0"/>
                </a:solidFill>
                <a:latin typeface="Calibri"/>
                <a:ea typeface="Calibri"/>
                <a:cs typeface="Calibri"/>
                <a:sym typeface="Calibri"/>
              </a:defRPr>
            </a:lvl4pPr>
            <a:lvl5pPr marL="0" marR="0" lvl="4" indent="0" algn="r" rtl="0">
              <a:spcBef>
                <a:spcPts val="0"/>
              </a:spcBef>
              <a:buNone/>
              <a:defRPr sz="1200" b="0" i="0" u="none" strike="noStrike" cap="none">
                <a:solidFill>
                  <a:srgbClr val="00B0F0"/>
                </a:solidFill>
                <a:latin typeface="Calibri"/>
                <a:ea typeface="Calibri"/>
                <a:cs typeface="Calibri"/>
                <a:sym typeface="Calibri"/>
              </a:defRPr>
            </a:lvl5pPr>
            <a:lvl6pPr marL="0" marR="0" lvl="5" indent="0" algn="r" rtl="0">
              <a:spcBef>
                <a:spcPts val="0"/>
              </a:spcBef>
              <a:buNone/>
              <a:defRPr sz="1200" b="0" i="0" u="none" strike="noStrike" cap="none">
                <a:solidFill>
                  <a:srgbClr val="00B0F0"/>
                </a:solidFill>
                <a:latin typeface="Calibri"/>
                <a:ea typeface="Calibri"/>
                <a:cs typeface="Calibri"/>
                <a:sym typeface="Calibri"/>
              </a:defRPr>
            </a:lvl6pPr>
            <a:lvl7pPr marL="0" marR="0" lvl="6" indent="0" algn="r" rtl="0">
              <a:spcBef>
                <a:spcPts val="0"/>
              </a:spcBef>
              <a:buNone/>
              <a:defRPr sz="1200" b="0" i="0" u="none" strike="noStrike" cap="none">
                <a:solidFill>
                  <a:srgbClr val="00B0F0"/>
                </a:solidFill>
                <a:latin typeface="Calibri"/>
                <a:ea typeface="Calibri"/>
                <a:cs typeface="Calibri"/>
                <a:sym typeface="Calibri"/>
              </a:defRPr>
            </a:lvl7pPr>
            <a:lvl8pPr marL="0" marR="0" lvl="7" indent="0" algn="r" rtl="0">
              <a:spcBef>
                <a:spcPts val="0"/>
              </a:spcBef>
              <a:buNone/>
              <a:defRPr sz="1200" b="0" i="0" u="none" strike="noStrike" cap="none">
                <a:solidFill>
                  <a:srgbClr val="00B0F0"/>
                </a:solidFill>
                <a:latin typeface="Calibri"/>
                <a:ea typeface="Calibri"/>
                <a:cs typeface="Calibri"/>
                <a:sym typeface="Calibri"/>
              </a:defRPr>
            </a:lvl8pPr>
            <a:lvl9pPr marL="0" marR="0" lvl="8" indent="0" algn="r" rtl="0">
              <a:spcBef>
                <a:spcPts val="0"/>
              </a:spcBef>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3" name="Google Shape;13;p9"/>
          <p:cNvSpPr txBox="1">
            <a:spLocks noGrp="1"/>
          </p:cNvSpPr>
          <p:nvPr>
            <p:ph type="title"/>
          </p:nvPr>
        </p:nvSpPr>
        <p:spPr>
          <a:xfrm>
            <a:off x="838200" y="1160171"/>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558C"/>
              </a:buClr>
              <a:buSzPts val="3600"/>
              <a:buFont typeface="Calibri"/>
              <a:buNone/>
              <a:defRPr sz="3600" b="0" i="0" u="sng" strike="noStrike" cap="none">
                <a:solidFill>
                  <a:srgbClr val="00558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9"/>
          <p:cNvSpPr txBox="1">
            <a:spLocks noGrp="1"/>
          </p:cNvSpPr>
          <p:nvPr>
            <p:ph type="body" idx="1"/>
          </p:nvPr>
        </p:nvSpPr>
        <p:spPr>
          <a:xfrm>
            <a:off x="838200" y="2758567"/>
            <a:ext cx="10515600" cy="341839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558C"/>
              </a:buClr>
              <a:buSzPts val="2800"/>
              <a:buFont typeface="Arial"/>
              <a:buChar char="•"/>
              <a:defRPr sz="2800" b="0" i="0" u="none" strike="noStrike" cap="none">
                <a:solidFill>
                  <a:srgbClr val="00558C"/>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558C"/>
              </a:buClr>
              <a:buSzPts val="2400"/>
              <a:buFont typeface="Arial"/>
              <a:buChar char="•"/>
              <a:defRPr sz="2400" b="0" i="0" u="none" strike="noStrike" cap="none">
                <a:solidFill>
                  <a:srgbClr val="00558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558C"/>
              </a:buClr>
              <a:buSzPts val="2000"/>
              <a:buFont typeface="Arial"/>
              <a:buChar char="•"/>
              <a:defRPr sz="2000" b="0" i="0" u="none" strike="noStrike" cap="none">
                <a:solidFill>
                  <a:srgbClr val="00558C"/>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558C"/>
              </a:buClr>
              <a:buSzPts val="1800"/>
              <a:buFont typeface="Arial"/>
              <a:buChar char="•"/>
              <a:defRPr sz="1800" b="0" i="0" u="none" strike="noStrike" cap="none">
                <a:solidFill>
                  <a:srgbClr val="00558C"/>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558C"/>
              </a:buClr>
              <a:buSzPts val="1800"/>
              <a:buFont typeface="Arial"/>
              <a:buChar char="•"/>
              <a:defRPr sz="1800" b="0" i="0" u="none" strike="noStrike" cap="none">
                <a:solidFill>
                  <a:srgbClr val="00558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8F5B-61AF-4D5C-9610-9BEDEFEE969F}"/>
              </a:ext>
            </a:extLst>
          </p:cNvPr>
          <p:cNvSpPr>
            <a:spLocks noGrp="1"/>
          </p:cNvSpPr>
          <p:nvPr>
            <p:ph type="ctrTitle"/>
          </p:nvPr>
        </p:nvSpPr>
        <p:spPr/>
        <p:txBody>
          <a:bodyPr/>
          <a:lstStyle/>
          <a:p>
            <a:r>
              <a:rPr lang="es-AR" noProof="0" dirty="0"/>
              <a:t>Estrategia y Modelo de Negocio</a:t>
            </a:r>
          </a:p>
        </p:txBody>
      </p:sp>
    </p:spTree>
    <p:extLst>
      <p:ext uri="{BB962C8B-B14F-4D97-AF65-F5344CB8AC3E}">
        <p14:creationId xmlns:p14="http://schemas.microsoft.com/office/powerpoint/2010/main" val="282019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F395C-BBD6-4EC2-82B1-948A4A16AF77}"/>
              </a:ext>
            </a:extLst>
          </p:cNvPr>
          <p:cNvSpPr>
            <a:spLocks noGrp="1"/>
          </p:cNvSpPr>
          <p:nvPr>
            <p:ph idx="1"/>
          </p:nvPr>
        </p:nvSpPr>
        <p:spPr/>
        <p:txBody>
          <a:bodyPr/>
          <a:lstStyle/>
          <a:p>
            <a:pPr lvl="0"/>
            <a:r>
              <a:rPr lang="es-AR" dirty="0"/>
              <a:t>2.- Análisis de la Cadena de Valor de la Industria</a:t>
            </a:r>
          </a:p>
          <a:p>
            <a:pPr lvl="1"/>
            <a:r>
              <a:rPr lang="es-AR" dirty="0"/>
              <a:t>Identificación de la totalidad de las etapas que comprenden el abastecimiento de recursos, su transformación para la elaboración de los productos y servicios, y su venta y distribución</a:t>
            </a:r>
          </a:p>
          <a:p>
            <a:pPr lvl="0"/>
            <a:r>
              <a:rPr lang="es-AR" dirty="0"/>
              <a:t>3.- Identificación del alcance de la Cadena de Valor de la Competencia</a:t>
            </a:r>
          </a:p>
          <a:p>
            <a:pPr lvl="1"/>
            <a:r>
              <a:rPr lang="es-AR" dirty="0"/>
              <a:t>Identificar qué etapas de la cadena de valor de la industria están presentes en la cadena de valor de la competencia</a:t>
            </a:r>
          </a:p>
          <a:p>
            <a:pPr lvl="1"/>
            <a:r>
              <a:rPr lang="es-AR" dirty="0"/>
              <a:t>Un mayor alcance de la cadena de la competencia es una desventaja potencial para nosotros</a:t>
            </a:r>
          </a:p>
          <a:p>
            <a:pPr lvl="0"/>
            <a:r>
              <a:rPr lang="es-AR" dirty="0"/>
              <a:t>4.- Determinación de criterios para diferenciarse de la competencia</a:t>
            </a:r>
          </a:p>
          <a:p>
            <a:pPr lvl="1"/>
            <a:r>
              <a:rPr lang="es-AR" dirty="0"/>
              <a:t>Identificar posibles debilidades del modelo de negocios de la competencia, y su correspondencia con nuestras fortalezas, para transformarlas en oportunidades</a:t>
            </a:r>
          </a:p>
          <a:p>
            <a:pPr lvl="1"/>
            <a:r>
              <a:rPr lang="es-AR" dirty="0"/>
              <a:t>Idealmente considerar las dimensiones de eficacia, y eficiencia</a:t>
            </a:r>
          </a:p>
        </p:txBody>
      </p:sp>
      <p:sp>
        <p:nvSpPr>
          <p:cNvPr id="8" name="Title 1">
            <a:extLst>
              <a:ext uri="{FF2B5EF4-FFF2-40B4-BE49-F238E27FC236}">
                <a16:creationId xmlns:a16="http://schemas.microsoft.com/office/drawing/2014/main" id="{54ED401F-53A8-4F2D-9A25-C3BFFD3872F1}"/>
              </a:ext>
            </a:extLst>
          </p:cNvPr>
          <p:cNvSpPr>
            <a:spLocks noGrp="1"/>
          </p:cNvSpPr>
          <p:nvPr>
            <p:ph type="title"/>
          </p:nvPr>
        </p:nvSpPr>
        <p:spPr>
          <a:xfrm>
            <a:off x="1097280" y="286606"/>
            <a:ext cx="10485120" cy="986018"/>
          </a:xfrm>
        </p:spPr>
        <p:txBody>
          <a:bodyPr>
            <a:normAutofit fontScale="90000"/>
          </a:bodyPr>
          <a:lstStyle/>
          <a:p>
            <a:pPr lvl="0"/>
            <a:r>
              <a:rPr lang="es-AR" dirty="0"/>
              <a:t>Metodología para definir o redefinir Visión y Misión</a:t>
            </a:r>
          </a:p>
        </p:txBody>
      </p:sp>
    </p:spTree>
    <p:extLst>
      <p:ext uri="{BB962C8B-B14F-4D97-AF65-F5344CB8AC3E}">
        <p14:creationId xmlns:p14="http://schemas.microsoft.com/office/powerpoint/2010/main" val="26665061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D426D-E557-4E79-AAD0-5C8BDD39B6EF}"/>
              </a:ext>
            </a:extLst>
          </p:cNvPr>
          <p:cNvSpPr>
            <a:spLocks noGrp="1"/>
          </p:cNvSpPr>
          <p:nvPr>
            <p:ph idx="1"/>
          </p:nvPr>
        </p:nvSpPr>
        <p:spPr/>
        <p:txBody>
          <a:bodyPr/>
          <a:lstStyle/>
          <a:p>
            <a:pPr lvl="0"/>
            <a:r>
              <a:rPr lang="es-AR" dirty="0"/>
              <a:t>5.- Establecimiento formal de los Objetivos Estratégicos de nuestra organización para concretar nuestra diferenciación (Visión)..</a:t>
            </a:r>
          </a:p>
          <a:p>
            <a:pPr lvl="1"/>
            <a:r>
              <a:rPr lang="es-AR" dirty="0"/>
              <a:t>Identificar potenciales nuevos productos y servicios, considerando nuestras posibles restricciones de recursos y competencias</a:t>
            </a:r>
          </a:p>
          <a:p>
            <a:pPr lvl="1"/>
            <a:r>
              <a:rPr lang="es-AR" dirty="0"/>
              <a:t>Analizar la complementación con posibles socios comerciales</a:t>
            </a:r>
          </a:p>
          <a:p>
            <a:pPr lvl="0"/>
            <a:r>
              <a:rPr lang="es-AR" dirty="0"/>
              <a:t>6.- Redefinición del Perímetro de Acción de nuestra institución (Misión)</a:t>
            </a:r>
          </a:p>
          <a:p>
            <a:endParaRPr lang="es-AR" dirty="0"/>
          </a:p>
        </p:txBody>
      </p:sp>
      <p:sp>
        <p:nvSpPr>
          <p:cNvPr id="6" name="Title 1">
            <a:extLst>
              <a:ext uri="{FF2B5EF4-FFF2-40B4-BE49-F238E27FC236}">
                <a16:creationId xmlns:a16="http://schemas.microsoft.com/office/drawing/2014/main" id="{3633D6C0-CA2A-401A-B9EE-BA6F351C9655}"/>
              </a:ext>
            </a:extLst>
          </p:cNvPr>
          <p:cNvSpPr>
            <a:spLocks noGrp="1"/>
          </p:cNvSpPr>
          <p:nvPr>
            <p:ph type="title"/>
          </p:nvPr>
        </p:nvSpPr>
        <p:spPr>
          <a:xfrm>
            <a:off x="1097280" y="286606"/>
            <a:ext cx="10485120" cy="986018"/>
          </a:xfrm>
        </p:spPr>
        <p:txBody>
          <a:bodyPr>
            <a:normAutofit fontScale="90000"/>
          </a:bodyPr>
          <a:lstStyle/>
          <a:p>
            <a:pPr lvl="0"/>
            <a:r>
              <a:rPr lang="es-AR" dirty="0"/>
              <a:t>Metodología para definir o redefinir Visión y Misión</a:t>
            </a:r>
          </a:p>
        </p:txBody>
      </p:sp>
    </p:spTree>
    <p:extLst>
      <p:ext uri="{BB962C8B-B14F-4D97-AF65-F5344CB8AC3E}">
        <p14:creationId xmlns:p14="http://schemas.microsoft.com/office/powerpoint/2010/main" val="22815785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946" name="Rectangle 2"/>
          <p:cNvSpPr>
            <a:spLocks noGrp="1" noChangeArrowheads="1"/>
          </p:cNvSpPr>
          <p:nvPr>
            <p:ph type="title"/>
          </p:nvPr>
        </p:nvSpPr>
        <p:spPr/>
        <p:txBody>
          <a:bodyPr/>
          <a:lstStyle/>
          <a:p>
            <a:r>
              <a:rPr lang="es-AR" noProof="0" dirty="0" err="1"/>
              <a:t>IBM's</a:t>
            </a:r>
            <a:r>
              <a:rPr lang="es-AR" noProof="0" dirty="0"/>
              <a:t> </a:t>
            </a:r>
            <a:r>
              <a:rPr lang="es-AR" noProof="0" dirty="0" err="1"/>
              <a:t>Mission</a:t>
            </a:r>
            <a:r>
              <a:rPr lang="es-AR" noProof="0" dirty="0"/>
              <a:t> </a:t>
            </a:r>
            <a:r>
              <a:rPr lang="es-AR" noProof="0" dirty="0" err="1"/>
              <a:t>Statement</a:t>
            </a:r>
            <a:r>
              <a:rPr lang="es-AR" noProof="0" dirty="0"/>
              <a:t>  (2005)</a:t>
            </a:r>
          </a:p>
        </p:txBody>
      </p:sp>
      <p:sp>
        <p:nvSpPr>
          <p:cNvPr id="2130947" name="Rectangle 3"/>
          <p:cNvSpPr>
            <a:spLocks noGrp="1" noChangeArrowheads="1"/>
          </p:cNvSpPr>
          <p:nvPr>
            <p:ph idx="1"/>
          </p:nvPr>
        </p:nvSpPr>
        <p:spPr/>
        <p:txBody>
          <a:bodyPr/>
          <a:lstStyle/>
          <a:p>
            <a:r>
              <a:rPr lang="es-AR" altLang="es-AR" noProof="0" dirty="0"/>
              <a:t>En IBM desarrollamos y producimos avanzadas tecnologías de la información, incluyendo sistemas computacionales, software, sistemas de almacenamiento y microelectrónica.</a:t>
            </a:r>
            <a:br>
              <a:rPr lang="es-AR" altLang="es-AR" noProof="0" dirty="0"/>
            </a:br>
            <a:r>
              <a:rPr lang="es-AR" altLang="es-AR" noProof="0" dirty="0"/>
              <a:t/>
            </a:r>
            <a:br>
              <a:rPr lang="es-AR" altLang="es-AR" noProof="0" dirty="0"/>
            </a:br>
            <a:r>
              <a:rPr lang="es-AR" altLang="es-AR" noProof="0" dirty="0"/>
              <a:t>Transformamos estas avanzadas tecnologías en valor para nuestros clientes a través de soluciones profesionales, servicios y negocios de consultoría en todo el mundo.</a:t>
            </a:r>
          </a:p>
        </p:txBody>
      </p:sp>
    </p:spTree>
    <p:extLst>
      <p:ext uri="{BB962C8B-B14F-4D97-AF65-F5344CB8AC3E}">
        <p14:creationId xmlns:p14="http://schemas.microsoft.com/office/powerpoint/2010/main" val="170446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Tesla</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To accelerate the world’s transition to sustainable energy</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To create the most compelling car company of the 21st century by driving the world’s transition to electric vehicles</a:t>
            </a:r>
            <a:endParaRPr lang="es-AR" dirty="0"/>
          </a:p>
        </p:txBody>
      </p:sp>
      <p:sp>
        <p:nvSpPr>
          <p:cNvPr id="12" name="TextBox 11">
            <a:extLst>
              <a:ext uri="{FF2B5EF4-FFF2-40B4-BE49-F238E27FC236}">
                <a16:creationId xmlns:a16="http://schemas.microsoft.com/office/drawing/2014/main" id="{D3FBC96B-5F3E-454F-AC10-97998970AEE6}"/>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pic>
        <p:nvPicPr>
          <p:cNvPr id="2050" name="Picture 2" descr="Related image">
            <a:extLst>
              <a:ext uri="{FF2B5EF4-FFF2-40B4-BE49-F238E27FC236}">
                <a16:creationId xmlns:a16="http://schemas.microsoft.com/office/drawing/2014/main" id="{3A38BEDD-8196-463B-B932-8228CE3D165A}"/>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37778" b="40000"/>
          <a:stretch/>
        </p:blipFill>
        <p:spPr bwMode="auto">
          <a:xfrm>
            <a:off x="140007" y="2915492"/>
            <a:ext cx="11911986" cy="2647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ogle logo">
            <a:extLst>
              <a:ext uri="{FF2B5EF4-FFF2-40B4-BE49-F238E27FC236}">
                <a16:creationId xmlns:a16="http://schemas.microsoft.com/office/drawing/2014/main" id="{D2356DFA-FBC2-45DB-8B03-35C84301D19E}"/>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81000" y="2057400"/>
            <a:ext cx="11430000" cy="3867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Google</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To organize the world’s information and make it universally accessible and useful</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To provide access to the world’s information in one click</a:t>
            </a:r>
            <a:endParaRPr lang="es-AR" dirty="0"/>
          </a:p>
        </p:txBody>
      </p:sp>
      <p:sp>
        <p:nvSpPr>
          <p:cNvPr id="12" name="TextBox 11">
            <a:extLst>
              <a:ext uri="{FF2B5EF4-FFF2-40B4-BE49-F238E27FC236}">
                <a16:creationId xmlns:a16="http://schemas.microsoft.com/office/drawing/2014/main" id="{CCE081D4-7425-4DCC-A76D-10235F754111}"/>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158930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arley davidson logo png">
            <a:extLst>
              <a:ext uri="{FF2B5EF4-FFF2-40B4-BE49-F238E27FC236}">
                <a16:creationId xmlns:a16="http://schemas.microsoft.com/office/drawing/2014/main" id="{664F96FF-F050-49B9-A03A-54A59B2F9D6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667001" y="1066800"/>
            <a:ext cx="6858000" cy="5230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Harley-Davidson</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normAutofit/>
          </a:bodyPr>
          <a:lstStyle/>
          <a:p>
            <a:r>
              <a:rPr lang="en-US" dirty="0"/>
              <a:t>We fulfill dreams through the experiences of motorcycling, by providing to motorcyclists and to the general public an expanding line of motorcycles and branded products and services in selected market segments</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normAutofit fontScale="92500" lnSpcReduction="10000"/>
          </a:bodyPr>
          <a:lstStyle/>
          <a:p>
            <a:r>
              <a:rPr lang="en-US" dirty="0"/>
              <a:t>Harley-Davidson, Inc. is an action-oriented, international company, a leader in its commitment to continuously improve our mutually beneficial relationships with stakeholders (customers, suppliers, employees, shareholders, government, and society). Harley-Davidson believes the key to success is to balance stakeholders’ interests through the empowerment of all employees to focus on value-added activities.</a:t>
            </a:r>
            <a:endParaRPr lang="es-AR" dirty="0"/>
          </a:p>
        </p:txBody>
      </p:sp>
      <p:sp>
        <p:nvSpPr>
          <p:cNvPr id="14" name="TextBox 13">
            <a:extLst>
              <a:ext uri="{FF2B5EF4-FFF2-40B4-BE49-F238E27FC236}">
                <a16:creationId xmlns:a16="http://schemas.microsoft.com/office/drawing/2014/main" id="{47B585FD-6713-40A3-8C3E-57F35893A8D8}"/>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361240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icrosoft logo png">
            <a:extLst>
              <a:ext uri="{FF2B5EF4-FFF2-40B4-BE49-F238E27FC236}">
                <a16:creationId xmlns:a16="http://schemas.microsoft.com/office/drawing/2014/main" id="{CFB1870C-8E66-4088-9F33-18032C321E90}"/>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90" y="3071774"/>
            <a:ext cx="12287380" cy="3481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Microsoft</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To empower every person and every organization on the planet to achieve more</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To help people and businesses throughout the world realize their full potential</a:t>
            </a:r>
            <a:endParaRPr lang="es-AR" dirty="0"/>
          </a:p>
        </p:txBody>
      </p:sp>
      <p:sp>
        <p:nvSpPr>
          <p:cNvPr id="17" name="TextBox 16">
            <a:extLst>
              <a:ext uri="{FF2B5EF4-FFF2-40B4-BE49-F238E27FC236}">
                <a16:creationId xmlns:a16="http://schemas.microsoft.com/office/drawing/2014/main" id="{53C8FD7A-1AF2-43BA-AE0F-CF00356B06A0}"/>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289464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a:extLst>
              <a:ext uri="{FF2B5EF4-FFF2-40B4-BE49-F238E27FC236}">
                <a16:creationId xmlns:a16="http://schemas.microsoft.com/office/drawing/2014/main" id="{40EB097E-B7C5-4BA7-ABC3-91874B5AAEF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81694" y="2259401"/>
            <a:ext cx="9144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Procter &amp; Gamble</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We will provide branded products and services of superior quality and value that improve the lives of the world’s consumers, now and for generations to come. As a result, consumers will reward us with leadership sales, profit and value creation, allowing our people, our shareholders and the communities in which we live and work to prosper</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Be, and be recognized as, the best consumer products and services company in the world</a:t>
            </a:r>
            <a:endParaRPr lang="es-AR" dirty="0"/>
          </a:p>
        </p:txBody>
      </p:sp>
      <p:sp>
        <p:nvSpPr>
          <p:cNvPr id="12" name="TextBox 11">
            <a:extLst>
              <a:ext uri="{FF2B5EF4-FFF2-40B4-BE49-F238E27FC236}">
                <a16:creationId xmlns:a16="http://schemas.microsoft.com/office/drawing/2014/main" id="{B6BE4A17-43AA-4E2D-B7DA-616538B859BF}"/>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41159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starbucks logo png">
            <a:extLst>
              <a:ext uri="{FF2B5EF4-FFF2-40B4-BE49-F238E27FC236}">
                <a16:creationId xmlns:a16="http://schemas.microsoft.com/office/drawing/2014/main" id="{36218E18-C4E9-41C7-B06E-371F6D198DAB}"/>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536474" y="1632538"/>
            <a:ext cx="5180012" cy="48848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Starbucks </a:t>
            </a:r>
            <a:r>
              <a:rPr lang="es-AR" dirty="0" err="1"/>
              <a:t>Coffee</a:t>
            </a:r>
            <a:endParaRPr lang="es-AR" dirty="0"/>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To inspire and nurture the human spirit – one person, one cup and one neighborhood at a time</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To establish Starbucks as the premier purveyor of the finest coffee in the world while maintaining our uncompromising principles while we grow</a:t>
            </a:r>
            <a:endParaRPr lang="es-AR" dirty="0"/>
          </a:p>
        </p:txBody>
      </p:sp>
      <p:sp>
        <p:nvSpPr>
          <p:cNvPr id="12" name="TextBox 11">
            <a:extLst>
              <a:ext uri="{FF2B5EF4-FFF2-40B4-BE49-F238E27FC236}">
                <a16:creationId xmlns:a16="http://schemas.microsoft.com/office/drawing/2014/main" id="{408C64AB-AB1C-4C66-97A6-536C3373D69F}"/>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182879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disney logo png">
            <a:extLst>
              <a:ext uri="{FF2B5EF4-FFF2-40B4-BE49-F238E27FC236}">
                <a16:creationId xmlns:a16="http://schemas.microsoft.com/office/drawing/2014/main" id="{13B8D5DF-4A32-4B32-A606-A632D3F2BA94}"/>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133600" y="2439830"/>
            <a:ext cx="7924800" cy="42657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Walt Disney Company</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Using our portfolio of brands to differentiate our content, services and consumer products, we seek to develop the most creative, innovative and profitable entertainment experiences and related products in the world</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To be one of the world’s leading producers and providers of entertainment and information</a:t>
            </a:r>
            <a:endParaRPr lang="es-AR" dirty="0"/>
          </a:p>
        </p:txBody>
      </p:sp>
      <p:sp>
        <p:nvSpPr>
          <p:cNvPr id="12" name="TextBox 11">
            <a:extLst>
              <a:ext uri="{FF2B5EF4-FFF2-40B4-BE49-F238E27FC236}">
                <a16:creationId xmlns:a16="http://schemas.microsoft.com/office/drawing/2014/main" id="{2E7A172F-BE89-4165-B3A3-19339803209D}"/>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246888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noProof="0"/>
              <a:t>Contenido</a:t>
            </a:r>
            <a:endParaRPr lang="es-AR" noProof="0" dirty="0"/>
          </a:p>
        </p:txBody>
      </p:sp>
      <p:sp>
        <p:nvSpPr>
          <p:cNvPr id="3" name="Content Placeholder 2"/>
          <p:cNvSpPr>
            <a:spLocks noGrp="1"/>
          </p:cNvSpPr>
          <p:nvPr>
            <p:ph idx="1"/>
          </p:nvPr>
        </p:nvSpPr>
        <p:spPr/>
        <p:txBody>
          <a:bodyPr/>
          <a:lstStyle/>
          <a:p>
            <a:r>
              <a:rPr lang="es-AR" altLang="en-US" dirty="0"/>
              <a:t>Misión </a:t>
            </a:r>
            <a:r>
              <a:rPr lang="es-AR" altLang="en-US" noProof="0" dirty="0"/>
              <a:t>y visión</a:t>
            </a:r>
          </a:p>
          <a:p>
            <a:r>
              <a:rPr lang="es-AR" altLang="en-US" dirty="0"/>
              <a:t>Estrategia</a:t>
            </a:r>
          </a:p>
          <a:p>
            <a:r>
              <a:rPr lang="es-AR" altLang="en-US" noProof="0" dirty="0"/>
              <a:t>Modelo de negocio</a:t>
            </a:r>
          </a:p>
          <a:p>
            <a:pPr marL="0" indent="0">
              <a:buNone/>
            </a:pPr>
            <a:endParaRPr lang="es-AR" altLang="en-US" noProof="0" dirty="0"/>
          </a:p>
        </p:txBody>
      </p:sp>
    </p:spTree>
    <p:extLst>
      <p:ext uri="{BB962C8B-B14F-4D97-AF65-F5344CB8AC3E}">
        <p14:creationId xmlns:p14="http://schemas.microsoft.com/office/powerpoint/2010/main" val="264071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whole foods logo png">
            <a:extLst>
              <a:ext uri="{FF2B5EF4-FFF2-40B4-BE49-F238E27FC236}">
                <a16:creationId xmlns:a16="http://schemas.microsoft.com/office/drawing/2014/main" id="{37E76316-BF00-45FF-BCB5-B137100A4610}"/>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116581" y="1016426"/>
            <a:ext cx="5715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n-US" dirty="0"/>
              <a:t>Whole Foods Market</a:t>
            </a:r>
            <a:endParaRPr lang="es-AR" dirty="0"/>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Whole Foods Market is a dynamic leader in the quality food business. We are a mission-driven company that aims to set the standards of excellence for food retailers. We are building a business in which high standards permeate all aspects of our company. Quality is a state of mind at Whole Foods Market</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dirty="0"/>
              <a:t>“Whole Foods, Whole People, Whole Planet”</a:t>
            </a:r>
          </a:p>
          <a:p>
            <a:pPr lvl="1"/>
            <a:endParaRPr lang="es-AR" dirty="0"/>
          </a:p>
          <a:p>
            <a:pPr lvl="1"/>
            <a:endParaRPr lang="es-AR" dirty="0"/>
          </a:p>
          <a:p>
            <a:pPr lvl="1"/>
            <a:endParaRPr lang="es-AR" dirty="0"/>
          </a:p>
          <a:p>
            <a:pPr lvl="1"/>
            <a:endParaRPr lang="es-AR" dirty="0"/>
          </a:p>
          <a:p>
            <a:pPr lvl="1"/>
            <a:r>
              <a:rPr lang="es-AR" dirty="0" err="1"/>
              <a:t>Whole</a:t>
            </a:r>
            <a:r>
              <a:rPr lang="es-AR" dirty="0"/>
              <a:t> </a:t>
            </a:r>
            <a:r>
              <a:rPr lang="es-AR" dirty="0" err="1"/>
              <a:t>Foods</a:t>
            </a:r>
            <a:r>
              <a:rPr lang="es-AR" dirty="0"/>
              <a:t> </a:t>
            </a:r>
            <a:r>
              <a:rPr lang="es-AR" dirty="0" err="1"/>
              <a:t>Market</a:t>
            </a:r>
            <a:r>
              <a:rPr lang="es-AR" dirty="0"/>
              <a:t> no tiene una declaración de visión oficial. Sin embargo, su refrán corporativo (</a:t>
            </a:r>
            <a:r>
              <a:rPr lang="es-AR" dirty="0" err="1"/>
              <a:t>Corporate</a:t>
            </a:r>
            <a:r>
              <a:rPr lang="es-AR" dirty="0"/>
              <a:t> </a:t>
            </a:r>
            <a:r>
              <a:rPr lang="es-AR" dirty="0" err="1"/>
              <a:t>Motto</a:t>
            </a:r>
            <a:r>
              <a:rPr lang="es-AR" dirty="0"/>
              <a:t>) puede ser considerado un sinónimo de visión. </a:t>
            </a:r>
          </a:p>
        </p:txBody>
      </p:sp>
      <p:sp>
        <p:nvSpPr>
          <p:cNvPr id="17" name="TextBox 16">
            <a:extLst>
              <a:ext uri="{FF2B5EF4-FFF2-40B4-BE49-F238E27FC236}">
                <a16:creationId xmlns:a16="http://schemas.microsoft.com/office/drawing/2014/main" id="{2D326535-3360-4124-8009-383124B7EBAF}"/>
              </a:ext>
            </a:extLst>
          </p:cNvPr>
          <p:cNvSpPr txBox="1"/>
          <p:nvPr/>
        </p:nvSpPr>
        <p:spPr>
          <a:xfrm>
            <a:off x="8610600" y="6096000"/>
            <a:ext cx="3581400" cy="261610"/>
          </a:xfrm>
          <a:prstGeom prst="rect">
            <a:avLst/>
          </a:prstGeom>
          <a:noFill/>
        </p:spPr>
        <p:txBody>
          <a:bodyPr wrap="square" rtlCol="0">
            <a:spAutoFit/>
          </a:bodyPr>
          <a:lstStyle/>
          <a:p>
            <a:pPr algn="r"/>
            <a:r>
              <a:rPr lang="es-AR" sz="1100" dirty="0">
                <a:solidFill>
                  <a:schemeClr val="tx1"/>
                </a:solidFill>
                <a:latin typeface="+mn-lt"/>
              </a:rPr>
              <a:t>Fuente: Panmore.com</a:t>
            </a:r>
          </a:p>
        </p:txBody>
      </p:sp>
    </p:spTree>
    <p:extLst>
      <p:ext uri="{BB962C8B-B14F-4D97-AF65-F5344CB8AC3E}">
        <p14:creationId xmlns:p14="http://schemas.microsoft.com/office/powerpoint/2010/main" val="358225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toyota logo png">
            <a:extLst>
              <a:ext uri="{FF2B5EF4-FFF2-40B4-BE49-F238E27FC236}">
                <a16:creationId xmlns:a16="http://schemas.microsoft.com/office/drawing/2014/main" id="{1767ECDD-D5BA-4393-82C2-11B3B726FA6B}"/>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b="26667"/>
          <a:stretch/>
        </p:blipFill>
        <p:spPr bwMode="auto">
          <a:xfrm>
            <a:off x="2043749" y="1477914"/>
            <a:ext cx="8226425"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Toyota</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normAutofit/>
          </a:bodyPr>
          <a:lstStyle/>
          <a:p>
            <a:r>
              <a:rPr lang="en-US" dirty="0"/>
              <a:t>Supplying the range of vehicles, parts, accessories and services to meet the requirements. Ensuring that products are of outstanding quality, value for money and instill pride of ownership</a:t>
            </a:r>
            <a:endParaRPr lang="es-AR" dirty="0"/>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normAutofit/>
          </a:bodyPr>
          <a:lstStyle/>
          <a:p>
            <a:r>
              <a:rPr lang="en-US" dirty="0"/>
              <a:t>Toyota will lead the way to the future of mobility, enriching lives around the world with the safest and most  responsible ways of moving people.  Through our commitment to quality, constant innovation and respect for the planet, we aim to exceed expectations and be rewarded with a smile</a:t>
            </a:r>
            <a:endParaRPr lang="es-AR" dirty="0"/>
          </a:p>
        </p:txBody>
      </p:sp>
    </p:spTree>
    <p:extLst>
      <p:ext uri="{BB962C8B-B14F-4D97-AF65-F5344CB8AC3E}">
        <p14:creationId xmlns:p14="http://schemas.microsoft.com/office/powerpoint/2010/main" val="30359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shell logo png">
            <a:extLst>
              <a:ext uri="{FF2B5EF4-FFF2-40B4-BE49-F238E27FC236}">
                <a16:creationId xmlns:a16="http://schemas.microsoft.com/office/drawing/2014/main" id="{F4240881-EBB9-4DC4-B2F9-6F7AC4AF8A2A}"/>
              </a:ext>
            </a:extLst>
          </p:cNvPr>
          <p:cNvPicPr>
            <a:picLocks noChangeAspect="1" noChangeArrowheads="1"/>
          </p:cNvPicPr>
          <p:nvPr/>
        </p:nvPicPr>
        <p:blipFill>
          <a:blip r:embed="rId2" cstate="print">
            <a:alphaModFix amt="20000"/>
            <a:extLst>
              <a:ext uri="{28A0092B-C50C-407E-A947-70E740481C1C}">
                <a14:useLocalDpi xmlns:a14="http://schemas.microsoft.com/office/drawing/2010/main" val="0"/>
              </a:ext>
            </a:extLst>
          </a:blip>
          <a:srcRect/>
          <a:stretch>
            <a:fillRect/>
          </a:stretch>
        </p:blipFill>
        <p:spPr bwMode="auto">
          <a:xfrm>
            <a:off x="3749039" y="2181647"/>
            <a:ext cx="4572002" cy="42366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EC1E04-021D-455A-9846-3AFFBFEE95B3}"/>
              </a:ext>
            </a:extLst>
          </p:cNvPr>
          <p:cNvSpPr>
            <a:spLocks noGrp="1"/>
          </p:cNvSpPr>
          <p:nvPr>
            <p:ph type="title"/>
          </p:nvPr>
        </p:nvSpPr>
        <p:spPr/>
        <p:txBody>
          <a:bodyPr/>
          <a:lstStyle/>
          <a:p>
            <a:r>
              <a:rPr lang="es-AR" dirty="0"/>
              <a:t>Royal Dutch Shell</a:t>
            </a:r>
          </a:p>
        </p:txBody>
      </p:sp>
      <p:sp>
        <p:nvSpPr>
          <p:cNvPr id="3" name="Text Placeholder 2">
            <a:extLst>
              <a:ext uri="{FF2B5EF4-FFF2-40B4-BE49-F238E27FC236}">
                <a16:creationId xmlns:a16="http://schemas.microsoft.com/office/drawing/2014/main" id="{8133463B-2E57-4D15-9BCC-C0DE59FBF955}"/>
              </a:ext>
            </a:extLst>
          </p:cNvPr>
          <p:cNvSpPr>
            <a:spLocks noGrp="1"/>
          </p:cNvSpPr>
          <p:nvPr>
            <p:ph type="body" idx="1"/>
          </p:nvPr>
        </p:nvSpPr>
        <p:spPr/>
        <p:txBody>
          <a:bodyPr/>
          <a:lstStyle/>
          <a:p>
            <a:r>
              <a:rPr lang="es-AR" dirty="0"/>
              <a:t>Misión</a:t>
            </a:r>
          </a:p>
        </p:txBody>
      </p:sp>
      <p:sp>
        <p:nvSpPr>
          <p:cNvPr id="4" name="Content Placeholder 3">
            <a:extLst>
              <a:ext uri="{FF2B5EF4-FFF2-40B4-BE49-F238E27FC236}">
                <a16:creationId xmlns:a16="http://schemas.microsoft.com/office/drawing/2014/main" id="{EDA61346-67C0-435D-8C5E-9A760FB49D59}"/>
              </a:ext>
            </a:extLst>
          </p:cNvPr>
          <p:cNvSpPr>
            <a:spLocks noGrp="1"/>
          </p:cNvSpPr>
          <p:nvPr>
            <p:ph sz="half" idx="2"/>
          </p:nvPr>
        </p:nvSpPr>
        <p:spPr/>
        <p:txBody>
          <a:bodyPr/>
          <a:lstStyle/>
          <a:p>
            <a:r>
              <a:rPr lang="en-US" dirty="0"/>
              <a:t>To safely market and distribute energy and petrochemical products while offering innovative value added services</a:t>
            </a:r>
          </a:p>
        </p:txBody>
      </p:sp>
      <p:sp>
        <p:nvSpPr>
          <p:cNvPr id="5" name="Text Placeholder 4">
            <a:extLst>
              <a:ext uri="{FF2B5EF4-FFF2-40B4-BE49-F238E27FC236}">
                <a16:creationId xmlns:a16="http://schemas.microsoft.com/office/drawing/2014/main" id="{27DA3A76-8F66-4F7E-8804-F225E1737942}"/>
              </a:ext>
            </a:extLst>
          </p:cNvPr>
          <p:cNvSpPr>
            <a:spLocks noGrp="1"/>
          </p:cNvSpPr>
          <p:nvPr>
            <p:ph type="body" sz="quarter" idx="3"/>
          </p:nvPr>
        </p:nvSpPr>
        <p:spPr/>
        <p:txBody>
          <a:bodyPr/>
          <a:lstStyle/>
          <a:p>
            <a:r>
              <a:rPr lang="es-AR" dirty="0"/>
              <a:t>Visión</a:t>
            </a:r>
          </a:p>
        </p:txBody>
      </p:sp>
      <p:sp>
        <p:nvSpPr>
          <p:cNvPr id="6" name="Content Placeholder 5">
            <a:extLst>
              <a:ext uri="{FF2B5EF4-FFF2-40B4-BE49-F238E27FC236}">
                <a16:creationId xmlns:a16="http://schemas.microsoft.com/office/drawing/2014/main" id="{58CD4B55-FF05-457F-827A-7755FED8FF61}"/>
              </a:ext>
            </a:extLst>
          </p:cNvPr>
          <p:cNvSpPr>
            <a:spLocks noGrp="1"/>
          </p:cNvSpPr>
          <p:nvPr>
            <p:ph sz="quarter" idx="4"/>
          </p:nvPr>
        </p:nvSpPr>
        <p:spPr/>
        <p:txBody>
          <a:bodyPr/>
          <a:lstStyle/>
          <a:p>
            <a:r>
              <a:rPr lang="en-US"/>
              <a:t>They make the difference through our people, a team of dedicated professionals, who value our customers, deliver on our promises and contribute to sustainable developmen</a:t>
            </a:r>
          </a:p>
        </p:txBody>
      </p:sp>
    </p:spTree>
    <p:extLst>
      <p:ext uri="{BB962C8B-B14F-4D97-AF65-F5344CB8AC3E}">
        <p14:creationId xmlns:p14="http://schemas.microsoft.com/office/powerpoint/2010/main" val="46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a:t>Formar y desarrollar profesionales en las áreas de Ingeniería, Tecnología y Gestión, a través de carreras de grado, posgrado y programas de Educación Ejecutiva, con una alta exigencia académica, con contenidos permanentemente actualizados, respondiendo a las necesidades de la sociedad y los avances tecnológicos, mediante técnicas educativas de avanzada.  </a:t>
            </a:r>
            <a:endParaRPr lang="es-AR" dirty="0"/>
          </a:p>
        </p:txBody>
      </p:sp>
      <p:sp>
        <p:nvSpPr>
          <p:cNvPr id="11" name="Text Placeholder 10">
            <a:extLst>
              <a:ext uri="{FF2B5EF4-FFF2-40B4-BE49-F238E27FC236}">
                <a16:creationId xmlns:a16="http://schemas.microsoft.com/office/drawing/2014/main" id="{4B94E8B5-B404-4D62-9470-6E4C0BFD3A13}"/>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351695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Instituto Tecnológico de Buenos Aires </a:t>
            </a:r>
            <a:br>
              <a:rPr lang="es-AR" dirty="0"/>
            </a:br>
            <a:r>
              <a:rPr lang="es-AR" dirty="0"/>
              <a:t>(ITBA)</a:t>
            </a:r>
          </a:p>
        </p:txBody>
      </p:sp>
      <p:sp>
        <p:nvSpPr>
          <p:cNvPr id="3" name="Marcador de contenido 2"/>
          <p:cNvSpPr>
            <a:spLocks noGrp="1"/>
          </p:cNvSpPr>
          <p:nvPr>
            <p:ph idx="1"/>
          </p:nvPr>
        </p:nvSpPr>
        <p:spPr/>
        <p:txBody>
          <a:bodyPr/>
          <a:lstStyle/>
          <a:p>
            <a:r>
              <a:rPr lang="es-AR"/>
              <a:t>Formar y desarrollar profesionales en las áreas de Ingeniería, Tecnología y Gestión, a través de carreras de grado, posgrado y programas de Educación Ejecutiva, con una alta exigencia académica, con contenidos permanentemente actualizados, respondiendo a las necesidades de la sociedad y los avances tecnológicos, mediante técnicas educativas de avanzada.  </a:t>
            </a:r>
            <a:endParaRPr lang="es-AR" dirty="0"/>
          </a:p>
        </p:txBody>
      </p:sp>
      <p:sp>
        <p:nvSpPr>
          <p:cNvPr id="11" name="Text Placeholder 10">
            <a:extLst>
              <a:ext uri="{FF2B5EF4-FFF2-40B4-BE49-F238E27FC236}">
                <a16:creationId xmlns:a16="http://schemas.microsoft.com/office/drawing/2014/main" id="{4B94E8B5-B404-4D62-9470-6E4C0BFD3A13}"/>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33740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5C1E7-AAA2-4497-9AD6-AF6CF935E000}"/>
              </a:ext>
            </a:extLst>
          </p:cNvPr>
          <p:cNvSpPr>
            <a:spLocks noGrp="1"/>
          </p:cNvSpPr>
          <p:nvPr>
            <p:ph idx="1"/>
          </p:nvPr>
        </p:nvSpPr>
        <p:spPr/>
        <p:txBody>
          <a:bodyPr/>
          <a:lstStyle/>
          <a:p>
            <a:r>
              <a:rPr lang="es-AR"/>
              <a:t>Nuestra universidad es una comunidad académica empeñada en la búsqueda de la verdad y en contribuir al progreso de la Argentina y al bienestar de sus habitantes. Adhiere a los valores sociales y morales legados por sus fundadores y se empeña en transmitir conocimiento establecido, crear nuevo conocimiento, promover la educación en general y fortalecer las instituciones.</a:t>
            </a:r>
            <a:endParaRPr lang="es-AR" dirty="0"/>
          </a:p>
        </p:txBody>
      </p:sp>
      <p:sp>
        <p:nvSpPr>
          <p:cNvPr id="12" name="Text Placeholder 11">
            <a:extLst>
              <a:ext uri="{FF2B5EF4-FFF2-40B4-BE49-F238E27FC236}">
                <a16:creationId xmlns:a16="http://schemas.microsoft.com/office/drawing/2014/main" id="{E1D91EC6-548D-4ACA-ACF5-40AB4989D363}"/>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48204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434020-F697-4E24-86FD-202E1FC4054F}"/>
              </a:ext>
            </a:extLst>
          </p:cNvPr>
          <p:cNvSpPr>
            <a:spLocks noGrp="1"/>
          </p:cNvSpPr>
          <p:nvPr>
            <p:ph type="title"/>
          </p:nvPr>
        </p:nvSpPr>
        <p:spPr/>
        <p:txBody>
          <a:bodyPr/>
          <a:lstStyle/>
          <a:p>
            <a:r>
              <a:rPr lang="es-AR" dirty="0"/>
              <a:t>Universidad de </a:t>
            </a:r>
            <a:br>
              <a:rPr lang="es-AR" dirty="0"/>
            </a:br>
            <a:r>
              <a:rPr lang="es-AR" dirty="0"/>
              <a:t>San Andrés (</a:t>
            </a:r>
            <a:r>
              <a:rPr lang="es-AR" dirty="0" err="1"/>
              <a:t>UdeSA</a:t>
            </a:r>
            <a:r>
              <a:rPr lang="es-AR" dirty="0"/>
              <a:t>)</a:t>
            </a:r>
          </a:p>
        </p:txBody>
      </p:sp>
      <p:sp>
        <p:nvSpPr>
          <p:cNvPr id="3" name="Content Placeholder 2">
            <a:extLst>
              <a:ext uri="{FF2B5EF4-FFF2-40B4-BE49-F238E27FC236}">
                <a16:creationId xmlns:a16="http://schemas.microsoft.com/office/drawing/2014/main" id="{0A35C1E7-AAA2-4497-9AD6-AF6CF935E000}"/>
              </a:ext>
            </a:extLst>
          </p:cNvPr>
          <p:cNvSpPr>
            <a:spLocks noGrp="1"/>
          </p:cNvSpPr>
          <p:nvPr>
            <p:ph idx="1"/>
          </p:nvPr>
        </p:nvSpPr>
        <p:spPr/>
        <p:txBody>
          <a:bodyPr/>
          <a:lstStyle/>
          <a:p>
            <a:r>
              <a:rPr lang="es-AR"/>
              <a:t>Nuestra universidad es una comunidad académica empeñada en la búsqueda de la verdad y en contribuir al progreso de la Argentina y al bienestar de sus habitantes. Adhiere a los valores sociales y morales legados por sus fundadores y se empeña en transmitir conocimiento establecido, crear nuevo conocimiento, promover la educación en general y fortalecer las instituciones.</a:t>
            </a:r>
            <a:endParaRPr lang="es-AR" dirty="0"/>
          </a:p>
        </p:txBody>
      </p:sp>
      <p:sp>
        <p:nvSpPr>
          <p:cNvPr id="12" name="Text Placeholder 11">
            <a:extLst>
              <a:ext uri="{FF2B5EF4-FFF2-40B4-BE49-F238E27FC236}">
                <a16:creationId xmlns:a16="http://schemas.microsoft.com/office/drawing/2014/main" id="{E1D91EC6-548D-4ACA-ACF5-40AB4989D363}"/>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308187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D9650-78B5-4940-B972-AF4CF3258C5F}"/>
              </a:ext>
            </a:extLst>
          </p:cNvPr>
          <p:cNvSpPr>
            <a:spLocks noGrp="1"/>
          </p:cNvSpPr>
          <p:nvPr>
            <p:ph idx="1"/>
          </p:nvPr>
        </p:nvSpPr>
        <p:spPr/>
        <p:txBody>
          <a:bodyPr>
            <a:normAutofit lnSpcReduction="10000"/>
          </a:bodyPr>
          <a:lstStyle/>
          <a:p>
            <a:r>
              <a:rPr lang="es-AR"/>
              <a:t>Tiene como objetivo poner la educación que brinda a disposición de personas con aptitudes intelectuales, vocación de servicio y dedicación al estudio, más allá de sus recursos económicos.</a:t>
            </a:r>
          </a:p>
          <a:p>
            <a:r>
              <a:rPr lang="es-AR"/>
              <a:t>La misión de la Universidad es la constante búsqueda de la verdad mediante la investigación, la conservación y la comunicación del saber humano para bien de la sociedad en un marco de excelencia académica, liderazgo en el campo del conocimiento y compromiso con la comunidad; los estudios y enseñanzas se han de realizar e impartir a la luz de la Fe, es decir, del reconocimiento de la Verdad Revelada, de tal forma que la actividad sea presidida e inspirada por dicha verdad, que se encuentra en la Sagrada Escritura y en la Tradición, con la guía del Magisterio de la Iglesia que, por institución divina, es su maestra y custodia (ECE, 27). </a:t>
            </a:r>
            <a:endParaRPr lang="es-AR" dirty="0"/>
          </a:p>
        </p:txBody>
      </p:sp>
      <p:sp>
        <p:nvSpPr>
          <p:cNvPr id="11" name="Text Placeholder 10">
            <a:extLst>
              <a:ext uri="{FF2B5EF4-FFF2-40B4-BE49-F238E27FC236}">
                <a16:creationId xmlns:a16="http://schemas.microsoft.com/office/drawing/2014/main" id="{56F062B4-8B48-4473-A038-A992F5D7934C}"/>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63683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2D3136E-D303-4CCA-9684-01B52EA16743}"/>
              </a:ext>
            </a:extLst>
          </p:cNvPr>
          <p:cNvSpPr>
            <a:spLocks noGrp="1"/>
          </p:cNvSpPr>
          <p:nvPr>
            <p:ph type="title"/>
          </p:nvPr>
        </p:nvSpPr>
        <p:spPr/>
        <p:txBody>
          <a:bodyPr/>
          <a:lstStyle/>
          <a:p>
            <a:r>
              <a:rPr lang="es-AR" dirty="0"/>
              <a:t>Universidad Católica Argentina (UCA)</a:t>
            </a:r>
          </a:p>
        </p:txBody>
      </p:sp>
      <p:sp>
        <p:nvSpPr>
          <p:cNvPr id="3" name="Content Placeholder 2">
            <a:extLst>
              <a:ext uri="{FF2B5EF4-FFF2-40B4-BE49-F238E27FC236}">
                <a16:creationId xmlns:a16="http://schemas.microsoft.com/office/drawing/2014/main" id="{97AD9650-78B5-4940-B972-AF4CF3258C5F}"/>
              </a:ext>
            </a:extLst>
          </p:cNvPr>
          <p:cNvSpPr>
            <a:spLocks noGrp="1"/>
          </p:cNvSpPr>
          <p:nvPr>
            <p:ph idx="1"/>
          </p:nvPr>
        </p:nvSpPr>
        <p:spPr/>
        <p:txBody>
          <a:bodyPr>
            <a:normAutofit lnSpcReduction="10000"/>
          </a:bodyPr>
          <a:lstStyle/>
          <a:p>
            <a:r>
              <a:rPr lang="es-AR"/>
              <a:t>Tiene como objetivo poner la educación que brinda a disposición de personas con aptitudes intelectuales, vocación de servicio y dedicación al estudio, más allá de sus recursos económicos.</a:t>
            </a:r>
          </a:p>
          <a:p>
            <a:r>
              <a:rPr lang="es-AR"/>
              <a:t>La misión de la Universidad es la constante búsqueda de la verdad mediante la investigación, la conservación y la comunicación del saber humano para bien de la sociedad en un marco de excelencia académica, liderazgo en el campo del conocimiento y compromiso con la comunidad; los estudios y enseñanzas se han de realizar e impartir a la luz de la Fe, es decir, del reconocimiento de la Verdad Revelada, de tal forma que la actividad sea presidida e inspirada por dicha verdad, que se encuentra en la Sagrada Escritura y en la Tradición, con la guía del Magisterio de la Iglesia que, por institución divina, es su maestra y custodia (ECE, 27). </a:t>
            </a:r>
            <a:endParaRPr lang="es-AR" dirty="0"/>
          </a:p>
        </p:txBody>
      </p:sp>
      <p:sp>
        <p:nvSpPr>
          <p:cNvPr id="11" name="Text Placeholder 10">
            <a:extLst>
              <a:ext uri="{FF2B5EF4-FFF2-40B4-BE49-F238E27FC236}">
                <a16:creationId xmlns:a16="http://schemas.microsoft.com/office/drawing/2014/main" id="{56F062B4-8B48-4473-A038-A992F5D7934C}"/>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38211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6E5A-7C76-4292-90F7-2C3793C3506F}"/>
              </a:ext>
            </a:extLst>
          </p:cNvPr>
          <p:cNvSpPr>
            <a:spLocks noGrp="1"/>
          </p:cNvSpPr>
          <p:nvPr>
            <p:ph idx="1"/>
          </p:nvPr>
        </p:nvSpPr>
        <p:spPr/>
        <p:txBody>
          <a:bodyPr>
            <a:normAutofit/>
          </a:bodyPr>
          <a:lstStyle/>
          <a:p>
            <a:r>
              <a:rPr lang="es-AR"/>
              <a:t>La Universidad es una institución sin fines de lucro, fundada en 1991, con el propósito de contribuir sustancialmente a la vida académica y a la educación en la Argentina. Hoy, la Universidad se dedica a la investigación básica y aplicada de la enseñanza de grado y de posgrado en las artes y las ciencias. El objetivo de la xxx es formar a las nuevas generaciones de dirigentes empresariales, académicos, políticos y sociales que serán actores y responsables del futuro desempeño de las instituciones.</a:t>
            </a:r>
            <a:endParaRPr lang="es-AR" dirty="0"/>
          </a:p>
        </p:txBody>
      </p:sp>
      <p:sp>
        <p:nvSpPr>
          <p:cNvPr id="10" name="Text Placeholder 9">
            <a:extLst>
              <a:ext uri="{FF2B5EF4-FFF2-40B4-BE49-F238E27FC236}">
                <a16:creationId xmlns:a16="http://schemas.microsoft.com/office/drawing/2014/main" id="{BA6D1FAC-27F1-431E-9480-97D408A10E49}"/>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116371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B09-7930-4095-8C9A-D1843C333B6C}"/>
              </a:ext>
            </a:extLst>
          </p:cNvPr>
          <p:cNvSpPr>
            <a:spLocks noGrp="1"/>
          </p:cNvSpPr>
          <p:nvPr>
            <p:ph type="title"/>
          </p:nvPr>
        </p:nvSpPr>
        <p:spPr/>
        <p:txBody>
          <a:bodyPr/>
          <a:lstStyle/>
          <a:p>
            <a:r>
              <a:rPr lang="es-AR" dirty="0"/>
              <a:t>Administración</a:t>
            </a:r>
          </a:p>
        </p:txBody>
      </p:sp>
      <p:sp>
        <p:nvSpPr>
          <p:cNvPr id="7" name="Content Placeholder 6">
            <a:extLst>
              <a:ext uri="{FF2B5EF4-FFF2-40B4-BE49-F238E27FC236}">
                <a16:creationId xmlns:a16="http://schemas.microsoft.com/office/drawing/2014/main" id="{76BC4F41-30CE-4920-84E8-41EFE5384072}"/>
              </a:ext>
            </a:extLst>
          </p:cNvPr>
          <p:cNvSpPr>
            <a:spLocks noGrp="1"/>
          </p:cNvSpPr>
          <p:nvPr>
            <p:ph idx="1"/>
          </p:nvPr>
        </p:nvSpPr>
        <p:spPr/>
        <p:txBody>
          <a:bodyPr>
            <a:normAutofit/>
          </a:bodyPr>
          <a:lstStyle/>
          <a:p>
            <a:pPr algn="ctr"/>
            <a:r>
              <a:rPr lang="es-AR" sz="4000" dirty="0"/>
              <a:t>Es la ciencia que estudia el comportamiento de las organizaciones </a:t>
            </a:r>
            <a:br>
              <a:rPr lang="es-AR" sz="4000" dirty="0"/>
            </a:br>
            <a:r>
              <a:rPr lang="es-AR" sz="4000" dirty="0"/>
              <a:t>para alcanzar sus objetivos con eficacia y eficiencia</a:t>
            </a:r>
          </a:p>
        </p:txBody>
      </p:sp>
    </p:spTree>
    <p:extLst>
      <p:ext uri="{BB962C8B-B14F-4D97-AF65-F5344CB8AC3E}">
        <p14:creationId xmlns:p14="http://schemas.microsoft.com/office/powerpoint/2010/main" val="353891290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9B1BE34-6B7B-4E6C-8A95-9E7FA6C0B1DB}"/>
              </a:ext>
            </a:extLst>
          </p:cNvPr>
          <p:cNvSpPr>
            <a:spLocks noGrp="1"/>
          </p:cNvSpPr>
          <p:nvPr>
            <p:ph type="title"/>
          </p:nvPr>
        </p:nvSpPr>
        <p:spPr/>
        <p:txBody>
          <a:bodyPr/>
          <a:lstStyle/>
          <a:p>
            <a:r>
              <a:rPr lang="es-AR" dirty="0"/>
              <a:t>Universidad Torcuato Di Tella</a:t>
            </a:r>
            <a:br>
              <a:rPr lang="es-AR" dirty="0"/>
            </a:br>
            <a:r>
              <a:rPr lang="es-AR" dirty="0"/>
              <a:t>(UTDT)</a:t>
            </a:r>
          </a:p>
        </p:txBody>
      </p:sp>
      <p:sp>
        <p:nvSpPr>
          <p:cNvPr id="3" name="Content Placeholder 2">
            <a:extLst>
              <a:ext uri="{FF2B5EF4-FFF2-40B4-BE49-F238E27FC236}">
                <a16:creationId xmlns:a16="http://schemas.microsoft.com/office/drawing/2014/main" id="{37A56E5A-7C76-4292-90F7-2C3793C3506F}"/>
              </a:ext>
            </a:extLst>
          </p:cNvPr>
          <p:cNvSpPr>
            <a:spLocks noGrp="1"/>
          </p:cNvSpPr>
          <p:nvPr>
            <p:ph idx="1"/>
          </p:nvPr>
        </p:nvSpPr>
        <p:spPr/>
        <p:txBody>
          <a:bodyPr>
            <a:normAutofit/>
          </a:bodyPr>
          <a:lstStyle/>
          <a:p>
            <a:r>
              <a:rPr lang="es-AR"/>
              <a:t>La Universidad es una institución sin fines de lucro, fundada en 1991, con el propósito de contribuir sustancialmente a la vida académica y a la educación en la Argentina. Hoy, la Universidad se dedica a la investigación básica y aplicada de la enseñanza de grado y de posgrado en las artes y las ciencias. El objetivo de la xxx es formar a las nuevas generaciones de dirigentes empresariales, académicos, políticos y sociales que serán actores y responsables del futuro desempeño de las instituciones.</a:t>
            </a:r>
            <a:endParaRPr lang="es-AR" dirty="0"/>
          </a:p>
        </p:txBody>
      </p:sp>
      <p:sp>
        <p:nvSpPr>
          <p:cNvPr id="10" name="Text Placeholder 9">
            <a:extLst>
              <a:ext uri="{FF2B5EF4-FFF2-40B4-BE49-F238E27FC236}">
                <a16:creationId xmlns:a16="http://schemas.microsoft.com/office/drawing/2014/main" id="{BA6D1FAC-27F1-431E-9480-97D408A10E49}"/>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302352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04C31-AFCA-4402-9431-F1EC2007A45E}"/>
              </a:ext>
            </a:extLst>
          </p:cNvPr>
          <p:cNvSpPr>
            <a:spLocks noGrp="1"/>
          </p:cNvSpPr>
          <p:nvPr>
            <p:ph idx="1"/>
          </p:nvPr>
        </p:nvSpPr>
        <p:spPr/>
        <p:txBody>
          <a:bodyPr>
            <a:normAutofit/>
          </a:bodyPr>
          <a:lstStyle/>
          <a:p>
            <a:r>
              <a:rPr lang="es-AR" dirty="0"/>
              <a:t>…, la Universidad xxx promueve la capacitación en todas las disciplinas vinculadas al desenvolvimiento de la empresa. Con planes de estudio flexibles y adaptados a las exigencias del mercado laboral actual, xxx forma profesionales requeridos por las más importantes empresas del país. xxx está avalada por más de 50 años de experiencia en la educación superior. La investigación y el perfeccionamiento constante de todo el cuerpo docente son características inherentes de la Universidad.</a:t>
            </a:r>
          </a:p>
        </p:txBody>
      </p:sp>
      <p:sp>
        <p:nvSpPr>
          <p:cNvPr id="9" name="Text Placeholder 8">
            <a:extLst>
              <a:ext uri="{FF2B5EF4-FFF2-40B4-BE49-F238E27FC236}">
                <a16:creationId xmlns:a16="http://schemas.microsoft.com/office/drawing/2014/main" id="{C7522B77-326A-4E38-A23A-434D31E1069F}"/>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237778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7124E7-5BB8-4431-B77C-9B021FAE6FA8}"/>
              </a:ext>
            </a:extLst>
          </p:cNvPr>
          <p:cNvSpPr>
            <a:spLocks noGrp="1"/>
          </p:cNvSpPr>
          <p:nvPr>
            <p:ph type="title"/>
          </p:nvPr>
        </p:nvSpPr>
        <p:spPr/>
        <p:txBody>
          <a:bodyPr/>
          <a:lstStyle/>
          <a:p>
            <a:r>
              <a:rPr lang="es-AR" dirty="0"/>
              <a:t>Universidad Argentina </a:t>
            </a:r>
            <a:br>
              <a:rPr lang="es-AR" dirty="0"/>
            </a:br>
            <a:r>
              <a:rPr lang="es-AR" dirty="0"/>
              <a:t>de la Empresa (UADE)</a:t>
            </a:r>
          </a:p>
        </p:txBody>
      </p:sp>
      <p:sp>
        <p:nvSpPr>
          <p:cNvPr id="3" name="Content Placeholder 2">
            <a:extLst>
              <a:ext uri="{FF2B5EF4-FFF2-40B4-BE49-F238E27FC236}">
                <a16:creationId xmlns:a16="http://schemas.microsoft.com/office/drawing/2014/main" id="{5FD04C31-AFCA-4402-9431-F1EC2007A45E}"/>
              </a:ext>
            </a:extLst>
          </p:cNvPr>
          <p:cNvSpPr>
            <a:spLocks noGrp="1"/>
          </p:cNvSpPr>
          <p:nvPr>
            <p:ph idx="1"/>
          </p:nvPr>
        </p:nvSpPr>
        <p:spPr/>
        <p:txBody>
          <a:bodyPr>
            <a:normAutofit/>
          </a:bodyPr>
          <a:lstStyle/>
          <a:p>
            <a:r>
              <a:rPr lang="es-AR" dirty="0"/>
              <a:t>…, la Universidad xxx promueve la capacitación en todas las disciplinas vinculadas al desenvolvimiento de la empresa. Con planes de estudio flexibles y adaptados a las exigencias del mercado laboral actual, xxx forma profesionales requeridos por las más importantes empresas del país. xxx está avalada por más de 50 años de experiencia en la educación superior. La investigación y el perfeccionamiento constante de todo el cuerpo docente son características inherentes de la Universidad.</a:t>
            </a:r>
          </a:p>
        </p:txBody>
      </p:sp>
      <p:sp>
        <p:nvSpPr>
          <p:cNvPr id="9" name="Text Placeholder 8">
            <a:extLst>
              <a:ext uri="{FF2B5EF4-FFF2-40B4-BE49-F238E27FC236}">
                <a16:creationId xmlns:a16="http://schemas.microsoft.com/office/drawing/2014/main" id="{C7522B77-326A-4E38-A23A-434D31E1069F}"/>
              </a:ext>
            </a:extLst>
          </p:cNvPr>
          <p:cNvSpPr>
            <a:spLocks noGrp="1"/>
          </p:cNvSpPr>
          <p:nvPr>
            <p:ph type="body" sz="half" idx="2"/>
          </p:nvPr>
        </p:nvSpPr>
        <p:spPr/>
        <p:txBody>
          <a:bodyPr/>
          <a:lstStyle/>
          <a:p>
            <a:r>
              <a:rPr lang="es-AR" dirty="0"/>
              <a:t>Misión</a:t>
            </a:r>
          </a:p>
        </p:txBody>
      </p:sp>
    </p:spTree>
    <p:extLst>
      <p:ext uri="{BB962C8B-B14F-4D97-AF65-F5344CB8AC3E}">
        <p14:creationId xmlns:p14="http://schemas.microsoft.com/office/powerpoint/2010/main" val="242987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4866" name="Rectangle 2"/>
          <p:cNvSpPr>
            <a:spLocks noGrp="1" noChangeArrowheads="1"/>
          </p:cNvSpPr>
          <p:nvPr>
            <p:ph type="title"/>
          </p:nvPr>
        </p:nvSpPr>
        <p:spPr/>
        <p:txBody>
          <a:bodyPr>
            <a:normAutofit/>
          </a:bodyPr>
          <a:lstStyle/>
          <a:p>
            <a:r>
              <a:rPr lang="es-AR" altLang="es-AR" noProof="0" dirty="0"/>
              <a:t>Alcanzando la Visión: Estrategia</a:t>
            </a:r>
          </a:p>
        </p:txBody>
      </p:sp>
      <p:sp>
        <p:nvSpPr>
          <p:cNvPr id="2084874" name="Text Box 10"/>
          <p:cNvSpPr txBox="1">
            <a:spLocks noChangeArrowheads="1"/>
          </p:cNvSpPr>
          <p:nvPr/>
        </p:nvSpPr>
        <p:spPr bwMode="auto">
          <a:xfrm>
            <a:off x="2545582" y="5340481"/>
            <a:ext cx="1581150" cy="348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pPr algn="l"/>
            <a:r>
              <a:rPr lang="es-AR" altLang="es-AR" sz="1662">
                <a:solidFill>
                  <a:srgbClr val="FFFFFF"/>
                </a:solidFill>
                <a:latin typeface="+mn-lt"/>
              </a:rPr>
              <a:t>Situación Actual</a:t>
            </a:r>
            <a:endParaRPr lang="es-ES" altLang="es-AR" sz="1662">
              <a:solidFill>
                <a:srgbClr val="FFFFFF"/>
              </a:solidFill>
              <a:latin typeface="+mn-lt"/>
            </a:endParaRPr>
          </a:p>
        </p:txBody>
      </p:sp>
      <p:grpSp>
        <p:nvGrpSpPr>
          <p:cNvPr id="3" name="Group 2">
            <a:extLst>
              <a:ext uri="{FF2B5EF4-FFF2-40B4-BE49-F238E27FC236}">
                <a16:creationId xmlns:a16="http://schemas.microsoft.com/office/drawing/2014/main" id="{637429CA-816E-44B7-8A74-A5DD957977A9}"/>
              </a:ext>
            </a:extLst>
          </p:cNvPr>
          <p:cNvGrpSpPr/>
          <p:nvPr/>
        </p:nvGrpSpPr>
        <p:grpSpPr>
          <a:xfrm>
            <a:off x="1880822" y="1600200"/>
            <a:ext cx="8201757" cy="3914038"/>
            <a:chOff x="1295400" y="1676400"/>
            <a:chExt cx="8201757" cy="3914038"/>
          </a:xfrm>
        </p:grpSpPr>
        <p:sp>
          <p:nvSpPr>
            <p:cNvPr id="2084869" name="Line 5"/>
            <p:cNvSpPr>
              <a:spLocks noChangeShapeType="1"/>
            </p:cNvSpPr>
            <p:nvPr/>
          </p:nvSpPr>
          <p:spPr bwMode="auto">
            <a:xfrm>
              <a:off x="3029159" y="1676400"/>
              <a:ext cx="0" cy="3577623"/>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defRPr/>
              </a:pPr>
              <a:endParaRPr lang="en-US" sz="1292">
                <a:latin typeface="+mn-lt"/>
                <a:ea typeface="ＭＳ Ｐゴシック" charset="0"/>
                <a:cs typeface="ＭＳ Ｐゴシック" charset="0"/>
              </a:endParaRPr>
            </a:p>
          </p:txBody>
        </p:sp>
        <p:sp>
          <p:nvSpPr>
            <p:cNvPr id="2084870" name="Line 6"/>
            <p:cNvSpPr>
              <a:spLocks noChangeShapeType="1"/>
            </p:cNvSpPr>
            <p:nvPr/>
          </p:nvSpPr>
          <p:spPr bwMode="auto">
            <a:xfrm>
              <a:off x="3015971" y="5278934"/>
              <a:ext cx="559462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defRPr/>
              </a:pPr>
              <a:endParaRPr lang="en-US" sz="1292">
                <a:latin typeface="+mn-lt"/>
                <a:ea typeface="ＭＳ Ｐゴシック" charset="0"/>
                <a:cs typeface="ＭＳ Ｐゴシック" charset="0"/>
              </a:endParaRPr>
            </a:p>
          </p:txBody>
        </p:sp>
        <p:sp>
          <p:nvSpPr>
            <p:cNvPr id="2084871" name="Text Box 7"/>
            <p:cNvSpPr txBox="1">
              <a:spLocks noChangeArrowheads="1"/>
            </p:cNvSpPr>
            <p:nvPr/>
          </p:nvSpPr>
          <p:spPr bwMode="auto">
            <a:xfrm>
              <a:off x="8658957" y="5241677"/>
              <a:ext cx="838200" cy="348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571500">
                <a:defRPr sz="24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714500">
                <a:defRPr sz="2400">
                  <a:solidFill>
                    <a:schemeClr val="tx1"/>
                  </a:solidFill>
                  <a:latin typeface="Times New Roman" charset="0"/>
                  <a:ea typeface="ＭＳ Ｐゴシック" charset="0"/>
                </a:defRPr>
              </a:lvl4pPr>
              <a:lvl5pPr marL="2286000">
                <a:defRPr sz="2400">
                  <a:solidFill>
                    <a:schemeClr val="tx1"/>
                  </a:solidFill>
                  <a:latin typeface="Times New Roman" charset="0"/>
                  <a:ea typeface="ＭＳ Ｐゴシック" charset="0"/>
                </a:defRPr>
              </a:lvl5pPr>
              <a:lvl6pPr marL="2743200" eaLnBrk="0" fontAlgn="base" hangingPunct="0">
                <a:spcBef>
                  <a:spcPct val="0"/>
                </a:spcBef>
                <a:spcAft>
                  <a:spcPct val="0"/>
                </a:spcAft>
                <a:defRPr sz="2400">
                  <a:solidFill>
                    <a:schemeClr val="tx1"/>
                  </a:solidFill>
                  <a:latin typeface="Times New Roman" charset="0"/>
                  <a:ea typeface="ＭＳ Ｐゴシック" charset="0"/>
                </a:defRPr>
              </a:lvl6pPr>
              <a:lvl7pPr marL="3200400" eaLnBrk="0" fontAlgn="base" hangingPunct="0">
                <a:spcBef>
                  <a:spcPct val="0"/>
                </a:spcBef>
                <a:spcAft>
                  <a:spcPct val="0"/>
                </a:spcAft>
                <a:defRPr sz="2400">
                  <a:solidFill>
                    <a:schemeClr val="tx1"/>
                  </a:solidFill>
                  <a:latin typeface="Times New Roman" charset="0"/>
                  <a:ea typeface="ＭＳ Ｐゴシック" charset="0"/>
                </a:defRPr>
              </a:lvl7pPr>
              <a:lvl8pPr marL="3657600" eaLnBrk="0" fontAlgn="base" hangingPunct="0">
                <a:spcBef>
                  <a:spcPct val="0"/>
                </a:spcBef>
                <a:spcAft>
                  <a:spcPct val="0"/>
                </a:spcAft>
                <a:defRPr sz="2400">
                  <a:solidFill>
                    <a:schemeClr val="tx1"/>
                  </a:solidFill>
                  <a:latin typeface="Times New Roman" charset="0"/>
                  <a:ea typeface="ＭＳ Ｐゴシック" charset="0"/>
                </a:defRPr>
              </a:lvl8pPr>
              <a:lvl9pPr marL="4114800" eaLnBrk="0" fontAlgn="base" hangingPunct="0">
                <a:spcBef>
                  <a:spcPct val="0"/>
                </a:spcBef>
                <a:spcAft>
                  <a:spcPct val="0"/>
                </a:spcAft>
                <a:defRPr sz="2400">
                  <a:solidFill>
                    <a:schemeClr val="tx1"/>
                  </a:solidFill>
                  <a:latin typeface="Times New Roman" charset="0"/>
                  <a:ea typeface="ＭＳ Ｐゴシック" charset="0"/>
                </a:defRPr>
              </a:lvl9pPr>
            </a:lstStyle>
            <a:p>
              <a:pPr algn="l">
                <a:defRPr/>
              </a:pPr>
              <a:r>
                <a:rPr lang="es-AR" sz="1662" dirty="0">
                  <a:solidFill>
                    <a:srgbClr val="0000FF"/>
                  </a:solidFill>
                  <a:latin typeface="+mn-lt"/>
                  <a:cs typeface="ＭＳ Ｐゴシック" charset="0"/>
                </a:rPr>
                <a:t>Tiempo</a:t>
              </a:r>
              <a:endParaRPr lang="es-ES" sz="1662" dirty="0">
                <a:solidFill>
                  <a:srgbClr val="0000FF"/>
                </a:solidFill>
                <a:latin typeface="+mn-lt"/>
                <a:cs typeface="ＭＳ Ｐゴシック" charset="0"/>
              </a:endParaRPr>
            </a:p>
          </p:txBody>
        </p:sp>
        <p:sp>
          <p:nvSpPr>
            <p:cNvPr id="2084872" name="Text Box 8"/>
            <p:cNvSpPr txBox="1">
              <a:spLocks noChangeArrowheads="1"/>
            </p:cNvSpPr>
            <p:nvPr/>
          </p:nvSpPr>
          <p:spPr bwMode="auto">
            <a:xfrm>
              <a:off x="1295400" y="1905000"/>
              <a:ext cx="1458797" cy="6038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571500">
                <a:defRPr sz="24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714500">
                <a:defRPr sz="2400">
                  <a:solidFill>
                    <a:schemeClr val="tx1"/>
                  </a:solidFill>
                  <a:latin typeface="Times New Roman" charset="0"/>
                  <a:ea typeface="ＭＳ Ｐゴシック" charset="0"/>
                </a:defRPr>
              </a:lvl4pPr>
              <a:lvl5pPr marL="2286000">
                <a:defRPr sz="2400">
                  <a:solidFill>
                    <a:schemeClr val="tx1"/>
                  </a:solidFill>
                  <a:latin typeface="Times New Roman" charset="0"/>
                  <a:ea typeface="ＭＳ Ｐゴシック" charset="0"/>
                </a:defRPr>
              </a:lvl5pPr>
              <a:lvl6pPr marL="2743200" eaLnBrk="0" fontAlgn="base" hangingPunct="0">
                <a:spcBef>
                  <a:spcPct val="0"/>
                </a:spcBef>
                <a:spcAft>
                  <a:spcPct val="0"/>
                </a:spcAft>
                <a:defRPr sz="2400">
                  <a:solidFill>
                    <a:schemeClr val="tx1"/>
                  </a:solidFill>
                  <a:latin typeface="Times New Roman" charset="0"/>
                  <a:ea typeface="ＭＳ Ｐゴシック" charset="0"/>
                </a:defRPr>
              </a:lvl6pPr>
              <a:lvl7pPr marL="3200400" eaLnBrk="0" fontAlgn="base" hangingPunct="0">
                <a:spcBef>
                  <a:spcPct val="0"/>
                </a:spcBef>
                <a:spcAft>
                  <a:spcPct val="0"/>
                </a:spcAft>
                <a:defRPr sz="2400">
                  <a:solidFill>
                    <a:schemeClr val="tx1"/>
                  </a:solidFill>
                  <a:latin typeface="Times New Roman" charset="0"/>
                  <a:ea typeface="ＭＳ Ｐゴシック" charset="0"/>
                </a:defRPr>
              </a:lvl7pPr>
              <a:lvl8pPr marL="3657600" eaLnBrk="0" fontAlgn="base" hangingPunct="0">
                <a:spcBef>
                  <a:spcPct val="0"/>
                </a:spcBef>
                <a:spcAft>
                  <a:spcPct val="0"/>
                </a:spcAft>
                <a:defRPr sz="2400">
                  <a:solidFill>
                    <a:schemeClr val="tx1"/>
                  </a:solidFill>
                  <a:latin typeface="Times New Roman" charset="0"/>
                  <a:ea typeface="ＭＳ Ｐゴシック" charset="0"/>
                </a:defRPr>
              </a:lvl8pPr>
              <a:lvl9pPr marL="4114800" eaLnBrk="0" fontAlgn="base" hangingPunct="0">
                <a:spcBef>
                  <a:spcPct val="0"/>
                </a:spcBef>
                <a:spcAft>
                  <a:spcPct val="0"/>
                </a:spcAft>
                <a:defRPr sz="2400">
                  <a:solidFill>
                    <a:schemeClr val="tx1"/>
                  </a:solidFill>
                  <a:latin typeface="Times New Roman" charset="0"/>
                  <a:ea typeface="ＭＳ Ｐゴシック" charset="0"/>
                </a:defRPr>
              </a:lvl9pPr>
            </a:lstStyle>
            <a:p>
              <a:pPr algn="l">
                <a:defRPr/>
              </a:pPr>
              <a:r>
                <a:rPr lang="es-AR" sz="1662" dirty="0">
                  <a:solidFill>
                    <a:srgbClr val="0000FF"/>
                  </a:solidFill>
                  <a:latin typeface="+mn-lt"/>
                  <a:cs typeface="ＭＳ Ｐゴシック" charset="0"/>
                </a:rPr>
                <a:t>Competencias </a:t>
              </a:r>
              <a:br>
                <a:rPr lang="es-AR" sz="1662" dirty="0">
                  <a:solidFill>
                    <a:srgbClr val="0000FF"/>
                  </a:solidFill>
                  <a:latin typeface="+mn-lt"/>
                  <a:cs typeface="ＭＳ Ｐゴシック" charset="0"/>
                </a:rPr>
              </a:br>
              <a:r>
                <a:rPr lang="es-AR" sz="1662" dirty="0">
                  <a:solidFill>
                    <a:srgbClr val="0000FF"/>
                  </a:solidFill>
                  <a:latin typeface="+mn-lt"/>
                  <a:cs typeface="ＭＳ Ｐゴシック" charset="0"/>
                </a:rPr>
                <a:t>Esenciales</a:t>
              </a:r>
              <a:endParaRPr lang="es-ES" sz="1662" dirty="0">
                <a:solidFill>
                  <a:srgbClr val="0000FF"/>
                </a:solidFill>
                <a:latin typeface="+mn-lt"/>
                <a:cs typeface="ＭＳ Ｐゴシック" charset="0"/>
              </a:endParaRPr>
            </a:p>
          </p:txBody>
        </p:sp>
        <p:sp>
          <p:nvSpPr>
            <p:cNvPr id="2084873" name="Oval 9"/>
            <p:cNvSpPr>
              <a:spLocks noChangeArrowheads="1"/>
            </p:cNvSpPr>
            <p:nvPr/>
          </p:nvSpPr>
          <p:spPr bwMode="auto">
            <a:xfrm>
              <a:off x="3077517" y="4414358"/>
              <a:ext cx="1022839" cy="8440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r>
                <a:rPr lang="en-US" altLang="es-AR" sz="1292">
                  <a:solidFill>
                    <a:schemeClr val="tx1"/>
                  </a:solidFill>
                  <a:latin typeface="+mn-lt"/>
                </a:rPr>
                <a:t>Situación</a:t>
              </a:r>
            </a:p>
            <a:p>
              <a:r>
                <a:rPr lang="en-US" altLang="es-AR" sz="1292">
                  <a:solidFill>
                    <a:schemeClr val="tx1"/>
                  </a:solidFill>
                  <a:latin typeface="+mn-lt"/>
                </a:rPr>
                <a:t>Actual</a:t>
              </a:r>
            </a:p>
          </p:txBody>
        </p:sp>
        <p:grpSp>
          <p:nvGrpSpPr>
            <p:cNvPr id="2084875" name="Group 11"/>
            <p:cNvGrpSpPr>
              <a:grpSpLocks/>
            </p:cNvGrpSpPr>
            <p:nvPr/>
          </p:nvGrpSpPr>
          <p:grpSpPr bwMode="auto">
            <a:xfrm>
              <a:off x="6443596" y="2529874"/>
              <a:ext cx="1774582" cy="1167911"/>
              <a:chOff x="2491" y="2409"/>
              <a:chExt cx="1211" cy="797"/>
            </a:xfrm>
          </p:grpSpPr>
          <p:sp>
            <p:nvSpPr>
              <p:cNvPr id="2084876" name="Oval 12"/>
              <p:cNvSpPr>
                <a:spLocks noChangeArrowheads="1"/>
              </p:cNvSpPr>
              <p:nvPr/>
            </p:nvSpPr>
            <p:spPr bwMode="auto">
              <a:xfrm>
                <a:off x="2686" y="2409"/>
                <a:ext cx="661"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r>
                  <a:rPr lang="en-US" altLang="es-AR" sz="1292" dirty="0" err="1">
                    <a:solidFill>
                      <a:schemeClr val="tx1"/>
                    </a:solidFill>
                    <a:latin typeface="+mn-lt"/>
                  </a:rPr>
                  <a:t>Situación</a:t>
                </a:r>
                <a:endParaRPr lang="en-US" altLang="es-AR" sz="1292" dirty="0">
                  <a:solidFill>
                    <a:schemeClr val="tx1"/>
                  </a:solidFill>
                  <a:latin typeface="+mn-lt"/>
                </a:endParaRPr>
              </a:p>
              <a:p>
                <a:r>
                  <a:rPr lang="en-US" altLang="es-AR" sz="1292" dirty="0" err="1">
                    <a:solidFill>
                      <a:schemeClr val="tx1"/>
                    </a:solidFill>
                    <a:latin typeface="+mn-lt"/>
                  </a:rPr>
                  <a:t>Futura</a:t>
                </a:r>
                <a:endParaRPr lang="en-US" altLang="es-AR" sz="1292" dirty="0">
                  <a:latin typeface="+mn-lt"/>
                </a:endParaRPr>
              </a:p>
            </p:txBody>
          </p:sp>
          <p:sp>
            <p:nvSpPr>
              <p:cNvPr id="2084877" name="Text Box 13"/>
              <p:cNvSpPr txBox="1">
                <a:spLocks noChangeArrowheads="1"/>
              </p:cNvSpPr>
              <p:nvPr/>
            </p:nvSpPr>
            <p:spPr bwMode="auto">
              <a:xfrm>
                <a:off x="2491" y="2968"/>
                <a:ext cx="1211"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pPr algn="l"/>
                <a:r>
                  <a:rPr lang="es-AR" altLang="es-AR" sz="1662" dirty="0">
                    <a:solidFill>
                      <a:srgbClr val="FFFFFF"/>
                    </a:solidFill>
                    <a:latin typeface="+mn-lt"/>
                  </a:rPr>
                  <a:t>Situación Deseada</a:t>
                </a:r>
                <a:endParaRPr lang="es-ES" altLang="es-AR" sz="1662" dirty="0">
                  <a:solidFill>
                    <a:srgbClr val="FFFFFF"/>
                  </a:solidFill>
                  <a:latin typeface="+mn-lt"/>
                </a:endParaRPr>
              </a:p>
            </p:txBody>
          </p:sp>
        </p:grpSp>
        <p:grpSp>
          <p:nvGrpSpPr>
            <p:cNvPr id="2084878" name="Group 14"/>
            <p:cNvGrpSpPr>
              <a:grpSpLocks/>
            </p:cNvGrpSpPr>
            <p:nvPr/>
          </p:nvGrpSpPr>
          <p:grpSpPr bwMode="auto">
            <a:xfrm>
              <a:off x="4342233" y="3606932"/>
              <a:ext cx="3655024" cy="1103435"/>
              <a:chOff x="2062" y="2906"/>
              <a:chExt cx="2496" cy="753"/>
            </a:xfrm>
          </p:grpSpPr>
          <p:sp>
            <p:nvSpPr>
              <p:cNvPr id="2084879" name="AutoShape 15"/>
              <p:cNvSpPr>
                <a:spLocks noChangeArrowheads="1"/>
              </p:cNvSpPr>
              <p:nvPr/>
            </p:nvSpPr>
            <p:spPr bwMode="auto">
              <a:xfrm rot="-1572341">
                <a:off x="2062" y="2906"/>
                <a:ext cx="1247" cy="483"/>
              </a:xfrm>
              <a:custGeom>
                <a:avLst/>
                <a:gdLst>
                  <a:gd name="T0" fmla="*/ 935 w 21600"/>
                  <a:gd name="T1" fmla="*/ 0 h 21600"/>
                  <a:gd name="T2" fmla="*/ 0 w 21600"/>
                  <a:gd name="T3" fmla="*/ 241 h 21600"/>
                  <a:gd name="T4" fmla="*/ 935 w 21600"/>
                  <a:gd name="T5" fmla="*/ 483 h 21600"/>
                  <a:gd name="T6" fmla="*/ 1247 w 21600"/>
                  <a:gd name="T7" fmla="*/ 241 h 21600"/>
                  <a:gd name="T8" fmla="*/ 17694720 60000 65536"/>
                  <a:gd name="T9" fmla="*/ 11796480 60000 65536"/>
                  <a:gd name="T10" fmla="*/ 5898240 60000 65536"/>
                  <a:gd name="T11" fmla="*/ 0 60000 65536"/>
                  <a:gd name="T12" fmla="*/ 3378 w 21600"/>
                  <a:gd name="T13" fmla="*/ 5411 h 21600"/>
                  <a:gd name="T14" fmla="*/ 18898 w 21600"/>
                  <a:gd name="T15" fmla="*/ 1618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s-AR">
                  <a:latin typeface="+mn-lt"/>
                </a:endParaRPr>
              </a:p>
            </p:txBody>
          </p:sp>
          <p:sp>
            <p:nvSpPr>
              <p:cNvPr id="2084880" name="Text Box 16"/>
              <p:cNvSpPr txBox="1">
                <a:spLocks noChangeArrowheads="1"/>
              </p:cNvSpPr>
              <p:nvPr/>
            </p:nvSpPr>
            <p:spPr bwMode="auto">
              <a:xfrm>
                <a:off x="2651" y="3247"/>
                <a:ext cx="1907"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pPr algn="l"/>
                <a:r>
                  <a:rPr lang="es-AR" altLang="es-AR" sz="1662" dirty="0">
                    <a:solidFill>
                      <a:srgbClr val="0000FF"/>
                    </a:solidFill>
                    <a:latin typeface="+mn-lt"/>
                  </a:rPr>
                  <a:t>Proceso </a:t>
                </a:r>
              </a:p>
              <a:p>
                <a:pPr algn="l"/>
                <a:r>
                  <a:rPr lang="es-AR" altLang="es-AR" sz="1662" dirty="0">
                    <a:solidFill>
                      <a:srgbClr val="0000FF"/>
                    </a:solidFill>
                    <a:latin typeface="+mn-lt"/>
                  </a:rPr>
                  <a:t>Estratégico de Transformación</a:t>
                </a:r>
                <a:endParaRPr lang="es-ES" altLang="es-AR" sz="1662" dirty="0">
                  <a:solidFill>
                    <a:srgbClr val="0000FF"/>
                  </a:solidFill>
                  <a:latin typeface="+mn-lt"/>
                </a:endParaRPr>
              </a:p>
            </p:txBody>
          </p:sp>
        </p:grpSp>
      </p:grpSp>
      <p:sp>
        <p:nvSpPr>
          <p:cNvPr id="2" name="Rectangle 1">
            <a:extLst>
              <a:ext uri="{FF2B5EF4-FFF2-40B4-BE49-F238E27FC236}">
                <a16:creationId xmlns:a16="http://schemas.microsoft.com/office/drawing/2014/main" id="{C1C79148-4EE1-4C5C-A178-B6841F1FE0A1}"/>
              </a:ext>
            </a:extLst>
          </p:cNvPr>
          <p:cNvSpPr/>
          <p:nvPr/>
        </p:nvSpPr>
        <p:spPr>
          <a:xfrm>
            <a:off x="1600200" y="5700325"/>
            <a:ext cx="8763000" cy="523220"/>
          </a:xfrm>
          <a:prstGeom prst="rect">
            <a:avLst/>
          </a:prstGeom>
        </p:spPr>
        <p:txBody>
          <a:bodyPr wrap="square">
            <a:spAutoFit/>
          </a:bodyPr>
          <a:lstStyle/>
          <a:p>
            <a:r>
              <a:rPr lang="es-AR" sz="2800" b="1" dirty="0">
                <a:solidFill>
                  <a:srgbClr val="0000FF"/>
                </a:solidFill>
                <a:latin typeface="+mn-lt"/>
              </a:rPr>
              <a:t>Estrategia: </a:t>
            </a:r>
            <a:r>
              <a:rPr lang="es-AR" sz="2800" b="1" dirty="0">
                <a:solidFill>
                  <a:schemeClr val="tx1"/>
                </a:solidFill>
                <a:latin typeface="+mn-lt"/>
              </a:rPr>
              <a:t>c</a:t>
            </a:r>
            <a:r>
              <a:rPr lang="es-AR" sz="2800" b="1" dirty="0">
                <a:solidFill>
                  <a:srgbClr val="000000"/>
                </a:solidFill>
                <a:latin typeface="+mn-lt"/>
              </a:rPr>
              <a:t>onjunto de procesos para alcanzar la Visión</a:t>
            </a:r>
          </a:p>
        </p:txBody>
      </p:sp>
    </p:spTree>
    <p:extLst>
      <p:ext uri="{BB962C8B-B14F-4D97-AF65-F5344CB8AC3E}">
        <p14:creationId xmlns:p14="http://schemas.microsoft.com/office/powerpoint/2010/main" val="323702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7BACB202-7B80-4CC1-B519-B545B7684D95}"/>
              </a:ext>
            </a:extLst>
          </p:cNvPr>
          <p:cNvPicPr>
            <a:picLocks noChangeAspect="1"/>
          </p:cNvPicPr>
          <p:nvPr/>
        </p:nvPicPr>
        <p:blipFill rotWithShape="1">
          <a:blip r:embed="rId2"/>
          <a:srcRect t="5840" b="13708"/>
          <a:stretch/>
        </p:blipFill>
        <p:spPr>
          <a:xfrm>
            <a:off x="1" y="9753"/>
            <a:ext cx="12192000" cy="6889143"/>
          </a:xfrm>
          <a:prstGeom prst="rect">
            <a:avLst/>
          </a:prstGeom>
        </p:spPr>
      </p:pic>
    </p:spTree>
    <p:extLst>
      <p:ext uri="{BB962C8B-B14F-4D97-AF65-F5344CB8AC3E}">
        <p14:creationId xmlns:p14="http://schemas.microsoft.com/office/powerpoint/2010/main" val="426779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s-AR" altLang="es-AR" noProof="0"/>
              <a:t>Qué es la estrategia </a:t>
            </a:r>
            <a:endParaRPr lang="es-AR" altLang="es-AR" noProof="0" dirty="0"/>
          </a:p>
        </p:txBody>
      </p:sp>
      <p:sp>
        <p:nvSpPr>
          <p:cNvPr id="27650" name="Rectangle 3"/>
          <p:cNvSpPr>
            <a:spLocks noGrp="1" noChangeArrowheads="1"/>
          </p:cNvSpPr>
          <p:nvPr>
            <p:ph idx="1"/>
          </p:nvPr>
        </p:nvSpPr>
        <p:spPr/>
        <p:txBody>
          <a:bodyPr/>
          <a:lstStyle/>
          <a:p>
            <a:r>
              <a:rPr lang="es-AR" altLang="es-AR" noProof="0" dirty="0"/>
              <a:t>Conduce a una organización a alcanzar una ventaja competitiva</a:t>
            </a:r>
          </a:p>
          <a:p>
            <a:r>
              <a:rPr lang="es-AR" altLang="es-AR" noProof="0" dirty="0"/>
              <a:t>Apunta a hacer cosas diferentes, o de manera diferente a los demás</a:t>
            </a:r>
          </a:p>
          <a:p>
            <a:r>
              <a:rPr lang="es-AR" altLang="es-AR" noProof="0" dirty="0"/>
              <a:t>Establece cuáles son los productos y servicios a los que nos dedicaremos (el qué), los segmentos de mercado que queremos servir (a quién), los recursos necesarios y el modo de realización y entrega (el cómo) de los productos o servicios</a:t>
            </a:r>
          </a:p>
          <a:p>
            <a:r>
              <a:rPr lang="es-AR" altLang="es-AR" noProof="0" dirty="0"/>
              <a:t>La meta final es la creación de valor para todos los involucrados con la empresa: empleados, clientes, accionistas, y proveedores</a:t>
            </a:r>
          </a:p>
        </p:txBody>
      </p:sp>
    </p:spTree>
    <p:extLst>
      <p:ext uri="{BB962C8B-B14F-4D97-AF65-F5344CB8AC3E}">
        <p14:creationId xmlns:p14="http://schemas.microsoft.com/office/powerpoint/2010/main" val="22960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4866" name="Rectangle 2"/>
          <p:cNvSpPr>
            <a:spLocks noGrp="1" noChangeArrowheads="1"/>
          </p:cNvSpPr>
          <p:nvPr>
            <p:ph type="title"/>
          </p:nvPr>
        </p:nvSpPr>
        <p:spPr/>
        <p:txBody>
          <a:bodyPr>
            <a:normAutofit/>
          </a:bodyPr>
          <a:lstStyle/>
          <a:p>
            <a:r>
              <a:rPr lang="es-AR" altLang="es-AR" noProof="0" dirty="0"/>
              <a:t>Vinculación entre Visión y Estrategia</a:t>
            </a:r>
          </a:p>
        </p:txBody>
      </p:sp>
      <p:sp>
        <p:nvSpPr>
          <p:cNvPr id="2084867" name="Rectangle 3"/>
          <p:cNvSpPr>
            <a:spLocks noGrp="1" noChangeArrowheads="1"/>
          </p:cNvSpPr>
          <p:nvPr>
            <p:ph idx="1"/>
          </p:nvPr>
        </p:nvSpPr>
        <p:spPr/>
        <p:txBody>
          <a:bodyPr/>
          <a:lstStyle/>
          <a:p>
            <a:r>
              <a:rPr lang="es-AR" altLang="es-AR" noProof="0" dirty="0"/>
              <a:t>La </a:t>
            </a:r>
            <a:r>
              <a:rPr lang="es-AR" altLang="es-AR" b="1" noProof="0" dirty="0"/>
              <a:t>Visión</a:t>
            </a:r>
            <a:r>
              <a:rPr lang="es-AR" altLang="es-AR" noProof="0" dirty="0"/>
              <a:t> se establece respetando la </a:t>
            </a:r>
            <a:r>
              <a:rPr lang="es-AR" altLang="es-AR" b="1" noProof="0" dirty="0"/>
              <a:t>Misión</a:t>
            </a:r>
          </a:p>
          <a:p>
            <a:r>
              <a:rPr lang="es-AR" altLang="es-AR" noProof="0" dirty="0"/>
              <a:t>Se diseña y establece el </a:t>
            </a:r>
            <a:r>
              <a:rPr lang="es-AR" altLang="es-AR" b="1" noProof="0" dirty="0"/>
              <a:t>proceso para alcanzar la visión </a:t>
            </a:r>
            <a:r>
              <a:rPr lang="es-AR" altLang="es-AR" noProof="0" dirty="0"/>
              <a:t>(Estrategia)</a:t>
            </a:r>
          </a:p>
          <a:p>
            <a:r>
              <a:rPr lang="es-AR" altLang="es-AR" noProof="0" dirty="0"/>
              <a:t>Debe responder en términos generales a: </a:t>
            </a:r>
          </a:p>
          <a:p>
            <a:pPr lvl="1"/>
            <a:r>
              <a:rPr lang="es-AR" altLang="es-AR" noProof="0" dirty="0"/>
              <a:t>Qué hacer, </a:t>
            </a:r>
          </a:p>
          <a:p>
            <a:pPr lvl="1"/>
            <a:r>
              <a:rPr lang="es-AR" altLang="es-AR" noProof="0" dirty="0"/>
              <a:t>Para Quién, y </a:t>
            </a:r>
          </a:p>
          <a:p>
            <a:pPr lvl="1"/>
            <a:r>
              <a:rPr lang="es-AR" altLang="es-AR" noProof="0" dirty="0"/>
              <a:t>Cómo</a:t>
            </a:r>
          </a:p>
          <a:p>
            <a:r>
              <a:rPr lang="es-AR" altLang="es-AR" noProof="0" dirty="0"/>
              <a:t>Los detalles de estas respuestas se encuentran en el </a:t>
            </a:r>
            <a:r>
              <a:rPr lang="es-AR" altLang="es-AR" b="1" noProof="0" dirty="0"/>
              <a:t>Modelo de Negocios</a:t>
            </a:r>
          </a:p>
          <a:p>
            <a:endParaRPr lang="es-AR" altLang="es-AR" noProof="0" dirty="0"/>
          </a:p>
        </p:txBody>
      </p:sp>
    </p:spTree>
    <p:extLst>
      <p:ext uri="{BB962C8B-B14F-4D97-AF65-F5344CB8AC3E}">
        <p14:creationId xmlns:p14="http://schemas.microsoft.com/office/powerpoint/2010/main" val="41169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fontScale="90000"/>
          </a:bodyPr>
          <a:lstStyle/>
          <a:p>
            <a:r>
              <a:rPr lang="es-AR" noProof="0" dirty="0"/>
              <a:t>Estrategia</a:t>
            </a:r>
            <a:br>
              <a:rPr lang="es-AR" noProof="0" dirty="0"/>
            </a:br>
            <a:r>
              <a:rPr lang="es-AR" noProof="0" dirty="0"/>
              <a:t>Cuestiones a Responder (</a:t>
            </a:r>
            <a:r>
              <a:rPr lang="es-AR" noProof="0" dirty="0" err="1"/>
              <a:t>Markides</a:t>
            </a:r>
            <a:r>
              <a:rPr lang="es-AR" noProof="0" dirty="0"/>
              <a:t>)</a:t>
            </a:r>
          </a:p>
        </p:txBody>
      </p:sp>
      <p:sp>
        <p:nvSpPr>
          <p:cNvPr id="29698" name="Rectangle 3"/>
          <p:cNvSpPr>
            <a:spLocks noGrp="1" noChangeArrowheads="1"/>
          </p:cNvSpPr>
          <p:nvPr>
            <p:ph idx="1"/>
          </p:nvPr>
        </p:nvSpPr>
        <p:spPr/>
        <p:txBody>
          <a:bodyPr>
            <a:normAutofit/>
          </a:bodyPr>
          <a:lstStyle/>
          <a:p>
            <a:r>
              <a:rPr lang="es-AR" altLang="es-AR" noProof="0" dirty="0"/>
              <a:t>Definir, alcanzar y explotar una posición singular (estratégica): </a:t>
            </a:r>
          </a:p>
          <a:p>
            <a:pPr lvl="1"/>
            <a:r>
              <a:rPr lang="es-AR" altLang="es-AR" noProof="0" dirty="0"/>
              <a:t>A quién (mercado o segmento)</a:t>
            </a:r>
          </a:p>
          <a:p>
            <a:pPr lvl="1"/>
            <a:r>
              <a:rPr lang="es-AR" altLang="es-AR" noProof="0" dirty="0"/>
              <a:t>Qué (productos y/o servicios)</a:t>
            </a:r>
          </a:p>
          <a:p>
            <a:pPr lvl="1"/>
            <a:r>
              <a:rPr lang="es-AR" altLang="es-AR" noProof="0" dirty="0"/>
              <a:t>Cómo (modo de producir, vender, entregar, cobrar, etc. los productos y/o servicios establecidos)</a:t>
            </a:r>
          </a:p>
        </p:txBody>
      </p:sp>
    </p:spTree>
    <p:extLst>
      <p:ext uri="{BB962C8B-B14F-4D97-AF65-F5344CB8AC3E}">
        <p14:creationId xmlns:p14="http://schemas.microsoft.com/office/powerpoint/2010/main" val="343919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F26F303-B5DD-44B4-B2BE-C68AAE833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70" y="1110722"/>
            <a:ext cx="10797460" cy="4636556"/>
          </a:xfrm>
          <a:prstGeom prst="rect">
            <a:avLst/>
          </a:prstGeom>
        </p:spPr>
      </p:pic>
    </p:spTree>
    <p:extLst>
      <p:ext uri="{BB962C8B-B14F-4D97-AF65-F5344CB8AC3E}">
        <p14:creationId xmlns:p14="http://schemas.microsoft.com/office/powerpoint/2010/main" val="32017832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B22B-B0AE-4D08-9ABF-525AFECCA241}"/>
              </a:ext>
            </a:extLst>
          </p:cNvPr>
          <p:cNvSpPr>
            <a:spLocks noGrp="1"/>
          </p:cNvSpPr>
          <p:nvPr>
            <p:ph type="title"/>
          </p:nvPr>
        </p:nvSpPr>
        <p:spPr/>
        <p:txBody>
          <a:bodyPr/>
          <a:lstStyle/>
          <a:p>
            <a:r>
              <a:rPr lang="es-AR" dirty="0"/>
              <a:t>Modelo de Negocios</a:t>
            </a:r>
          </a:p>
        </p:txBody>
      </p:sp>
      <p:sp>
        <p:nvSpPr>
          <p:cNvPr id="3" name="Content Placeholder 2">
            <a:extLst>
              <a:ext uri="{FF2B5EF4-FFF2-40B4-BE49-F238E27FC236}">
                <a16:creationId xmlns:a16="http://schemas.microsoft.com/office/drawing/2014/main" id="{154B897F-83BD-4314-8981-C74CE30A2B8F}"/>
              </a:ext>
            </a:extLst>
          </p:cNvPr>
          <p:cNvSpPr>
            <a:spLocks noGrp="1"/>
          </p:cNvSpPr>
          <p:nvPr>
            <p:ph idx="1"/>
          </p:nvPr>
        </p:nvSpPr>
        <p:spPr/>
        <p:txBody>
          <a:bodyPr/>
          <a:lstStyle/>
          <a:p>
            <a:r>
              <a:rPr lang="es-AR" dirty="0"/>
              <a:t>Un </a:t>
            </a:r>
            <a:r>
              <a:rPr lang="es-AR" dirty="0">
                <a:solidFill>
                  <a:srgbClr val="C00000"/>
                </a:solidFill>
              </a:rPr>
              <a:t>modelo de negocio </a:t>
            </a:r>
            <a:r>
              <a:rPr lang="es-AR" dirty="0"/>
              <a:t>describe la manera en que una organización crea, entrega y captura valor en el contexto en el que opera</a:t>
            </a:r>
          </a:p>
          <a:p>
            <a:pPr lvl="1"/>
            <a:r>
              <a:rPr lang="es-AR" dirty="0"/>
              <a:t>Es uno de los elementos de la estrategia del negocio</a:t>
            </a:r>
          </a:p>
          <a:p>
            <a:r>
              <a:rPr lang="es-AR" dirty="0"/>
              <a:t>Establece el plan de la empresa para conseguir el objetivo principal de ganar dinero</a:t>
            </a:r>
          </a:p>
          <a:p>
            <a:r>
              <a:rPr lang="es-AR" dirty="0"/>
              <a:t>Identifica en forma específica los elementos de la estrategia</a:t>
            </a:r>
          </a:p>
          <a:p>
            <a:pPr lvl="1"/>
            <a:r>
              <a:rPr lang="es-AR" dirty="0"/>
              <a:t>Propuesta de valor, segmentos de mercado, ingresos, recursos, etc.</a:t>
            </a:r>
          </a:p>
          <a:p>
            <a:endParaRPr lang="es-AR" dirty="0"/>
          </a:p>
        </p:txBody>
      </p:sp>
    </p:spTree>
    <p:extLst>
      <p:ext uri="{BB962C8B-B14F-4D97-AF65-F5344CB8AC3E}">
        <p14:creationId xmlns:p14="http://schemas.microsoft.com/office/powerpoint/2010/main" val="24000930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bwMode="auto">
          <a:xfrm>
            <a:off x="328441" y="2944407"/>
            <a:ext cx="1283321" cy="353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12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4192339"/>
            <a:ext cx="1167197" cy="527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12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7800" y="2819400"/>
            <a:ext cx="683355" cy="686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8210" name="Rectangle 2"/>
          <p:cNvSpPr>
            <a:spLocks noGrp="1" noChangeArrowheads="1"/>
          </p:cNvSpPr>
          <p:nvPr>
            <p:ph type="title"/>
          </p:nvPr>
        </p:nvSpPr>
        <p:spPr/>
        <p:txBody>
          <a:bodyPr/>
          <a:lstStyle/>
          <a:p>
            <a:r>
              <a:rPr lang="es-MX" dirty="0"/>
              <a:t>El desafío de la Dirección</a:t>
            </a:r>
            <a:endParaRPr lang="es-ES" dirty="0"/>
          </a:p>
        </p:txBody>
      </p:sp>
      <p:sp>
        <p:nvSpPr>
          <p:cNvPr id="478211" name="Rectangle 3"/>
          <p:cNvSpPr>
            <a:spLocks noGrp="1" noChangeArrowheads="1"/>
          </p:cNvSpPr>
          <p:nvPr>
            <p:ph sz="half" idx="1"/>
          </p:nvPr>
        </p:nvSpPr>
        <p:spPr>
          <a:xfrm>
            <a:off x="1676400" y="1438382"/>
            <a:ext cx="3727173" cy="4430712"/>
          </a:xfrm>
        </p:spPr>
        <p:txBody>
          <a:bodyPr>
            <a:normAutofit/>
          </a:bodyPr>
          <a:lstStyle/>
          <a:p>
            <a:r>
              <a:rPr lang="es-AR" dirty="0"/>
              <a:t>Vincular o dar a la gente un objetivo común</a:t>
            </a:r>
            <a:br>
              <a:rPr lang="es-AR" dirty="0"/>
            </a:br>
            <a:endParaRPr lang="es-AR" dirty="0"/>
          </a:p>
          <a:p>
            <a:r>
              <a:rPr lang="es-AR" dirty="0"/>
              <a:t>Inspirar o motivar a la gente para hacer cosas extraordinarias</a:t>
            </a:r>
            <a:br>
              <a:rPr lang="es-AR" dirty="0"/>
            </a:br>
            <a:endParaRPr lang="es-AR" dirty="0"/>
          </a:p>
          <a:p>
            <a:r>
              <a:rPr lang="es-AR" dirty="0"/>
              <a:t>Proporcionar un ancla a la organización en tiempos difíciles o de alta incertidumbre.</a:t>
            </a:r>
          </a:p>
        </p:txBody>
      </p:sp>
      <p:sp>
        <p:nvSpPr>
          <p:cNvPr id="4" name="Content Placeholder 3">
            <a:extLst>
              <a:ext uri="{FF2B5EF4-FFF2-40B4-BE49-F238E27FC236}">
                <a16:creationId xmlns:a16="http://schemas.microsoft.com/office/drawing/2014/main" id="{7EC7D06E-B1C8-48DC-915D-3E8147DEF3A2}"/>
              </a:ext>
            </a:extLst>
          </p:cNvPr>
          <p:cNvSpPr>
            <a:spLocks noGrp="1"/>
          </p:cNvSpPr>
          <p:nvPr>
            <p:ph sz="half" idx="2"/>
          </p:nvPr>
        </p:nvSpPr>
        <p:spPr>
          <a:xfrm>
            <a:off x="7044194" y="1438383"/>
            <a:ext cx="4385806" cy="4430714"/>
          </a:xfrm>
        </p:spPr>
        <p:txBody>
          <a:bodyPr>
            <a:normAutofit/>
          </a:bodyPr>
          <a:lstStyle/>
          <a:p>
            <a:r>
              <a:rPr lang="es-AR" dirty="0"/>
              <a:t>Establecer una dirección a largo plazo</a:t>
            </a:r>
            <a:br>
              <a:rPr lang="es-AR" dirty="0"/>
            </a:br>
            <a:endParaRPr lang="es-AR" dirty="0"/>
          </a:p>
          <a:p>
            <a:r>
              <a:rPr lang="es-AR" dirty="0"/>
              <a:t>Proporcionar un marco de referencia de cómo debe prepararse  la organización de cara al futuro</a:t>
            </a:r>
          </a:p>
          <a:p>
            <a:r>
              <a:rPr lang="es-AR" dirty="0"/>
              <a:t>Dar una guía acerca de qué podremos hacer y no hacer, y cómo deberemos hacerlo</a:t>
            </a:r>
          </a:p>
          <a:p>
            <a:endParaRPr lang="es-AR" dirty="0"/>
          </a:p>
        </p:txBody>
      </p:sp>
      <p:sp>
        <p:nvSpPr>
          <p:cNvPr id="3" name="2 Marcador de número de diapositiva"/>
          <p:cNvSpPr>
            <a:spLocks noGrp="1"/>
          </p:cNvSpPr>
          <p:nvPr>
            <p:ph type="sldNum" sz="quarter" idx="12"/>
          </p:nvPr>
        </p:nvSpPr>
        <p:spPr/>
        <p:txBody>
          <a:bodyPr/>
          <a:lstStyle/>
          <a:p>
            <a:fld id="{8A471B3F-3DA3-48B5-99A1-BA0D93DFB4B3}" type="slidenum">
              <a:rPr lang="es-ES" smtClean="0"/>
              <a:pPr/>
              <a:t>4</a:t>
            </a:fld>
            <a:endParaRPr lang="es-ES"/>
          </a:p>
        </p:txBody>
      </p:sp>
      <p:pic>
        <p:nvPicPr>
          <p:cNvPr id="2" name="1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707" y="1626394"/>
            <a:ext cx="500376" cy="500376"/>
          </a:xfrm>
          <a:prstGeom prst="rect">
            <a:avLst/>
          </a:prstGeom>
        </p:spPr>
      </p:pic>
      <p:pic>
        <p:nvPicPr>
          <p:cNvPr id="1812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061" y="4156320"/>
            <a:ext cx="568080" cy="568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1252" name="Picture 4"/>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9886" b="94677" l="0" r="100000">
                        <a14:foregroundMark x1="39000" y1="69202" x2="39000" y2="69202"/>
                        <a14:foregroundMark x1="40667" y1="76806" x2="40667" y2="76806"/>
                        <a14:foregroundMark x1="40667" y1="94677" x2="40667" y2="94677"/>
                        <a14:foregroundMark x1="40000" y1="17490" x2="40000" y2="17490"/>
                      </a14:backgroundRemoval>
                    </a14:imgEffect>
                  </a14:imgLayer>
                </a14:imgProps>
              </a:ext>
              <a:ext uri="{28A0092B-C50C-407E-A947-70E740481C1C}">
                <a14:useLocalDpi xmlns:a14="http://schemas.microsoft.com/office/drawing/2010/main" val="0"/>
              </a:ext>
            </a:extLst>
          </a:blip>
          <a:srcRect/>
          <a:stretch>
            <a:fillRect/>
          </a:stretch>
        </p:blipFill>
        <p:spPr bwMode="auto">
          <a:xfrm>
            <a:off x="6246762" y="1430028"/>
            <a:ext cx="782973" cy="686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708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D41B-EB08-4DE2-AC65-A4B396A77CED}"/>
              </a:ext>
            </a:extLst>
          </p:cNvPr>
          <p:cNvSpPr>
            <a:spLocks noGrp="1"/>
          </p:cNvSpPr>
          <p:nvPr>
            <p:ph type="title"/>
          </p:nvPr>
        </p:nvSpPr>
        <p:spPr/>
        <p:txBody>
          <a:bodyPr/>
          <a:lstStyle/>
          <a:p>
            <a:pPr lvl="0"/>
            <a:r>
              <a:rPr lang="es-AR"/>
              <a:t>Modelo de Negocios</a:t>
            </a:r>
            <a:endParaRPr lang="es-AR" dirty="0"/>
          </a:p>
        </p:txBody>
      </p:sp>
      <p:pic>
        <p:nvPicPr>
          <p:cNvPr id="1026" name="Picture 2" descr="Image result for osterwalder business model">
            <a:extLst>
              <a:ext uri="{FF2B5EF4-FFF2-40B4-BE49-F238E27FC236}">
                <a16:creationId xmlns:a16="http://schemas.microsoft.com/office/drawing/2014/main" id="{730496BE-0CB8-4A01-A53B-6951131F12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408" b="3001"/>
          <a:stretch/>
        </p:blipFill>
        <p:spPr>
          <a:xfrm>
            <a:off x="2454075" y="1447800"/>
            <a:ext cx="7328300" cy="4800600"/>
          </a:xfrm>
        </p:spPr>
      </p:pic>
    </p:spTree>
    <p:extLst>
      <p:ext uri="{BB962C8B-B14F-4D97-AF65-F5344CB8AC3E}">
        <p14:creationId xmlns:p14="http://schemas.microsoft.com/office/powerpoint/2010/main" val="101560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D41B-EB08-4DE2-AC65-A4B396A77CED}"/>
              </a:ext>
            </a:extLst>
          </p:cNvPr>
          <p:cNvSpPr>
            <a:spLocks noGrp="1"/>
          </p:cNvSpPr>
          <p:nvPr>
            <p:ph type="title" idx="4294967295"/>
          </p:nvPr>
        </p:nvSpPr>
        <p:spPr>
          <a:xfrm>
            <a:off x="2133600" y="287338"/>
            <a:ext cx="10058400" cy="985837"/>
          </a:xfrm>
        </p:spPr>
        <p:txBody>
          <a:bodyPr/>
          <a:lstStyle/>
          <a:p>
            <a:pPr lvl="0"/>
            <a:r>
              <a:rPr lang="es-AR"/>
              <a:t>Modelo de Negocios</a:t>
            </a:r>
            <a:endParaRPr lang="es-AR" dirty="0"/>
          </a:p>
        </p:txBody>
      </p:sp>
      <p:pic>
        <p:nvPicPr>
          <p:cNvPr id="1026" name="Picture 2" descr="Image result for osterwalder business model">
            <a:extLst>
              <a:ext uri="{FF2B5EF4-FFF2-40B4-BE49-F238E27FC236}">
                <a16:creationId xmlns:a16="http://schemas.microsoft.com/office/drawing/2014/main" id="{730496BE-0CB8-4A01-A53B-6951131F1240}"/>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4408" b="3001"/>
          <a:stretch/>
        </p:blipFill>
        <p:spPr>
          <a:xfrm>
            <a:off x="854075" y="15240"/>
            <a:ext cx="10483850" cy="6867525"/>
          </a:xfrm>
        </p:spPr>
      </p:pic>
    </p:spTree>
    <p:extLst>
      <p:ext uri="{BB962C8B-B14F-4D97-AF65-F5344CB8AC3E}">
        <p14:creationId xmlns:p14="http://schemas.microsoft.com/office/powerpoint/2010/main" val="1730626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A64B-3BF7-4ED8-9C56-C80CDB902DBB}"/>
              </a:ext>
            </a:extLst>
          </p:cNvPr>
          <p:cNvSpPr>
            <a:spLocks noGrp="1"/>
          </p:cNvSpPr>
          <p:nvPr>
            <p:ph type="title"/>
          </p:nvPr>
        </p:nvSpPr>
        <p:spPr>
          <a:xfrm>
            <a:off x="457200" y="594359"/>
            <a:ext cx="2644225" cy="2286000"/>
          </a:xfrm>
        </p:spPr>
        <p:txBody>
          <a:bodyPr/>
          <a:lstStyle/>
          <a:p>
            <a:r>
              <a:rPr lang="es-AR" dirty="0"/>
              <a:t>Business </a:t>
            </a:r>
            <a:r>
              <a:rPr lang="es-AR" dirty="0" err="1"/>
              <a:t>Model</a:t>
            </a:r>
            <a:r>
              <a:rPr lang="es-AR" dirty="0"/>
              <a:t> </a:t>
            </a:r>
            <a:r>
              <a:rPr lang="es-AR" dirty="0" err="1"/>
              <a:t>Canvas</a:t>
            </a:r>
            <a:endParaRPr lang="es-AR" dirty="0"/>
          </a:p>
        </p:txBody>
      </p:sp>
      <p:pic>
        <p:nvPicPr>
          <p:cNvPr id="6" name="Content Placeholder 5" descr="A screenshot of a cell phone&#10;&#10;Description automatically generated">
            <a:extLst>
              <a:ext uri="{FF2B5EF4-FFF2-40B4-BE49-F238E27FC236}">
                <a16:creationId xmlns:a16="http://schemas.microsoft.com/office/drawing/2014/main" id="{05089B05-4AA0-4C4D-89A4-67CE1CB2F8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72" t="5428" r="4549" b="5428"/>
          <a:stretch/>
        </p:blipFill>
        <p:spPr>
          <a:xfrm>
            <a:off x="3101425" y="-5444"/>
            <a:ext cx="9090575" cy="6863443"/>
          </a:xfrm>
          <a:prstGeom prst="rect">
            <a:avLst/>
          </a:prstGeom>
        </p:spPr>
      </p:pic>
      <p:sp>
        <p:nvSpPr>
          <p:cNvPr id="3" name="Rectangle 2">
            <a:extLst>
              <a:ext uri="{FF2B5EF4-FFF2-40B4-BE49-F238E27FC236}">
                <a16:creationId xmlns:a16="http://schemas.microsoft.com/office/drawing/2014/main" id="{2E7950BA-2664-469F-9EBE-1805F688DC19}"/>
              </a:ext>
            </a:extLst>
          </p:cNvPr>
          <p:cNvSpPr/>
          <p:nvPr/>
        </p:nvSpPr>
        <p:spPr>
          <a:xfrm>
            <a:off x="6808010" y="381000"/>
            <a:ext cx="1753604"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1</a:t>
            </a:r>
          </a:p>
        </p:txBody>
      </p:sp>
      <p:sp>
        <p:nvSpPr>
          <p:cNvPr id="7" name="Rectangle 6">
            <a:extLst>
              <a:ext uri="{FF2B5EF4-FFF2-40B4-BE49-F238E27FC236}">
                <a16:creationId xmlns:a16="http://schemas.microsoft.com/office/drawing/2014/main" id="{7FC4996B-59D8-42ED-AB81-734E1B1B282F}"/>
              </a:ext>
            </a:extLst>
          </p:cNvPr>
          <p:cNvSpPr/>
          <p:nvPr/>
        </p:nvSpPr>
        <p:spPr>
          <a:xfrm>
            <a:off x="4953000" y="381000"/>
            <a:ext cx="1753604"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5</a:t>
            </a:r>
          </a:p>
        </p:txBody>
      </p:sp>
      <p:sp>
        <p:nvSpPr>
          <p:cNvPr id="8" name="Rectangle 7">
            <a:extLst>
              <a:ext uri="{FF2B5EF4-FFF2-40B4-BE49-F238E27FC236}">
                <a16:creationId xmlns:a16="http://schemas.microsoft.com/office/drawing/2014/main" id="{871D413E-B3A4-431D-B9D2-13F839B4E4D3}"/>
              </a:ext>
            </a:extLst>
          </p:cNvPr>
          <p:cNvSpPr/>
          <p:nvPr/>
        </p:nvSpPr>
        <p:spPr>
          <a:xfrm>
            <a:off x="3163014" y="381000"/>
            <a:ext cx="1688580"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4</a:t>
            </a:r>
          </a:p>
        </p:txBody>
      </p:sp>
      <p:sp>
        <p:nvSpPr>
          <p:cNvPr id="9" name="Rectangle 8">
            <a:extLst>
              <a:ext uri="{FF2B5EF4-FFF2-40B4-BE49-F238E27FC236}">
                <a16:creationId xmlns:a16="http://schemas.microsoft.com/office/drawing/2014/main" id="{752FE3D1-B290-4196-B2B9-F5EAC8003888}"/>
              </a:ext>
            </a:extLst>
          </p:cNvPr>
          <p:cNvSpPr/>
          <p:nvPr/>
        </p:nvSpPr>
        <p:spPr>
          <a:xfrm>
            <a:off x="8623203" y="381000"/>
            <a:ext cx="1753604"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3</a:t>
            </a:r>
          </a:p>
        </p:txBody>
      </p:sp>
      <p:sp>
        <p:nvSpPr>
          <p:cNvPr id="10" name="Rectangle 9">
            <a:extLst>
              <a:ext uri="{FF2B5EF4-FFF2-40B4-BE49-F238E27FC236}">
                <a16:creationId xmlns:a16="http://schemas.microsoft.com/office/drawing/2014/main" id="{9B5A85E1-DFB9-4FFB-B46E-F162DBB76128}"/>
              </a:ext>
            </a:extLst>
          </p:cNvPr>
          <p:cNvSpPr/>
          <p:nvPr/>
        </p:nvSpPr>
        <p:spPr>
          <a:xfrm>
            <a:off x="10454882" y="381000"/>
            <a:ext cx="1667867"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2</a:t>
            </a:r>
          </a:p>
        </p:txBody>
      </p:sp>
      <p:sp>
        <p:nvSpPr>
          <p:cNvPr id="11" name="Rectangle 10">
            <a:extLst>
              <a:ext uri="{FF2B5EF4-FFF2-40B4-BE49-F238E27FC236}">
                <a16:creationId xmlns:a16="http://schemas.microsoft.com/office/drawing/2014/main" id="{7AB28B75-08DD-4F06-A02F-9503283EF477}"/>
              </a:ext>
            </a:extLst>
          </p:cNvPr>
          <p:cNvSpPr/>
          <p:nvPr/>
        </p:nvSpPr>
        <p:spPr>
          <a:xfrm>
            <a:off x="8623203" y="2667001"/>
            <a:ext cx="1753604"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3</a:t>
            </a:r>
          </a:p>
        </p:txBody>
      </p:sp>
      <p:sp>
        <p:nvSpPr>
          <p:cNvPr id="12" name="Rectangle 11">
            <a:extLst>
              <a:ext uri="{FF2B5EF4-FFF2-40B4-BE49-F238E27FC236}">
                <a16:creationId xmlns:a16="http://schemas.microsoft.com/office/drawing/2014/main" id="{B26AFA2E-7D57-411B-91FC-745F32086640}"/>
              </a:ext>
            </a:extLst>
          </p:cNvPr>
          <p:cNvSpPr/>
          <p:nvPr/>
        </p:nvSpPr>
        <p:spPr>
          <a:xfrm>
            <a:off x="5016306" y="2666999"/>
            <a:ext cx="1690298" cy="190500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5</a:t>
            </a:r>
          </a:p>
        </p:txBody>
      </p:sp>
      <p:sp>
        <p:nvSpPr>
          <p:cNvPr id="13" name="Rectangle 12">
            <a:extLst>
              <a:ext uri="{FF2B5EF4-FFF2-40B4-BE49-F238E27FC236}">
                <a16:creationId xmlns:a16="http://schemas.microsoft.com/office/drawing/2014/main" id="{9B9F6349-3E61-4642-901F-ABA180EDEFDC}"/>
              </a:ext>
            </a:extLst>
          </p:cNvPr>
          <p:cNvSpPr/>
          <p:nvPr/>
        </p:nvSpPr>
        <p:spPr>
          <a:xfrm>
            <a:off x="3182062" y="4906190"/>
            <a:ext cx="4437937" cy="111361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7</a:t>
            </a:r>
          </a:p>
        </p:txBody>
      </p:sp>
      <p:sp>
        <p:nvSpPr>
          <p:cNvPr id="14" name="Rectangle 13">
            <a:extLst>
              <a:ext uri="{FF2B5EF4-FFF2-40B4-BE49-F238E27FC236}">
                <a16:creationId xmlns:a16="http://schemas.microsoft.com/office/drawing/2014/main" id="{F34BD98B-7FB6-400D-888C-2D4CE1ED94DA}"/>
              </a:ext>
            </a:extLst>
          </p:cNvPr>
          <p:cNvSpPr/>
          <p:nvPr/>
        </p:nvSpPr>
        <p:spPr>
          <a:xfrm>
            <a:off x="7684812" y="4906190"/>
            <a:ext cx="4437937" cy="1113610"/>
          </a:xfrm>
          <a:prstGeom prst="rect">
            <a:avLst/>
          </a:prstGeom>
          <a:solidFill>
            <a:srgbClr val="F2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5400" dirty="0">
                <a:solidFill>
                  <a:schemeClr val="tx1"/>
                </a:solidFill>
              </a:rPr>
              <a:t>6</a:t>
            </a:r>
          </a:p>
        </p:txBody>
      </p:sp>
    </p:spTree>
    <p:extLst>
      <p:ext uri="{BB962C8B-B14F-4D97-AF65-F5344CB8AC3E}">
        <p14:creationId xmlns:p14="http://schemas.microsoft.com/office/powerpoint/2010/main" val="401325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3C63-B0B3-4FDF-AFF5-3F2BFA5FB524}"/>
              </a:ext>
            </a:extLst>
          </p:cNvPr>
          <p:cNvSpPr>
            <a:spLocks noGrp="1"/>
          </p:cNvSpPr>
          <p:nvPr>
            <p:ph type="title"/>
          </p:nvPr>
        </p:nvSpPr>
        <p:spPr>
          <a:xfrm>
            <a:off x="457200" y="594359"/>
            <a:ext cx="2590800" cy="2286000"/>
          </a:xfrm>
        </p:spPr>
        <p:txBody>
          <a:bodyPr/>
          <a:lstStyle/>
          <a:p>
            <a:r>
              <a:rPr lang="es-AR" dirty="0"/>
              <a:t>Amazon</a:t>
            </a:r>
          </a:p>
        </p:txBody>
      </p:sp>
      <p:pic>
        <p:nvPicPr>
          <p:cNvPr id="6" name="Content Placeholder 5" descr="A screenshot of a cell phone&#10;&#10;Description automatically generated">
            <a:extLst>
              <a:ext uri="{FF2B5EF4-FFF2-40B4-BE49-F238E27FC236}">
                <a16:creationId xmlns:a16="http://schemas.microsoft.com/office/drawing/2014/main" id="{C2CF5693-A135-4C63-8350-F1B170FF81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45" t="5664" r="4800" b="5970"/>
          <a:stretch/>
        </p:blipFill>
        <p:spPr>
          <a:xfrm>
            <a:off x="3048000" y="0"/>
            <a:ext cx="9144000" cy="6858000"/>
          </a:xfrm>
          <a:prstGeom prst="rect">
            <a:avLst/>
          </a:prstGeom>
        </p:spPr>
      </p:pic>
    </p:spTree>
    <p:extLst>
      <p:ext uri="{BB962C8B-B14F-4D97-AF65-F5344CB8AC3E}">
        <p14:creationId xmlns:p14="http://schemas.microsoft.com/office/powerpoint/2010/main" val="279637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9A40-8552-4DC8-A306-5EDE3F8E44C3}"/>
              </a:ext>
            </a:extLst>
          </p:cNvPr>
          <p:cNvSpPr>
            <a:spLocks noGrp="1"/>
          </p:cNvSpPr>
          <p:nvPr>
            <p:ph type="title"/>
          </p:nvPr>
        </p:nvSpPr>
        <p:spPr>
          <a:xfrm>
            <a:off x="457200" y="594359"/>
            <a:ext cx="2551846" cy="2286000"/>
          </a:xfrm>
        </p:spPr>
        <p:txBody>
          <a:bodyPr/>
          <a:lstStyle/>
          <a:p>
            <a:r>
              <a:rPr lang="es-AR" dirty="0"/>
              <a:t>Empresa Automotriz</a:t>
            </a:r>
          </a:p>
        </p:txBody>
      </p:sp>
      <p:sp>
        <p:nvSpPr>
          <p:cNvPr id="5" name="Text Placeholder 4">
            <a:extLst>
              <a:ext uri="{FF2B5EF4-FFF2-40B4-BE49-F238E27FC236}">
                <a16:creationId xmlns:a16="http://schemas.microsoft.com/office/drawing/2014/main" id="{89173914-A460-4EF1-808C-2F52BC99EA33}"/>
              </a:ext>
            </a:extLst>
          </p:cNvPr>
          <p:cNvSpPr>
            <a:spLocks noGrp="1"/>
          </p:cNvSpPr>
          <p:nvPr>
            <p:ph type="body" sz="half" idx="2"/>
          </p:nvPr>
        </p:nvSpPr>
        <p:spPr>
          <a:xfrm>
            <a:off x="457200" y="2926080"/>
            <a:ext cx="2551846" cy="3379124"/>
          </a:xfrm>
        </p:spPr>
        <p:txBody>
          <a:bodyPr/>
          <a:lstStyle/>
          <a:p>
            <a:r>
              <a:rPr lang="es-AR" dirty="0"/>
              <a:t>Genérica</a:t>
            </a:r>
          </a:p>
        </p:txBody>
      </p:sp>
      <p:pic>
        <p:nvPicPr>
          <p:cNvPr id="6" name="Content Placeholder 5" descr="A screenshot of a cell phone&#10;&#10;Description automatically generated">
            <a:extLst>
              <a:ext uri="{FF2B5EF4-FFF2-40B4-BE49-F238E27FC236}">
                <a16:creationId xmlns:a16="http://schemas.microsoft.com/office/drawing/2014/main" id="{75334AEB-D806-44B3-9F8F-13E4A812467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519" t="5857" r="4464" b="6286"/>
          <a:stretch/>
        </p:blipFill>
        <p:spPr>
          <a:xfrm>
            <a:off x="3009046" y="0"/>
            <a:ext cx="9182954" cy="6858000"/>
          </a:xfrm>
          <a:prstGeom prst="rect">
            <a:avLst/>
          </a:prstGeom>
        </p:spPr>
      </p:pic>
    </p:spTree>
    <p:extLst>
      <p:ext uri="{BB962C8B-B14F-4D97-AF65-F5344CB8AC3E}">
        <p14:creationId xmlns:p14="http://schemas.microsoft.com/office/powerpoint/2010/main" val="366789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4D7B3A4-95DE-41EB-9D75-F663932E9B44}"/>
              </a:ext>
            </a:extLst>
          </p:cNvPr>
          <p:cNvSpPr>
            <a:spLocks noGrp="1"/>
          </p:cNvSpPr>
          <p:nvPr>
            <p:ph type="title"/>
          </p:nvPr>
        </p:nvSpPr>
        <p:spPr/>
        <p:txBody>
          <a:bodyPr/>
          <a:lstStyle/>
          <a:p>
            <a:r>
              <a:rPr lang="es-AR" dirty="0"/>
              <a:t>Skype</a:t>
            </a:r>
          </a:p>
        </p:txBody>
      </p:sp>
      <p:pic>
        <p:nvPicPr>
          <p:cNvPr id="6" name="Content Placeholder 5" descr="A screenshot of a cell phone&#10;&#10;Description automatically generated">
            <a:extLst>
              <a:ext uri="{FF2B5EF4-FFF2-40B4-BE49-F238E27FC236}">
                <a16:creationId xmlns:a16="http://schemas.microsoft.com/office/drawing/2014/main" id="{8237494A-6A78-4F06-8ABB-C225EA9B6E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64" t="11818" r="1379" b="6052"/>
          <a:stretch/>
        </p:blipFill>
        <p:spPr>
          <a:xfrm>
            <a:off x="4155722" y="914399"/>
            <a:ext cx="8036278" cy="5105401"/>
          </a:xfrm>
          <a:prstGeom prst="rect">
            <a:avLst/>
          </a:prstGeom>
        </p:spPr>
      </p:pic>
    </p:spTree>
    <p:extLst>
      <p:ext uri="{BB962C8B-B14F-4D97-AF65-F5344CB8AC3E}">
        <p14:creationId xmlns:p14="http://schemas.microsoft.com/office/powerpoint/2010/main" val="15031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5F9460F-FA59-40A2-B8FE-7AD5AF9CF42C}"/>
              </a:ext>
            </a:extLst>
          </p:cNvPr>
          <p:cNvSpPr>
            <a:spLocks noGrp="1"/>
          </p:cNvSpPr>
          <p:nvPr>
            <p:ph type="title"/>
          </p:nvPr>
        </p:nvSpPr>
        <p:spPr/>
        <p:txBody>
          <a:bodyPr/>
          <a:lstStyle/>
          <a:p>
            <a:r>
              <a:rPr lang="es-AR" dirty="0"/>
              <a:t>Google</a:t>
            </a:r>
          </a:p>
        </p:txBody>
      </p:sp>
      <p:pic>
        <p:nvPicPr>
          <p:cNvPr id="9" name="Picture Placeholder 8" descr="A screenshot of a cell phone&#10;&#10;Description automatically generated">
            <a:extLst>
              <a:ext uri="{FF2B5EF4-FFF2-40B4-BE49-F238E27FC236}">
                <a16:creationId xmlns:a16="http://schemas.microsoft.com/office/drawing/2014/main" id="{A670BE0A-4528-4CD0-B14E-4A00C54830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64" t="11818" r="1133" b="6052"/>
          <a:stretch/>
        </p:blipFill>
        <p:spPr>
          <a:xfrm>
            <a:off x="4137469" y="868679"/>
            <a:ext cx="8059974" cy="5107578"/>
          </a:xfrm>
          <a:prstGeom prst="rect">
            <a:avLst/>
          </a:prstGeom>
        </p:spPr>
      </p:pic>
    </p:spTree>
    <p:extLst>
      <p:ext uri="{BB962C8B-B14F-4D97-AF65-F5344CB8AC3E}">
        <p14:creationId xmlns:p14="http://schemas.microsoft.com/office/powerpoint/2010/main" val="287338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B897F-83BD-4314-8981-C74CE30A2B8F}"/>
              </a:ext>
            </a:extLst>
          </p:cNvPr>
          <p:cNvSpPr>
            <a:spLocks noGrp="1"/>
          </p:cNvSpPr>
          <p:nvPr>
            <p:ph idx="1"/>
          </p:nvPr>
        </p:nvSpPr>
        <p:spPr>
          <a:xfrm>
            <a:off x="1143000" y="1066800"/>
            <a:ext cx="10058401" cy="4648200"/>
          </a:xfrm>
          <a:solidFill>
            <a:schemeClr val="bg1"/>
          </a:solidFill>
        </p:spPr>
        <p:txBody>
          <a:bodyPr>
            <a:normAutofit/>
          </a:bodyPr>
          <a:lstStyle/>
          <a:p>
            <a:r>
              <a:rPr lang="es-AR" sz="2800" i="1" dirty="0"/>
              <a:t>“No hay que perder nunca de vista las preguntas fundamentales que generan el éxito en los negocios:</a:t>
            </a:r>
          </a:p>
          <a:p>
            <a:pPr>
              <a:buFont typeface="Arial" panose="020B0604020202020204" pitchFamily="34" charset="0"/>
              <a:buChar char="•"/>
            </a:pPr>
            <a:r>
              <a:rPr lang="es-ES" sz="2800" i="1" dirty="0"/>
              <a:t> Ofrecer productos y servicios que los clientes quieren</a:t>
            </a:r>
          </a:p>
          <a:p>
            <a:pPr>
              <a:buFont typeface="Arial" panose="020B0604020202020204" pitchFamily="34" charset="0"/>
              <a:buChar char="•"/>
            </a:pPr>
            <a:r>
              <a:rPr lang="es-ES" sz="2800" i="1" dirty="0"/>
              <a:t> Venderlos a un precio mayor a lo que cuesta producirlos/entregarlos</a:t>
            </a:r>
          </a:p>
          <a:p>
            <a:pPr>
              <a:buFont typeface="Arial" panose="020B0604020202020204" pitchFamily="34" charset="0"/>
              <a:buChar char="•"/>
            </a:pPr>
            <a:r>
              <a:rPr lang="es-ES" sz="2800" i="1" dirty="0"/>
              <a:t> Tener alguna razón importante por la que los competidores no podrán copiarme fácilmente si tengo éxito”</a:t>
            </a:r>
          </a:p>
          <a:p>
            <a:pPr>
              <a:buFont typeface="Arial" panose="020B0604020202020204" pitchFamily="34" charset="0"/>
              <a:buChar char="•"/>
            </a:pPr>
            <a:endParaRPr lang="es-ES" sz="2800" dirty="0"/>
          </a:p>
          <a:p>
            <a:pPr marL="0" indent="0">
              <a:buNone/>
            </a:pPr>
            <a:r>
              <a:rPr lang="es-ES" sz="2800" dirty="0"/>
              <a:t>                                                            Kevin </a:t>
            </a:r>
            <a:r>
              <a:rPr lang="es-ES" sz="2800" dirty="0" err="1"/>
              <a:t>Boudreau</a:t>
            </a:r>
            <a:endParaRPr lang="es-AR" sz="2800" dirty="0"/>
          </a:p>
        </p:txBody>
      </p:sp>
    </p:spTree>
    <p:extLst>
      <p:ext uri="{BB962C8B-B14F-4D97-AF65-F5344CB8AC3E}">
        <p14:creationId xmlns:p14="http://schemas.microsoft.com/office/powerpoint/2010/main" val="31452596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p:cNvSpPr>
            <a:spLocks noGrp="1" noChangeArrowheads="1"/>
          </p:cNvSpPr>
          <p:nvPr>
            <p:ph type="title"/>
          </p:nvPr>
        </p:nvSpPr>
        <p:spPr/>
        <p:txBody>
          <a:bodyPr/>
          <a:lstStyle/>
          <a:p>
            <a:r>
              <a:rPr lang="es-AR" altLang="es-AR" noProof="0"/>
              <a:t>Misión</a:t>
            </a:r>
            <a:endParaRPr lang="es-AR" altLang="es-AR" noProof="0" dirty="0"/>
          </a:p>
        </p:txBody>
      </p:sp>
      <p:sp>
        <p:nvSpPr>
          <p:cNvPr id="2042883" name="Rectangle 3"/>
          <p:cNvSpPr>
            <a:spLocks noGrp="1" noChangeArrowheads="1"/>
          </p:cNvSpPr>
          <p:nvPr>
            <p:ph idx="1"/>
          </p:nvPr>
        </p:nvSpPr>
        <p:spPr/>
        <p:txBody>
          <a:bodyPr/>
          <a:lstStyle/>
          <a:p>
            <a:r>
              <a:rPr lang="es-AR" altLang="es-AR" noProof="0" dirty="0"/>
              <a:t>Expresa los objetivos fundamentales de la organización, (carácter permanente) los que se mantienen a lo largo del tiempo</a:t>
            </a:r>
          </a:p>
          <a:p>
            <a:pPr lvl="1"/>
            <a:r>
              <a:rPr lang="es-AR" altLang="es-AR" noProof="0" dirty="0"/>
              <a:t>Quienes somos y qué hacemos</a:t>
            </a:r>
          </a:p>
          <a:p>
            <a:pPr lvl="1"/>
            <a:r>
              <a:rPr lang="es-AR" altLang="es-AR" noProof="0" dirty="0"/>
              <a:t>La razón de ser</a:t>
            </a:r>
          </a:p>
          <a:p>
            <a:r>
              <a:rPr lang="es-AR" altLang="es-AR" noProof="0" dirty="0"/>
              <a:t>Provee el perímetro para definir las actividades </a:t>
            </a:r>
            <a:r>
              <a:rPr lang="es-AR" altLang="es-AR" noProof="0"/>
              <a:t>a </a:t>
            </a:r>
            <a:r>
              <a:rPr lang="es-AR" altLang="es-AR" noProof="0" smtClean="0"/>
              <a:t>las </a:t>
            </a:r>
            <a:r>
              <a:rPr lang="es-AR" altLang="es-AR" noProof="0" dirty="0"/>
              <a:t>que la organización decide dedicarse</a:t>
            </a:r>
          </a:p>
          <a:p>
            <a:endParaRPr lang="es-AR" altLang="es-AR" noProof="0" dirty="0"/>
          </a:p>
        </p:txBody>
      </p:sp>
    </p:spTree>
    <p:extLst>
      <p:ext uri="{BB962C8B-B14F-4D97-AF65-F5344CB8AC3E}">
        <p14:creationId xmlns:p14="http://schemas.microsoft.com/office/powerpoint/2010/main" val="383240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ltLang="es-AR" noProof="0" dirty="0"/>
              <a:t>Visión</a:t>
            </a:r>
          </a:p>
        </p:txBody>
      </p:sp>
      <p:sp>
        <p:nvSpPr>
          <p:cNvPr id="3" name="Content Placeholder 2"/>
          <p:cNvSpPr>
            <a:spLocks noGrp="1"/>
          </p:cNvSpPr>
          <p:nvPr>
            <p:ph idx="1"/>
          </p:nvPr>
        </p:nvSpPr>
        <p:spPr/>
        <p:txBody>
          <a:bodyPr/>
          <a:lstStyle/>
          <a:p>
            <a:r>
              <a:rPr lang="es-AR" altLang="es-AR" noProof="0" dirty="0"/>
              <a:t>Identifica y expresa la posición diferencial a ser alcanzada en el ámbito limitado por la Misión</a:t>
            </a:r>
          </a:p>
          <a:p>
            <a:pPr lvl="1"/>
            <a:r>
              <a:rPr lang="es-AR" altLang="es-AR" noProof="0" dirty="0"/>
              <a:t>Se hace referencia explícita a los niveles de desempeño de su propuesta, presentada en forma implícita como superiores a posibles competidores</a:t>
            </a:r>
          </a:p>
        </p:txBody>
      </p:sp>
    </p:spTree>
    <p:extLst>
      <p:ext uri="{BB962C8B-B14F-4D97-AF65-F5344CB8AC3E}">
        <p14:creationId xmlns:p14="http://schemas.microsoft.com/office/powerpoint/2010/main" val="80998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6964" y="1267865"/>
            <a:ext cx="1804512" cy="528637"/>
          </a:xfrm>
        </p:spPr>
        <p:txBody>
          <a:bodyPr>
            <a:normAutofit fontScale="90000"/>
          </a:bodyPr>
          <a:lstStyle/>
          <a:p>
            <a:r>
              <a:rPr lang="es-ES" dirty="0"/>
              <a:t>Cadena de Valor</a:t>
            </a:r>
          </a:p>
        </p:txBody>
      </p:sp>
      <p:sp>
        <p:nvSpPr>
          <p:cNvPr id="3" name="Marcador de texto 2"/>
          <p:cNvSpPr>
            <a:spLocks noGrp="1"/>
          </p:cNvSpPr>
          <p:nvPr>
            <p:ph type="body" idx="1"/>
          </p:nvPr>
        </p:nvSpPr>
        <p:spPr>
          <a:xfrm>
            <a:off x="2618509" y="255383"/>
            <a:ext cx="9400309" cy="1953492"/>
          </a:xfrm>
        </p:spPr>
        <p:txBody>
          <a:bodyPr>
            <a:noAutofit/>
          </a:bodyPr>
          <a:lstStyle/>
          <a:p>
            <a:pPr marL="514350" indent="-285750" algn="just">
              <a:buFont typeface="Arial" panose="020B0604020202020204" pitchFamily="34" charset="0"/>
              <a:buChar char="•"/>
            </a:pPr>
            <a:r>
              <a:rPr lang="es-ES" sz="1800" dirty="0"/>
              <a:t>La </a:t>
            </a:r>
            <a:r>
              <a:rPr lang="es-ES" sz="1800" b="1" dirty="0"/>
              <a:t>cadena de valor</a:t>
            </a:r>
            <a:r>
              <a:rPr lang="es-ES" sz="1800" dirty="0"/>
              <a:t> es una herramienta.</a:t>
            </a:r>
          </a:p>
          <a:p>
            <a:pPr marL="514350" indent="-285750" algn="just">
              <a:buFont typeface="Arial" panose="020B0604020202020204" pitchFamily="34" charset="0"/>
              <a:buChar char="•"/>
            </a:pPr>
            <a:r>
              <a:rPr lang="es-ES" sz="1800" dirty="0"/>
              <a:t>Ayuda a determinar las actividades que se llevan a cabo dentro de la empresa.</a:t>
            </a:r>
          </a:p>
          <a:p>
            <a:pPr marL="514350" indent="-285750" algn="just">
              <a:buFont typeface="Arial" panose="020B0604020202020204" pitchFamily="34" charset="0"/>
              <a:buChar char="•"/>
            </a:pPr>
            <a:r>
              <a:rPr lang="es-ES" sz="1800" dirty="0"/>
              <a:t>Identificar actividades que agregan valor al producto o servicio</a:t>
            </a:r>
          </a:p>
          <a:p>
            <a:pPr marL="514350" indent="-285750" algn="just">
              <a:buFont typeface="Arial" panose="020B0604020202020204" pitchFamily="34" charset="0"/>
              <a:buChar char="•"/>
            </a:pPr>
            <a:r>
              <a:rPr lang="es-ES" sz="1800" dirty="0"/>
              <a:t>Crear una </a:t>
            </a:r>
            <a:r>
              <a:rPr lang="es-ES" sz="1800" b="1" dirty="0"/>
              <a:t>ventaja competitiva</a:t>
            </a:r>
            <a:r>
              <a:rPr lang="es-ES" sz="1800" dirty="0"/>
              <a:t> en el mercado. </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7</a:t>
            </a:fld>
            <a:endParaRPr lang="es-ES"/>
          </a:p>
        </p:txBody>
      </p:sp>
      <p:pic>
        <p:nvPicPr>
          <p:cNvPr id="5" name="Imagen 4"/>
          <p:cNvPicPr>
            <a:picLocks noChangeAspect="1"/>
          </p:cNvPicPr>
          <p:nvPr/>
        </p:nvPicPr>
        <p:blipFill>
          <a:blip r:embed="rId2"/>
          <a:stretch>
            <a:fillRect/>
          </a:stretch>
        </p:blipFill>
        <p:spPr>
          <a:xfrm>
            <a:off x="1224420" y="1975372"/>
            <a:ext cx="9467493" cy="4746107"/>
          </a:xfrm>
          <a:prstGeom prst="rect">
            <a:avLst/>
          </a:prstGeom>
        </p:spPr>
      </p:pic>
      <p:sp>
        <p:nvSpPr>
          <p:cNvPr id="9" name="CuadroTexto 8"/>
          <p:cNvSpPr txBox="1"/>
          <p:nvPr/>
        </p:nvSpPr>
        <p:spPr>
          <a:xfrm>
            <a:off x="2923309" y="4502727"/>
            <a:ext cx="997527" cy="484909"/>
          </a:xfrm>
          <a:prstGeom prst="rect">
            <a:avLst/>
          </a:prstGeom>
          <a:noFill/>
        </p:spPr>
        <p:txBody>
          <a:bodyPr wrap="square" rtlCol="0">
            <a:spAutoFit/>
          </a:bodyPr>
          <a:lstStyle/>
          <a:p>
            <a:endParaRPr lang="es-ES" dirty="0"/>
          </a:p>
        </p:txBody>
      </p:sp>
      <p:grpSp>
        <p:nvGrpSpPr>
          <p:cNvPr id="12" name="Grupo 11"/>
          <p:cNvGrpSpPr/>
          <p:nvPr/>
        </p:nvGrpSpPr>
        <p:grpSpPr>
          <a:xfrm>
            <a:off x="2826329" y="3322319"/>
            <a:ext cx="4862944" cy="2660942"/>
            <a:chOff x="2826329" y="3322319"/>
            <a:chExt cx="4862944" cy="2660942"/>
          </a:xfrm>
        </p:grpSpPr>
        <p:sp>
          <p:nvSpPr>
            <p:cNvPr id="8" name="Rectángulo 7"/>
            <p:cNvSpPr/>
            <p:nvPr/>
          </p:nvSpPr>
          <p:spPr>
            <a:xfrm>
              <a:off x="4641273" y="3322319"/>
              <a:ext cx="3048000" cy="2078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FFFFCC"/>
                  </a:solidFill>
                </a:rPr>
                <a:t>DESARROLLO DE </a:t>
              </a:r>
              <a:r>
                <a:rPr lang="es-ES" sz="1100" dirty="0">
                  <a:solidFill>
                    <a:srgbClr val="FFFFCC"/>
                  </a:solidFill>
                  <a:latin typeface="Arial Narrow" panose="020B0606020202030204" pitchFamily="34" charset="0"/>
                </a:rPr>
                <a:t>TECNOLOGIA</a:t>
              </a:r>
            </a:p>
          </p:txBody>
        </p:sp>
        <p:sp>
          <p:nvSpPr>
            <p:cNvPr id="10" name="Rectángulo 9"/>
            <p:cNvSpPr/>
            <p:nvPr/>
          </p:nvSpPr>
          <p:spPr>
            <a:xfrm>
              <a:off x="2826329" y="4322618"/>
              <a:ext cx="1246909" cy="164869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t>
              </a:r>
              <a:r>
                <a:rPr lang="es-ES" sz="1100" dirty="0"/>
                <a:t>OGISTICA DE ENTRADA:</a:t>
              </a:r>
            </a:p>
            <a:p>
              <a:pPr algn="ctr"/>
              <a:r>
                <a:rPr lang="es-ES" sz="1100" dirty="0"/>
                <a:t>Por ejemplo ingreso de materias primas</a:t>
              </a:r>
            </a:p>
          </p:txBody>
        </p:sp>
        <p:sp>
          <p:nvSpPr>
            <p:cNvPr id="11" name="Rectángulo 10"/>
            <p:cNvSpPr/>
            <p:nvPr/>
          </p:nvSpPr>
          <p:spPr>
            <a:xfrm>
              <a:off x="5265436" y="4322618"/>
              <a:ext cx="1246909" cy="166064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LOGISTICA DE SALIDA:</a:t>
              </a:r>
            </a:p>
            <a:p>
              <a:pPr algn="ctr"/>
              <a:r>
                <a:rPr lang="es-ES" sz="1100" dirty="0"/>
                <a:t>Por ejemplo, distribución de productos terminados</a:t>
              </a:r>
            </a:p>
          </p:txBody>
        </p:sp>
      </p:grpSp>
    </p:spTree>
    <p:extLst>
      <p:ext uri="{BB962C8B-B14F-4D97-AF65-F5344CB8AC3E}">
        <p14:creationId xmlns:p14="http://schemas.microsoft.com/office/powerpoint/2010/main" val="348003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4CC6-048A-460A-A20B-16405942F1CE}"/>
              </a:ext>
            </a:extLst>
          </p:cNvPr>
          <p:cNvSpPr>
            <a:spLocks noGrp="1"/>
          </p:cNvSpPr>
          <p:nvPr>
            <p:ph type="title"/>
          </p:nvPr>
        </p:nvSpPr>
        <p:spPr>
          <a:xfrm>
            <a:off x="1097280" y="228600"/>
            <a:ext cx="10485120" cy="986018"/>
          </a:xfrm>
        </p:spPr>
        <p:txBody>
          <a:bodyPr>
            <a:normAutofit fontScale="90000"/>
          </a:bodyPr>
          <a:lstStyle/>
          <a:p>
            <a:pPr lvl="0"/>
            <a:r>
              <a:rPr lang="es-AR" dirty="0"/>
              <a:t>Metodología para definir o redefinir Visión y Misión</a:t>
            </a:r>
          </a:p>
        </p:txBody>
      </p:sp>
      <p:sp>
        <p:nvSpPr>
          <p:cNvPr id="3" name="Content Placeholder 2">
            <a:extLst>
              <a:ext uri="{FF2B5EF4-FFF2-40B4-BE49-F238E27FC236}">
                <a16:creationId xmlns:a16="http://schemas.microsoft.com/office/drawing/2014/main" id="{4C1BAAC9-C06A-4C79-A707-B7511D71FA00}"/>
              </a:ext>
            </a:extLst>
          </p:cNvPr>
          <p:cNvSpPr>
            <a:spLocks noGrp="1"/>
          </p:cNvSpPr>
          <p:nvPr>
            <p:ph idx="1"/>
          </p:nvPr>
        </p:nvSpPr>
        <p:spPr/>
        <p:txBody>
          <a:bodyPr/>
          <a:lstStyle/>
          <a:p>
            <a:r>
              <a:rPr lang="es-AR" dirty="0"/>
              <a:t>1.- Análisis de posibles tendencias mediante el esquema  PESTLE, que incluye los siguientes aspectos que podrían afectar el modelo de negocios de nuestra organización:</a:t>
            </a:r>
          </a:p>
          <a:p>
            <a:pPr lvl="1"/>
            <a:r>
              <a:rPr lang="es-AR" dirty="0"/>
              <a:t>Políticos</a:t>
            </a:r>
          </a:p>
          <a:p>
            <a:pPr lvl="1"/>
            <a:r>
              <a:rPr lang="es-AR" dirty="0"/>
              <a:t>Económicos</a:t>
            </a:r>
          </a:p>
          <a:p>
            <a:pPr lvl="1"/>
            <a:r>
              <a:rPr lang="es-AR" dirty="0"/>
              <a:t>Sociales</a:t>
            </a:r>
          </a:p>
          <a:p>
            <a:pPr lvl="1"/>
            <a:r>
              <a:rPr lang="es-AR" dirty="0"/>
              <a:t>Tecnológicos</a:t>
            </a:r>
          </a:p>
          <a:p>
            <a:pPr lvl="1"/>
            <a:r>
              <a:rPr lang="es-AR" dirty="0"/>
              <a:t>Legales</a:t>
            </a:r>
          </a:p>
          <a:p>
            <a:pPr lvl="1"/>
            <a:r>
              <a:rPr lang="es-AR" dirty="0"/>
              <a:t>Medioambientales (</a:t>
            </a:r>
            <a:r>
              <a:rPr lang="es-AR" dirty="0" err="1"/>
              <a:t>Environmental</a:t>
            </a:r>
            <a:r>
              <a:rPr lang="es-AR" dirty="0"/>
              <a:t>)</a:t>
            </a:r>
          </a:p>
        </p:txBody>
      </p:sp>
    </p:spTree>
    <p:extLst>
      <p:ext uri="{BB962C8B-B14F-4D97-AF65-F5344CB8AC3E}">
        <p14:creationId xmlns:p14="http://schemas.microsoft.com/office/powerpoint/2010/main" val="3173921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80FC-0345-4487-80F7-940964DF6A19}"/>
              </a:ext>
            </a:extLst>
          </p:cNvPr>
          <p:cNvSpPr>
            <a:spLocks noGrp="1"/>
          </p:cNvSpPr>
          <p:nvPr>
            <p:ph type="title"/>
          </p:nvPr>
        </p:nvSpPr>
        <p:spPr/>
        <p:txBody>
          <a:bodyPr/>
          <a:lstStyle/>
          <a:p>
            <a:pPr lvl="0"/>
            <a:r>
              <a:rPr lang="es-AR" dirty="0"/>
              <a:t>PESTLE</a:t>
            </a:r>
          </a:p>
        </p:txBody>
      </p:sp>
      <p:sp>
        <p:nvSpPr>
          <p:cNvPr id="3" name="Content Placeholder 2">
            <a:extLst>
              <a:ext uri="{FF2B5EF4-FFF2-40B4-BE49-F238E27FC236}">
                <a16:creationId xmlns:a16="http://schemas.microsoft.com/office/drawing/2014/main" id="{133F2B0C-078D-4B56-8643-E6B3222A88DB}"/>
              </a:ext>
            </a:extLst>
          </p:cNvPr>
          <p:cNvSpPr>
            <a:spLocks noGrp="1"/>
          </p:cNvSpPr>
          <p:nvPr>
            <p:ph sz="half" idx="1"/>
          </p:nvPr>
        </p:nvSpPr>
        <p:spPr/>
        <p:txBody>
          <a:bodyPr>
            <a:normAutofit fontScale="92500" lnSpcReduction="10000"/>
          </a:bodyPr>
          <a:lstStyle/>
          <a:p>
            <a:pPr lvl="0"/>
            <a:r>
              <a:rPr lang="es-AR" dirty="0"/>
              <a:t>Políticos</a:t>
            </a:r>
          </a:p>
          <a:p>
            <a:pPr lvl="1"/>
            <a:r>
              <a:rPr lang="es-AR" dirty="0"/>
              <a:t>Acuerdos internacionales de integración, </a:t>
            </a:r>
          </a:p>
          <a:p>
            <a:pPr lvl="1"/>
            <a:r>
              <a:rPr lang="es-AR" dirty="0"/>
              <a:t>Financiación a bajas tasas para ciertas actividades,</a:t>
            </a:r>
          </a:p>
          <a:p>
            <a:pPr lvl="1"/>
            <a:r>
              <a:rPr lang="es-AR" dirty="0"/>
              <a:t>Promoción de ciertas industrias y/o regiones</a:t>
            </a:r>
          </a:p>
          <a:p>
            <a:pPr lvl="0"/>
            <a:r>
              <a:rPr lang="es-AR" dirty="0"/>
              <a:t>Económicos</a:t>
            </a:r>
          </a:p>
          <a:p>
            <a:pPr lvl="1"/>
            <a:r>
              <a:rPr lang="es-AR" dirty="0"/>
              <a:t>Nivel de actividad</a:t>
            </a:r>
          </a:p>
          <a:p>
            <a:pPr lvl="1"/>
            <a:r>
              <a:rPr lang="es-AR" dirty="0"/>
              <a:t>Inflación</a:t>
            </a:r>
          </a:p>
          <a:p>
            <a:pPr lvl="1"/>
            <a:r>
              <a:rPr lang="es-AR" dirty="0"/>
              <a:t>Tasas de interés</a:t>
            </a:r>
          </a:p>
          <a:p>
            <a:pPr lvl="0"/>
            <a:r>
              <a:rPr lang="es-AR" dirty="0"/>
              <a:t>Sociales</a:t>
            </a:r>
          </a:p>
          <a:p>
            <a:pPr lvl="1"/>
            <a:r>
              <a:rPr lang="es-AR" dirty="0"/>
              <a:t>Cambios en la pirámide social</a:t>
            </a:r>
          </a:p>
          <a:p>
            <a:pPr lvl="1"/>
            <a:r>
              <a:rPr lang="es-AR" dirty="0"/>
              <a:t>Cambios culturales</a:t>
            </a:r>
          </a:p>
          <a:p>
            <a:pPr lvl="1"/>
            <a:r>
              <a:rPr lang="es-AR" dirty="0"/>
              <a:t>Evolución del poder adquisitivo</a:t>
            </a:r>
          </a:p>
        </p:txBody>
      </p:sp>
      <p:sp>
        <p:nvSpPr>
          <p:cNvPr id="6" name="Content Placeholder 5">
            <a:extLst>
              <a:ext uri="{FF2B5EF4-FFF2-40B4-BE49-F238E27FC236}">
                <a16:creationId xmlns:a16="http://schemas.microsoft.com/office/drawing/2014/main" id="{5D5364CC-A31A-47F7-9C34-8D1626E19CF3}"/>
              </a:ext>
            </a:extLst>
          </p:cNvPr>
          <p:cNvSpPr>
            <a:spLocks noGrp="1"/>
          </p:cNvSpPr>
          <p:nvPr>
            <p:ph sz="half" idx="2"/>
          </p:nvPr>
        </p:nvSpPr>
        <p:spPr/>
        <p:txBody>
          <a:bodyPr>
            <a:normAutofit fontScale="92500" lnSpcReduction="10000"/>
          </a:bodyPr>
          <a:lstStyle/>
          <a:p>
            <a:pPr lvl="0"/>
            <a:r>
              <a:rPr lang="es-AR" dirty="0"/>
              <a:t>Tecnológicos</a:t>
            </a:r>
          </a:p>
          <a:p>
            <a:pPr lvl="1"/>
            <a:r>
              <a:rPr lang="es-AR" dirty="0"/>
              <a:t>Nuevas tecnologías para mejorar las funcionalidades de nuestros productos y servicios</a:t>
            </a:r>
          </a:p>
          <a:p>
            <a:pPr lvl="1"/>
            <a:r>
              <a:rPr lang="es-AR" dirty="0"/>
              <a:t>Nuevas tecnologías para la generación y distribución de productos y servicios</a:t>
            </a:r>
          </a:p>
          <a:p>
            <a:pPr lvl="0"/>
            <a:r>
              <a:rPr lang="es-AR" dirty="0"/>
              <a:t>Legales</a:t>
            </a:r>
          </a:p>
          <a:p>
            <a:pPr lvl="1"/>
            <a:r>
              <a:rPr lang="es-AR" dirty="0"/>
              <a:t>Cambios impositivos.</a:t>
            </a:r>
          </a:p>
          <a:p>
            <a:pPr lvl="1"/>
            <a:r>
              <a:rPr lang="es-AR" dirty="0"/>
              <a:t>Nuevas regulaciones para el comercio exterior.</a:t>
            </a:r>
          </a:p>
          <a:p>
            <a:pPr lvl="1"/>
            <a:r>
              <a:rPr lang="es-AR" dirty="0"/>
              <a:t>Mayores exigencias en control de calidad de productos</a:t>
            </a:r>
          </a:p>
          <a:p>
            <a:pPr lvl="0"/>
            <a:r>
              <a:rPr lang="es-AR" dirty="0"/>
              <a:t>Medioambientales</a:t>
            </a:r>
          </a:p>
          <a:p>
            <a:pPr lvl="1"/>
            <a:r>
              <a:rPr lang="es-AR" dirty="0"/>
              <a:t>Nuevas exigencias para la mejora del medioambiente</a:t>
            </a:r>
          </a:p>
        </p:txBody>
      </p:sp>
    </p:spTree>
    <p:extLst>
      <p:ext uri="{BB962C8B-B14F-4D97-AF65-F5344CB8AC3E}">
        <p14:creationId xmlns:p14="http://schemas.microsoft.com/office/powerpoint/2010/main" val="111834591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f36ebc85120f3b07f2c69f81d40d53568b038d5"/>
</p:tagLst>
</file>

<file path=ppt/theme/theme1.xml><?xml version="1.0" encoding="utf-8"?>
<a:theme xmlns:a="http://schemas.openxmlformats.org/drawingml/2006/main" name="ITBA clases">
  <a:themeElements>
    <a:clrScheme name="Blue ITBA">
      <a:dk1>
        <a:sysClr val="windowText" lastClr="000000"/>
      </a:dk1>
      <a:lt1>
        <a:sysClr val="window" lastClr="FFFFFF"/>
      </a:lt1>
      <a:dk2>
        <a:srgbClr val="335B74"/>
      </a:dk2>
      <a:lt2>
        <a:srgbClr val="DFE3E5"/>
      </a:lt2>
      <a:accent1>
        <a:srgbClr val="1CADE4"/>
      </a:accent1>
      <a:accent2>
        <a:srgbClr val="335B74"/>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TBA clases" id="{AF71C758-DC40-4B8D-9A28-14FE0709EEA6}" vid="{1802A4AA-4829-4D9E-AF89-3B9957AF99CA}"/>
    </a:ext>
  </a:extLst>
</a:theme>
</file>

<file path=ppt/theme/theme2.xml><?xml version="1.0" encoding="utf-8"?>
<a:theme xmlns:a="http://schemas.openxmlformats.org/drawingml/2006/main"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00 - Presentación Intro18C1</Template>
  <TotalTime>6078</TotalTime>
  <Words>2679</Words>
  <Application>Microsoft Office PowerPoint</Application>
  <PresentationFormat>Panorámica</PresentationFormat>
  <Paragraphs>236</Paragraphs>
  <Slides>47</Slides>
  <Notes>8</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47</vt:i4>
      </vt:variant>
    </vt:vector>
  </HeadingPairs>
  <TitlesOfParts>
    <vt:vector size="56" baseType="lpstr">
      <vt:lpstr>MS PGothic</vt:lpstr>
      <vt:lpstr>MS PGothic</vt:lpstr>
      <vt:lpstr>Arial</vt:lpstr>
      <vt:lpstr>Arial Narrow</vt:lpstr>
      <vt:lpstr>Calibri</vt:lpstr>
      <vt:lpstr>Calibri Light</vt:lpstr>
      <vt:lpstr>Times New Roman</vt:lpstr>
      <vt:lpstr>ITBA clases</vt:lpstr>
      <vt:lpstr>ITBA</vt:lpstr>
      <vt:lpstr>Estrategia y Modelo de Negocio</vt:lpstr>
      <vt:lpstr>Contenido</vt:lpstr>
      <vt:lpstr>Administración</vt:lpstr>
      <vt:lpstr>El desafío de la Dirección</vt:lpstr>
      <vt:lpstr>Misión</vt:lpstr>
      <vt:lpstr>Visión</vt:lpstr>
      <vt:lpstr>Cadena de Valor</vt:lpstr>
      <vt:lpstr>Metodología para definir o redefinir Visión y Misión</vt:lpstr>
      <vt:lpstr>PESTLE</vt:lpstr>
      <vt:lpstr>Metodología para definir o redefinir Visión y Misión</vt:lpstr>
      <vt:lpstr>Metodología para definir o redefinir Visión y Misión</vt:lpstr>
      <vt:lpstr>IBM's Mission Statement  (2005)</vt:lpstr>
      <vt:lpstr>Tesla</vt:lpstr>
      <vt:lpstr>Google</vt:lpstr>
      <vt:lpstr>Harley-Davidson</vt:lpstr>
      <vt:lpstr>Microsoft</vt:lpstr>
      <vt:lpstr>Procter &amp; Gamble</vt:lpstr>
      <vt:lpstr>Starbucks Coffee</vt:lpstr>
      <vt:lpstr>Walt Disney Company</vt:lpstr>
      <vt:lpstr>Whole Foods Market</vt:lpstr>
      <vt:lpstr>Toyota</vt:lpstr>
      <vt:lpstr>Royal Dutch Shell</vt:lpstr>
      <vt:lpstr>Presentación de PowerPoint</vt:lpstr>
      <vt:lpstr>Instituto Tecnológico de Buenos Aires  (ITBA)</vt:lpstr>
      <vt:lpstr>Presentación de PowerPoint</vt:lpstr>
      <vt:lpstr>Universidad de  San Andrés (UdeSA)</vt:lpstr>
      <vt:lpstr>Presentación de PowerPoint</vt:lpstr>
      <vt:lpstr>Universidad Católica Argentina (UCA)</vt:lpstr>
      <vt:lpstr>Presentación de PowerPoint</vt:lpstr>
      <vt:lpstr>Universidad Torcuato Di Tella (UTDT)</vt:lpstr>
      <vt:lpstr>Presentación de PowerPoint</vt:lpstr>
      <vt:lpstr>Universidad Argentina  de la Empresa (UADE)</vt:lpstr>
      <vt:lpstr>Alcanzando la Visión: Estrategia</vt:lpstr>
      <vt:lpstr>Presentación de PowerPoint</vt:lpstr>
      <vt:lpstr>Qué es la estrategia </vt:lpstr>
      <vt:lpstr>Vinculación entre Visión y Estrategia</vt:lpstr>
      <vt:lpstr>Estrategia Cuestiones a Responder (Markides)</vt:lpstr>
      <vt:lpstr>Presentación de PowerPoint</vt:lpstr>
      <vt:lpstr>Modelo de Negocios</vt:lpstr>
      <vt:lpstr>Modelo de Negocios</vt:lpstr>
      <vt:lpstr>Modelo de Negocios</vt:lpstr>
      <vt:lpstr>Business Model Canvas</vt:lpstr>
      <vt:lpstr>Amazon</vt:lpstr>
      <vt:lpstr>Empresa Automotriz</vt:lpstr>
      <vt:lpstr>Skype</vt:lpstr>
      <vt:lpstr>Google</vt:lpstr>
      <vt:lpstr>Presentación de PowerPoint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Administración - Planificación</dc:title>
  <dc:subject>Business</dc:subject>
  <dc:creator>Juan Vidaguren</dc:creator>
  <cp:keywords/>
  <cp:lastModifiedBy>Pablo Alberto Fernandez</cp:lastModifiedBy>
  <cp:revision>1034</cp:revision>
  <dcterms:created xsi:type="dcterms:W3CDTF">2014-07-14T20:04:21Z</dcterms:created>
  <dcterms:modified xsi:type="dcterms:W3CDTF">2023-03-09T18:27:26Z</dcterms:modified>
</cp:coreProperties>
</file>