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
  </p:notesMasterIdLst>
  <p:handoutMasterIdLst>
    <p:handoutMasterId r:id="rId21"/>
  </p:handoutMasterIdLst>
  <p:sldIdLst>
    <p:sldId id="613" r:id="rId2"/>
    <p:sldId id="2661" r:id="rId3"/>
    <p:sldId id="665" r:id="rId4"/>
    <p:sldId id="666" r:id="rId5"/>
    <p:sldId id="2673" r:id="rId6"/>
    <p:sldId id="670" r:id="rId7"/>
    <p:sldId id="2672" r:id="rId8"/>
    <p:sldId id="671" r:id="rId9"/>
    <p:sldId id="672" r:id="rId10"/>
    <p:sldId id="679" r:id="rId11"/>
    <p:sldId id="681" r:id="rId12"/>
    <p:sldId id="682" r:id="rId13"/>
    <p:sldId id="683" r:id="rId14"/>
    <p:sldId id="684" r:id="rId15"/>
    <p:sldId id="685" r:id="rId16"/>
    <p:sldId id="686" r:id="rId17"/>
    <p:sldId id="2678" r:id="rId18"/>
    <p:sldId id="687" r:id="rId19"/>
  </p:sldIdLst>
  <p:sldSz cx="12192000" cy="6858000"/>
  <p:notesSz cx="6858000" cy="9144000"/>
  <p:custDataLst>
    <p:tags r:id="rId22"/>
  </p:custDataLst>
  <p:defaultTextStyle>
    <a:defPPr>
      <a:defRPr lang="en-US"/>
    </a:defPPr>
    <a:lvl1pPr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kern="1200">
        <a:solidFill>
          <a:srgbClr val="CCCC00"/>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rgbClr val="CCCC00"/>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68" userDrawn="1">
          <p15:clr>
            <a:srgbClr val="A4A3A4"/>
          </p15:clr>
        </p15:guide>
        <p15:guide id="2" pos="61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53" autoAdjust="0"/>
    <p:restoredTop sz="87831" autoAdjust="0"/>
  </p:normalViewPr>
  <p:slideViewPr>
    <p:cSldViewPr>
      <p:cViewPr varScale="1">
        <p:scale>
          <a:sx n="64" d="100"/>
          <a:sy n="64" d="100"/>
        </p:scale>
        <p:origin x="444" y="48"/>
      </p:cViewPr>
      <p:guideLst>
        <p:guide orient="horz" pos="3168"/>
        <p:guide pos="6192"/>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notesViewPr>
    <p:cSldViewPr>
      <p:cViewPr varScale="1">
        <p:scale>
          <a:sx n="55" d="100"/>
          <a:sy n="55" d="100"/>
        </p:scale>
        <p:origin x="288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625A4-9728-4C55-8408-B29C57C1EF11}" type="doc">
      <dgm:prSet loTypeId="urn:microsoft.com/office/officeart/2005/8/layout/pyramid1" loCatId="pyramid" qsTypeId="urn:microsoft.com/office/officeart/2005/8/quickstyle/simple1" qsCatId="simple" csTypeId="urn:microsoft.com/office/officeart/2005/8/colors/accent1_2" csCatId="accent1" phldr="1"/>
      <dgm:spPr/>
    </dgm:pt>
    <dgm:pt modelId="{5F3E2B1E-AE39-4E9F-B1F3-528A2016E72F}">
      <dgm:prSet phldrT="[Text]"/>
      <dgm:spPr>
        <a:solidFill>
          <a:srgbClr val="FDB940"/>
        </a:solidFill>
      </dgm:spPr>
      <dgm:t>
        <a:bodyPr anchor="b" anchorCtr="0"/>
        <a:lstStyle/>
        <a:p>
          <a:r>
            <a:rPr lang="es-AR" dirty="0">
              <a:solidFill>
                <a:schemeClr val="bg1"/>
              </a:solidFill>
            </a:rPr>
            <a:t>Alta </a:t>
          </a:r>
          <a:br>
            <a:rPr lang="es-AR" dirty="0">
              <a:solidFill>
                <a:schemeClr val="bg1"/>
              </a:solidFill>
            </a:rPr>
          </a:br>
          <a:r>
            <a:rPr lang="es-AR" dirty="0">
              <a:solidFill>
                <a:schemeClr val="bg1"/>
              </a:solidFill>
            </a:rPr>
            <a:t>Gerencia</a:t>
          </a:r>
        </a:p>
      </dgm:t>
    </dgm:pt>
    <dgm:pt modelId="{786896B2-094B-43DB-B6CF-4F9C33C22DA0}" type="parTrans" cxnId="{8F70ACBC-63BE-423D-90EC-95FB66CF94CF}">
      <dgm:prSet/>
      <dgm:spPr/>
      <dgm:t>
        <a:bodyPr/>
        <a:lstStyle/>
        <a:p>
          <a:endParaRPr lang="es-AR">
            <a:solidFill>
              <a:schemeClr val="bg1"/>
            </a:solidFill>
          </a:endParaRPr>
        </a:p>
      </dgm:t>
    </dgm:pt>
    <dgm:pt modelId="{16B99CB7-2E35-46D0-BC3D-B18D8F6F1F58}" type="sibTrans" cxnId="{8F70ACBC-63BE-423D-90EC-95FB66CF94CF}">
      <dgm:prSet/>
      <dgm:spPr/>
      <dgm:t>
        <a:bodyPr/>
        <a:lstStyle/>
        <a:p>
          <a:endParaRPr lang="es-AR">
            <a:solidFill>
              <a:schemeClr val="bg1"/>
            </a:solidFill>
          </a:endParaRPr>
        </a:p>
      </dgm:t>
    </dgm:pt>
    <dgm:pt modelId="{A834843E-41BD-469B-AA5C-0FE502173F84}">
      <dgm:prSet phldrT="[Text]"/>
      <dgm:spPr>
        <a:solidFill>
          <a:srgbClr val="007FA3"/>
        </a:solidFill>
      </dgm:spPr>
      <dgm:t>
        <a:bodyPr/>
        <a:lstStyle/>
        <a:p>
          <a:r>
            <a:rPr lang="es-AR" dirty="0">
              <a:solidFill>
                <a:schemeClr val="bg1"/>
              </a:solidFill>
            </a:rPr>
            <a:t>Gerente Departamental</a:t>
          </a:r>
        </a:p>
      </dgm:t>
    </dgm:pt>
    <dgm:pt modelId="{85973E8E-0E35-4931-8005-E5E0A6177B35}" type="parTrans" cxnId="{F94B041D-A9B0-4FDE-AF8B-CA7E54550B46}">
      <dgm:prSet/>
      <dgm:spPr/>
      <dgm:t>
        <a:bodyPr/>
        <a:lstStyle/>
        <a:p>
          <a:endParaRPr lang="es-AR">
            <a:solidFill>
              <a:schemeClr val="bg1"/>
            </a:solidFill>
          </a:endParaRPr>
        </a:p>
      </dgm:t>
    </dgm:pt>
    <dgm:pt modelId="{E5ED7398-281A-4C95-945C-A0B913AB036F}" type="sibTrans" cxnId="{F94B041D-A9B0-4FDE-AF8B-CA7E54550B46}">
      <dgm:prSet/>
      <dgm:spPr/>
      <dgm:t>
        <a:bodyPr/>
        <a:lstStyle/>
        <a:p>
          <a:endParaRPr lang="es-AR">
            <a:solidFill>
              <a:schemeClr val="bg1"/>
            </a:solidFill>
          </a:endParaRPr>
        </a:p>
      </dgm:t>
    </dgm:pt>
    <dgm:pt modelId="{DDE35E78-E808-4163-92DF-29923F870691}">
      <dgm:prSet phldrT="[Text]"/>
      <dgm:spPr>
        <a:solidFill>
          <a:srgbClr val="00B050"/>
        </a:solidFill>
      </dgm:spPr>
      <dgm:t>
        <a:bodyPr/>
        <a:lstStyle/>
        <a:p>
          <a:r>
            <a:rPr lang="es-AR" dirty="0">
              <a:solidFill>
                <a:schemeClr val="bg1"/>
              </a:solidFill>
            </a:rPr>
            <a:t>Empleado individual</a:t>
          </a:r>
        </a:p>
      </dgm:t>
    </dgm:pt>
    <dgm:pt modelId="{6095B192-D31F-4734-B00D-BE44D3BEA41E}" type="parTrans" cxnId="{08DF35E2-64D1-48F7-AFDD-5AD16C43F7F8}">
      <dgm:prSet/>
      <dgm:spPr/>
      <dgm:t>
        <a:bodyPr/>
        <a:lstStyle/>
        <a:p>
          <a:endParaRPr lang="es-AR">
            <a:solidFill>
              <a:schemeClr val="bg1"/>
            </a:solidFill>
          </a:endParaRPr>
        </a:p>
      </dgm:t>
    </dgm:pt>
    <dgm:pt modelId="{6C5D4F13-9CDD-4E05-98D6-A9382F11E8DD}" type="sibTrans" cxnId="{08DF35E2-64D1-48F7-AFDD-5AD16C43F7F8}">
      <dgm:prSet/>
      <dgm:spPr/>
      <dgm:t>
        <a:bodyPr/>
        <a:lstStyle/>
        <a:p>
          <a:endParaRPr lang="es-AR">
            <a:solidFill>
              <a:schemeClr val="bg1"/>
            </a:solidFill>
          </a:endParaRPr>
        </a:p>
      </dgm:t>
    </dgm:pt>
    <dgm:pt modelId="{6CCD5A42-E443-4563-9AB9-D8D718D1C045}">
      <dgm:prSet phldrT="[Text]"/>
      <dgm:spPr>
        <a:solidFill>
          <a:srgbClr val="7030A0"/>
        </a:solidFill>
      </dgm:spPr>
      <dgm:t>
        <a:bodyPr anchor="b" anchorCtr="0"/>
        <a:lstStyle/>
        <a:p>
          <a:r>
            <a:rPr lang="es-AR">
              <a:solidFill>
                <a:schemeClr val="bg1"/>
              </a:solidFill>
            </a:rPr>
            <a:t>Gerencia </a:t>
          </a:r>
          <a:r>
            <a:rPr lang="es-AR" dirty="0">
              <a:solidFill>
                <a:schemeClr val="bg1"/>
              </a:solidFill>
            </a:rPr>
            <a:t>Divisional</a:t>
          </a:r>
        </a:p>
      </dgm:t>
    </dgm:pt>
    <dgm:pt modelId="{692368B3-EFE0-4AF4-92AA-C361BEF26615}" type="parTrans" cxnId="{E01F1B9C-EBB5-4F53-98A2-03FAE166ACE6}">
      <dgm:prSet/>
      <dgm:spPr/>
      <dgm:t>
        <a:bodyPr/>
        <a:lstStyle/>
        <a:p>
          <a:endParaRPr lang="es-AR"/>
        </a:p>
      </dgm:t>
    </dgm:pt>
    <dgm:pt modelId="{C9CC3732-2306-4A15-8CDE-AB177CA5BC64}" type="sibTrans" cxnId="{E01F1B9C-EBB5-4F53-98A2-03FAE166ACE6}">
      <dgm:prSet/>
      <dgm:spPr/>
      <dgm:t>
        <a:bodyPr/>
        <a:lstStyle/>
        <a:p>
          <a:endParaRPr lang="es-AR"/>
        </a:p>
      </dgm:t>
    </dgm:pt>
    <dgm:pt modelId="{C4F684A2-07E4-4CEE-ADDE-BB83B7FCB66F}" type="pres">
      <dgm:prSet presAssocID="{8D2625A4-9728-4C55-8408-B29C57C1EF11}" presName="Name0" presStyleCnt="0">
        <dgm:presLayoutVars>
          <dgm:dir/>
          <dgm:animLvl val="lvl"/>
          <dgm:resizeHandles val="exact"/>
        </dgm:presLayoutVars>
      </dgm:prSet>
      <dgm:spPr/>
    </dgm:pt>
    <dgm:pt modelId="{9F2EB579-1225-432F-8AA2-5CD024251F64}" type="pres">
      <dgm:prSet presAssocID="{5F3E2B1E-AE39-4E9F-B1F3-528A2016E72F}" presName="Name8" presStyleCnt="0"/>
      <dgm:spPr/>
    </dgm:pt>
    <dgm:pt modelId="{2C979105-9717-42E6-A16E-EA8CB0578FA4}" type="pres">
      <dgm:prSet presAssocID="{5F3E2B1E-AE39-4E9F-B1F3-528A2016E72F}" presName="level" presStyleLbl="node1" presStyleIdx="0" presStyleCnt="4" custScaleY="184814">
        <dgm:presLayoutVars>
          <dgm:chMax val="1"/>
          <dgm:bulletEnabled val="1"/>
        </dgm:presLayoutVars>
      </dgm:prSet>
      <dgm:spPr/>
      <dgm:t>
        <a:bodyPr/>
        <a:lstStyle/>
        <a:p>
          <a:endParaRPr lang="es-ES"/>
        </a:p>
      </dgm:t>
    </dgm:pt>
    <dgm:pt modelId="{C49947AE-D9CB-483F-88B1-F64378B9E7B5}" type="pres">
      <dgm:prSet presAssocID="{5F3E2B1E-AE39-4E9F-B1F3-528A2016E72F}" presName="levelTx" presStyleLbl="revTx" presStyleIdx="0" presStyleCnt="0">
        <dgm:presLayoutVars>
          <dgm:chMax val="1"/>
          <dgm:bulletEnabled val="1"/>
        </dgm:presLayoutVars>
      </dgm:prSet>
      <dgm:spPr/>
      <dgm:t>
        <a:bodyPr/>
        <a:lstStyle/>
        <a:p>
          <a:endParaRPr lang="es-ES"/>
        </a:p>
      </dgm:t>
    </dgm:pt>
    <dgm:pt modelId="{C723CEBB-1C07-4924-B511-A704C689F6CE}" type="pres">
      <dgm:prSet presAssocID="{6CCD5A42-E443-4563-9AB9-D8D718D1C045}" presName="Name8" presStyleCnt="0"/>
      <dgm:spPr/>
    </dgm:pt>
    <dgm:pt modelId="{EAFFAA6F-4E49-46BD-86B5-8FF9D73965D9}" type="pres">
      <dgm:prSet presAssocID="{6CCD5A42-E443-4563-9AB9-D8D718D1C045}" presName="level" presStyleLbl="node1" presStyleIdx="1" presStyleCnt="4">
        <dgm:presLayoutVars>
          <dgm:chMax val="1"/>
          <dgm:bulletEnabled val="1"/>
        </dgm:presLayoutVars>
      </dgm:prSet>
      <dgm:spPr/>
      <dgm:t>
        <a:bodyPr/>
        <a:lstStyle/>
        <a:p>
          <a:endParaRPr lang="es-ES"/>
        </a:p>
      </dgm:t>
    </dgm:pt>
    <dgm:pt modelId="{FEEE4379-F111-478F-BA35-077764F65FDD}" type="pres">
      <dgm:prSet presAssocID="{6CCD5A42-E443-4563-9AB9-D8D718D1C045}" presName="levelTx" presStyleLbl="revTx" presStyleIdx="0" presStyleCnt="0">
        <dgm:presLayoutVars>
          <dgm:chMax val="1"/>
          <dgm:bulletEnabled val="1"/>
        </dgm:presLayoutVars>
      </dgm:prSet>
      <dgm:spPr/>
      <dgm:t>
        <a:bodyPr/>
        <a:lstStyle/>
        <a:p>
          <a:endParaRPr lang="es-ES"/>
        </a:p>
      </dgm:t>
    </dgm:pt>
    <dgm:pt modelId="{75866C67-C4E6-45AD-8FF8-12FE2BBC3E25}" type="pres">
      <dgm:prSet presAssocID="{A834843E-41BD-469B-AA5C-0FE502173F84}" presName="Name8" presStyleCnt="0"/>
      <dgm:spPr/>
    </dgm:pt>
    <dgm:pt modelId="{2B848248-79D2-4FD6-A50C-1A2CBEB1421C}" type="pres">
      <dgm:prSet presAssocID="{A834843E-41BD-469B-AA5C-0FE502173F84}" presName="level" presStyleLbl="node1" presStyleIdx="2" presStyleCnt="4">
        <dgm:presLayoutVars>
          <dgm:chMax val="1"/>
          <dgm:bulletEnabled val="1"/>
        </dgm:presLayoutVars>
      </dgm:prSet>
      <dgm:spPr/>
      <dgm:t>
        <a:bodyPr/>
        <a:lstStyle/>
        <a:p>
          <a:endParaRPr lang="es-ES"/>
        </a:p>
      </dgm:t>
    </dgm:pt>
    <dgm:pt modelId="{70B7D453-B17C-4728-B626-E567FE185008}" type="pres">
      <dgm:prSet presAssocID="{A834843E-41BD-469B-AA5C-0FE502173F84}" presName="levelTx" presStyleLbl="revTx" presStyleIdx="0" presStyleCnt="0">
        <dgm:presLayoutVars>
          <dgm:chMax val="1"/>
          <dgm:bulletEnabled val="1"/>
        </dgm:presLayoutVars>
      </dgm:prSet>
      <dgm:spPr/>
      <dgm:t>
        <a:bodyPr/>
        <a:lstStyle/>
        <a:p>
          <a:endParaRPr lang="es-ES"/>
        </a:p>
      </dgm:t>
    </dgm:pt>
    <dgm:pt modelId="{172F4D49-93BE-42BA-A41E-0E6002590A28}" type="pres">
      <dgm:prSet presAssocID="{DDE35E78-E808-4163-92DF-29923F870691}" presName="Name8" presStyleCnt="0"/>
      <dgm:spPr/>
    </dgm:pt>
    <dgm:pt modelId="{EF8AE49A-FD78-461B-A596-90C3A9AF67D6}" type="pres">
      <dgm:prSet presAssocID="{DDE35E78-E808-4163-92DF-29923F870691}" presName="level" presStyleLbl="node1" presStyleIdx="3" presStyleCnt="4">
        <dgm:presLayoutVars>
          <dgm:chMax val="1"/>
          <dgm:bulletEnabled val="1"/>
        </dgm:presLayoutVars>
      </dgm:prSet>
      <dgm:spPr/>
      <dgm:t>
        <a:bodyPr/>
        <a:lstStyle/>
        <a:p>
          <a:endParaRPr lang="es-ES"/>
        </a:p>
      </dgm:t>
    </dgm:pt>
    <dgm:pt modelId="{1AD1A528-91EC-4151-A0F2-E5F2C7F96892}" type="pres">
      <dgm:prSet presAssocID="{DDE35E78-E808-4163-92DF-29923F870691}" presName="levelTx" presStyleLbl="revTx" presStyleIdx="0" presStyleCnt="0">
        <dgm:presLayoutVars>
          <dgm:chMax val="1"/>
          <dgm:bulletEnabled val="1"/>
        </dgm:presLayoutVars>
      </dgm:prSet>
      <dgm:spPr/>
      <dgm:t>
        <a:bodyPr/>
        <a:lstStyle/>
        <a:p>
          <a:endParaRPr lang="es-ES"/>
        </a:p>
      </dgm:t>
    </dgm:pt>
  </dgm:ptLst>
  <dgm:cxnLst>
    <dgm:cxn modelId="{08DF35E2-64D1-48F7-AFDD-5AD16C43F7F8}" srcId="{8D2625A4-9728-4C55-8408-B29C57C1EF11}" destId="{DDE35E78-E808-4163-92DF-29923F870691}" srcOrd="3" destOrd="0" parTransId="{6095B192-D31F-4734-B00D-BE44D3BEA41E}" sibTransId="{6C5D4F13-9CDD-4E05-98D6-A9382F11E8DD}"/>
    <dgm:cxn modelId="{D01F192E-4272-4918-BFB5-84D7921C850C}" type="presOf" srcId="{5F3E2B1E-AE39-4E9F-B1F3-528A2016E72F}" destId="{C49947AE-D9CB-483F-88B1-F64378B9E7B5}" srcOrd="1" destOrd="0" presId="urn:microsoft.com/office/officeart/2005/8/layout/pyramid1"/>
    <dgm:cxn modelId="{F94B041D-A9B0-4FDE-AF8B-CA7E54550B46}" srcId="{8D2625A4-9728-4C55-8408-B29C57C1EF11}" destId="{A834843E-41BD-469B-AA5C-0FE502173F84}" srcOrd="2" destOrd="0" parTransId="{85973E8E-0E35-4931-8005-E5E0A6177B35}" sibTransId="{E5ED7398-281A-4C95-945C-A0B913AB036F}"/>
    <dgm:cxn modelId="{8F70ACBC-63BE-423D-90EC-95FB66CF94CF}" srcId="{8D2625A4-9728-4C55-8408-B29C57C1EF11}" destId="{5F3E2B1E-AE39-4E9F-B1F3-528A2016E72F}" srcOrd="0" destOrd="0" parTransId="{786896B2-094B-43DB-B6CF-4F9C33C22DA0}" sibTransId="{16B99CB7-2E35-46D0-BC3D-B18D8F6F1F58}"/>
    <dgm:cxn modelId="{F57499DD-D47D-4393-9C97-E0CDD7EA70CD}" type="presOf" srcId="{8D2625A4-9728-4C55-8408-B29C57C1EF11}" destId="{C4F684A2-07E4-4CEE-ADDE-BB83B7FCB66F}" srcOrd="0" destOrd="0" presId="urn:microsoft.com/office/officeart/2005/8/layout/pyramid1"/>
    <dgm:cxn modelId="{8F90BEC1-5AA5-4F32-B99A-2EF1342A2447}" type="presOf" srcId="{6CCD5A42-E443-4563-9AB9-D8D718D1C045}" destId="{EAFFAA6F-4E49-46BD-86B5-8FF9D73965D9}" srcOrd="0" destOrd="0" presId="urn:microsoft.com/office/officeart/2005/8/layout/pyramid1"/>
    <dgm:cxn modelId="{AD7DF440-05ED-4BBD-A7C4-0CA690C5C14E}" type="presOf" srcId="{A834843E-41BD-469B-AA5C-0FE502173F84}" destId="{2B848248-79D2-4FD6-A50C-1A2CBEB1421C}" srcOrd="0" destOrd="0" presId="urn:microsoft.com/office/officeart/2005/8/layout/pyramid1"/>
    <dgm:cxn modelId="{E01F1B9C-EBB5-4F53-98A2-03FAE166ACE6}" srcId="{8D2625A4-9728-4C55-8408-B29C57C1EF11}" destId="{6CCD5A42-E443-4563-9AB9-D8D718D1C045}" srcOrd="1" destOrd="0" parTransId="{692368B3-EFE0-4AF4-92AA-C361BEF26615}" sibTransId="{C9CC3732-2306-4A15-8CDE-AB177CA5BC64}"/>
    <dgm:cxn modelId="{C8B0892A-E44D-495C-806D-BBDA792CAE8D}" type="presOf" srcId="{5F3E2B1E-AE39-4E9F-B1F3-528A2016E72F}" destId="{2C979105-9717-42E6-A16E-EA8CB0578FA4}" srcOrd="0" destOrd="0" presId="urn:microsoft.com/office/officeart/2005/8/layout/pyramid1"/>
    <dgm:cxn modelId="{0440FEBC-3806-4E82-838C-CF33187D227F}" type="presOf" srcId="{DDE35E78-E808-4163-92DF-29923F870691}" destId="{EF8AE49A-FD78-461B-A596-90C3A9AF67D6}" srcOrd="0" destOrd="0" presId="urn:microsoft.com/office/officeart/2005/8/layout/pyramid1"/>
    <dgm:cxn modelId="{5A9B063F-28F1-4BB4-AF2E-0B3B985222B2}" type="presOf" srcId="{6CCD5A42-E443-4563-9AB9-D8D718D1C045}" destId="{FEEE4379-F111-478F-BA35-077764F65FDD}" srcOrd="1" destOrd="0" presId="urn:microsoft.com/office/officeart/2005/8/layout/pyramid1"/>
    <dgm:cxn modelId="{BB2D5C78-556F-4105-BF15-14737DC9B03F}" type="presOf" srcId="{A834843E-41BD-469B-AA5C-0FE502173F84}" destId="{70B7D453-B17C-4728-B626-E567FE185008}" srcOrd="1" destOrd="0" presId="urn:microsoft.com/office/officeart/2005/8/layout/pyramid1"/>
    <dgm:cxn modelId="{5F23D7BC-FFD9-4CB3-8B1E-44877D0063DB}" type="presOf" srcId="{DDE35E78-E808-4163-92DF-29923F870691}" destId="{1AD1A528-91EC-4151-A0F2-E5F2C7F96892}" srcOrd="1" destOrd="0" presId="urn:microsoft.com/office/officeart/2005/8/layout/pyramid1"/>
    <dgm:cxn modelId="{621AE464-CA4C-4C70-9D97-6B993B9307DD}" type="presParOf" srcId="{C4F684A2-07E4-4CEE-ADDE-BB83B7FCB66F}" destId="{9F2EB579-1225-432F-8AA2-5CD024251F64}" srcOrd="0" destOrd="0" presId="urn:microsoft.com/office/officeart/2005/8/layout/pyramid1"/>
    <dgm:cxn modelId="{0D42B753-4806-462D-BF84-A34384D98FCF}" type="presParOf" srcId="{9F2EB579-1225-432F-8AA2-5CD024251F64}" destId="{2C979105-9717-42E6-A16E-EA8CB0578FA4}" srcOrd="0" destOrd="0" presId="urn:microsoft.com/office/officeart/2005/8/layout/pyramid1"/>
    <dgm:cxn modelId="{5BBD7925-90F6-47C0-B303-083495E16A3B}" type="presParOf" srcId="{9F2EB579-1225-432F-8AA2-5CD024251F64}" destId="{C49947AE-D9CB-483F-88B1-F64378B9E7B5}" srcOrd="1" destOrd="0" presId="urn:microsoft.com/office/officeart/2005/8/layout/pyramid1"/>
    <dgm:cxn modelId="{970CE1AB-8941-412F-8B5B-A81B9222C3A5}" type="presParOf" srcId="{C4F684A2-07E4-4CEE-ADDE-BB83B7FCB66F}" destId="{C723CEBB-1C07-4924-B511-A704C689F6CE}" srcOrd="1" destOrd="0" presId="urn:microsoft.com/office/officeart/2005/8/layout/pyramid1"/>
    <dgm:cxn modelId="{CF6D5EFF-16BC-473F-9AB6-2E715A3487A4}" type="presParOf" srcId="{C723CEBB-1C07-4924-B511-A704C689F6CE}" destId="{EAFFAA6F-4E49-46BD-86B5-8FF9D73965D9}" srcOrd="0" destOrd="0" presId="urn:microsoft.com/office/officeart/2005/8/layout/pyramid1"/>
    <dgm:cxn modelId="{0588D088-DC07-4C80-A364-4A3954689DED}" type="presParOf" srcId="{C723CEBB-1C07-4924-B511-A704C689F6CE}" destId="{FEEE4379-F111-478F-BA35-077764F65FDD}" srcOrd="1" destOrd="0" presId="urn:microsoft.com/office/officeart/2005/8/layout/pyramid1"/>
    <dgm:cxn modelId="{7CF199DB-FC36-4CA0-A1F9-3909EFA30E61}" type="presParOf" srcId="{C4F684A2-07E4-4CEE-ADDE-BB83B7FCB66F}" destId="{75866C67-C4E6-45AD-8FF8-12FE2BBC3E25}" srcOrd="2" destOrd="0" presId="urn:microsoft.com/office/officeart/2005/8/layout/pyramid1"/>
    <dgm:cxn modelId="{597068B1-C72A-44B0-9384-FC97FDF71CBA}" type="presParOf" srcId="{75866C67-C4E6-45AD-8FF8-12FE2BBC3E25}" destId="{2B848248-79D2-4FD6-A50C-1A2CBEB1421C}" srcOrd="0" destOrd="0" presId="urn:microsoft.com/office/officeart/2005/8/layout/pyramid1"/>
    <dgm:cxn modelId="{1AF4FCD3-E6BA-4E3C-AF61-80E007E08486}" type="presParOf" srcId="{75866C67-C4E6-45AD-8FF8-12FE2BBC3E25}" destId="{70B7D453-B17C-4728-B626-E567FE185008}" srcOrd="1" destOrd="0" presId="urn:microsoft.com/office/officeart/2005/8/layout/pyramid1"/>
    <dgm:cxn modelId="{8D84FEEF-34F6-4FCE-93D4-75D6E8035212}" type="presParOf" srcId="{C4F684A2-07E4-4CEE-ADDE-BB83B7FCB66F}" destId="{172F4D49-93BE-42BA-A41E-0E6002590A28}" srcOrd="3" destOrd="0" presId="urn:microsoft.com/office/officeart/2005/8/layout/pyramid1"/>
    <dgm:cxn modelId="{26FF28BA-93CF-404E-B08B-86A6BE7E2DDD}" type="presParOf" srcId="{172F4D49-93BE-42BA-A41E-0E6002590A28}" destId="{EF8AE49A-FD78-461B-A596-90C3A9AF67D6}" srcOrd="0" destOrd="0" presId="urn:microsoft.com/office/officeart/2005/8/layout/pyramid1"/>
    <dgm:cxn modelId="{2A666AB4-98FA-451A-8738-A53AD2E136F3}" type="presParOf" srcId="{172F4D49-93BE-42BA-A41E-0E6002590A28}" destId="{1AD1A528-91EC-4151-A0F2-E5F2C7F9689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79105-9717-42E6-A16E-EA8CB0578FA4}">
      <dsp:nvSpPr>
        <dsp:cNvPr id="0" name=""/>
        <dsp:cNvSpPr/>
      </dsp:nvSpPr>
      <dsp:spPr>
        <a:xfrm>
          <a:off x="1854649" y="0"/>
          <a:ext cx="2285101" cy="1376085"/>
        </a:xfrm>
        <a:prstGeom prst="trapezoid">
          <a:avLst>
            <a:gd name="adj" fmla="val 83029"/>
          </a:avLst>
        </a:prstGeom>
        <a:solidFill>
          <a:srgbClr val="FDB94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b" anchorCtr="0">
          <a:noAutofit/>
        </a:bodyPr>
        <a:lstStyle/>
        <a:p>
          <a:pPr lvl="0" algn="ctr" defTabSz="1066800">
            <a:lnSpc>
              <a:spcPct val="90000"/>
            </a:lnSpc>
            <a:spcBef>
              <a:spcPct val="0"/>
            </a:spcBef>
            <a:spcAft>
              <a:spcPct val="35000"/>
            </a:spcAft>
          </a:pPr>
          <a:r>
            <a:rPr lang="es-AR" sz="2400" kern="1200" dirty="0">
              <a:solidFill>
                <a:schemeClr val="bg1"/>
              </a:solidFill>
            </a:rPr>
            <a:t>Alta </a:t>
          </a:r>
          <a:br>
            <a:rPr lang="es-AR" sz="2400" kern="1200" dirty="0">
              <a:solidFill>
                <a:schemeClr val="bg1"/>
              </a:solidFill>
            </a:rPr>
          </a:br>
          <a:r>
            <a:rPr lang="es-AR" sz="2400" kern="1200" dirty="0">
              <a:solidFill>
                <a:schemeClr val="bg1"/>
              </a:solidFill>
            </a:rPr>
            <a:t>Gerencia</a:t>
          </a:r>
        </a:p>
      </dsp:txBody>
      <dsp:txXfrm>
        <a:off x="1854649" y="0"/>
        <a:ext cx="2285101" cy="1376085"/>
      </dsp:txXfrm>
    </dsp:sp>
    <dsp:sp modelId="{EAFFAA6F-4E49-46BD-86B5-8FF9D73965D9}">
      <dsp:nvSpPr>
        <dsp:cNvPr id="0" name=""/>
        <dsp:cNvSpPr/>
      </dsp:nvSpPr>
      <dsp:spPr>
        <a:xfrm>
          <a:off x="1236432" y="1376085"/>
          <a:ext cx="3521534" cy="744578"/>
        </a:xfrm>
        <a:prstGeom prst="trapezoid">
          <a:avLst>
            <a:gd name="adj" fmla="val 83029"/>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b" anchorCtr="0">
          <a:noAutofit/>
        </a:bodyPr>
        <a:lstStyle/>
        <a:p>
          <a:pPr lvl="0" algn="ctr" defTabSz="1066800">
            <a:lnSpc>
              <a:spcPct val="90000"/>
            </a:lnSpc>
            <a:spcBef>
              <a:spcPct val="0"/>
            </a:spcBef>
            <a:spcAft>
              <a:spcPct val="35000"/>
            </a:spcAft>
          </a:pPr>
          <a:r>
            <a:rPr lang="es-AR" sz="2400" kern="1200">
              <a:solidFill>
                <a:schemeClr val="bg1"/>
              </a:solidFill>
            </a:rPr>
            <a:t>Gerencia </a:t>
          </a:r>
          <a:r>
            <a:rPr lang="es-AR" sz="2400" kern="1200" dirty="0">
              <a:solidFill>
                <a:schemeClr val="bg1"/>
              </a:solidFill>
            </a:rPr>
            <a:t>Divisional</a:t>
          </a:r>
        </a:p>
      </dsp:txBody>
      <dsp:txXfrm>
        <a:off x="1852701" y="1376085"/>
        <a:ext cx="2288997" cy="744578"/>
      </dsp:txXfrm>
    </dsp:sp>
    <dsp:sp modelId="{2B848248-79D2-4FD6-A50C-1A2CBEB1421C}">
      <dsp:nvSpPr>
        <dsp:cNvPr id="0" name=""/>
        <dsp:cNvSpPr/>
      </dsp:nvSpPr>
      <dsp:spPr>
        <a:xfrm>
          <a:off x="618216" y="2120664"/>
          <a:ext cx="4757967" cy="744578"/>
        </a:xfrm>
        <a:prstGeom prst="trapezoid">
          <a:avLst>
            <a:gd name="adj" fmla="val 83029"/>
          </a:avLst>
        </a:prstGeom>
        <a:solidFill>
          <a:srgbClr val="007FA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kern="1200" dirty="0">
              <a:solidFill>
                <a:schemeClr val="bg1"/>
              </a:solidFill>
            </a:rPr>
            <a:t>Gerente Departamental</a:t>
          </a:r>
        </a:p>
      </dsp:txBody>
      <dsp:txXfrm>
        <a:off x="1450860" y="2120664"/>
        <a:ext cx="3092678" cy="744578"/>
      </dsp:txXfrm>
    </dsp:sp>
    <dsp:sp modelId="{EF8AE49A-FD78-461B-A596-90C3A9AF67D6}">
      <dsp:nvSpPr>
        <dsp:cNvPr id="0" name=""/>
        <dsp:cNvSpPr/>
      </dsp:nvSpPr>
      <dsp:spPr>
        <a:xfrm>
          <a:off x="0" y="2865243"/>
          <a:ext cx="5994400" cy="744578"/>
        </a:xfrm>
        <a:prstGeom prst="trapezoid">
          <a:avLst>
            <a:gd name="adj" fmla="val 83029"/>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kern="1200" dirty="0">
              <a:solidFill>
                <a:schemeClr val="bg1"/>
              </a:solidFill>
            </a:rPr>
            <a:t>Empleado individual</a:t>
          </a:r>
        </a:p>
      </dsp:txBody>
      <dsp:txXfrm>
        <a:off x="1049019" y="2865243"/>
        <a:ext cx="3896360" cy="744578"/>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3/15/2023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‹Nº›</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‹Nº›</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8625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785813">
              <a:defRPr sz="2400">
                <a:solidFill>
                  <a:srgbClr val="CCCC00"/>
                </a:solidFill>
                <a:latin typeface="Times New Roman" panose="02020603050405020304" pitchFamily="18" charset="0"/>
                <a:ea typeface="MS PGothic" panose="020B0600070205080204" pitchFamily="34" charset="-128"/>
              </a:defRPr>
            </a:lvl1pPr>
            <a:lvl2pPr marL="742950" indent="-285750" defTabSz="785813">
              <a:defRPr sz="2400">
                <a:solidFill>
                  <a:srgbClr val="CCCC00"/>
                </a:solidFill>
                <a:latin typeface="Times New Roman" panose="02020603050405020304" pitchFamily="18" charset="0"/>
                <a:ea typeface="MS PGothic" panose="020B0600070205080204" pitchFamily="34" charset="-128"/>
              </a:defRPr>
            </a:lvl2pPr>
            <a:lvl3pPr marL="1143000" indent="-228600" defTabSz="785813">
              <a:defRPr sz="2400">
                <a:solidFill>
                  <a:srgbClr val="CCCC00"/>
                </a:solidFill>
                <a:latin typeface="Times New Roman" panose="02020603050405020304" pitchFamily="18" charset="0"/>
                <a:ea typeface="MS PGothic" panose="020B0600070205080204" pitchFamily="34" charset="-128"/>
              </a:defRPr>
            </a:lvl3pPr>
            <a:lvl4pPr marL="1600200" indent="-228600" defTabSz="785813">
              <a:defRPr sz="2400">
                <a:solidFill>
                  <a:srgbClr val="CCCC00"/>
                </a:solidFill>
                <a:latin typeface="Times New Roman" panose="02020603050405020304" pitchFamily="18" charset="0"/>
                <a:ea typeface="MS PGothic" panose="020B0600070205080204" pitchFamily="34" charset="-128"/>
              </a:defRPr>
            </a:lvl4pPr>
            <a:lvl5pPr marL="2057400" indent="-228600" defTabSz="785813">
              <a:defRPr sz="2400">
                <a:solidFill>
                  <a:srgbClr val="CCCC00"/>
                </a:solidFill>
                <a:latin typeface="Times New Roman" panose="02020603050405020304" pitchFamily="18" charset="0"/>
                <a:ea typeface="MS PGothic" panose="020B0600070205080204" pitchFamily="34" charset="-128"/>
              </a:defRPr>
            </a:lvl5pPr>
            <a:lvl6pPr marL="25146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defTabSz="785813"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fld id="{D72BED7C-3728-4E95-B4A2-055083743E5E}" type="slidenum">
              <a:rPr lang="es-CL" altLang="es-AR" sz="1000">
                <a:solidFill>
                  <a:srgbClr val="009999"/>
                </a:solidFill>
                <a:latin typeface="Arial" panose="020B0604020202020204" pitchFamily="34" charset="0"/>
              </a:rPr>
              <a:pPr/>
              <a:t>2</a:t>
            </a:fld>
            <a:endParaRPr lang="es-CL" altLang="es-AR" sz="1000">
              <a:solidFill>
                <a:srgbClr val="009999"/>
              </a:solidFill>
              <a:latin typeface="Arial" panose="020B0604020202020204" pitchFamily="34" charset="0"/>
            </a:endParaRPr>
          </a:p>
        </p:txBody>
      </p:sp>
      <p:sp>
        <p:nvSpPr>
          <p:cNvPr id="39938" name="Rectangle 2"/>
          <p:cNvSpPr>
            <a:spLocks noGrp="1" noRot="1" noChangeAspect="1" noChangeArrowheads="1" noTextEdit="1"/>
          </p:cNvSpPr>
          <p:nvPr>
            <p:ph type="sldImg"/>
          </p:nvPr>
        </p:nvSpPr>
        <p:spPr>
          <a:xfrm>
            <a:off x="381000" y="685800"/>
            <a:ext cx="6096000" cy="3429000"/>
          </a:xfrm>
          <a:ln/>
        </p:spPr>
      </p:sp>
      <p:sp>
        <p:nvSpPr>
          <p:cNvPr id="2211843" name="Rectangle 3"/>
          <p:cNvSpPr>
            <a:spLocks noGrp="1" noChangeArrowheads="1"/>
          </p:cNvSpPr>
          <p:nvPr>
            <p:ph type="body" idx="1"/>
          </p:nvPr>
        </p:nvSpPr>
        <p:spPr/>
        <p:txBody>
          <a:bodyPr/>
          <a:lstStyle/>
          <a:p>
            <a:pPr eaLnBrk="1" hangingPunct="1">
              <a:defRPr/>
            </a:pPr>
            <a:endParaRPr lang="es-ES">
              <a:ea typeface="ＭＳ Ｐゴシック" charset="0"/>
              <a:cs typeface="+mn-cs"/>
            </a:endParaRPr>
          </a:p>
        </p:txBody>
      </p:sp>
    </p:spTree>
    <p:extLst>
      <p:ext uri="{BB962C8B-B14F-4D97-AF65-F5344CB8AC3E}">
        <p14:creationId xmlns:p14="http://schemas.microsoft.com/office/powerpoint/2010/main" val="217917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latin typeface="Calibri" charset="0"/>
                <a:ea typeface="ＭＳ Ｐゴシック" charset="0"/>
                <a:cs typeface="ＭＳ Ｐゴシック" charset="0"/>
              </a:rPr>
              <a:t>Planning establishes the basis for all the other things managers do as they organize, lead, and control.</a:t>
            </a:r>
            <a:endParaRPr lang="en-US" i="1" dirty="0">
              <a:latin typeface="Calibri" charset="0"/>
              <a:ea typeface="ＭＳ Ｐゴシック" charset="0"/>
              <a:cs typeface="ＭＳ Ｐゴシック" charset="0"/>
            </a:endParaRPr>
          </a:p>
          <a:p>
            <a:endParaRPr lang="en-US" i="1"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Planning is deciding on the organization’s objectives or goals and getting the job done by establishing an overall strategy for achieving those goals and developing a comprehensive hierarchy of plans to integrate and coordinate activities. </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Planning can be informal or formal. Smaller businesses often use informal planning where little is verbalized or written down and the planning is general and lacks continuity. </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Formal planning, however, defines specific goals that are to be met in a specific time period. They are written down and made available to organization members. Then managers develop specific plans that clearly define what the organization will do to move from where it is to where it wants to be.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9282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dirty="0">
                <a:latin typeface="Calibri" charset="0"/>
                <a:ea typeface="ＭＳ Ｐゴシック" charset="0"/>
                <a:cs typeface="ＭＳ Ｐゴシック" charset="0"/>
              </a:rPr>
              <a:t>Goals provide the direction for all management </a:t>
            </a:r>
            <a:r>
              <a:rPr lang="en-US" sz="1200" dirty="0">
                <a:latin typeface="Calibri" charset="0"/>
                <a:ea typeface="ＭＳ Ｐゴシック" charset="0"/>
                <a:cs typeface="ＭＳ Ｐゴシック" charset="0"/>
              </a:rPr>
              <a:t>decisions and actions, and form the criterion against which actual accomplishments are measured. </a:t>
            </a:r>
          </a:p>
          <a:p>
            <a:endParaRPr lang="en-US" sz="1200" dirty="0">
              <a:latin typeface="Calibri" charset="0"/>
              <a:ea typeface="ＭＳ Ｐゴシック" charset="0"/>
              <a:cs typeface="ＭＳ Ｐゴシック" charset="0"/>
            </a:endParaRPr>
          </a:p>
          <a:p>
            <a:r>
              <a:rPr lang="en-US" sz="1200" dirty="0">
                <a:latin typeface="Calibri" charset="0"/>
                <a:ea typeface="ＭＳ Ｐゴシック" charset="0"/>
                <a:cs typeface="ＭＳ Ｐゴシック" charset="0"/>
              </a:rPr>
              <a:t>Everything members of the organization do should be oriented toward achieving goals, which can be set either through a process of traditional goal setting or by using management by objectives.</a:t>
            </a:r>
          </a:p>
          <a:p>
            <a:endParaRPr lang="en-US" sz="1200" dirty="0">
              <a:latin typeface="Calibri" charset="0"/>
              <a:ea typeface="ＭＳ Ｐゴシック" charset="0"/>
              <a:cs typeface="ＭＳ Ｐゴシック" charset="0"/>
            </a:endParaRPr>
          </a:p>
          <a:p>
            <a:r>
              <a:rPr lang="en-US" sz="1200" dirty="0">
                <a:latin typeface="Calibri" charset="0"/>
                <a:ea typeface="ＭＳ Ｐゴシック" charset="0"/>
                <a:cs typeface="ＭＳ Ｐゴシック" charset="0"/>
              </a:rPr>
              <a:t>In </a:t>
            </a:r>
            <a:r>
              <a:rPr lang="en-US" sz="1200" b="1" dirty="0">
                <a:latin typeface="Calibri" charset="0"/>
                <a:ea typeface="ＭＳ Ｐゴシック" charset="0"/>
                <a:cs typeface="ＭＳ Ｐゴシック" charset="0"/>
              </a:rPr>
              <a:t>traditional goal setting</a:t>
            </a:r>
            <a:r>
              <a:rPr lang="en-US" sz="1200" dirty="0">
                <a:latin typeface="Calibri" charset="0"/>
                <a:ea typeface="ＭＳ Ｐゴシック" charset="0"/>
                <a:cs typeface="ＭＳ Ｐゴシック" charset="0"/>
              </a:rPr>
              <a:t>, goals set by top managers flow down through the organization and become </a:t>
            </a:r>
            <a:r>
              <a:rPr lang="en-US" sz="1200" dirty="0" err="1">
                <a:latin typeface="Calibri" charset="0"/>
                <a:ea typeface="ＭＳ Ｐゴシック" charset="0"/>
                <a:cs typeface="ＭＳ Ｐゴシック" charset="0"/>
              </a:rPr>
              <a:t>subgoals</a:t>
            </a:r>
            <a:r>
              <a:rPr lang="en-US" sz="1200" dirty="0">
                <a:latin typeface="Calibri" charset="0"/>
                <a:ea typeface="ＭＳ Ｐゴシック" charset="0"/>
                <a:cs typeface="ＭＳ Ｐゴシック" charset="0"/>
              </a:rPr>
              <a:t> for each organizational area, as seen in Exhibit 5-5, and are passed down to each succeeding organizational level. Then, at some later time, performance is evaluated to determine whether the assigned goals have been achieved. </a:t>
            </a:r>
          </a:p>
          <a:p>
            <a:endParaRPr lang="en-US" sz="1200" dirty="0">
              <a:latin typeface="Calibri" charset="0"/>
              <a:ea typeface="ＭＳ Ｐゴシック" charset="0"/>
              <a:cs typeface="ＭＳ Ｐゴシック" charset="0"/>
            </a:endParaRPr>
          </a:p>
          <a:p>
            <a:r>
              <a:rPr lang="en-US" sz="1200" dirty="0">
                <a:latin typeface="Calibri" charset="0"/>
                <a:ea typeface="ＭＳ Ｐゴシック" charset="0"/>
                <a:cs typeface="ＭＳ Ｐゴシック" charset="0"/>
              </a:rPr>
              <a:t>A problem with traditional goal setting is that when top managers define the organization</a:t>
            </a:r>
            <a:r>
              <a:rPr lang="ja-JP" altLang="en-US" sz="1200" dirty="0">
                <a:latin typeface="Calibri" charset="0"/>
                <a:ea typeface="ＭＳ Ｐゴシック" charset="0"/>
                <a:cs typeface="ＭＳ Ｐゴシック" charset="0"/>
              </a:rPr>
              <a:t>’</a:t>
            </a:r>
            <a:r>
              <a:rPr lang="en-US" sz="1200" dirty="0">
                <a:latin typeface="Calibri" charset="0"/>
                <a:ea typeface="ＭＳ Ｐゴシック" charset="0"/>
                <a:cs typeface="ＭＳ Ｐゴシック" charset="0"/>
              </a:rPr>
              <a:t>s goals in broad terms—such as achieving </a:t>
            </a:r>
            <a:r>
              <a:rPr lang="ja-JP" altLang="en-US" sz="1200" dirty="0">
                <a:latin typeface="Calibri" charset="0"/>
                <a:ea typeface="ＭＳ Ｐゴシック" charset="0"/>
                <a:cs typeface="ＭＳ Ｐゴシック" charset="0"/>
              </a:rPr>
              <a:t>“</a:t>
            </a:r>
            <a:r>
              <a:rPr lang="en-US" sz="1200" dirty="0">
                <a:latin typeface="Calibri" charset="0"/>
                <a:ea typeface="ＭＳ Ｐゴシック" charset="0"/>
                <a:cs typeface="ＭＳ Ｐゴシック" charset="0"/>
              </a:rPr>
              <a:t>sufficient</a:t>
            </a:r>
            <a:r>
              <a:rPr lang="ja-JP" altLang="en-US" sz="1200" dirty="0">
                <a:latin typeface="Calibri" charset="0"/>
                <a:ea typeface="ＭＳ Ｐゴシック" charset="0"/>
                <a:cs typeface="ＭＳ Ｐゴシック" charset="0"/>
              </a:rPr>
              <a:t>”</a:t>
            </a:r>
            <a:r>
              <a:rPr lang="en-US" sz="1200" dirty="0">
                <a:latin typeface="Calibri" charset="0"/>
                <a:ea typeface="ＭＳ Ｐゴシック" charset="0"/>
                <a:cs typeface="ＭＳ Ｐゴシック" charset="0"/>
              </a:rPr>
              <a:t> profits—these ambiguous goals have to be stated more specifically as they flow down through the organization. Managers at each level define the goals and apply their own interpretations and biases as they make them more specific. </a:t>
            </a:r>
          </a:p>
          <a:p>
            <a:endParaRPr lang="en-US" sz="1200" dirty="0">
              <a:latin typeface="Calibri" charset="0"/>
              <a:ea typeface="ＭＳ Ｐゴシック" charset="0"/>
              <a:cs typeface="ＭＳ Ｐゴシック" charset="0"/>
            </a:endParaRPr>
          </a:p>
          <a:p>
            <a:r>
              <a:rPr lang="en-US" sz="1200" dirty="0">
                <a:latin typeface="Calibri" charset="0"/>
                <a:ea typeface="ＭＳ Ｐゴシック" charset="0"/>
                <a:cs typeface="ＭＳ Ｐゴシック" charset="0"/>
              </a:rPr>
              <a:t>When the hierarchy of organizational goals is clearly defined, it forms an integrated network of goals, or a </a:t>
            </a:r>
            <a:r>
              <a:rPr lang="en-US" sz="1200" b="1" dirty="0">
                <a:latin typeface="Calibri" charset="0"/>
                <a:ea typeface="ＭＳ Ｐゴシック" charset="0"/>
                <a:cs typeface="ＭＳ Ｐゴシック" charset="0"/>
              </a:rPr>
              <a:t>means-ends chain</a:t>
            </a:r>
            <a:r>
              <a:rPr lang="en-US" sz="1200" dirty="0">
                <a:latin typeface="Calibri" charset="0"/>
                <a:ea typeface="ＭＳ Ｐゴシック" charset="0"/>
                <a:cs typeface="ＭＳ Ｐゴシック" charset="0"/>
              </a:rPr>
              <a:t>. Higher-level goals (or ends) are linked to lower-level goals, which serve as the means for their accomplishment.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789014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5539" spc="-4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215" cap="all" spc="185" baseline="0">
                <a:solidFill>
                  <a:schemeClr val="tx2"/>
                </a:solidFill>
                <a:latin typeface="+mj-lt"/>
              </a:defRPr>
            </a:lvl1pPr>
            <a:lvl2pPr marL="422041" indent="0" algn="ctr">
              <a:buNone/>
              <a:defRPr sz="2215"/>
            </a:lvl2pPr>
            <a:lvl3pPr marL="844083" indent="0" algn="ctr">
              <a:buNone/>
              <a:defRPr sz="2215"/>
            </a:lvl3pPr>
            <a:lvl4pPr marL="1266124" indent="0" algn="ctr">
              <a:buNone/>
              <a:defRPr sz="1846"/>
            </a:lvl4pPr>
            <a:lvl5pPr marL="1688165" indent="0" algn="ctr">
              <a:buNone/>
              <a:defRPr sz="1846"/>
            </a:lvl5pPr>
            <a:lvl6pPr marL="2110207" indent="0" algn="ctr">
              <a:buNone/>
              <a:defRPr sz="1846"/>
            </a:lvl6pPr>
            <a:lvl7pPr marL="2532248" indent="0" algn="ctr">
              <a:buNone/>
              <a:defRPr sz="1846"/>
            </a:lvl7pPr>
            <a:lvl8pPr marL="2954289" indent="0" algn="ctr">
              <a:buNone/>
              <a:defRPr sz="1846"/>
            </a:lvl8pPr>
            <a:lvl9pPr marL="3376331" indent="0" algn="ctr">
              <a:buNone/>
              <a:defRPr sz="18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‹Nº›</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itba.edu.ar/sites/default/themes/itba/assets/images/logo-it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535" y="6426699"/>
            <a:ext cx="1328819" cy="37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9409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1FFC0B-3AE8-4F9A-BB18-32E4C62AFF48}" type="slidenum">
              <a:rPr lang="es-CL" altLang="es-AR" smtClean="0"/>
              <a:pPr/>
              <a:t>‹Nº›</a:t>
            </a:fld>
            <a:endParaRPr lang="es-CL" altLang="es-AR"/>
          </a:p>
        </p:txBody>
      </p:sp>
    </p:spTree>
    <p:extLst>
      <p:ext uri="{BB962C8B-B14F-4D97-AF65-F5344CB8AC3E}">
        <p14:creationId xmlns:p14="http://schemas.microsoft.com/office/powerpoint/2010/main" val="41773106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2"/>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414779"/>
            <a:ext cx="7734300"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A48DED-C900-48CA-8173-94BC7881CCF6}" type="slidenum">
              <a:rPr lang="es-CL" altLang="es-AR" smtClean="0"/>
              <a:pPr/>
              <a:t>‹Nº›</a:t>
            </a:fld>
            <a:endParaRPr lang="es-CL" altLang="es-AR"/>
          </a:p>
        </p:txBody>
      </p:sp>
    </p:spTree>
    <p:extLst>
      <p:ext uri="{BB962C8B-B14F-4D97-AF65-F5344CB8AC3E}">
        <p14:creationId xmlns:p14="http://schemas.microsoft.com/office/powerpoint/2010/main" val="4615431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‹Nº›</a:t>
            </a:fld>
            <a:endParaRPr lang="en-US" dirty="0"/>
          </a:p>
        </p:txBody>
      </p:sp>
    </p:spTree>
    <p:extLst>
      <p:ext uri="{BB962C8B-B14F-4D97-AF65-F5344CB8AC3E}">
        <p14:creationId xmlns:p14="http://schemas.microsoft.com/office/powerpoint/2010/main" val="39032633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985"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215" cap="all" spc="185" baseline="0">
                <a:solidFill>
                  <a:schemeClr val="tx2"/>
                </a:solidFill>
                <a:latin typeface="+mj-lt"/>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F6EFB-3F44-496C-A842-1E0B3D3B975A}" type="datetimeFigureOut">
              <a:rPr lang="en-US" smtClean="0"/>
              <a:pPr/>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‹Nº›</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5942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9684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438382"/>
            <a:ext cx="4937760" cy="4430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438383"/>
            <a:ext cx="4937760" cy="4430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72297D-D149-4DD3-9CAF-031CFDA27309}" type="slidenum">
              <a:rPr lang="es-CL" altLang="es-AR" smtClean="0"/>
              <a:pPr/>
              <a:t>‹Nº›</a:t>
            </a:fld>
            <a:endParaRPr lang="es-CL" altLang="es-AR"/>
          </a:p>
        </p:txBody>
      </p:sp>
    </p:spTree>
    <p:extLst>
      <p:ext uri="{BB962C8B-B14F-4D97-AF65-F5344CB8AC3E}">
        <p14:creationId xmlns:p14="http://schemas.microsoft.com/office/powerpoint/2010/main" val="371526106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9687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445365"/>
            <a:ext cx="4937760" cy="736282"/>
          </a:xfrm>
        </p:spPr>
        <p:txBody>
          <a:bodyPr lIns="91440" rIns="91440" anchor="ctr">
            <a:normAutofit/>
          </a:bodyPr>
          <a:lstStyle>
            <a:lvl1pPr marL="0" indent="0">
              <a:buNone/>
              <a:defRPr sz="1846" b="0" cap="all" baseline="0">
                <a:solidFill>
                  <a:schemeClr val="tx2"/>
                </a:solidFill>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Edit Master text styles</a:t>
            </a:r>
          </a:p>
        </p:txBody>
      </p:sp>
      <p:sp>
        <p:nvSpPr>
          <p:cNvPr id="4" name="Content Placeholder 3"/>
          <p:cNvSpPr>
            <a:spLocks noGrp="1"/>
          </p:cNvSpPr>
          <p:nvPr>
            <p:ph sz="half" idx="2"/>
          </p:nvPr>
        </p:nvSpPr>
        <p:spPr>
          <a:xfrm>
            <a:off x="1097280" y="2280865"/>
            <a:ext cx="4937760" cy="35882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45365"/>
            <a:ext cx="4937760" cy="736282"/>
          </a:xfrm>
        </p:spPr>
        <p:txBody>
          <a:bodyPr lIns="91440" rIns="91440" anchor="ctr">
            <a:normAutofit/>
          </a:bodyPr>
          <a:lstStyle>
            <a:lvl1pPr marL="0" indent="0">
              <a:buNone/>
              <a:defRPr sz="1846" b="0" cap="all" baseline="0">
                <a:solidFill>
                  <a:schemeClr val="tx2"/>
                </a:solidFill>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Edit Master text styles</a:t>
            </a:r>
          </a:p>
        </p:txBody>
      </p:sp>
      <p:sp>
        <p:nvSpPr>
          <p:cNvPr id="6" name="Content Placeholder 5"/>
          <p:cNvSpPr>
            <a:spLocks noGrp="1"/>
          </p:cNvSpPr>
          <p:nvPr>
            <p:ph sz="quarter" idx="4"/>
          </p:nvPr>
        </p:nvSpPr>
        <p:spPr>
          <a:xfrm>
            <a:off x="6217920" y="2280865"/>
            <a:ext cx="4937760" cy="35882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E1E683-6146-47E0-BC69-EE24424759AA}" type="slidenum">
              <a:rPr lang="es-CL" altLang="es-AR" smtClean="0"/>
              <a:pPr/>
              <a:t>‹Nº›</a:t>
            </a:fld>
            <a:endParaRPr lang="es-CL" altLang="es-AR"/>
          </a:p>
        </p:txBody>
      </p:sp>
    </p:spTree>
    <p:extLst>
      <p:ext uri="{BB962C8B-B14F-4D97-AF65-F5344CB8AC3E}">
        <p14:creationId xmlns:p14="http://schemas.microsoft.com/office/powerpoint/2010/main" val="18838299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‹Nº›</a:t>
            </a:fld>
            <a:endParaRPr lang="en-US" dirty="0"/>
          </a:p>
        </p:txBody>
      </p:sp>
    </p:spTree>
    <p:extLst>
      <p:ext uri="{BB962C8B-B14F-4D97-AF65-F5344CB8AC3E}">
        <p14:creationId xmlns:p14="http://schemas.microsoft.com/office/powerpoint/2010/main" val="313716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DF6EFB-3F44-496C-A842-1E0B3D3B975A}" type="datetimeFigureOut">
              <a:rPr lang="en-US" smtClean="0"/>
              <a:pPr/>
              <a:t>3/15/2023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00B2350-5261-4F5C-9DF5-EF0D264FC8D2}" type="slidenum">
              <a:rPr lang="en-US" smtClean="0"/>
              <a:pPr/>
              <a:t>‹Nº›</a:t>
            </a:fld>
            <a:endParaRPr lang="en-US" dirty="0"/>
          </a:p>
        </p:txBody>
      </p:sp>
    </p:spTree>
    <p:extLst>
      <p:ext uri="{BB962C8B-B14F-4D97-AF65-F5344CB8AC3E}">
        <p14:creationId xmlns:p14="http://schemas.microsoft.com/office/powerpoint/2010/main" val="287319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323"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385">
                <a:solidFill>
                  <a:srgbClr val="FFFFFF"/>
                </a:solidFill>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Edit Master text styles</a:t>
            </a:r>
          </a:p>
        </p:txBody>
      </p:sp>
      <p:sp>
        <p:nvSpPr>
          <p:cNvPr id="5" name="Date Placeholder 4"/>
          <p:cNvSpPr>
            <a:spLocks noGrp="1"/>
          </p:cNvSpPr>
          <p:nvPr>
            <p:ph type="dt" sz="half" idx="10"/>
          </p:nvPr>
        </p:nvSpPr>
        <p:spPr>
          <a:xfrm>
            <a:off x="465514" y="6459789"/>
            <a:ext cx="2618511" cy="365125"/>
          </a:xfrm>
        </p:spPr>
        <p:txBody>
          <a:bodyPr/>
          <a:lstStyle>
            <a:lvl1pPr algn="l">
              <a:defRPr/>
            </a:lvl1pPr>
          </a:lstStyle>
          <a:p>
            <a:fld id="{96DFF08F-DC6B-4601-B491-B0F83F6DD2DA}" type="datetimeFigureOut">
              <a:rPr lang="en-US" smtClean="0"/>
              <a:pPr/>
              <a:t>3/15/2023</a:t>
            </a:fld>
            <a:endParaRPr lang="en-US" dirty="0"/>
          </a:p>
        </p:txBody>
      </p:sp>
      <p:sp>
        <p:nvSpPr>
          <p:cNvPr id="6" name="Footer Placeholder 5"/>
          <p:cNvSpPr>
            <a:spLocks noGrp="1"/>
          </p:cNvSpPr>
          <p:nvPr>
            <p:ph type="ftr" sz="quarter" idx="11"/>
          </p:nvPr>
        </p:nvSpPr>
        <p:spPr>
          <a:xfrm>
            <a:off x="4800600" y="6459789"/>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8C5132-B63E-4FED-A8B4-FA547ECB47CF}" type="slidenum">
              <a:rPr lang="es-CL" altLang="es-AR" smtClean="0"/>
              <a:pPr/>
              <a:t>‹Nº›</a:t>
            </a:fld>
            <a:endParaRPr lang="es-CL" altLang="es-AR"/>
          </a:p>
        </p:txBody>
      </p:sp>
    </p:spTree>
    <p:extLst>
      <p:ext uri="{BB962C8B-B14F-4D97-AF65-F5344CB8AC3E}">
        <p14:creationId xmlns:p14="http://schemas.microsoft.com/office/powerpoint/2010/main" val="11345801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323"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8" y="0"/>
            <a:ext cx="12191985" cy="4915076"/>
          </a:xfrm>
          <a:blipFill>
            <a:blip r:embed="rId2"/>
            <a:stretch>
              <a:fillRect/>
            </a:stretch>
          </a:blipFill>
        </p:spPr>
        <p:txBody>
          <a:bodyPr lIns="457200" tIns="457200" anchor="t"/>
          <a:lstStyle>
            <a:lvl1pPr marL="0" indent="0">
              <a:buNone/>
              <a:defRPr sz="2954">
                <a:solidFill>
                  <a:schemeClr val="bg1"/>
                </a:solidFill>
              </a:defRPr>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554"/>
              </a:spcAft>
              <a:buNone/>
              <a:defRPr sz="1385">
                <a:solidFill>
                  <a:srgbClr val="FFFFFF"/>
                </a:solidFill>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4F2EA-1D82-4A61-A202-A8D910644E1D}" type="slidenum">
              <a:rPr lang="es-CL" altLang="es-AR" smtClean="0"/>
              <a:pPr/>
              <a:t>‹Nº›</a:t>
            </a:fld>
            <a:endParaRPr lang="es-CL" altLang="es-AR"/>
          </a:p>
        </p:txBody>
      </p:sp>
    </p:spTree>
    <p:extLst>
      <p:ext uri="{BB962C8B-B14F-4D97-AF65-F5344CB8AC3E}">
        <p14:creationId xmlns:p14="http://schemas.microsoft.com/office/powerpoint/2010/main" val="10109070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986018"/>
          </a:xfrm>
          <a:prstGeom prst="rect">
            <a:avLst/>
          </a:prstGeom>
        </p:spPr>
        <p:txBody>
          <a:bodyPr vert="horz" lIns="91440" tIns="45720" rIns="91440" bIns="45720" rtlCol="0" anchor="b">
            <a:normAutofit/>
          </a:bodyPr>
          <a:lstStyle/>
          <a:p>
            <a:r>
              <a:rPr lang="en-US" noProof="0" dirty="0"/>
              <a:t>Click to edit Master title style</a:t>
            </a:r>
            <a:endParaRPr lang="es-AR" noProof="0" dirty="0"/>
          </a:p>
        </p:txBody>
      </p:sp>
      <p:sp>
        <p:nvSpPr>
          <p:cNvPr id="3" name="Text Placeholder 2"/>
          <p:cNvSpPr>
            <a:spLocks noGrp="1"/>
          </p:cNvSpPr>
          <p:nvPr>
            <p:ph type="body" idx="1"/>
          </p:nvPr>
        </p:nvSpPr>
        <p:spPr>
          <a:xfrm>
            <a:off x="1097279" y="1442779"/>
            <a:ext cx="10058401" cy="4426317"/>
          </a:xfrm>
          <a:prstGeom prst="rect">
            <a:avLst/>
          </a:prstGeom>
        </p:spPr>
        <p:txBody>
          <a:bodyPr vert="horz" lIns="0" tIns="45720" rIns="0" bIns="45720" rtlCol="0">
            <a:normAutofit/>
          </a:bodyPr>
          <a:lstStyle/>
          <a:p>
            <a:pPr lvl="0"/>
            <a:r>
              <a:rPr lang="es-AR" noProof="0" dirty="0" err="1"/>
              <a:t>Edit</a:t>
            </a:r>
            <a:r>
              <a:rPr lang="es-AR" noProof="0" dirty="0"/>
              <a:t> Master </a:t>
            </a:r>
            <a:r>
              <a:rPr lang="es-AR" noProof="0" dirty="0" err="1"/>
              <a:t>text</a:t>
            </a:r>
            <a:r>
              <a:rPr lang="es-AR" noProof="0" dirty="0"/>
              <a:t> </a:t>
            </a:r>
            <a:r>
              <a:rPr lang="es-AR" noProof="0" dirty="0" err="1"/>
              <a:t>styles</a:t>
            </a:r>
            <a:endParaRPr lang="es-AR" noProof="0" dirty="0"/>
          </a:p>
          <a:p>
            <a:pPr lvl="1"/>
            <a:r>
              <a:rPr lang="es-AR" noProof="0" dirty="0" err="1"/>
              <a:t>Second</a:t>
            </a:r>
            <a:r>
              <a:rPr lang="es-AR" noProof="0" dirty="0"/>
              <a:t> </a:t>
            </a:r>
            <a:r>
              <a:rPr lang="es-AR" noProof="0" dirty="0" err="1"/>
              <a:t>level</a:t>
            </a:r>
            <a:endParaRPr lang="es-AR" noProof="0" dirty="0"/>
          </a:p>
          <a:p>
            <a:pPr lvl="2"/>
            <a:r>
              <a:rPr lang="es-AR" noProof="0" dirty="0" err="1"/>
              <a:t>Third</a:t>
            </a:r>
            <a:r>
              <a:rPr lang="es-AR" noProof="0" dirty="0"/>
              <a:t> </a:t>
            </a:r>
            <a:r>
              <a:rPr lang="es-AR" noProof="0" dirty="0" err="1"/>
              <a:t>level</a:t>
            </a:r>
            <a:endParaRPr lang="es-AR" noProof="0" dirty="0"/>
          </a:p>
          <a:p>
            <a:pPr lvl="3"/>
            <a:r>
              <a:rPr lang="es-AR" noProof="0" dirty="0" err="1"/>
              <a:t>Fourth</a:t>
            </a:r>
            <a:r>
              <a:rPr lang="es-AR" noProof="0" dirty="0"/>
              <a:t> </a:t>
            </a:r>
            <a:r>
              <a:rPr lang="es-AR" noProof="0" dirty="0" err="1"/>
              <a:t>level</a:t>
            </a:r>
            <a:endParaRPr lang="es-AR" noProof="0" dirty="0"/>
          </a:p>
          <a:p>
            <a:pPr lvl="4"/>
            <a:r>
              <a:rPr lang="es-AR" noProof="0" dirty="0" err="1"/>
              <a:t>Fifth</a:t>
            </a:r>
            <a:r>
              <a:rPr lang="es-AR" noProof="0" dirty="0"/>
              <a:t> </a:t>
            </a:r>
            <a:r>
              <a:rPr lang="es-AR" noProof="0" dirty="0" err="1"/>
              <a:t>level</a:t>
            </a:r>
            <a:endParaRPr lang="es-AR" noProof="0" dirty="0"/>
          </a:p>
        </p:txBody>
      </p:sp>
      <p:sp>
        <p:nvSpPr>
          <p:cNvPr id="4" name="Date Placeholder 3"/>
          <p:cNvSpPr>
            <a:spLocks noGrp="1"/>
          </p:cNvSpPr>
          <p:nvPr>
            <p:ph type="dt" sz="half" idx="2"/>
          </p:nvPr>
        </p:nvSpPr>
        <p:spPr>
          <a:xfrm>
            <a:off x="1097283" y="6459789"/>
            <a:ext cx="2472271" cy="365125"/>
          </a:xfrm>
          <a:prstGeom prst="rect">
            <a:avLst/>
          </a:prstGeom>
        </p:spPr>
        <p:txBody>
          <a:bodyPr vert="horz" lIns="91440" tIns="45720" rIns="91440" bIns="45720" rtlCol="0" anchor="ctr"/>
          <a:lstStyle>
            <a:lvl1pPr algn="l">
              <a:defRPr sz="831">
                <a:solidFill>
                  <a:srgbClr val="FFFFFF"/>
                </a:solidFill>
                <a:latin typeface="+mj-lt"/>
              </a:defRPr>
            </a:lvl1pPr>
          </a:lstStyle>
          <a:p>
            <a:fld id="{96DFF08F-DC6B-4601-B491-B0F83F6DD2DA}" type="datetimeFigureOut">
              <a:rPr lang="es-AR" noProof="0" smtClean="0"/>
              <a:pPr/>
              <a:t>15/3/2023</a:t>
            </a:fld>
            <a:endParaRPr lang="es-AR" noProof="0"/>
          </a:p>
        </p:txBody>
      </p:sp>
      <p:sp>
        <p:nvSpPr>
          <p:cNvPr id="5" name="Footer Placeholder 4"/>
          <p:cNvSpPr>
            <a:spLocks noGrp="1"/>
          </p:cNvSpPr>
          <p:nvPr>
            <p:ph type="ftr" sz="quarter" idx="3"/>
          </p:nvPr>
        </p:nvSpPr>
        <p:spPr>
          <a:xfrm>
            <a:off x="3686186" y="6459789"/>
            <a:ext cx="4822804" cy="365125"/>
          </a:xfrm>
          <a:prstGeom prst="rect">
            <a:avLst/>
          </a:prstGeom>
        </p:spPr>
        <p:txBody>
          <a:bodyPr vert="horz" lIns="91440" tIns="45720" rIns="91440" bIns="45720" rtlCol="0" anchor="ctr"/>
          <a:lstStyle>
            <a:lvl1pPr algn="ctr">
              <a:defRPr sz="831" cap="all" baseline="0">
                <a:solidFill>
                  <a:srgbClr val="FFFFFF"/>
                </a:solidFill>
                <a:latin typeface="+mj-lt"/>
              </a:defRPr>
            </a:lvl1pPr>
          </a:lstStyle>
          <a:p>
            <a:endParaRPr lang="en-US" dirty="0"/>
          </a:p>
        </p:txBody>
      </p:sp>
      <p:sp>
        <p:nvSpPr>
          <p:cNvPr id="6" name="Slide Number Placeholder 5"/>
          <p:cNvSpPr>
            <a:spLocks noGrp="1"/>
          </p:cNvSpPr>
          <p:nvPr>
            <p:ph type="sldNum" sz="quarter" idx="4"/>
          </p:nvPr>
        </p:nvSpPr>
        <p:spPr>
          <a:xfrm>
            <a:off x="9002661" y="6459789"/>
            <a:ext cx="1312025" cy="365125"/>
          </a:xfrm>
          <a:prstGeom prst="rect">
            <a:avLst/>
          </a:prstGeom>
        </p:spPr>
        <p:txBody>
          <a:bodyPr vert="horz" lIns="91440" tIns="45720" rIns="91440" bIns="45720" rtlCol="0" anchor="ctr"/>
          <a:lstStyle>
            <a:lvl1pPr algn="r">
              <a:defRPr sz="969">
                <a:solidFill>
                  <a:srgbClr val="FFFFFF"/>
                </a:solidFill>
              </a:defRPr>
            </a:lvl1pPr>
          </a:lstStyle>
          <a:p>
            <a:fld id="{7106B920-A601-4C6E-80BE-782A95B907BC}" type="slidenum">
              <a:rPr lang="es-AR" altLang="es-AR" noProof="0" smtClean="0"/>
              <a:pPr/>
              <a:t>‹Nº›</a:t>
            </a:fld>
            <a:endParaRPr lang="es-AR" altLang="es-AR" noProof="0"/>
          </a:p>
        </p:txBody>
      </p:sp>
      <p:cxnSp>
        <p:nvCxnSpPr>
          <p:cNvPr id="10" name="Straight Connector 9"/>
          <p:cNvCxnSpPr/>
          <p:nvPr/>
        </p:nvCxnSpPr>
        <p:spPr>
          <a:xfrm>
            <a:off x="1193533" y="13577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itba.edu.ar/sites/default/themes/itba/assets/images/logo-itb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8535" y="6426699"/>
            <a:ext cx="1328819" cy="37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tba.edu.ar/sites/default/themes/itba/assets/images/logo-itb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8535" y="6426699"/>
            <a:ext cx="1328819" cy="37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318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txStyles>
    <p:titleStyle>
      <a:lvl1pPr algn="l" defTabSz="844083" rtl="0" eaLnBrk="1" latinLnBrk="0" hangingPunct="1">
        <a:lnSpc>
          <a:spcPct val="85000"/>
        </a:lnSpc>
        <a:spcBef>
          <a:spcPct val="0"/>
        </a:spcBef>
        <a:buNone/>
        <a:defRPr sz="4431" kern="1200" spc="-46" baseline="0">
          <a:solidFill>
            <a:schemeClr val="tx1"/>
          </a:solidFill>
          <a:latin typeface="+mj-lt"/>
          <a:ea typeface="+mj-ea"/>
          <a:cs typeface="+mj-cs"/>
        </a:defRPr>
      </a:lvl1pPr>
    </p:titleStyle>
    <p:bodyStyle>
      <a:lvl1pPr marL="84408" indent="-84408" algn="l" defTabSz="844083" rtl="0" eaLnBrk="1" latinLnBrk="0" hangingPunct="1">
        <a:lnSpc>
          <a:spcPct val="90000"/>
        </a:lnSpc>
        <a:spcBef>
          <a:spcPts val="1108"/>
        </a:spcBef>
        <a:spcAft>
          <a:spcPts val="185"/>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354515" indent="-168817" algn="l" defTabSz="844083" rtl="0" eaLnBrk="1" latinLnBrk="0" hangingPunct="1">
        <a:lnSpc>
          <a:spcPct val="90000"/>
        </a:lnSpc>
        <a:spcBef>
          <a:spcPts val="185"/>
        </a:spcBef>
        <a:spcAft>
          <a:spcPts val="369"/>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23331" indent="-168817" algn="l" defTabSz="844083" rtl="0" eaLnBrk="1" latinLnBrk="0" hangingPunct="1">
        <a:lnSpc>
          <a:spcPct val="90000"/>
        </a:lnSpc>
        <a:spcBef>
          <a:spcPts val="185"/>
        </a:spcBef>
        <a:spcAft>
          <a:spcPts val="369"/>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692148" indent="-168817" algn="l" defTabSz="844083" rtl="0" eaLnBrk="1" latinLnBrk="0" hangingPunct="1">
        <a:lnSpc>
          <a:spcPct val="90000"/>
        </a:lnSpc>
        <a:spcBef>
          <a:spcPts val="185"/>
        </a:spcBef>
        <a:spcAft>
          <a:spcPts val="369"/>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860964" indent="-168817" algn="l" defTabSz="844083" rtl="0" eaLnBrk="1" latinLnBrk="0" hangingPunct="1">
        <a:lnSpc>
          <a:spcPct val="90000"/>
        </a:lnSpc>
        <a:spcBef>
          <a:spcPts val="185"/>
        </a:spcBef>
        <a:spcAft>
          <a:spcPts val="369"/>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01541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6pPr>
      <a:lvl7pPr marL="120003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7pPr>
      <a:lvl8pPr marL="138465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8pPr>
      <a:lvl9pPr marL="1569270" indent="-211021" algn="l" defTabSz="844083" rtl="0" eaLnBrk="1" latinLnBrk="0" hangingPunct="1">
        <a:lnSpc>
          <a:spcPct val="90000"/>
        </a:lnSpc>
        <a:spcBef>
          <a:spcPts val="185"/>
        </a:spcBef>
        <a:spcAft>
          <a:spcPts val="369"/>
        </a:spcAft>
        <a:buClr>
          <a:schemeClr val="accent1"/>
        </a:buClr>
        <a:buFont typeface="Calibri" pitchFamily="34" charset="0"/>
        <a:buChar char="◦"/>
        <a:defRPr sz="1292" kern="1200">
          <a:solidFill>
            <a:schemeClr val="tx1">
              <a:lumMod val="75000"/>
              <a:lumOff val="25000"/>
            </a:schemeClr>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8F5B-61AF-4D5C-9610-9BEDEFEE969F}"/>
              </a:ext>
            </a:extLst>
          </p:cNvPr>
          <p:cNvSpPr>
            <a:spLocks noGrp="1"/>
          </p:cNvSpPr>
          <p:nvPr>
            <p:ph type="ctrTitle"/>
          </p:nvPr>
        </p:nvSpPr>
        <p:spPr/>
        <p:txBody>
          <a:bodyPr/>
          <a:lstStyle/>
          <a:p>
            <a:r>
              <a:rPr lang="es-AR" noProof="0" dirty="0"/>
              <a:t>Planificación</a:t>
            </a:r>
          </a:p>
        </p:txBody>
      </p:sp>
      <p:sp>
        <p:nvSpPr>
          <p:cNvPr id="3" name="Subtitle 2">
            <a:extLst>
              <a:ext uri="{FF2B5EF4-FFF2-40B4-BE49-F238E27FC236}">
                <a16:creationId xmlns:a16="http://schemas.microsoft.com/office/drawing/2014/main" id="{706BFFC9-794C-4EEE-9CBF-39781F153D0A}"/>
              </a:ext>
            </a:extLst>
          </p:cNvPr>
          <p:cNvSpPr>
            <a:spLocks noGrp="1"/>
          </p:cNvSpPr>
          <p:nvPr>
            <p:ph type="subTitle" idx="1"/>
          </p:nvPr>
        </p:nvSpPr>
        <p:spPr/>
        <p:txBody>
          <a:bodyPr/>
          <a:lstStyle/>
          <a:p>
            <a:r>
              <a:rPr lang="es-AR" noProof="0" dirty="0"/>
              <a:t>Los Procesos de la Administración</a:t>
            </a:r>
          </a:p>
        </p:txBody>
      </p:sp>
    </p:spTree>
    <p:extLst>
      <p:ext uri="{BB962C8B-B14F-4D97-AF65-F5344CB8AC3E}">
        <p14:creationId xmlns:p14="http://schemas.microsoft.com/office/powerpoint/2010/main" val="282019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7EA5-C1F6-4EAA-944F-7754A79D94E1}"/>
              </a:ext>
            </a:extLst>
          </p:cNvPr>
          <p:cNvSpPr>
            <a:spLocks noGrp="1"/>
          </p:cNvSpPr>
          <p:nvPr>
            <p:ph type="title"/>
          </p:nvPr>
        </p:nvSpPr>
        <p:spPr/>
        <p:txBody>
          <a:bodyPr/>
          <a:lstStyle/>
          <a:p>
            <a:r>
              <a:rPr lang="es-AR"/>
              <a:t>Componentes de un plan</a:t>
            </a:r>
            <a:endParaRPr lang="es-AR" dirty="0"/>
          </a:p>
        </p:txBody>
      </p:sp>
      <p:sp>
        <p:nvSpPr>
          <p:cNvPr id="3" name="Content Placeholder 2">
            <a:extLst>
              <a:ext uri="{FF2B5EF4-FFF2-40B4-BE49-F238E27FC236}">
                <a16:creationId xmlns:a16="http://schemas.microsoft.com/office/drawing/2014/main" id="{969DEF6D-2B5B-41C2-9357-EB902D0AA53C}"/>
              </a:ext>
            </a:extLst>
          </p:cNvPr>
          <p:cNvSpPr>
            <a:spLocks noGrp="1"/>
          </p:cNvSpPr>
          <p:nvPr>
            <p:ph idx="1"/>
          </p:nvPr>
        </p:nvSpPr>
        <p:spPr/>
        <p:txBody>
          <a:bodyPr>
            <a:normAutofit/>
          </a:bodyPr>
          <a:lstStyle/>
          <a:p>
            <a:r>
              <a:rPr lang="es-AR"/>
              <a:t>Objetivos y Horizonte de planificación</a:t>
            </a:r>
          </a:p>
          <a:p>
            <a:r>
              <a:rPr lang="es-AR"/>
              <a:t>Actividades para su logro (Identificación de alternativas y toma de decisiones)</a:t>
            </a:r>
          </a:p>
          <a:p>
            <a:pPr lvl="1"/>
            <a:r>
              <a:rPr lang="es-AR"/>
              <a:t>Responsables</a:t>
            </a:r>
          </a:p>
          <a:p>
            <a:pPr lvl="1"/>
            <a:r>
              <a:rPr lang="es-AR"/>
              <a:t>Recursos necesarios para cada actividad</a:t>
            </a:r>
          </a:p>
          <a:p>
            <a:pPr lvl="1"/>
            <a:r>
              <a:rPr lang="es-AR"/>
              <a:t>Duración</a:t>
            </a:r>
          </a:p>
          <a:p>
            <a:r>
              <a:rPr lang="es-AR"/>
              <a:t>Puntos de control, sus métricas, y período de revisión</a:t>
            </a:r>
          </a:p>
          <a:p>
            <a:r>
              <a:rPr lang="es-AR"/>
              <a:t>Condicionamientos:</a:t>
            </a:r>
          </a:p>
          <a:p>
            <a:pPr lvl="1"/>
            <a:r>
              <a:rPr lang="es-AR"/>
              <a:t>Consideración de restricciones de recursos limitados</a:t>
            </a:r>
          </a:p>
          <a:p>
            <a:pPr lvl="1"/>
            <a:r>
              <a:rPr lang="es-AR"/>
              <a:t>Coherencia con objetivos de planes de orden superior</a:t>
            </a:r>
            <a:endParaRPr lang="es-AR" dirty="0"/>
          </a:p>
        </p:txBody>
      </p:sp>
    </p:spTree>
    <p:extLst>
      <p:ext uri="{BB962C8B-B14F-4D97-AF65-F5344CB8AC3E}">
        <p14:creationId xmlns:p14="http://schemas.microsoft.com/office/powerpoint/2010/main" val="155431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Cómo </a:t>
            </a:r>
            <a:r>
              <a:rPr lang="es-AR" b="1" dirty="0">
                <a:solidFill>
                  <a:srgbClr val="C00000"/>
                </a:solidFill>
              </a:rPr>
              <a:t>no</a:t>
            </a:r>
            <a:r>
              <a:rPr lang="es-AR" dirty="0"/>
              <a:t> establecer objetivos</a:t>
            </a:r>
            <a:endParaRPr lang="es-AR" noProof="0" dirty="0"/>
          </a:p>
        </p:txBody>
      </p:sp>
      <p:graphicFrame>
        <p:nvGraphicFramePr>
          <p:cNvPr id="4" name="Diagram 3">
            <a:extLst>
              <a:ext uri="{FF2B5EF4-FFF2-40B4-BE49-F238E27FC236}">
                <a16:creationId xmlns:a16="http://schemas.microsoft.com/office/drawing/2014/main" id="{4426A876-2D6A-4F00-9953-BB726ADF159E}"/>
              </a:ext>
            </a:extLst>
          </p:cNvPr>
          <p:cNvGraphicFramePr/>
          <p:nvPr/>
        </p:nvGraphicFramePr>
        <p:xfrm>
          <a:off x="3403600" y="2292031"/>
          <a:ext cx="5994400" cy="3609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peech Bubble: Rectangle with Corners Rounded 5">
            <a:extLst>
              <a:ext uri="{FF2B5EF4-FFF2-40B4-BE49-F238E27FC236}">
                <a16:creationId xmlns:a16="http://schemas.microsoft.com/office/drawing/2014/main" id="{9A303A88-5935-4A55-8EA8-DB07021685BE}"/>
              </a:ext>
            </a:extLst>
          </p:cNvPr>
          <p:cNvSpPr/>
          <p:nvPr/>
        </p:nvSpPr>
        <p:spPr>
          <a:xfrm>
            <a:off x="8286497" y="1879616"/>
            <a:ext cx="2590800" cy="793974"/>
          </a:xfrm>
          <a:prstGeom prst="wedgeRoundRectCallout">
            <a:avLst>
              <a:gd name="adj1" fmla="val -95023"/>
              <a:gd name="adj2" fmla="val 123609"/>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“Necesitamos mejorar la performance de la compañía”</a:t>
            </a:r>
          </a:p>
        </p:txBody>
      </p:sp>
      <p:sp>
        <p:nvSpPr>
          <p:cNvPr id="7" name="Speech Bubble: Rectangle with Corners Rounded 6">
            <a:extLst>
              <a:ext uri="{FF2B5EF4-FFF2-40B4-BE49-F238E27FC236}">
                <a16:creationId xmlns:a16="http://schemas.microsoft.com/office/drawing/2014/main" id="{99CF749A-158B-463F-B564-2A41E50611B4}"/>
              </a:ext>
            </a:extLst>
          </p:cNvPr>
          <p:cNvSpPr/>
          <p:nvPr/>
        </p:nvSpPr>
        <p:spPr>
          <a:xfrm>
            <a:off x="8842249" y="3493747"/>
            <a:ext cx="2590800" cy="793974"/>
          </a:xfrm>
          <a:prstGeom prst="wedgeRoundRectCallout">
            <a:avLst>
              <a:gd name="adj1" fmla="val -70533"/>
              <a:gd name="adj2" fmla="val 114208"/>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“Aumenten las ganancias, no importa cómo”</a:t>
            </a:r>
          </a:p>
        </p:txBody>
      </p:sp>
      <p:sp>
        <p:nvSpPr>
          <p:cNvPr id="8" name="Speech Bubble: Rectangle with Corners Rounded 7">
            <a:extLst>
              <a:ext uri="{FF2B5EF4-FFF2-40B4-BE49-F238E27FC236}">
                <a16:creationId xmlns:a16="http://schemas.microsoft.com/office/drawing/2014/main" id="{284CD763-C2D4-4E69-9A44-51AC889727BB}"/>
              </a:ext>
            </a:extLst>
          </p:cNvPr>
          <p:cNvSpPr/>
          <p:nvPr/>
        </p:nvSpPr>
        <p:spPr>
          <a:xfrm>
            <a:off x="1958849" y="2628806"/>
            <a:ext cx="2590800" cy="793974"/>
          </a:xfrm>
          <a:prstGeom prst="wedgeRoundRectCallout">
            <a:avLst>
              <a:gd name="adj1" fmla="val 71364"/>
              <a:gd name="adj2" fmla="val 125960"/>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“Quiero ver una mejora significativa del margen de la división”</a:t>
            </a:r>
          </a:p>
        </p:txBody>
      </p:sp>
      <p:sp>
        <p:nvSpPr>
          <p:cNvPr id="9" name="Speech Bubble: Rectangle with Corners Rounded 8">
            <a:extLst>
              <a:ext uri="{FF2B5EF4-FFF2-40B4-BE49-F238E27FC236}">
                <a16:creationId xmlns:a16="http://schemas.microsoft.com/office/drawing/2014/main" id="{B4DF7911-5701-404D-959F-463D7B840E22}"/>
              </a:ext>
            </a:extLst>
          </p:cNvPr>
          <p:cNvSpPr/>
          <p:nvPr/>
        </p:nvSpPr>
        <p:spPr>
          <a:xfrm>
            <a:off x="1097280" y="4152859"/>
            <a:ext cx="2590800" cy="793974"/>
          </a:xfrm>
          <a:prstGeom prst="wedgeRoundRectCallout">
            <a:avLst>
              <a:gd name="adj1" fmla="val 60559"/>
              <a:gd name="adj2" fmla="val 118909"/>
              <a:gd name="adj3" fmla="val 1666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t>“No te preocupes por la calidad, solamente trabaja rápido”</a:t>
            </a:r>
          </a:p>
        </p:txBody>
      </p:sp>
    </p:spTree>
    <p:extLst>
      <p:ext uri="{BB962C8B-B14F-4D97-AF65-F5344CB8AC3E}">
        <p14:creationId xmlns:p14="http://schemas.microsoft.com/office/powerpoint/2010/main" val="293303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F200-D5DD-4DD8-BA95-CC90393F7BE4}"/>
              </a:ext>
            </a:extLst>
          </p:cNvPr>
          <p:cNvSpPr>
            <a:spLocks noGrp="1"/>
          </p:cNvSpPr>
          <p:nvPr>
            <p:ph type="title"/>
          </p:nvPr>
        </p:nvSpPr>
        <p:spPr/>
        <p:txBody>
          <a:bodyPr/>
          <a:lstStyle/>
          <a:p>
            <a:r>
              <a:rPr lang="es-AR"/>
              <a:t>Objetivos</a:t>
            </a:r>
            <a:endParaRPr lang="es-AR" dirty="0"/>
          </a:p>
        </p:txBody>
      </p:sp>
      <p:sp>
        <p:nvSpPr>
          <p:cNvPr id="3" name="Content Placeholder 2">
            <a:extLst>
              <a:ext uri="{FF2B5EF4-FFF2-40B4-BE49-F238E27FC236}">
                <a16:creationId xmlns:a16="http://schemas.microsoft.com/office/drawing/2014/main" id="{7E78FAD5-FC3E-4D99-9FD4-6A9243C79A72}"/>
              </a:ext>
            </a:extLst>
          </p:cNvPr>
          <p:cNvSpPr>
            <a:spLocks noGrp="1"/>
          </p:cNvSpPr>
          <p:nvPr>
            <p:ph idx="1"/>
          </p:nvPr>
        </p:nvSpPr>
        <p:spPr/>
        <p:txBody>
          <a:bodyPr/>
          <a:lstStyle/>
          <a:p>
            <a:r>
              <a:rPr lang="es-AR" dirty="0"/>
              <a:t>Requieren en su definición: Atributo + Valor + Tiempo de logro</a:t>
            </a:r>
          </a:p>
          <a:p>
            <a:pPr lvl="1"/>
            <a:r>
              <a:rPr lang="es-AR" dirty="0"/>
              <a:t>Volumen de Ventas no menores a $ x en un año.</a:t>
            </a:r>
          </a:p>
          <a:p>
            <a:pPr lvl="1"/>
            <a:r>
              <a:rPr lang="es-AR" dirty="0"/>
              <a:t>Capacitación del 70 % del personal en x meses.</a:t>
            </a:r>
          </a:p>
          <a:p>
            <a:r>
              <a:rPr lang="es-AR" dirty="0"/>
              <a:t>Viabilidad a través del consenso con los responsables de su logro y de los recursos disponibles</a:t>
            </a:r>
          </a:p>
        </p:txBody>
      </p:sp>
      <p:pic>
        <p:nvPicPr>
          <p:cNvPr id="1026" name="Picture 2" descr="smart goals">
            <a:extLst>
              <a:ext uri="{FF2B5EF4-FFF2-40B4-BE49-F238E27FC236}">
                <a16:creationId xmlns:a16="http://schemas.microsoft.com/office/drawing/2014/main" id="{AAAB83E4-AAB3-44B6-B021-529AFEFA3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604"/>
          <a:stretch/>
        </p:blipFill>
        <p:spPr bwMode="auto">
          <a:xfrm>
            <a:off x="7086600" y="3295744"/>
            <a:ext cx="2553805" cy="295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0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F200-D5DD-4DD8-BA95-CC90393F7BE4}"/>
              </a:ext>
            </a:extLst>
          </p:cNvPr>
          <p:cNvSpPr>
            <a:spLocks noGrp="1"/>
          </p:cNvSpPr>
          <p:nvPr>
            <p:ph type="title"/>
          </p:nvPr>
        </p:nvSpPr>
        <p:spPr/>
        <p:txBody>
          <a:bodyPr/>
          <a:lstStyle/>
          <a:p>
            <a:r>
              <a:rPr lang="es-AR"/>
              <a:t>Objetivos</a:t>
            </a:r>
            <a:endParaRPr lang="es-AR" dirty="0"/>
          </a:p>
        </p:txBody>
      </p:sp>
      <p:sp>
        <p:nvSpPr>
          <p:cNvPr id="3" name="Content Placeholder 2">
            <a:extLst>
              <a:ext uri="{FF2B5EF4-FFF2-40B4-BE49-F238E27FC236}">
                <a16:creationId xmlns:a16="http://schemas.microsoft.com/office/drawing/2014/main" id="{7E78FAD5-FC3E-4D99-9FD4-6A9243C79A72}"/>
              </a:ext>
            </a:extLst>
          </p:cNvPr>
          <p:cNvSpPr>
            <a:spLocks noGrp="1"/>
          </p:cNvSpPr>
          <p:nvPr>
            <p:ph idx="1"/>
          </p:nvPr>
        </p:nvSpPr>
        <p:spPr/>
        <p:txBody>
          <a:bodyPr/>
          <a:lstStyle/>
          <a:p>
            <a:r>
              <a:rPr lang="es-AR" dirty="0"/>
              <a:t>Requieren en su definición: Atributo + Valor + Tiempo de logro</a:t>
            </a:r>
          </a:p>
          <a:p>
            <a:pPr lvl="1"/>
            <a:r>
              <a:rPr lang="es-AR" dirty="0"/>
              <a:t>Volumen de Ventas no menores a $ x en un año.</a:t>
            </a:r>
          </a:p>
          <a:p>
            <a:pPr lvl="1"/>
            <a:r>
              <a:rPr lang="es-AR" dirty="0"/>
              <a:t>Capacitación del 70 % del personal en x meses.</a:t>
            </a:r>
          </a:p>
          <a:p>
            <a:r>
              <a:rPr lang="es-AR" dirty="0"/>
              <a:t>Viabilidad a través del consenso con los responsables de su logro y de los recursos disponibles</a:t>
            </a:r>
          </a:p>
          <a:p>
            <a:r>
              <a:rPr lang="es-AR" dirty="0"/>
              <a:t>Coherencia entre objetivos</a:t>
            </a:r>
          </a:p>
          <a:p>
            <a:pPr lvl="1"/>
            <a:r>
              <a:rPr lang="es-AR" dirty="0"/>
              <a:t>Alineamiento vertical y horizontal</a:t>
            </a:r>
          </a:p>
          <a:p>
            <a:pPr lvl="2"/>
            <a:r>
              <a:rPr lang="es-AR" dirty="0"/>
              <a:t>Existencia de una estrategia.</a:t>
            </a:r>
          </a:p>
          <a:p>
            <a:pPr lvl="2"/>
            <a:r>
              <a:rPr lang="es-AR" dirty="0"/>
              <a:t>Metodología para “bajar” la estrategia a las operaciones diarias</a:t>
            </a:r>
          </a:p>
        </p:txBody>
      </p:sp>
      <p:pic>
        <p:nvPicPr>
          <p:cNvPr id="5" name="Picture 2" descr="smart goals">
            <a:extLst>
              <a:ext uri="{FF2B5EF4-FFF2-40B4-BE49-F238E27FC236}">
                <a16:creationId xmlns:a16="http://schemas.microsoft.com/office/drawing/2014/main" id="{DD14FC4C-C106-400E-9A21-D39CC068C2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604"/>
          <a:stretch/>
        </p:blipFill>
        <p:spPr bwMode="auto">
          <a:xfrm>
            <a:off x="7086600" y="3295744"/>
            <a:ext cx="2553805" cy="295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35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8">
            <a:extLst>
              <a:ext uri="{FF2B5EF4-FFF2-40B4-BE49-F238E27FC236}">
                <a16:creationId xmlns:a16="http://schemas.microsoft.com/office/drawing/2014/main" id="{B616D8E7-8CB5-4439-88E2-8131F72F5FBA}"/>
              </a:ext>
            </a:extLst>
          </p:cNvPr>
          <p:cNvSpPr txBox="1">
            <a:spLocks/>
          </p:cNvSpPr>
          <p:nvPr/>
        </p:nvSpPr>
        <p:spPr>
          <a:xfrm>
            <a:off x="933736" y="2991958"/>
            <a:ext cx="1707864" cy="1816099"/>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3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58595B"/>
                </a:solidFill>
                <a:effectLst/>
                <a:uLnTx/>
                <a:uFillTx/>
                <a:latin typeface="Arial"/>
                <a:ea typeface="+mn-ea"/>
                <a:cs typeface="+mn-cs"/>
              </a:rPr>
              <a:t>Be thoughtful and </a:t>
            </a:r>
            <a:r>
              <a:rPr kumimoji="0" lang="en-US" sz="1600" b="1" i="0" u="none" strike="noStrike" kern="1200" cap="none" spc="0" normalizeH="0" baseline="0" noProof="0" dirty="0">
                <a:ln>
                  <a:noFill/>
                </a:ln>
                <a:solidFill>
                  <a:srgbClr val="58595B"/>
                </a:solidFill>
                <a:effectLst/>
                <a:uLnTx/>
                <a:uFillTx/>
                <a:latin typeface="Arial"/>
                <a:ea typeface="+mn-ea"/>
                <a:cs typeface="+mn-cs"/>
              </a:rPr>
              <a:t>specific</a:t>
            </a:r>
            <a:r>
              <a:rPr kumimoji="0" lang="en-US" sz="1600" b="0" i="0" u="none" strike="noStrike" kern="1200" cap="none" spc="0" normalizeH="0" baseline="0" noProof="0" dirty="0">
                <a:ln>
                  <a:noFill/>
                </a:ln>
                <a:solidFill>
                  <a:srgbClr val="58595B"/>
                </a:solidFill>
                <a:effectLst/>
                <a:uLnTx/>
                <a:uFillTx/>
                <a:latin typeface="Arial"/>
                <a:ea typeface="+mn-ea"/>
                <a:cs typeface="+mn-cs"/>
              </a:rPr>
              <a:t> about what you want to focus on.</a:t>
            </a:r>
          </a:p>
        </p:txBody>
      </p:sp>
      <p:sp>
        <p:nvSpPr>
          <p:cNvPr id="25" name="Text Placeholder 9">
            <a:extLst>
              <a:ext uri="{FF2B5EF4-FFF2-40B4-BE49-F238E27FC236}">
                <a16:creationId xmlns:a16="http://schemas.microsoft.com/office/drawing/2014/main" id="{4845E67B-225F-4636-A8F7-92C1F0A16456}"/>
              </a:ext>
            </a:extLst>
          </p:cNvPr>
          <p:cNvSpPr txBox="1">
            <a:spLocks/>
          </p:cNvSpPr>
          <p:nvPr/>
        </p:nvSpPr>
        <p:spPr>
          <a:xfrm>
            <a:off x="2900131" y="2991958"/>
            <a:ext cx="1707864" cy="1816099"/>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3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58595B"/>
                </a:solidFill>
                <a:effectLst/>
                <a:uLnTx/>
                <a:uFillTx/>
                <a:latin typeface="Arial"/>
                <a:ea typeface="+mn-ea"/>
                <a:cs typeface="+mn-cs"/>
              </a:rPr>
              <a:t>Pick a goal that is </a:t>
            </a:r>
            <a:r>
              <a:rPr kumimoji="0" lang="en-US" sz="1600" b="1" i="0" u="none" strike="noStrike" kern="1200" cap="none" spc="0" normalizeH="0" baseline="0" noProof="0">
                <a:ln>
                  <a:noFill/>
                </a:ln>
                <a:solidFill>
                  <a:srgbClr val="58595B"/>
                </a:solidFill>
                <a:effectLst/>
                <a:uLnTx/>
                <a:uFillTx/>
                <a:latin typeface="Arial"/>
                <a:ea typeface="+mn-ea"/>
                <a:cs typeface="+mn-cs"/>
              </a:rPr>
              <a:t>measurable</a:t>
            </a:r>
            <a:r>
              <a:rPr kumimoji="0" lang="en-US" sz="1600" b="0" i="0" u="none" strike="noStrike" kern="1200" cap="none" spc="0" normalizeH="0" baseline="0" noProof="0">
                <a:ln>
                  <a:noFill/>
                </a:ln>
                <a:solidFill>
                  <a:srgbClr val="58595B"/>
                </a:solidFill>
                <a:effectLst/>
                <a:uLnTx/>
                <a:uFillTx/>
                <a:latin typeface="Arial"/>
                <a:ea typeface="+mn-ea"/>
                <a:cs typeface="+mn-cs"/>
              </a:rPr>
              <a:t> so you can continually monitor your progress.</a:t>
            </a:r>
            <a:endParaRPr kumimoji="0" lang="en-US" sz="1600" b="0" i="0" u="none" strike="noStrike" kern="1200" cap="none" spc="0" normalizeH="0" baseline="0" noProof="0" dirty="0">
              <a:ln>
                <a:noFill/>
              </a:ln>
              <a:solidFill>
                <a:srgbClr val="58595B"/>
              </a:solidFill>
              <a:effectLst/>
              <a:uLnTx/>
              <a:uFillTx/>
              <a:latin typeface="Arial"/>
              <a:ea typeface="+mn-ea"/>
              <a:cs typeface="+mn-cs"/>
            </a:endParaRPr>
          </a:p>
        </p:txBody>
      </p:sp>
      <p:sp>
        <p:nvSpPr>
          <p:cNvPr id="26" name="Text Placeholder 11">
            <a:extLst>
              <a:ext uri="{FF2B5EF4-FFF2-40B4-BE49-F238E27FC236}">
                <a16:creationId xmlns:a16="http://schemas.microsoft.com/office/drawing/2014/main" id="{6F1ECDE5-C81E-43CD-A005-A9A693AFDFDF}"/>
              </a:ext>
            </a:extLst>
          </p:cNvPr>
          <p:cNvSpPr txBox="1">
            <a:spLocks/>
          </p:cNvSpPr>
          <p:nvPr/>
        </p:nvSpPr>
        <p:spPr>
          <a:xfrm>
            <a:off x="4875625" y="2991957"/>
            <a:ext cx="1707864" cy="1816100"/>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3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58595B"/>
                </a:solidFill>
                <a:effectLst/>
                <a:uLnTx/>
                <a:uFillTx/>
                <a:latin typeface="Arial"/>
                <a:ea typeface="+mn-ea"/>
                <a:cs typeface="+mn-cs"/>
              </a:rPr>
              <a:t>Set yourself up for success by choosing something that is </a:t>
            </a:r>
            <a:r>
              <a:rPr kumimoji="0" lang="en-US" sz="1600" b="1" i="0" u="none" strike="noStrike" kern="1200" cap="none" spc="0" normalizeH="0" baseline="0" noProof="0">
                <a:ln>
                  <a:noFill/>
                </a:ln>
                <a:solidFill>
                  <a:srgbClr val="58595B"/>
                </a:solidFill>
                <a:effectLst/>
                <a:uLnTx/>
                <a:uFillTx/>
                <a:latin typeface="Arial"/>
                <a:ea typeface="+mn-ea"/>
                <a:cs typeface="+mn-cs"/>
              </a:rPr>
              <a:t>achievable</a:t>
            </a:r>
            <a:r>
              <a:rPr kumimoji="0" lang="en-US" sz="1600" b="0" i="0" u="none" strike="noStrike" kern="1200" cap="none" spc="0" normalizeH="0" baseline="0" noProof="0">
                <a:ln>
                  <a:noFill/>
                </a:ln>
                <a:solidFill>
                  <a:srgbClr val="58595B"/>
                </a:solidFill>
                <a:effectLst/>
                <a:uLnTx/>
                <a:uFillTx/>
                <a:latin typeface="Arial"/>
                <a:ea typeface="+mn-ea"/>
                <a:cs typeface="+mn-cs"/>
              </a:rPr>
              <a:t>.</a:t>
            </a:r>
            <a:endParaRPr kumimoji="0" lang="en-US" sz="1600" b="0" i="0" u="none" strike="noStrike" kern="1200" cap="none" spc="0" normalizeH="0" baseline="0" noProof="0" dirty="0">
              <a:ln>
                <a:noFill/>
              </a:ln>
              <a:solidFill>
                <a:srgbClr val="58595B"/>
              </a:solidFill>
              <a:effectLst/>
              <a:uLnTx/>
              <a:uFillTx/>
              <a:latin typeface="Arial"/>
              <a:ea typeface="+mn-ea"/>
              <a:cs typeface="+mn-cs"/>
            </a:endParaRPr>
          </a:p>
        </p:txBody>
      </p:sp>
      <p:sp>
        <p:nvSpPr>
          <p:cNvPr id="27" name="Text Placeholder 12">
            <a:extLst>
              <a:ext uri="{FF2B5EF4-FFF2-40B4-BE49-F238E27FC236}">
                <a16:creationId xmlns:a16="http://schemas.microsoft.com/office/drawing/2014/main" id="{AB865BC8-4725-475F-AA43-ADA31CE28B7D}"/>
              </a:ext>
            </a:extLst>
          </p:cNvPr>
          <p:cNvSpPr txBox="1">
            <a:spLocks/>
          </p:cNvSpPr>
          <p:nvPr/>
        </p:nvSpPr>
        <p:spPr>
          <a:xfrm>
            <a:off x="6842020" y="2991957"/>
            <a:ext cx="1707864" cy="1816100"/>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3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58595B"/>
                </a:solidFill>
                <a:effectLst/>
                <a:uLnTx/>
                <a:uFillTx/>
                <a:latin typeface="Arial"/>
                <a:ea typeface="+mn-ea"/>
                <a:cs typeface="+mn-cs"/>
              </a:rPr>
              <a:t>Be </a:t>
            </a:r>
            <a:r>
              <a:rPr kumimoji="0" lang="en-US" sz="1600" b="1" i="0" u="none" strike="noStrike" kern="1200" cap="none" spc="0" normalizeH="0" baseline="0" noProof="0">
                <a:ln>
                  <a:noFill/>
                </a:ln>
                <a:solidFill>
                  <a:srgbClr val="58595B"/>
                </a:solidFill>
                <a:effectLst/>
                <a:uLnTx/>
                <a:uFillTx/>
                <a:latin typeface="Arial"/>
                <a:ea typeface="+mn-ea"/>
                <a:cs typeface="+mn-cs"/>
              </a:rPr>
              <a:t>realistic</a:t>
            </a:r>
            <a:r>
              <a:rPr kumimoji="0" lang="en-US" sz="1600" b="0" i="0" u="none" strike="noStrike" kern="1200" cap="none" spc="0" normalizeH="0" baseline="0" noProof="0">
                <a:ln>
                  <a:noFill/>
                </a:ln>
                <a:solidFill>
                  <a:srgbClr val="58595B"/>
                </a:solidFill>
                <a:effectLst/>
                <a:uLnTx/>
                <a:uFillTx/>
                <a:latin typeface="Arial"/>
                <a:ea typeface="+mn-ea"/>
                <a:cs typeface="+mn-cs"/>
              </a:rPr>
              <a:t> when choosing your goal. Think about how it </a:t>
            </a:r>
            <a:br>
              <a:rPr kumimoji="0" lang="en-US" sz="1600" b="0" i="0" u="none" strike="noStrike" kern="1200" cap="none" spc="0" normalizeH="0" baseline="0" noProof="0">
                <a:ln>
                  <a:noFill/>
                </a:ln>
                <a:solidFill>
                  <a:srgbClr val="58595B"/>
                </a:solidFill>
                <a:effectLst/>
                <a:uLnTx/>
                <a:uFillTx/>
                <a:latin typeface="Arial"/>
                <a:ea typeface="+mn-ea"/>
                <a:cs typeface="+mn-cs"/>
              </a:rPr>
            </a:br>
            <a:r>
              <a:rPr kumimoji="0" lang="en-US" sz="1600" b="0" i="0" u="none" strike="noStrike" kern="1200" cap="none" spc="0" normalizeH="0" baseline="0" noProof="0">
                <a:ln>
                  <a:noFill/>
                </a:ln>
                <a:solidFill>
                  <a:srgbClr val="58595B"/>
                </a:solidFill>
                <a:effectLst/>
                <a:uLnTx/>
                <a:uFillTx/>
                <a:latin typeface="Arial"/>
                <a:ea typeface="+mn-ea"/>
                <a:cs typeface="+mn-cs"/>
              </a:rPr>
              <a:t>will affect your </a:t>
            </a:r>
            <a:br>
              <a:rPr kumimoji="0" lang="en-US" sz="1600" b="0" i="0" u="none" strike="noStrike" kern="1200" cap="none" spc="0" normalizeH="0" baseline="0" noProof="0">
                <a:ln>
                  <a:noFill/>
                </a:ln>
                <a:solidFill>
                  <a:srgbClr val="58595B"/>
                </a:solidFill>
                <a:effectLst/>
                <a:uLnTx/>
                <a:uFillTx/>
                <a:latin typeface="Arial"/>
                <a:ea typeface="+mn-ea"/>
                <a:cs typeface="+mn-cs"/>
              </a:rPr>
            </a:br>
            <a:r>
              <a:rPr kumimoji="0" lang="en-US" sz="1600" b="0" i="0" u="none" strike="noStrike" kern="1200" cap="none" spc="0" normalizeH="0" baseline="0" noProof="0">
                <a:ln>
                  <a:noFill/>
                </a:ln>
                <a:solidFill>
                  <a:srgbClr val="58595B"/>
                </a:solidFill>
                <a:effectLst/>
                <a:uLnTx/>
                <a:uFillTx/>
                <a:latin typeface="Arial"/>
                <a:ea typeface="+mn-ea"/>
                <a:cs typeface="+mn-cs"/>
              </a:rPr>
              <a:t>day-to-day life.</a:t>
            </a:r>
            <a:endParaRPr kumimoji="0" lang="en-US" sz="1600" b="0" i="0" u="none" strike="noStrike" kern="1200" cap="none" spc="0" normalizeH="0" baseline="0" noProof="0" dirty="0">
              <a:ln>
                <a:noFill/>
              </a:ln>
              <a:solidFill>
                <a:srgbClr val="58595B"/>
              </a:solidFill>
              <a:effectLst/>
              <a:uLnTx/>
              <a:uFillTx/>
              <a:latin typeface="Arial"/>
              <a:ea typeface="+mn-ea"/>
              <a:cs typeface="+mn-cs"/>
            </a:endParaRPr>
          </a:p>
        </p:txBody>
      </p:sp>
      <p:sp>
        <p:nvSpPr>
          <p:cNvPr id="28" name="Text Placeholder 13">
            <a:extLst>
              <a:ext uri="{FF2B5EF4-FFF2-40B4-BE49-F238E27FC236}">
                <a16:creationId xmlns:a16="http://schemas.microsoft.com/office/drawing/2014/main" id="{6E83FF1D-C54F-4005-A90D-B2368563813B}"/>
              </a:ext>
            </a:extLst>
          </p:cNvPr>
          <p:cNvSpPr txBox="1">
            <a:spLocks/>
          </p:cNvSpPr>
          <p:nvPr/>
        </p:nvSpPr>
        <p:spPr>
          <a:xfrm>
            <a:off x="8817514" y="2991957"/>
            <a:ext cx="1707864" cy="1816100"/>
          </a:xfrm>
          <a:prstGeom prst="rect">
            <a:avLst/>
          </a:prstGeom>
        </p:spPr>
        <p:txBody>
          <a:bodyPr vert="horz" lIns="0" tIns="0" rIns="0" bIns="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300" kern="1200"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58595B"/>
                </a:solidFill>
                <a:effectLst/>
                <a:uLnTx/>
                <a:uFillTx/>
                <a:latin typeface="Arial"/>
                <a:ea typeface="+mn-ea"/>
                <a:cs typeface="+mn-cs"/>
              </a:rPr>
              <a:t>Be aggressive and realistic when setting your end </a:t>
            </a:r>
            <a:r>
              <a:rPr kumimoji="0" lang="en-US" sz="1600" b="1" i="0" u="none" strike="noStrike" kern="1200" cap="none" spc="0" normalizeH="0" baseline="0" noProof="0">
                <a:ln>
                  <a:noFill/>
                </a:ln>
                <a:solidFill>
                  <a:srgbClr val="58595B"/>
                </a:solidFill>
                <a:effectLst/>
                <a:uLnTx/>
                <a:uFillTx/>
                <a:latin typeface="Arial"/>
                <a:ea typeface="+mn-ea"/>
                <a:cs typeface="+mn-cs"/>
              </a:rPr>
              <a:t>time</a:t>
            </a:r>
            <a:r>
              <a:rPr kumimoji="0" lang="en-US" sz="1600" b="0" i="0" u="none" strike="noStrike" kern="1200" cap="none" spc="0" normalizeH="0" baseline="0" noProof="0">
                <a:ln>
                  <a:noFill/>
                </a:ln>
                <a:solidFill>
                  <a:srgbClr val="58595B"/>
                </a:solidFill>
                <a:effectLst/>
                <a:uLnTx/>
                <a:uFillTx/>
                <a:latin typeface="Arial"/>
                <a:ea typeface="+mn-ea"/>
                <a:cs typeface="+mn-cs"/>
              </a:rPr>
              <a:t> or </a:t>
            </a:r>
            <a:br>
              <a:rPr kumimoji="0" lang="en-US" sz="1600" b="0" i="0" u="none" strike="noStrike" kern="1200" cap="none" spc="0" normalizeH="0" baseline="0" noProof="0">
                <a:ln>
                  <a:noFill/>
                </a:ln>
                <a:solidFill>
                  <a:srgbClr val="58595B"/>
                </a:solidFill>
                <a:effectLst/>
                <a:uLnTx/>
                <a:uFillTx/>
                <a:latin typeface="Arial"/>
                <a:ea typeface="+mn-ea"/>
                <a:cs typeface="+mn-cs"/>
              </a:rPr>
            </a:br>
            <a:r>
              <a:rPr kumimoji="0" lang="en-US" sz="1600" b="0" i="0" u="none" strike="noStrike" kern="1200" cap="none" spc="0" normalizeH="0" baseline="0" noProof="0">
                <a:ln>
                  <a:noFill/>
                </a:ln>
                <a:solidFill>
                  <a:srgbClr val="58595B"/>
                </a:solidFill>
                <a:effectLst/>
                <a:uLnTx/>
                <a:uFillTx/>
                <a:latin typeface="Arial"/>
                <a:ea typeface="+mn-ea"/>
                <a:cs typeface="+mn-cs"/>
              </a:rPr>
              <a:t>date. Knowing there’s an end in sight will help you focus and push yourself.</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58595B"/>
              </a:solidFill>
              <a:effectLst/>
              <a:uLnTx/>
              <a:uFillTx/>
              <a:latin typeface="Arial"/>
              <a:ea typeface="+mn-ea"/>
              <a:cs typeface="+mn-cs"/>
            </a:endParaRPr>
          </a:p>
        </p:txBody>
      </p:sp>
      <p:grpSp>
        <p:nvGrpSpPr>
          <p:cNvPr id="29" name="Group 28" descr="Chevron shapes pointing right">
            <a:extLst>
              <a:ext uri="{FF2B5EF4-FFF2-40B4-BE49-F238E27FC236}">
                <a16:creationId xmlns:a16="http://schemas.microsoft.com/office/drawing/2014/main" id="{24158C30-434B-4FC4-8D88-55D235D7307C}"/>
              </a:ext>
            </a:extLst>
          </p:cNvPr>
          <p:cNvGrpSpPr/>
          <p:nvPr/>
        </p:nvGrpSpPr>
        <p:grpSpPr>
          <a:xfrm>
            <a:off x="933736" y="1295400"/>
            <a:ext cx="10322178" cy="1463040"/>
            <a:chOff x="933736" y="2430943"/>
            <a:chExt cx="10322178" cy="1463040"/>
          </a:xfrm>
        </p:grpSpPr>
        <p:sp>
          <p:nvSpPr>
            <p:cNvPr id="30" name="Chevron 2">
              <a:extLst>
                <a:ext uri="{FF2B5EF4-FFF2-40B4-BE49-F238E27FC236}">
                  <a16:creationId xmlns:a16="http://schemas.microsoft.com/office/drawing/2014/main" id="{A72B2DBB-A06A-48B9-996B-629F32C437C4}"/>
                </a:ext>
              </a:extLst>
            </p:cNvPr>
            <p:cNvSpPr>
              <a:spLocks noChangeAspect="1"/>
            </p:cNvSpPr>
            <p:nvPr/>
          </p:nvSpPr>
          <p:spPr>
            <a:xfrm>
              <a:off x="933736" y="2430943"/>
              <a:ext cx="2438400" cy="1463040"/>
            </a:xfrm>
            <a:prstGeom prst="chevron">
              <a:avLst/>
            </a:prstGeom>
            <a:solidFill>
              <a:srgbClr val="36AF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prstClr val="white"/>
                  </a:solidFill>
                  <a:effectLst/>
                  <a:uLnTx/>
                  <a:uFillTx/>
                  <a:latin typeface="Trebuchet MS"/>
                  <a:ea typeface="+mn-ea"/>
                  <a:cs typeface="+mn-cs"/>
                </a:rPr>
                <a:t>S</a:t>
              </a:r>
            </a:p>
          </p:txBody>
        </p:sp>
        <p:sp>
          <p:nvSpPr>
            <p:cNvPr id="31" name="Chevron 3">
              <a:extLst>
                <a:ext uri="{FF2B5EF4-FFF2-40B4-BE49-F238E27FC236}">
                  <a16:creationId xmlns:a16="http://schemas.microsoft.com/office/drawing/2014/main" id="{33E55A00-A9CC-457B-8493-BEC6C47725EC}"/>
                </a:ext>
              </a:extLst>
            </p:cNvPr>
            <p:cNvSpPr>
              <a:spLocks noChangeAspect="1"/>
            </p:cNvSpPr>
            <p:nvPr/>
          </p:nvSpPr>
          <p:spPr>
            <a:xfrm>
              <a:off x="2900131" y="2430943"/>
              <a:ext cx="2438400" cy="1463040"/>
            </a:xfrm>
            <a:prstGeom prst="chevron">
              <a:avLst/>
            </a:prstGeom>
            <a:solidFill>
              <a:srgbClr val="74C7D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prstClr val="white"/>
                  </a:solidFill>
                  <a:effectLst/>
                  <a:uLnTx/>
                  <a:uFillTx/>
                  <a:latin typeface="Trebuchet MS"/>
                  <a:ea typeface="+mn-ea"/>
                  <a:cs typeface="+mn-cs"/>
                </a:rPr>
                <a:t>M</a:t>
              </a:r>
            </a:p>
          </p:txBody>
        </p:sp>
        <p:sp>
          <p:nvSpPr>
            <p:cNvPr id="32" name="Chevron 4">
              <a:extLst>
                <a:ext uri="{FF2B5EF4-FFF2-40B4-BE49-F238E27FC236}">
                  <a16:creationId xmlns:a16="http://schemas.microsoft.com/office/drawing/2014/main" id="{485CCAC7-27BE-490E-ABED-2F37CFBC10F9}"/>
                </a:ext>
              </a:extLst>
            </p:cNvPr>
            <p:cNvSpPr>
              <a:spLocks noChangeAspect="1"/>
            </p:cNvSpPr>
            <p:nvPr/>
          </p:nvSpPr>
          <p:spPr>
            <a:xfrm>
              <a:off x="4875625" y="2430943"/>
              <a:ext cx="2438400" cy="1463040"/>
            </a:xfrm>
            <a:prstGeom prst="chevron">
              <a:avLst/>
            </a:prstGeom>
            <a:solidFill>
              <a:srgbClr val="9DD7E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prstClr val="white"/>
                  </a:solidFill>
                  <a:effectLst/>
                  <a:uLnTx/>
                  <a:uFillTx/>
                  <a:latin typeface="Trebuchet MS"/>
                  <a:ea typeface="+mn-ea"/>
                  <a:cs typeface="+mn-cs"/>
                </a:rPr>
                <a:t>A</a:t>
              </a:r>
            </a:p>
          </p:txBody>
        </p:sp>
        <p:sp>
          <p:nvSpPr>
            <p:cNvPr id="33" name="Chevron 5">
              <a:extLst>
                <a:ext uri="{FF2B5EF4-FFF2-40B4-BE49-F238E27FC236}">
                  <a16:creationId xmlns:a16="http://schemas.microsoft.com/office/drawing/2014/main" id="{801655D2-980E-4A8F-B0F3-69AA2E7A246C}"/>
                </a:ext>
              </a:extLst>
            </p:cNvPr>
            <p:cNvSpPr>
              <a:spLocks noChangeAspect="1"/>
            </p:cNvSpPr>
            <p:nvPr/>
          </p:nvSpPr>
          <p:spPr>
            <a:xfrm>
              <a:off x="6842020" y="2430943"/>
              <a:ext cx="2438400" cy="1463040"/>
            </a:xfrm>
            <a:prstGeom prst="chevron">
              <a:avLst/>
            </a:prstGeom>
            <a:solidFill>
              <a:srgbClr val="AFDFE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prstClr val="white"/>
                  </a:solidFill>
                  <a:effectLst/>
                  <a:uLnTx/>
                  <a:uFillTx/>
                  <a:latin typeface="Trebuchet MS"/>
                  <a:ea typeface="+mn-ea"/>
                  <a:cs typeface="+mn-cs"/>
                </a:rPr>
                <a:t>R</a:t>
              </a:r>
            </a:p>
          </p:txBody>
        </p:sp>
        <p:sp>
          <p:nvSpPr>
            <p:cNvPr id="34" name="Chevron 6">
              <a:extLst>
                <a:ext uri="{FF2B5EF4-FFF2-40B4-BE49-F238E27FC236}">
                  <a16:creationId xmlns:a16="http://schemas.microsoft.com/office/drawing/2014/main" id="{61ED70F9-CE47-4E8A-9CA0-A55F59751F75}"/>
                </a:ext>
              </a:extLst>
            </p:cNvPr>
            <p:cNvSpPr>
              <a:spLocks noChangeAspect="1"/>
            </p:cNvSpPr>
            <p:nvPr/>
          </p:nvSpPr>
          <p:spPr>
            <a:xfrm>
              <a:off x="8817514" y="2430943"/>
              <a:ext cx="2438400" cy="1463040"/>
            </a:xfrm>
            <a:prstGeom prst="chevron">
              <a:avLst/>
            </a:prstGeom>
            <a:solidFill>
              <a:srgbClr val="D7EFF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0" b="1" i="0" u="none" strike="noStrike" kern="0" cap="none" spc="0" normalizeH="0" baseline="0" noProof="0" dirty="0">
                  <a:ln>
                    <a:noFill/>
                  </a:ln>
                  <a:solidFill>
                    <a:prstClr val="white"/>
                  </a:solidFill>
                  <a:effectLst/>
                  <a:uLnTx/>
                  <a:uFillTx/>
                  <a:latin typeface="Trebuchet MS"/>
                  <a:ea typeface="+mn-ea"/>
                  <a:cs typeface="+mn-cs"/>
                </a:rPr>
                <a:t>T</a:t>
              </a:r>
            </a:p>
          </p:txBody>
        </p:sp>
      </p:grpSp>
    </p:spTree>
    <p:extLst>
      <p:ext uri="{BB962C8B-B14F-4D97-AF65-F5344CB8AC3E}">
        <p14:creationId xmlns:p14="http://schemas.microsoft.com/office/powerpoint/2010/main" val="334211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1A5D-962C-44F2-9182-513FDDE961FA}"/>
              </a:ext>
            </a:extLst>
          </p:cNvPr>
          <p:cNvSpPr>
            <a:spLocks noGrp="1"/>
          </p:cNvSpPr>
          <p:nvPr>
            <p:ph type="title"/>
          </p:nvPr>
        </p:nvSpPr>
        <p:spPr/>
        <p:txBody>
          <a:bodyPr/>
          <a:lstStyle/>
          <a:p>
            <a:r>
              <a:rPr lang="es-AR"/>
              <a:t>Consideración de restricciones</a:t>
            </a:r>
            <a:endParaRPr lang="es-AR" dirty="0"/>
          </a:p>
        </p:txBody>
      </p:sp>
      <p:sp>
        <p:nvSpPr>
          <p:cNvPr id="3" name="Content Placeholder 2">
            <a:extLst>
              <a:ext uri="{FF2B5EF4-FFF2-40B4-BE49-F238E27FC236}">
                <a16:creationId xmlns:a16="http://schemas.microsoft.com/office/drawing/2014/main" id="{23914FB8-3F58-4EA6-A5D6-FDCB459F251E}"/>
              </a:ext>
            </a:extLst>
          </p:cNvPr>
          <p:cNvSpPr>
            <a:spLocks noGrp="1"/>
          </p:cNvSpPr>
          <p:nvPr>
            <p:ph idx="1"/>
          </p:nvPr>
        </p:nvSpPr>
        <p:spPr/>
        <p:txBody>
          <a:bodyPr/>
          <a:lstStyle/>
          <a:p>
            <a:r>
              <a:rPr lang="es-AR" dirty="0"/>
              <a:t>Las restricciones se refieren a la disponibilidad de recursos, </a:t>
            </a:r>
            <a:br>
              <a:rPr lang="es-AR" dirty="0"/>
            </a:br>
            <a:r>
              <a:rPr lang="es-AR" dirty="0"/>
              <a:t>que son finitos</a:t>
            </a:r>
          </a:p>
          <a:p>
            <a:r>
              <a:rPr lang="es-AR" dirty="0"/>
              <a:t>Un plan que no contemple las restricciones normalmente no es factible</a:t>
            </a:r>
          </a:p>
          <a:p>
            <a:r>
              <a:rPr lang="es-AR" dirty="0"/>
              <a:t>Cuando un mismo recurso debe ser compartido por más de una actividad, se deben definir “criterios” para la asignación de los mismos</a:t>
            </a:r>
          </a:p>
          <a:p>
            <a:r>
              <a:rPr lang="es-AR" dirty="0"/>
              <a:t>La optimización de los planes generalmente coincide con la máxima utilización de los recursos más escasos. (Teoría de las restricciones)</a:t>
            </a:r>
          </a:p>
        </p:txBody>
      </p:sp>
    </p:spTree>
    <p:extLst>
      <p:ext uri="{BB962C8B-B14F-4D97-AF65-F5344CB8AC3E}">
        <p14:creationId xmlns:p14="http://schemas.microsoft.com/office/powerpoint/2010/main" val="142869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102B-ABB1-4CCF-88B8-3F81C1CF25FB}"/>
              </a:ext>
            </a:extLst>
          </p:cNvPr>
          <p:cNvSpPr>
            <a:spLocks noGrp="1"/>
          </p:cNvSpPr>
          <p:nvPr>
            <p:ph type="title"/>
          </p:nvPr>
        </p:nvSpPr>
        <p:spPr/>
        <p:txBody>
          <a:bodyPr>
            <a:normAutofit/>
          </a:bodyPr>
          <a:lstStyle/>
          <a:p>
            <a:r>
              <a:rPr lang="es-AR" dirty="0"/>
              <a:t>Coherencia entre objetivos</a:t>
            </a:r>
          </a:p>
        </p:txBody>
      </p:sp>
      <p:sp>
        <p:nvSpPr>
          <p:cNvPr id="3" name="Content Placeholder 2">
            <a:extLst>
              <a:ext uri="{FF2B5EF4-FFF2-40B4-BE49-F238E27FC236}">
                <a16:creationId xmlns:a16="http://schemas.microsoft.com/office/drawing/2014/main" id="{FE2EF214-D268-412E-84D4-A826D97080C3}"/>
              </a:ext>
            </a:extLst>
          </p:cNvPr>
          <p:cNvSpPr>
            <a:spLocks noGrp="1"/>
          </p:cNvSpPr>
          <p:nvPr>
            <p:ph idx="1"/>
          </p:nvPr>
        </p:nvSpPr>
        <p:spPr/>
        <p:txBody>
          <a:bodyPr>
            <a:normAutofit/>
          </a:bodyPr>
          <a:lstStyle/>
          <a:p>
            <a:r>
              <a:rPr lang="es-AR" dirty="0"/>
              <a:t>Los objetivos fijados a nivel de la organización se deberán “descomponer” en objetivos parciales referidos a las distintas áreas, guardando coherencia entre sí</a:t>
            </a:r>
          </a:p>
          <a:p>
            <a:r>
              <a:rPr lang="es-AR" dirty="0"/>
              <a:t>Normalmente, los mejores objetivos para la organización en su conjunto no coinciden con los mejores para cada sector en forma </a:t>
            </a:r>
            <a:r>
              <a:rPr lang="es-AR" dirty="0" smtClean="0"/>
              <a:t>individual</a:t>
            </a:r>
            <a:endParaRPr lang="es-AR" dirty="0"/>
          </a:p>
        </p:txBody>
      </p:sp>
    </p:spTree>
    <p:extLst>
      <p:ext uri="{BB962C8B-B14F-4D97-AF65-F5344CB8AC3E}">
        <p14:creationId xmlns:p14="http://schemas.microsoft.com/office/powerpoint/2010/main" val="17237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102B-ABB1-4CCF-88B8-3F81C1CF25FB}"/>
              </a:ext>
            </a:extLst>
          </p:cNvPr>
          <p:cNvSpPr>
            <a:spLocks noGrp="1"/>
          </p:cNvSpPr>
          <p:nvPr>
            <p:ph type="title"/>
          </p:nvPr>
        </p:nvSpPr>
        <p:spPr/>
        <p:txBody>
          <a:bodyPr>
            <a:normAutofit/>
          </a:bodyPr>
          <a:lstStyle/>
          <a:p>
            <a:r>
              <a:rPr lang="es-AR" dirty="0"/>
              <a:t>Coherencia entre objetivos</a:t>
            </a:r>
          </a:p>
        </p:txBody>
      </p:sp>
      <p:sp>
        <p:nvSpPr>
          <p:cNvPr id="3" name="Content Placeholder 2">
            <a:extLst>
              <a:ext uri="{FF2B5EF4-FFF2-40B4-BE49-F238E27FC236}">
                <a16:creationId xmlns:a16="http://schemas.microsoft.com/office/drawing/2014/main" id="{FE2EF214-D268-412E-84D4-A826D97080C3}"/>
              </a:ext>
            </a:extLst>
          </p:cNvPr>
          <p:cNvSpPr>
            <a:spLocks noGrp="1"/>
          </p:cNvSpPr>
          <p:nvPr>
            <p:ph idx="1"/>
          </p:nvPr>
        </p:nvSpPr>
        <p:spPr/>
        <p:txBody>
          <a:bodyPr>
            <a:normAutofit/>
          </a:bodyPr>
          <a:lstStyle/>
          <a:p>
            <a:endParaRPr lang="es-AR" dirty="0"/>
          </a:p>
          <a:p>
            <a:pPr algn="ctr"/>
            <a:r>
              <a:rPr lang="es-AR" sz="4400" dirty="0"/>
              <a:t>La optimización de los objetivos de primer nivel puede implicar la </a:t>
            </a:r>
            <a:r>
              <a:rPr lang="es-AR" sz="4400" dirty="0" err="1"/>
              <a:t>suboptimización</a:t>
            </a:r>
            <a:r>
              <a:rPr lang="es-AR" sz="4400" dirty="0"/>
              <a:t> de los objetivos de segundo nivel o inferiores.</a:t>
            </a:r>
          </a:p>
        </p:txBody>
      </p:sp>
    </p:spTree>
    <p:extLst>
      <p:ext uri="{BB962C8B-B14F-4D97-AF65-F5344CB8AC3E}">
        <p14:creationId xmlns:p14="http://schemas.microsoft.com/office/powerpoint/2010/main" val="410519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5332-A402-4A7D-AA64-5DF024D7D8AF}"/>
              </a:ext>
            </a:extLst>
          </p:cNvPr>
          <p:cNvSpPr>
            <a:spLocks noGrp="1"/>
          </p:cNvSpPr>
          <p:nvPr>
            <p:ph type="title"/>
          </p:nvPr>
        </p:nvSpPr>
        <p:spPr/>
        <p:txBody>
          <a:bodyPr/>
          <a:lstStyle/>
          <a:p>
            <a:r>
              <a:rPr lang="es-AR"/>
              <a:t>Articulación entre los diversos niveles</a:t>
            </a:r>
            <a:endParaRPr lang="es-AR" dirty="0"/>
          </a:p>
        </p:txBody>
      </p:sp>
      <p:pic>
        <p:nvPicPr>
          <p:cNvPr id="4" name="Content Placeholder 3">
            <a:extLst>
              <a:ext uri="{FF2B5EF4-FFF2-40B4-BE49-F238E27FC236}">
                <a16:creationId xmlns:a16="http://schemas.microsoft.com/office/drawing/2014/main" id="{89BAFE10-A7CF-424B-BEF4-EC17C0F82A67}"/>
              </a:ext>
            </a:extLst>
          </p:cNvPr>
          <p:cNvPicPr>
            <a:picLocks noGrp="1" noChangeAspect="1"/>
          </p:cNvPicPr>
          <p:nvPr>
            <p:ph idx="1"/>
          </p:nvPr>
        </p:nvPicPr>
        <p:blipFill>
          <a:blip r:embed="rId2"/>
          <a:stretch>
            <a:fillRect/>
          </a:stretch>
        </p:blipFill>
        <p:spPr>
          <a:xfrm>
            <a:off x="2292350" y="1608138"/>
            <a:ext cx="7667625" cy="4095750"/>
          </a:xfrm>
        </p:spPr>
      </p:pic>
    </p:spTree>
    <p:extLst>
      <p:ext uri="{BB962C8B-B14F-4D97-AF65-F5344CB8AC3E}">
        <p14:creationId xmlns:p14="http://schemas.microsoft.com/office/powerpoint/2010/main" val="398230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4866" name="Rectangle 2"/>
          <p:cNvSpPr>
            <a:spLocks noGrp="1" noChangeArrowheads="1"/>
          </p:cNvSpPr>
          <p:nvPr>
            <p:ph type="title"/>
          </p:nvPr>
        </p:nvSpPr>
        <p:spPr/>
        <p:txBody>
          <a:bodyPr>
            <a:normAutofit/>
          </a:bodyPr>
          <a:lstStyle/>
          <a:p>
            <a:r>
              <a:rPr lang="es-AR" altLang="es-AR" noProof="0" dirty="0"/>
              <a:t>Alcanzando la Visión: Estrategia</a:t>
            </a:r>
          </a:p>
        </p:txBody>
      </p:sp>
      <p:sp>
        <p:nvSpPr>
          <p:cNvPr id="2084874" name="Text Box 10"/>
          <p:cNvSpPr txBox="1">
            <a:spLocks noChangeArrowheads="1"/>
          </p:cNvSpPr>
          <p:nvPr/>
        </p:nvSpPr>
        <p:spPr bwMode="auto">
          <a:xfrm>
            <a:off x="2545582" y="5340481"/>
            <a:ext cx="1581150" cy="348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pPr algn="l"/>
            <a:r>
              <a:rPr lang="es-AR" altLang="es-AR" sz="1662">
                <a:solidFill>
                  <a:srgbClr val="FFFFFF"/>
                </a:solidFill>
                <a:latin typeface="+mn-lt"/>
              </a:rPr>
              <a:t>Situación Actual</a:t>
            </a:r>
            <a:endParaRPr lang="es-ES" altLang="es-AR" sz="1662">
              <a:solidFill>
                <a:srgbClr val="FFFFFF"/>
              </a:solidFill>
              <a:latin typeface="+mn-lt"/>
            </a:endParaRPr>
          </a:p>
        </p:txBody>
      </p:sp>
      <p:grpSp>
        <p:nvGrpSpPr>
          <p:cNvPr id="3" name="Group 2">
            <a:extLst>
              <a:ext uri="{FF2B5EF4-FFF2-40B4-BE49-F238E27FC236}">
                <a16:creationId xmlns:a16="http://schemas.microsoft.com/office/drawing/2014/main" id="{637429CA-816E-44B7-8A74-A5DD957977A9}"/>
              </a:ext>
            </a:extLst>
          </p:cNvPr>
          <p:cNvGrpSpPr/>
          <p:nvPr/>
        </p:nvGrpSpPr>
        <p:grpSpPr>
          <a:xfrm>
            <a:off x="1880822" y="1600200"/>
            <a:ext cx="8201757" cy="3914038"/>
            <a:chOff x="1295400" y="1676400"/>
            <a:chExt cx="8201757" cy="3914038"/>
          </a:xfrm>
        </p:grpSpPr>
        <p:sp>
          <p:nvSpPr>
            <p:cNvPr id="2084869" name="Line 5"/>
            <p:cNvSpPr>
              <a:spLocks noChangeShapeType="1"/>
            </p:cNvSpPr>
            <p:nvPr/>
          </p:nvSpPr>
          <p:spPr bwMode="auto">
            <a:xfrm>
              <a:off x="3029159" y="1676400"/>
              <a:ext cx="0" cy="3577623"/>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defRPr/>
              </a:pPr>
              <a:endParaRPr lang="en-US" sz="1292">
                <a:latin typeface="+mn-lt"/>
                <a:ea typeface="ＭＳ Ｐゴシック" charset="0"/>
                <a:cs typeface="ＭＳ Ｐゴシック" charset="0"/>
              </a:endParaRPr>
            </a:p>
          </p:txBody>
        </p:sp>
        <p:sp>
          <p:nvSpPr>
            <p:cNvPr id="2084870" name="Line 6"/>
            <p:cNvSpPr>
              <a:spLocks noChangeShapeType="1"/>
            </p:cNvSpPr>
            <p:nvPr/>
          </p:nvSpPr>
          <p:spPr bwMode="auto">
            <a:xfrm>
              <a:off x="3015971" y="5278934"/>
              <a:ext cx="559462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l">
                <a:defRPr/>
              </a:pPr>
              <a:endParaRPr lang="en-US" sz="1292">
                <a:latin typeface="+mn-lt"/>
                <a:ea typeface="ＭＳ Ｐゴシック" charset="0"/>
                <a:cs typeface="ＭＳ Ｐゴシック" charset="0"/>
              </a:endParaRPr>
            </a:p>
          </p:txBody>
        </p:sp>
        <p:sp>
          <p:nvSpPr>
            <p:cNvPr id="2084871" name="Text Box 7"/>
            <p:cNvSpPr txBox="1">
              <a:spLocks noChangeArrowheads="1"/>
            </p:cNvSpPr>
            <p:nvPr/>
          </p:nvSpPr>
          <p:spPr bwMode="auto">
            <a:xfrm>
              <a:off x="8658957" y="5241677"/>
              <a:ext cx="838200" cy="348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571500">
                <a:defRPr sz="24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714500">
                <a:defRPr sz="2400">
                  <a:solidFill>
                    <a:schemeClr val="tx1"/>
                  </a:solidFill>
                  <a:latin typeface="Times New Roman" charset="0"/>
                  <a:ea typeface="ＭＳ Ｐゴシック" charset="0"/>
                </a:defRPr>
              </a:lvl4pPr>
              <a:lvl5pPr marL="2286000">
                <a:defRPr sz="2400">
                  <a:solidFill>
                    <a:schemeClr val="tx1"/>
                  </a:solidFill>
                  <a:latin typeface="Times New Roman" charset="0"/>
                  <a:ea typeface="ＭＳ Ｐゴシック" charset="0"/>
                </a:defRPr>
              </a:lvl5pPr>
              <a:lvl6pPr marL="2743200" eaLnBrk="0" fontAlgn="base" hangingPunct="0">
                <a:spcBef>
                  <a:spcPct val="0"/>
                </a:spcBef>
                <a:spcAft>
                  <a:spcPct val="0"/>
                </a:spcAft>
                <a:defRPr sz="2400">
                  <a:solidFill>
                    <a:schemeClr val="tx1"/>
                  </a:solidFill>
                  <a:latin typeface="Times New Roman" charset="0"/>
                  <a:ea typeface="ＭＳ Ｐゴシック" charset="0"/>
                </a:defRPr>
              </a:lvl6pPr>
              <a:lvl7pPr marL="3200400" eaLnBrk="0" fontAlgn="base" hangingPunct="0">
                <a:spcBef>
                  <a:spcPct val="0"/>
                </a:spcBef>
                <a:spcAft>
                  <a:spcPct val="0"/>
                </a:spcAft>
                <a:defRPr sz="2400">
                  <a:solidFill>
                    <a:schemeClr val="tx1"/>
                  </a:solidFill>
                  <a:latin typeface="Times New Roman" charset="0"/>
                  <a:ea typeface="ＭＳ Ｐゴシック" charset="0"/>
                </a:defRPr>
              </a:lvl7pPr>
              <a:lvl8pPr marL="3657600" eaLnBrk="0" fontAlgn="base" hangingPunct="0">
                <a:spcBef>
                  <a:spcPct val="0"/>
                </a:spcBef>
                <a:spcAft>
                  <a:spcPct val="0"/>
                </a:spcAft>
                <a:defRPr sz="2400">
                  <a:solidFill>
                    <a:schemeClr val="tx1"/>
                  </a:solidFill>
                  <a:latin typeface="Times New Roman" charset="0"/>
                  <a:ea typeface="ＭＳ Ｐゴシック" charset="0"/>
                </a:defRPr>
              </a:lvl8pPr>
              <a:lvl9pPr marL="4114800" eaLnBrk="0" fontAlgn="base" hangingPunct="0">
                <a:spcBef>
                  <a:spcPct val="0"/>
                </a:spcBef>
                <a:spcAft>
                  <a:spcPct val="0"/>
                </a:spcAft>
                <a:defRPr sz="2400">
                  <a:solidFill>
                    <a:schemeClr val="tx1"/>
                  </a:solidFill>
                  <a:latin typeface="Times New Roman" charset="0"/>
                  <a:ea typeface="ＭＳ Ｐゴシック" charset="0"/>
                </a:defRPr>
              </a:lvl9pPr>
            </a:lstStyle>
            <a:p>
              <a:pPr algn="l">
                <a:defRPr/>
              </a:pPr>
              <a:r>
                <a:rPr lang="es-AR" sz="1662" dirty="0">
                  <a:solidFill>
                    <a:srgbClr val="0000FF"/>
                  </a:solidFill>
                  <a:latin typeface="+mn-lt"/>
                  <a:cs typeface="ＭＳ Ｐゴシック" charset="0"/>
                </a:rPr>
                <a:t>Tiempo</a:t>
              </a:r>
              <a:endParaRPr lang="es-ES" sz="1662" dirty="0">
                <a:solidFill>
                  <a:srgbClr val="0000FF"/>
                </a:solidFill>
                <a:latin typeface="+mn-lt"/>
                <a:cs typeface="ＭＳ Ｐゴシック" charset="0"/>
              </a:endParaRPr>
            </a:p>
          </p:txBody>
        </p:sp>
        <p:sp>
          <p:nvSpPr>
            <p:cNvPr id="2084872" name="Text Box 8"/>
            <p:cNvSpPr txBox="1">
              <a:spLocks noChangeArrowheads="1"/>
            </p:cNvSpPr>
            <p:nvPr/>
          </p:nvSpPr>
          <p:spPr bwMode="auto">
            <a:xfrm>
              <a:off x="1295400" y="1905000"/>
              <a:ext cx="1458797" cy="6038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ＭＳ Ｐゴシック" charset="0"/>
                </a:defRPr>
              </a:lvl1pPr>
              <a:lvl2pPr marL="571500">
                <a:defRPr sz="24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714500">
                <a:defRPr sz="2400">
                  <a:solidFill>
                    <a:schemeClr val="tx1"/>
                  </a:solidFill>
                  <a:latin typeface="Times New Roman" charset="0"/>
                  <a:ea typeface="ＭＳ Ｐゴシック" charset="0"/>
                </a:defRPr>
              </a:lvl4pPr>
              <a:lvl5pPr marL="2286000">
                <a:defRPr sz="2400">
                  <a:solidFill>
                    <a:schemeClr val="tx1"/>
                  </a:solidFill>
                  <a:latin typeface="Times New Roman" charset="0"/>
                  <a:ea typeface="ＭＳ Ｐゴシック" charset="0"/>
                </a:defRPr>
              </a:lvl5pPr>
              <a:lvl6pPr marL="2743200" eaLnBrk="0" fontAlgn="base" hangingPunct="0">
                <a:spcBef>
                  <a:spcPct val="0"/>
                </a:spcBef>
                <a:spcAft>
                  <a:spcPct val="0"/>
                </a:spcAft>
                <a:defRPr sz="2400">
                  <a:solidFill>
                    <a:schemeClr val="tx1"/>
                  </a:solidFill>
                  <a:latin typeface="Times New Roman" charset="0"/>
                  <a:ea typeface="ＭＳ Ｐゴシック" charset="0"/>
                </a:defRPr>
              </a:lvl6pPr>
              <a:lvl7pPr marL="3200400" eaLnBrk="0" fontAlgn="base" hangingPunct="0">
                <a:spcBef>
                  <a:spcPct val="0"/>
                </a:spcBef>
                <a:spcAft>
                  <a:spcPct val="0"/>
                </a:spcAft>
                <a:defRPr sz="2400">
                  <a:solidFill>
                    <a:schemeClr val="tx1"/>
                  </a:solidFill>
                  <a:latin typeface="Times New Roman" charset="0"/>
                  <a:ea typeface="ＭＳ Ｐゴシック" charset="0"/>
                </a:defRPr>
              </a:lvl7pPr>
              <a:lvl8pPr marL="3657600" eaLnBrk="0" fontAlgn="base" hangingPunct="0">
                <a:spcBef>
                  <a:spcPct val="0"/>
                </a:spcBef>
                <a:spcAft>
                  <a:spcPct val="0"/>
                </a:spcAft>
                <a:defRPr sz="2400">
                  <a:solidFill>
                    <a:schemeClr val="tx1"/>
                  </a:solidFill>
                  <a:latin typeface="Times New Roman" charset="0"/>
                  <a:ea typeface="ＭＳ Ｐゴシック" charset="0"/>
                </a:defRPr>
              </a:lvl8pPr>
              <a:lvl9pPr marL="4114800" eaLnBrk="0" fontAlgn="base" hangingPunct="0">
                <a:spcBef>
                  <a:spcPct val="0"/>
                </a:spcBef>
                <a:spcAft>
                  <a:spcPct val="0"/>
                </a:spcAft>
                <a:defRPr sz="2400">
                  <a:solidFill>
                    <a:schemeClr val="tx1"/>
                  </a:solidFill>
                  <a:latin typeface="Times New Roman" charset="0"/>
                  <a:ea typeface="ＭＳ Ｐゴシック" charset="0"/>
                </a:defRPr>
              </a:lvl9pPr>
            </a:lstStyle>
            <a:p>
              <a:pPr algn="l">
                <a:defRPr/>
              </a:pPr>
              <a:r>
                <a:rPr lang="es-AR" sz="1662" dirty="0">
                  <a:solidFill>
                    <a:srgbClr val="0000FF"/>
                  </a:solidFill>
                  <a:latin typeface="+mn-lt"/>
                  <a:cs typeface="ＭＳ Ｐゴシック" charset="0"/>
                </a:rPr>
                <a:t>Competencias </a:t>
              </a:r>
              <a:br>
                <a:rPr lang="es-AR" sz="1662" dirty="0">
                  <a:solidFill>
                    <a:srgbClr val="0000FF"/>
                  </a:solidFill>
                  <a:latin typeface="+mn-lt"/>
                  <a:cs typeface="ＭＳ Ｐゴシック" charset="0"/>
                </a:rPr>
              </a:br>
              <a:r>
                <a:rPr lang="es-AR" sz="1662" dirty="0">
                  <a:solidFill>
                    <a:srgbClr val="0000FF"/>
                  </a:solidFill>
                  <a:latin typeface="+mn-lt"/>
                  <a:cs typeface="ＭＳ Ｐゴシック" charset="0"/>
                </a:rPr>
                <a:t>Esenciales</a:t>
              </a:r>
              <a:endParaRPr lang="es-ES" sz="1662" dirty="0">
                <a:solidFill>
                  <a:srgbClr val="0000FF"/>
                </a:solidFill>
                <a:latin typeface="+mn-lt"/>
                <a:cs typeface="ＭＳ Ｐゴシック" charset="0"/>
              </a:endParaRPr>
            </a:p>
          </p:txBody>
        </p:sp>
        <p:sp>
          <p:nvSpPr>
            <p:cNvPr id="2084873" name="Oval 9"/>
            <p:cNvSpPr>
              <a:spLocks noChangeArrowheads="1"/>
            </p:cNvSpPr>
            <p:nvPr/>
          </p:nvSpPr>
          <p:spPr bwMode="auto">
            <a:xfrm>
              <a:off x="3077517" y="4414358"/>
              <a:ext cx="1022839" cy="84406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r>
                <a:rPr lang="en-US" altLang="es-AR" sz="1292">
                  <a:solidFill>
                    <a:schemeClr val="tx1"/>
                  </a:solidFill>
                  <a:latin typeface="+mn-lt"/>
                </a:rPr>
                <a:t>Situación</a:t>
              </a:r>
            </a:p>
            <a:p>
              <a:r>
                <a:rPr lang="en-US" altLang="es-AR" sz="1292">
                  <a:solidFill>
                    <a:schemeClr val="tx1"/>
                  </a:solidFill>
                  <a:latin typeface="+mn-lt"/>
                </a:rPr>
                <a:t>Actual</a:t>
              </a:r>
            </a:p>
          </p:txBody>
        </p:sp>
        <p:grpSp>
          <p:nvGrpSpPr>
            <p:cNvPr id="2084875" name="Group 11"/>
            <p:cNvGrpSpPr>
              <a:grpSpLocks/>
            </p:cNvGrpSpPr>
            <p:nvPr/>
          </p:nvGrpSpPr>
          <p:grpSpPr bwMode="auto">
            <a:xfrm>
              <a:off x="6443596" y="2529874"/>
              <a:ext cx="1774582" cy="1167911"/>
              <a:chOff x="2491" y="2409"/>
              <a:chExt cx="1211" cy="797"/>
            </a:xfrm>
          </p:grpSpPr>
          <p:sp>
            <p:nvSpPr>
              <p:cNvPr id="2084876" name="Oval 12"/>
              <p:cNvSpPr>
                <a:spLocks noChangeArrowheads="1"/>
              </p:cNvSpPr>
              <p:nvPr/>
            </p:nvSpPr>
            <p:spPr bwMode="auto">
              <a:xfrm>
                <a:off x="2686" y="2409"/>
                <a:ext cx="661"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r>
                  <a:rPr lang="en-US" altLang="es-AR" sz="1292" dirty="0" err="1">
                    <a:solidFill>
                      <a:schemeClr val="tx1"/>
                    </a:solidFill>
                    <a:latin typeface="+mn-lt"/>
                  </a:rPr>
                  <a:t>Situación</a:t>
                </a:r>
                <a:endParaRPr lang="en-US" altLang="es-AR" sz="1292" dirty="0">
                  <a:solidFill>
                    <a:schemeClr val="tx1"/>
                  </a:solidFill>
                  <a:latin typeface="+mn-lt"/>
                </a:endParaRPr>
              </a:p>
              <a:p>
                <a:r>
                  <a:rPr lang="en-US" altLang="es-AR" sz="1292" dirty="0" err="1">
                    <a:solidFill>
                      <a:schemeClr val="tx1"/>
                    </a:solidFill>
                    <a:latin typeface="+mn-lt"/>
                  </a:rPr>
                  <a:t>Futura</a:t>
                </a:r>
                <a:endParaRPr lang="en-US" altLang="es-AR" sz="1292" dirty="0">
                  <a:latin typeface="+mn-lt"/>
                </a:endParaRPr>
              </a:p>
            </p:txBody>
          </p:sp>
          <p:sp>
            <p:nvSpPr>
              <p:cNvPr id="2084877" name="Text Box 13"/>
              <p:cNvSpPr txBox="1">
                <a:spLocks noChangeArrowheads="1"/>
              </p:cNvSpPr>
              <p:nvPr/>
            </p:nvSpPr>
            <p:spPr bwMode="auto">
              <a:xfrm>
                <a:off x="2491" y="2968"/>
                <a:ext cx="1211"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pPr algn="l"/>
                <a:r>
                  <a:rPr lang="es-AR" altLang="es-AR" sz="1662" dirty="0">
                    <a:solidFill>
                      <a:srgbClr val="FFFFFF"/>
                    </a:solidFill>
                    <a:latin typeface="+mn-lt"/>
                  </a:rPr>
                  <a:t>Situación Deseada</a:t>
                </a:r>
                <a:endParaRPr lang="es-ES" altLang="es-AR" sz="1662" dirty="0">
                  <a:solidFill>
                    <a:srgbClr val="FFFFFF"/>
                  </a:solidFill>
                  <a:latin typeface="+mn-lt"/>
                </a:endParaRPr>
              </a:p>
            </p:txBody>
          </p:sp>
        </p:grpSp>
        <p:grpSp>
          <p:nvGrpSpPr>
            <p:cNvPr id="2084878" name="Group 14"/>
            <p:cNvGrpSpPr>
              <a:grpSpLocks/>
            </p:cNvGrpSpPr>
            <p:nvPr/>
          </p:nvGrpSpPr>
          <p:grpSpPr bwMode="auto">
            <a:xfrm>
              <a:off x="4342233" y="3606932"/>
              <a:ext cx="3655024" cy="1103435"/>
              <a:chOff x="2062" y="2906"/>
              <a:chExt cx="2496" cy="753"/>
            </a:xfrm>
          </p:grpSpPr>
          <p:sp>
            <p:nvSpPr>
              <p:cNvPr id="2084879" name="AutoShape 15"/>
              <p:cNvSpPr>
                <a:spLocks noChangeArrowheads="1"/>
              </p:cNvSpPr>
              <p:nvPr/>
            </p:nvSpPr>
            <p:spPr bwMode="auto">
              <a:xfrm rot="-1572341">
                <a:off x="2062" y="2906"/>
                <a:ext cx="1247" cy="483"/>
              </a:xfrm>
              <a:custGeom>
                <a:avLst/>
                <a:gdLst>
                  <a:gd name="T0" fmla="*/ 935 w 21600"/>
                  <a:gd name="T1" fmla="*/ 0 h 21600"/>
                  <a:gd name="T2" fmla="*/ 0 w 21600"/>
                  <a:gd name="T3" fmla="*/ 241 h 21600"/>
                  <a:gd name="T4" fmla="*/ 935 w 21600"/>
                  <a:gd name="T5" fmla="*/ 483 h 21600"/>
                  <a:gd name="T6" fmla="*/ 1247 w 21600"/>
                  <a:gd name="T7" fmla="*/ 241 h 21600"/>
                  <a:gd name="T8" fmla="*/ 17694720 60000 65536"/>
                  <a:gd name="T9" fmla="*/ 11796480 60000 65536"/>
                  <a:gd name="T10" fmla="*/ 5898240 60000 65536"/>
                  <a:gd name="T11" fmla="*/ 0 60000 65536"/>
                  <a:gd name="T12" fmla="*/ 3378 w 21600"/>
                  <a:gd name="T13" fmla="*/ 5411 h 21600"/>
                  <a:gd name="T14" fmla="*/ 18898 w 21600"/>
                  <a:gd name="T15" fmla="*/ 1618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s-AR">
                  <a:latin typeface="+mn-lt"/>
                </a:endParaRPr>
              </a:p>
            </p:txBody>
          </p:sp>
          <p:sp>
            <p:nvSpPr>
              <p:cNvPr id="2084880" name="Text Box 16"/>
              <p:cNvSpPr txBox="1">
                <a:spLocks noChangeArrowheads="1"/>
              </p:cNvSpPr>
              <p:nvPr/>
            </p:nvSpPr>
            <p:spPr bwMode="auto">
              <a:xfrm>
                <a:off x="2651" y="3247"/>
                <a:ext cx="1907"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rgbClr val="CCCC00"/>
                    </a:solidFill>
                    <a:latin typeface="Times New Roman" panose="02020603050405020304" pitchFamily="18" charset="0"/>
                    <a:ea typeface="MS PGothic" panose="020B0600070205080204" pitchFamily="34" charset="-128"/>
                  </a:defRPr>
                </a:lvl1pPr>
                <a:lvl2pPr marL="742950" indent="-285750">
                  <a:defRPr sz="2400">
                    <a:solidFill>
                      <a:srgbClr val="CCCC00"/>
                    </a:solidFill>
                    <a:latin typeface="Times New Roman" panose="02020603050405020304" pitchFamily="18" charset="0"/>
                    <a:ea typeface="MS PGothic" panose="020B0600070205080204" pitchFamily="34" charset="-128"/>
                  </a:defRPr>
                </a:lvl2pPr>
                <a:lvl3pPr marL="1143000" indent="-228600">
                  <a:defRPr sz="2400">
                    <a:solidFill>
                      <a:srgbClr val="CCCC00"/>
                    </a:solidFill>
                    <a:latin typeface="Times New Roman" panose="02020603050405020304" pitchFamily="18" charset="0"/>
                    <a:ea typeface="MS PGothic" panose="020B0600070205080204" pitchFamily="34" charset="-128"/>
                  </a:defRPr>
                </a:lvl3pPr>
                <a:lvl4pPr marL="1600200" indent="-228600">
                  <a:defRPr sz="2400">
                    <a:solidFill>
                      <a:srgbClr val="CCCC00"/>
                    </a:solidFill>
                    <a:latin typeface="Times New Roman" panose="02020603050405020304" pitchFamily="18" charset="0"/>
                    <a:ea typeface="MS PGothic" panose="020B0600070205080204" pitchFamily="34" charset="-128"/>
                  </a:defRPr>
                </a:lvl4pPr>
                <a:lvl5pPr marL="2057400" indent="-228600">
                  <a:defRPr sz="2400">
                    <a:solidFill>
                      <a:srgbClr val="CCCC00"/>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2400">
                    <a:solidFill>
                      <a:srgbClr val="CCCC00"/>
                    </a:solidFill>
                    <a:latin typeface="Times New Roman" panose="02020603050405020304" pitchFamily="18" charset="0"/>
                    <a:ea typeface="MS PGothic" panose="020B0600070205080204" pitchFamily="34" charset="-128"/>
                  </a:defRPr>
                </a:lvl9pPr>
              </a:lstStyle>
              <a:p>
                <a:pPr algn="l"/>
                <a:r>
                  <a:rPr lang="es-AR" altLang="es-AR" sz="1662" dirty="0">
                    <a:solidFill>
                      <a:srgbClr val="0000FF"/>
                    </a:solidFill>
                    <a:latin typeface="+mn-lt"/>
                  </a:rPr>
                  <a:t>Proceso </a:t>
                </a:r>
              </a:p>
              <a:p>
                <a:pPr algn="l"/>
                <a:r>
                  <a:rPr lang="es-AR" altLang="es-AR" sz="1662" dirty="0">
                    <a:solidFill>
                      <a:srgbClr val="0000FF"/>
                    </a:solidFill>
                    <a:latin typeface="+mn-lt"/>
                  </a:rPr>
                  <a:t>Estratégico de Transformación</a:t>
                </a:r>
                <a:endParaRPr lang="es-ES" altLang="es-AR" sz="1662" dirty="0">
                  <a:solidFill>
                    <a:srgbClr val="0000FF"/>
                  </a:solidFill>
                  <a:latin typeface="+mn-lt"/>
                </a:endParaRPr>
              </a:p>
            </p:txBody>
          </p:sp>
        </p:grpSp>
      </p:grpSp>
      <p:sp>
        <p:nvSpPr>
          <p:cNvPr id="2" name="Rectangle 1">
            <a:extLst>
              <a:ext uri="{FF2B5EF4-FFF2-40B4-BE49-F238E27FC236}">
                <a16:creationId xmlns:a16="http://schemas.microsoft.com/office/drawing/2014/main" id="{C1C79148-4EE1-4C5C-A178-B6841F1FE0A1}"/>
              </a:ext>
            </a:extLst>
          </p:cNvPr>
          <p:cNvSpPr/>
          <p:nvPr/>
        </p:nvSpPr>
        <p:spPr>
          <a:xfrm>
            <a:off x="1600200" y="5700325"/>
            <a:ext cx="8763000" cy="523220"/>
          </a:xfrm>
          <a:prstGeom prst="rect">
            <a:avLst/>
          </a:prstGeom>
        </p:spPr>
        <p:txBody>
          <a:bodyPr wrap="square">
            <a:spAutoFit/>
          </a:bodyPr>
          <a:lstStyle/>
          <a:p>
            <a:r>
              <a:rPr lang="es-AR" sz="2800" b="1" dirty="0">
                <a:solidFill>
                  <a:srgbClr val="0000FF"/>
                </a:solidFill>
                <a:latin typeface="+mn-lt"/>
              </a:rPr>
              <a:t>Estrategia: </a:t>
            </a:r>
            <a:r>
              <a:rPr lang="es-AR" sz="2800" b="1" dirty="0">
                <a:solidFill>
                  <a:schemeClr val="tx1"/>
                </a:solidFill>
                <a:latin typeface="+mn-lt"/>
              </a:rPr>
              <a:t>c</a:t>
            </a:r>
            <a:r>
              <a:rPr lang="es-AR" sz="2800" b="1" dirty="0">
                <a:solidFill>
                  <a:srgbClr val="000000"/>
                </a:solidFill>
                <a:latin typeface="+mn-lt"/>
              </a:rPr>
              <a:t>onjunto de procesos para alcanzar la Visión</a:t>
            </a:r>
          </a:p>
        </p:txBody>
      </p:sp>
    </p:spTree>
    <p:extLst>
      <p:ext uri="{BB962C8B-B14F-4D97-AF65-F5344CB8AC3E}">
        <p14:creationId xmlns:p14="http://schemas.microsoft.com/office/powerpoint/2010/main" val="107869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BE30-3E84-4822-8879-956CB035C9BD}"/>
              </a:ext>
            </a:extLst>
          </p:cNvPr>
          <p:cNvSpPr>
            <a:spLocks noGrp="1"/>
          </p:cNvSpPr>
          <p:nvPr>
            <p:ph type="title"/>
          </p:nvPr>
        </p:nvSpPr>
        <p:spPr/>
        <p:txBody>
          <a:bodyPr/>
          <a:lstStyle/>
          <a:p>
            <a:r>
              <a:rPr lang="en-US" dirty="0" err="1"/>
              <a:t>Planificación</a:t>
            </a:r>
            <a:endParaRPr lang="es-AR" dirty="0"/>
          </a:p>
        </p:txBody>
      </p:sp>
    </p:spTree>
    <p:extLst>
      <p:ext uri="{BB962C8B-B14F-4D97-AF65-F5344CB8AC3E}">
        <p14:creationId xmlns:p14="http://schemas.microsoft.com/office/powerpoint/2010/main" val="315615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Planificación</a:t>
            </a:r>
            <a:endParaRPr lang="es-AR" noProof="0" dirty="0"/>
          </a:p>
        </p:txBody>
      </p:sp>
      <p:sp>
        <p:nvSpPr>
          <p:cNvPr id="3" name="Content Placeholder 2"/>
          <p:cNvSpPr>
            <a:spLocks noGrp="1"/>
          </p:cNvSpPr>
          <p:nvPr>
            <p:ph idx="1"/>
          </p:nvPr>
        </p:nvSpPr>
        <p:spPr/>
        <p:txBody>
          <a:bodyPr>
            <a:noAutofit/>
          </a:bodyPr>
          <a:lstStyle/>
          <a:p>
            <a:r>
              <a:rPr lang="es-AR" altLang="en-US" dirty="0" smtClean="0"/>
              <a:t>Una de las funciones principales </a:t>
            </a:r>
            <a:r>
              <a:rPr lang="es-AR" altLang="en-US" dirty="0"/>
              <a:t>de la Administración</a:t>
            </a:r>
          </a:p>
          <a:p>
            <a:r>
              <a:rPr lang="es-ES" dirty="0"/>
              <a:t>Provee la base para todas las otras cosas que los gerentes o líderes hacen</a:t>
            </a:r>
          </a:p>
          <a:p>
            <a:pPr lvl="1"/>
            <a:r>
              <a:rPr lang="es-ES" dirty="0"/>
              <a:t>Organizar, liderar, controlar </a:t>
            </a:r>
          </a:p>
          <a:p>
            <a:r>
              <a:rPr lang="es-ES" dirty="0"/>
              <a:t>Establece los objetivos o metas de la organización, y los pasos para alcanzarlos</a:t>
            </a:r>
          </a:p>
          <a:p>
            <a:pPr lvl="1"/>
            <a:r>
              <a:rPr lang="es-AR" dirty="0"/>
              <a:t>Identifica las actividades necesarias para alcanzar dichos objetivos y las ordena temporalmente</a:t>
            </a:r>
          </a:p>
          <a:p>
            <a:pPr lvl="1"/>
            <a:r>
              <a:rPr lang="es-AR" dirty="0"/>
              <a:t>Analiza alternativas, y toma </a:t>
            </a:r>
            <a:r>
              <a:rPr lang="es-AR" dirty="0" smtClean="0"/>
              <a:t>decisiones </a:t>
            </a:r>
            <a:r>
              <a:rPr lang="es-AR" dirty="0"/>
              <a:t>sobre las tareas y recursos a ser utilizados para alcanzar los objetivos</a:t>
            </a:r>
          </a:p>
          <a:p>
            <a:pPr lvl="1"/>
            <a:r>
              <a:rPr lang="es-AR" dirty="0"/>
              <a:t>Asigna responsables de cada tarea</a:t>
            </a:r>
          </a:p>
        </p:txBody>
      </p:sp>
      <p:sp>
        <p:nvSpPr>
          <p:cNvPr id="6" name="TextBox 5">
            <a:extLst>
              <a:ext uri="{FF2B5EF4-FFF2-40B4-BE49-F238E27FC236}">
                <a16:creationId xmlns:a16="http://schemas.microsoft.com/office/drawing/2014/main" id="{1E01E330-A480-45A3-9BAD-2F411076D7B1}"/>
              </a:ext>
            </a:extLst>
          </p:cNvPr>
          <p:cNvSpPr txBox="1"/>
          <p:nvPr/>
        </p:nvSpPr>
        <p:spPr>
          <a:xfrm>
            <a:off x="3594044" y="5105400"/>
            <a:ext cx="6159556" cy="1569660"/>
          </a:xfrm>
          <a:prstGeom prst="rect">
            <a:avLst/>
          </a:prstGeom>
          <a:solidFill>
            <a:schemeClr val="bg2"/>
          </a:solidFill>
          <a:ln>
            <a:solidFill>
              <a:schemeClr val="accent1"/>
            </a:solidFill>
          </a:ln>
        </p:spPr>
        <p:txBody>
          <a:bodyPr wrap="square" rtlCol="0">
            <a:spAutoFit/>
          </a:bodyPr>
          <a:lstStyle/>
          <a:p>
            <a:pPr algn="ctr"/>
            <a:r>
              <a:rPr lang="es-AR" sz="4800" dirty="0">
                <a:solidFill>
                  <a:schemeClr val="accent2"/>
                </a:solidFill>
                <a:latin typeface="+mn-lt"/>
              </a:rPr>
              <a:t>Es el proceso de creación de un plan</a:t>
            </a:r>
          </a:p>
        </p:txBody>
      </p:sp>
    </p:spTree>
    <p:extLst>
      <p:ext uri="{BB962C8B-B14F-4D97-AF65-F5344CB8AC3E}">
        <p14:creationId xmlns:p14="http://schemas.microsoft.com/office/powerpoint/2010/main" val="115088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133600" y="2044700"/>
            <a:ext cx="6553200" cy="4127500"/>
            <a:chOff x="259" y="0"/>
            <a:chExt cx="4128" cy="2600"/>
          </a:xfrm>
        </p:grpSpPr>
        <p:grpSp>
          <p:nvGrpSpPr>
            <p:cNvPr id="5126" name="Group 7"/>
            <p:cNvGrpSpPr>
              <a:grpSpLocks/>
            </p:cNvGrpSpPr>
            <p:nvPr/>
          </p:nvGrpSpPr>
          <p:grpSpPr bwMode="auto">
            <a:xfrm>
              <a:off x="1314" y="176"/>
              <a:ext cx="2880" cy="2424"/>
              <a:chOff x="0" y="0"/>
              <a:chExt cx="2880" cy="2424"/>
            </a:xfrm>
          </p:grpSpPr>
          <p:sp>
            <p:nvSpPr>
              <p:cNvPr id="5141" name="Rectangle 8"/>
              <p:cNvSpPr>
                <a:spLocks/>
              </p:cNvSpPr>
              <p:nvPr/>
            </p:nvSpPr>
            <p:spPr bwMode="auto">
              <a:xfrm>
                <a:off x="0" y="0"/>
                <a:ext cx="2880" cy="2424"/>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2" name="AutoShape 9"/>
              <p:cNvSpPr>
                <a:spLocks/>
              </p:cNvSpPr>
              <p:nvPr/>
            </p:nvSpPr>
            <p:spPr bwMode="auto">
              <a:xfrm>
                <a:off x="1448" y="64"/>
                <a:ext cx="1352" cy="2280"/>
              </a:xfrm>
              <a:prstGeom prst="rtTriangle">
                <a:avLst/>
              </a:prstGeom>
              <a:solidFill>
                <a:srgbClr val="0080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3" name="AutoShape 10"/>
              <p:cNvSpPr>
                <a:spLocks/>
              </p:cNvSpPr>
              <p:nvPr/>
            </p:nvSpPr>
            <p:spPr bwMode="auto">
              <a:xfrm>
                <a:off x="1448" y="64"/>
                <a:ext cx="624" cy="2280"/>
              </a:xfrm>
              <a:prstGeom prst="rtTriangle">
                <a:avLst/>
              </a:prstGeom>
              <a:solidFill>
                <a:srgbClr val="0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4" name="AutoShape 11"/>
              <p:cNvSpPr>
                <a:spLocks/>
              </p:cNvSpPr>
              <p:nvPr/>
            </p:nvSpPr>
            <p:spPr bwMode="auto">
              <a:xfrm flipH="1">
                <a:off x="96" y="64"/>
                <a:ext cx="1352" cy="2280"/>
              </a:xfrm>
              <a:prstGeom prst="rtTriangle">
                <a:avLst/>
              </a:prstGeom>
              <a:solidFill>
                <a:srgbClr val="8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5" name="AutoShape 12"/>
              <p:cNvSpPr>
                <a:spLocks/>
              </p:cNvSpPr>
              <p:nvPr/>
            </p:nvSpPr>
            <p:spPr bwMode="auto">
              <a:xfrm flipH="1">
                <a:off x="824" y="64"/>
                <a:ext cx="624" cy="2280"/>
              </a:xfrm>
              <a:prstGeom prst="rtTriangle">
                <a:avLst/>
              </a:prstGeom>
              <a:solidFill>
                <a:srgbClr val="FF80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6" name="Rectangle 14"/>
              <p:cNvSpPr>
                <a:spLocks/>
              </p:cNvSpPr>
              <p:nvPr/>
            </p:nvSpPr>
            <p:spPr bwMode="auto">
              <a:xfrm>
                <a:off x="72" y="1208"/>
                <a:ext cx="2752" cy="568"/>
              </a:xfrm>
              <a:prstGeom prst="rect">
                <a:avLst/>
              </a:prstGeom>
              <a:solidFill>
                <a:srgbClr val="FFFFFF">
                  <a:alpha val="34509"/>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7" name="Rectangle 15"/>
              <p:cNvSpPr>
                <a:spLocks/>
              </p:cNvSpPr>
              <p:nvPr/>
            </p:nvSpPr>
            <p:spPr bwMode="auto">
              <a:xfrm>
                <a:off x="72" y="584"/>
                <a:ext cx="2752" cy="624"/>
              </a:xfrm>
              <a:prstGeom prst="rect">
                <a:avLst/>
              </a:prstGeom>
              <a:solidFill>
                <a:srgbClr val="FFFFFF">
                  <a:alpha val="22745"/>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s-ES_tradnl" altLang="es-419"/>
              </a:p>
            </p:txBody>
          </p:sp>
          <p:sp>
            <p:nvSpPr>
              <p:cNvPr id="5148" name="Line 16"/>
              <p:cNvSpPr>
                <a:spLocks noChangeShapeType="1"/>
              </p:cNvSpPr>
              <p:nvPr/>
            </p:nvSpPr>
            <p:spPr bwMode="auto">
              <a:xfrm>
                <a:off x="378" y="1786"/>
                <a:ext cx="2123"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149" name="Line 17"/>
              <p:cNvSpPr>
                <a:spLocks noChangeShapeType="1"/>
              </p:cNvSpPr>
              <p:nvPr/>
            </p:nvSpPr>
            <p:spPr bwMode="auto">
              <a:xfrm>
                <a:off x="715" y="1210"/>
                <a:ext cx="1482"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150" name="Line 18"/>
              <p:cNvSpPr>
                <a:spLocks noChangeShapeType="1"/>
              </p:cNvSpPr>
              <p:nvPr/>
            </p:nvSpPr>
            <p:spPr bwMode="auto">
              <a:xfrm>
                <a:off x="1071" y="582"/>
                <a:ext cx="738"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6413" name="Rectangle 13">
                <a:extLst>
                  <a:ext uri="{FF2B5EF4-FFF2-40B4-BE49-F238E27FC236}">
                    <a16:creationId xmlns:a16="http://schemas.microsoft.com/office/drawing/2014/main" id="{70D77BDF-44E9-4C2E-9A64-81FD82A34958}"/>
                  </a:ext>
                </a:extLst>
              </p:cNvPr>
              <p:cNvSpPr>
                <a:spLocks/>
              </p:cNvSpPr>
              <p:nvPr/>
            </p:nvSpPr>
            <p:spPr bwMode="auto">
              <a:xfrm>
                <a:off x="72" y="1776"/>
                <a:ext cx="2752" cy="576"/>
              </a:xfrm>
              <a:prstGeom prst="rect">
                <a:avLst/>
              </a:prstGeom>
              <a:solidFill>
                <a:schemeClr val="accent3"/>
              </a:solidFill>
              <a:ln w="25400">
                <a:noFill/>
                <a:miter lim="800000"/>
                <a:headEnd/>
                <a:tailEnd/>
              </a:ln>
            </p:spPr>
            <p:txBody>
              <a:bodyPr lIns="0" tIns="0" rIns="0" bIns="0"/>
              <a:lstStyle/>
              <a:p>
                <a:pPr eaLnBrk="1" hangingPunct="1">
                  <a:defRPr/>
                </a:pPr>
                <a:endParaRPr lang="es-ES_tradnl">
                  <a:latin typeface="Arial" charset="0"/>
                </a:endParaRPr>
              </a:p>
            </p:txBody>
          </p:sp>
        </p:grpSp>
        <p:sp>
          <p:nvSpPr>
            <p:cNvPr id="5127" name="Rectangle 19"/>
            <p:cNvSpPr>
              <a:spLocks/>
            </p:cNvSpPr>
            <p:nvPr/>
          </p:nvSpPr>
          <p:spPr bwMode="auto">
            <a:xfrm>
              <a:off x="1808" y="392"/>
              <a:ext cx="8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Nivel</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Estratégico</a:t>
              </a:r>
            </a:p>
          </p:txBody>
        </p:sp>
        <p:sp>
          <p:nvSpPr>
            <p:cNvPr id="5128" name="Rectangle 20"/>
            <p:cNvSpPr>
              <a:spLocks/>
            </p:cNvSpPr>
            <p:nvPr/>
          </p:nvSpPr>
          <p:spPr bwMode="auto">
            <a:xfrm>
              <a:off x="2939" y="392"/>
              <a:ext cx="87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Alta Dirección</a:t>
              </a:r>
            </a:p>
          </p:txBody>
        </p:sp>
        <p:sp>
          <p:nvSpPr>
            <p:cNvPr id="5129" name="Rectangle 21"/>
            <p:cNvSpPr>
              <a:spLocks/>
            </p:cNvSpPr>
            <p:nvPr/>
          </p:nvSpPr>
          <p:spPr bwMode="auto">
            <a:xfrm>
              <a:off x="3139" y="880"/>
              <a:ext cx="8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Gerentes o Jefes de</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nivel medio</a:t>
              </a:r>
            </a:p>
          </p:txBody>
        </p:sp>
        <p:sp>
          <p:nvSpPr>
            <p:cNvPr id="5130" name="Rectangle 22"/>
            <p:cNvSpPr>
              <a:spLocks/>
            </p:cNvSpPr>
            <p:nvPr/>
          </p:nvSpPr>
          <p:spPr bwMode="auto">
            <a:xfrm>
              <a:off x="1547" y="880"/>
              <a:ext cx="8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Nivel</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Gerencial</a:t>
              </a:r>
            </a:p>
          </p:txBody>
        </p:sp>
        <p:sp>
          <p:nvSpPr>
            <p:cNvPr id="5131" name="Rectangle 23"/>
            <p:cNvSpPr>
              <a:spLocks/>
            </p:cNvSpPr>
            <p:nvPr/>
          </p:nvSpPr>
          <p:spPr bwMode="auto">
            <a:xfrm>
              <a:off x="1363" y="1928"/>
              <a:ext cx="27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endParaRPr lang="es-AR" altLang="es-419" sz="1100">
                <a:cs typeface="Arial" panose="020B0604020202020204" pitchFamily="34" charset="0"/>
                <a:sym typeface="Arial" panose="020B0604020202020204" pitchFamily="34" charset="0"/>
              </a:endParaRPr>
            </a:p>
          </p:txBody>
        </p:sp>
        <p:sp>
          <p:nvSpPr>
            <p:cNvPr id="5132" name="Rectangle 25"/>
            <p:cNvSpPr>
              <a:spLocks/>
            </p:cNvSpPr>
            <p:nvPr/>
          </p:nvSpPr>
          <p:spPr bwMode="auto">
            <a:xfrm>
              <a:off x="1219" y="1496"/>
              <a:ext cx="8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Nivel</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Operativo</a:t>
              </a:r>
            </a:p>
          </p:txBody>
        </p:sp>
        <p:sp>
          <p:nvSpPr>
            <p:cNvPr id="5133" name="Rectangle 26"/>
            <p:cNvSpPr>
              <a:spLocks/>
            </p:cNvSpPr>
            <p:nvPr/>
          </p:nvSpPr>
          <p:spPr bwMode="auto">
            <a:xfrm>
              <a:off x="3571" y="1544"/>
              <a:ext cx="8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Personal</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Operativo</a:t>
              </a:r>
            </a:p>
          </p:txBody>
        </p:sp>
        <p:sp>
          <p:nvSpPr>
            <p:cNvPr id="5134" name="Rectangle 27"/>
            <p:cNvSpPr>
              <a:spLocks/>
            </p:cNvSpPr>
            <p:nvPr/>
          </p:nvSpPr>
          <p:spPr bwMode="auto">
            <a:xfrm>
              <a:off x="1603" y="2024"/>
              <a:ext cx="6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Ventas y</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marketing</a:t>
              </a:r>
            </a:p>
          </p:txBody>
        </p:sp>
        <p:sp>
          <p:nvSpPr>
            <p:cNvPr id="5135" name="Rectangle 28"/>
            <p:cNvSpPr>
              <a:spLocks/>
            </p:cNvSpPr>
            <p:nvPr/>
          </p:nvSpPr>
          <p:spPr bwMode="auto">
            <a:xfrm>
              <a:off x="2131" y="2024"/>
              <a:ext cx="68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Manufactura</a:t>
              </a:r>
            </a:p>
          </p:txBody>
        </p:sp>
        <p:sp>
          <p:nvSpPr>
            <p:cNvPr id="5136" name="Rectangle 29"/>
            <p:cNvSpPr>
              <a:spLocks/>
            </p:cNvSpPr>
            <p:nvPr/>
          </p:nvSpPr>
          <p:spPr bwMode="auto">
            <a:xfrm>
              <a:off x="2707" y="1976"/>
              <a:ext cx="6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Finanzas</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Contabilidad</a:t>
              </a:r>
            </a:p>
          </p:txBody>
        </p:sp>
        <p:sp>
          <p:nvSpPr>
            <p:cNvPr id="5137" name="Rectangle 30"/>
            <p:cNvSpPr>
              <a:spLocks/>
            </p:cNvSpPr>
            <p:nvPr/>
          </p:nvSpPr>
          <p:spPr bwMode="auto">
            <a:xfrm>
              <a:off x="3235" y="1960"/>
              <a:ext cx="6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a:cs typeface="Arial" panose="020B0604020202020204" pitchFamily="34" charset="0"/>
                  <a:sym typeface="Arial" panose="020B0604020202020204" pitchFamily="34" charset="0"/>
                </a:rPr>
                <a:t>Recursos</a:t>
              </a:r>
              <a:br>
                <a:rPr lang="en-US" altLang="es-419" sz="1100">
                  <a:cs typeface="Arial" panose="020B0604020202020204" pitchFamily="34" charset="0"/>
                  <a:sym typeface="Arial" panose="020B0604020202020204" pitchFamily="34" charset="0"/>
                </a:rPr>
              </a:br>
              <a:r>
                <a:rPr lang="en-US" altLang="es-419" sz="1100">
                  <a:cs typeface="Arial" panose="020B0604020202020204" pitchFamily="34" charset="0"/>
                  <a:sym typeface="Arial" panose="020B0604020202020204" pitchFamily="34" charset="0"/>
                </a:rPr>
                <a:t>Humanos</a:t>
              </a:r>
            </a:p>
          </p:txBody>
        </p:sp>
        <p:sp>
          <p:nvSpPr>
            <p:cNvPr id="5138" name="Rectangle 31"/>
            <p:cNvSpPr>
              <a:spLocks/>
            </p:cNvSpPr>
            <p:nvPr/>
          </p:nvSpPr>
          <p:spPr bwMode="auto">
            <a:xfrm>
              <a:off x="1312" y="0"/>
              <a:ext cx="14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b="1" dirty="0">
                  <a:cs typeface="Arial" panose="020B0604020202020204" pitchFamily="34" charset="0"/>
                  <a:sym typeface="Arial" panose="020B0604020202020204" pitchFamily="34" charset="0"/>
                </a:rPr>
                <a:t>NIVELES ORGANIZACIONALES</a:t>
              </a:r>
            </a:p>
          </p:txBody>
        </p:sp>
        <p:sp>
          <p:nvSpPr>
            <p:cNvPr id="5139" name="Rectangle 32"/>
            <p:cNvSpPr>
              <a:spLocks/>
            </p:cNvSpPr>
            <p:nvPr/>
          </p:nvSpPr>
          <p:spPr bwMode="auto">
            <a:xfrm>
              <a:off x="3320" y="0"/>
              <a:ext cx="8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b="1" dirty="0">
                  <a:cs typeface="Arial" panose="020B0604020202020204" pitchFamily="34" charset="0"/>
                  <a:sym typeface="Arial" panose="020B0604020202020204" pitchFamily="34" charset="0"/>
                </a:rPr>
                <a:t>INTEGRANTES</a:t>
              </a:r>
            </a:p>
          </p:txBody>
        </p:sp>
        <p:sp>
          <p:nvSpPr>
            <p:cNvPr id="5140" name="Rectangle 33"/>
            <p:cNvSpPr>
              <a:spLocks/>
            </p:cNvSpPr>
            <p:nvPr/>
          </p:nvSpPr>
          <p:spPr bwMode="auto">
            <a:xfrm>
              <a:off x="259" y="1976"/>
              <a:ext cx="14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9688">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spcBef>
                  <a:spcPts val="900"/>
                </a:spcBef>
              </a:pPr>
              <a:r>
                <a:rPr lang="en-US" altLang="es-419" sz="1100" b="1">
                  <a:cs typeface="Arial" panose="020B0604020202020204" pitchFamily="34" charset="0"/>
                  <a:sym typeface="Arial" panose="020B0604020202020204" pitchFamily="34" charset="0"/>
                </a:rPr>
                <a:t>ÁREAS</a:t>
              </a:r>
              <a:br>
                <a:rPr lang="en-US" altLang="es-419" sz="1100" b="1">
                  <a:cs typeface="Arial" panose="020B0604020202020204" pitchFamily="34" charset="0"/>
                  <a:sym typeface="Arial" panose="020B0604020202020204" pitchFamily="34" charset="0"/>
                </a:rPr>
              </a:br>
              <a:r>
                <a:rPr lang="en-US" altLang="es-419" sz="1100" b="1">
                  <a:cs typeface="Arial" panose="020B0604020202020204" pitchFamily="34" charset="0"/>
                  <a:sym typeface="Arial" panose="020B0604020202020204" pitchFamily="34" charset="0"/>
                </a:rPr>
                <a:t>FUNCIONALES</a:t>
              </a:r>
            </a:p>
          </p:txBody>
        </p:sp>
      </p:grpSp>
      <p:sp>
        <p:nvSpPr>
          <p:cNvPr id="31" name="Rectangle 4">
            <a:extLst>
              <a:ext uri="{FF2B5EF4-FFF2-40B4-BE49-F238E27FC236}">
                <a16:creationId xmlns:a16="http://schemas.microsoft.com/office/drawing/2014/main" id="{40901D27-A7E9-4DDA-9CF4-8C8BE7D8B1EA}"/>
              </a:ext>
            </a:extLst>
          </p:cNvPr>
          <p:cNvSpPr>
            <a:spLocks noChangeArrowheads="1"/>
          </p:cNvSpPr>
          <p:nvPr/>
        </p:nvSpPr>
        <p:spPr bwMode="auto">
          <a:xfrm>
            <a:off x="1600200" y="515938"/>
            <a:ext cx="8915399" cy="523875"/>
          </a:xfrm>
          <a:prstGeom prst="rect">
            <a:avLst/>
          </a:prstGeom>
          <a:noFill/>
          <a:ln w="12700">
            <a:noFill/>
            <a:miter lim="800000"/>
            <a:headEnd/>
            <a:tailEnd/>
          </a:ln>
          <a:effectLst/>
        </p:spPr>
        <p:txBody>
          <a:bodyPr lIns="90488" tIns="44450" rIns="90488" bIns="44450" anchor="ctr"/>
          <a:lstStyle/>
          <a:p>
            <a:pPr algn="ctr">
              <a:defRPr/>
            </a:pPr>
            <a:r>
              <a:rPr lang="en-US" sz="4430" dirty="0" err="1">
                <a:solidFill>
                  <a:schemeClr val="tx1"/>
                </a:solidFill>
                <a:latin typeface="+mj-lt"/>
              </a:rPr>
              <a:t>Niveles</a:t>
            </a:r>
            <a:r>
              <a:rPr lang="en-US" sz="4430" dirty="0">
                <a:solidFill>
                  <a:schemeClr val="tx1"/>
                </a:solidFill>
                <a:latin typeface="+mj-lt"/>
              </a:rPr>
              <a:t> </a:t>
            </a:r>
            <a:r>
              <a:rPr lang="en-US" sz="4430" dirty="0" err="1">
                <a:solidFill>
                  <a:schemeClr val="tx1"/>
                </a:solidFill>
                <a:latin typeface="+mj-lt"/>
              </a:rPr>
              <a:t>Organizacionales</a:t>
            </a:r>
            <a:endParaRPr lang="en-US" sz="4430" dirty="0">
              <a:solidFill>
                <a:schemeClr val="tx1"/>
              </a:solidFill>
              <a:latin typeface="+mj-lt"/>
            </a:endParaRPr>
          </a:p>
        </p:txBody>
      </p:sp>
    </p:spTree>
    <p:extLst>
      <p:ext uri="{BB962C8B-B14F-4D97-AF65-F5344CB8AC3E}">
        <p14:creationId xmlns:p14="http://schemas.microsoft.com/office/powerpoint/2010/main" val="3115659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B3DA-7857-4C83-81FE-CF6ADDFEB280}"/>
              </a:ext>
            </a:extLst>
          </p:cNvPr>
          <p:cNvSpPr>
            <a:spLocks noGrp="1"/>
          </p:cNvSpPr>
          <p:nvPr>
            <p:ph type="title"/>
          </p:nvPr>
        </p:nvSpPr>
        <p:spPr/>
        <p:txBody>
          <a:bodyPr/>
          <a:lstStyle/>
          <a:p>
            <a:r>
              <a:rPr lang="en-US"/>
              <a:t>Los niveles de la planificación</a:t>
            </a:r>
            <a:endParaRPr lang="es-AR" dirty="0"/>
          </a:p>
        </p:txBody>
      </p:sp>
      <p:sp>
        <p:nvSpPr>
          <p:cNvPr id="3" name="Content Placeholder 2">
            <a:extLst>
              <a:ext uri="{FF2B5EF4-FFF2-40B4-BE49-F238E27FC236}">
                <a16:creationId xmlns:a16="http://schemas.microsoft.com/office/drawing/2014/main" id="{EE086535-0B7B-4240-A12E-182E3AC06BEB}"/>
              </a:ext>
            </a:extLst>
          </p:cNvPr>
          <p:cNvSpPr>
            <a:spLocks noGrp="1"/>
          </p:cNvSpPr>
          <p:nvPr>
            <p:ph idx="1"/>
          </p:nvPr>
        </p:nvSpPr>
        <p:spPr/>
        <p:txBody>
          <a:bodyPr/>
          <a:lstStyle/>
          <a:p>
            <a:r>
              <a:rPr lang="es-AR" dirty="0"/>
              <a:t>Estratégica</a:t>
            </a:r>
          </a:p>
          <a:p>
            <a:pPr lvl="1"/>
            <a:r>
              <a:rPr lang="es-AR" dirty="0"/>
              <a:t>Define la Estrategia para alcanzar la Visión</a:t>
            </a:r>
          </a:p>
          <a:p>
            <a:pPr lvl="1"/>
            <a:r>
              <a:rPr lang="es-AR" dirty="0"/>
              <a:t>Abarca toda la empresa</a:t>
            </a:r>
          </a:p>
          <a:p>
            <a:pPr lvl="1"/>
            <a:r>
              <a:rPr lang="es-AR" dirty="0"/>
              <a:t>Largo plazo</a:t>
            </a:r>
          </a:p>
          <a:p>
            <a:pPr lvl="1"/>
            <a:r>
              <a:rPr lang="es-ES" dirty="0"/>
              <a:t>Es realizada por el Nivel Estratégico o Institucional de la Organización</a:t>
            </a:r>
            <a:endParaRPr lang="es-AR" dirty="0"/>
          </a:p>
          <a:p>
            <a:pPr lvl="1"/>
            <a:r>
              <a:rPr lang="es-AR" dirty="0"/>
              <a:t>Definida en términos genéricos</a:t>
            </a:r>
          </a:p>
          <a:p>
            <a:r>
              <a:rPr lang="es-AR" dirty="0"/>
              <a:t>Táctica</a:t>
            </a:r>
          </a:p>
          <a:p>
            <a:pPr lvl="1"/>
            <a:r>
              <a:rPr lang="es-AR" dirty="0"/>
              <a:t>Articula el nivel institucional con el operativo</a:t>
            </a:r>
          </a:p>
          <a:p>
            <a:pPr lvl="1"/>
            <a:r>
              <a:rPr lang="es-AR" dirty="0"/>
              <a:t>Mediano plazo</a:t>
            </a:r>
          </a:p>
          <a:p>
            <a:pPr lvl="1"/>
            <a:r>
              <a:rPr lang="es-ES" dirty="0"/>
              <a:t>Es realizada por el Nivel Gerencial o de Mandos Medios de la Organización</a:t>
            </a:r>
            <a:endParaRPr lang="es-AR" dirty="0"/>
          </a:p>
          <a:p>
            <a:pPr lvl="1"/>
            <a:r>
              <a:rPr lang="es-AR" dirty="0"/>
              <a:t>Definida en términos más precisos</a:t>
            </a:r>
          </a:p>
        </p:txBody>
      </p:sp>
    </p:spTree>
    <p:extLst>
      <p:ext uri="{BB962C8B-B14F-4D97-AF65-F5344CB8AC3E}">
        <p14:creationId xmlns:p14="http://schemas.microsoft.com/office/powerpoint/2010/main" val="203391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B3DA-7857-4C83-81FE-CF6ADDFEB280}"/>
              </a:ext>
            </a:extLst>
          </p:cNvPr>
          <p:cNvSpPr>
            <a:spLocks noGrp="1"/>
          </p:cNvSpPr>
          <p:nvPr>
            <p:ph type="title"/>
          </p:nvPr>
        </p:nvSpPr>
        <p:spPr/>
        <p:txBody>
          <a:bodyPr/>
          <a:lstStyle/>
          <a:p>
            <a:r>
              <a:rPr lang="en-US"/>
              <a:t>Los niveles de la planificación</a:t>
            </a:r>
            <a:endParaRPr lang="es-AR" dirty="0"/>
          </a:p>
        </p:txBody>
      </p:sp>
      <p:sp>
        <p:nvSpPr>
          <p:cNvPr id="3" name="Content Placeholder 2">
            <a:extLst>
              <a:ext uri="{FF2B5EF4-FFF2-40B4-BE49-F238E27FC236}">
                <a16:creationId xmlns:a16="http://schemas.microsoft.com/office/drawing/2014/main" id="{EE086535-0B7B-4240-A12E-182E3AC06BEB}"/>
              </a:ext>
            </a:extLst>
          </p:cNvPr>
          <p:cNvSpPr>
            <a:spLocks noGrp="1"/>
          </p:cNvSpPr>
          <p:nvPr>
            <p:ph idx="1"/>
          </p:nvPr>
        </p:nvSpPr>
        <p:spPr/>
        <p:txBody>
          <a:bodyPr/>
          <a:lstStyle/>
          <a:p>
            <a:endParaRPr lang="es-AR" dirty="0"/>
          </a:p>
          <a:p>
            <a:r>
              <a:rPr lang="es-AR" dirty="0"/>
              <a:t>Operativa</a:t>
            </a:r>
          </a:p>
          <a:p>
            <a:pPr lvl="1"/>
            <a:r>
              <a:rPr lang="es-AR" dirty="0"/>
              <a:t>Es detallado y analítico. </a:t>
            </a:r>
            <a:r>
              <a:rPr lang="es-AR" dirty="0" err="1"/>
              <a:t>Microorientado</a:t>
            </a:r>
            <a:r>
              <a:rPr lang="es-AR" dirty="0"/>
              <a:t>.</a:t>
            </a:r>
          </a:p>
          <a:p>
            <a:pPr lvl="1"/>
            <a:r>
              <a:rPr lang="es-AR" dirty="0"/>
              <a:t>Corto plazo</a:t>
            </a:r>
          </a:p>
          <a:p>
            <a:pPr lvl="1"/>
            <a:r>
              <a:rPr lang="es-ES" dirty="0"/>
              <a:t>Es realizada por el Nivel Operativo de la Organización</a:t>
            </a:r>
            <a:endParaRPr lang="es-AR" dirty="0"/>
          </a:p>
          <a:p>
            <a:pPr lvl="1"/>
            <a:r>
              <a:rPr lang="es-AR" dirty="0"/>
              <a:t>Definida en términos muy detallados y precisos</a:t>
            </a:r>
          </a:p>
        </p:txBody>
      </p:sp>
    </p:spTree>
    <p:extLst>
      <p:ext uri="{BB962C8B-B14F-4D97-AF65-F5344CB8AC3E}">
        <p14:creationId xmlns:p14="http://schemas.microsoft.com/office/powerpoint/2010/main" val="99301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31718" y="5870125"/>
            <a:ext cx="1827848" cy="338554"/>
          </a:xfrm>
          <a:prstGeom prst="rect">
            <a:avLst/>
          </a:prstGeom>
          <a:noFill/>
        </p:spPr>
        <p:txBody>
          <a:bodyPr wrap="square" rtlCol="0">
            <a:spAutoFit/>
          </a:bodyPr>
          <a:lstStyle/>
          <a:p>
            <a:r>
              <a:rPr lang="es-AR" sz="1600">
                <a:solidFill>
                  <a:schemeClr val="tx1"/>
                </a:solidFill>
                <a:latin typeface="+mn-lt"/>
              </a:rPr>
              <a:t>Horizonte temporal</a:t>
            </a:r>
          </a:p>
        </p:txBody>
      </p:sp>
      <p:cxnSp>
        <p:nvCxnSpPr>
          <p:cNvPr id="6" name="Straight Arrow Connector 5"/>
          <p:cNvCxnSpPr/>
          <p:nvPr/>
        </p:nvCxnSpPr>
        <p:spPr>
          <a:xfrm>
            <a:off x="2416709" y="5868988"/>
            <a:ext cx="73109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961783-C2E0-4712-B8CD-2AC7237B711F}"/>
              </a:ext>
            </a:extLst>
          </p:cNvPr>
          <p:cNvSpPr>
            <a:spLocks noGrp="1"/>
          </p:cNvSpPr>
          <p:nvPr>
            <p:ph type="title"/>
          </p:nvPr>
        </p:nvSpPr>
        <p:spPr/>
        <p:txBody>
          <a:bodyPr/>
          <a:lstStyle/>
          <a:p>
            <a:r>
              <a:rPr lang="es-AR"/>
              <a:t>Horizonte temporal</a:t>
            </a:r>
          </a:p>
        </p:txBody>
      </p:sp>
      <p:sp>
        <p:nvSpPr>
          <p:cNvPr id="7" name="Rectangle 6"/>
          <p:cNvSpPr/>
          <p:nvPr/>
        </p:nvSpPr>
        <p:spPr>
          <a:xfrm>
            <a:off x="6588841" y="1937010"/>
            <a:ext cx="1242877" cy="302613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solidFill>
                  <a:schemeClr val="tx1"/>
                </a:solidFill>
              </a:rPr>
              <a:t>1 – 2</a:t>
            </a:r>
            <a:br>
              <a:rPr lang="es-AR">
                <a:solidFill>
                  <a:schemeClr val="tx1"/>
                </a:solidFill>
              </a:rPr>
            </a:br>
            <a:r>
              <a:rPr lang="es-AR">
                <a:solidFill>
                  <a:schemeClr val="tx1"/>
                </a:solidFill>
              </a:rPr>
              <a:t>años</a:t>
            </a:r>
          </a:p>
          <a:p>
            <a:pPr algn="ctr"/>
            <a:endParaRPr lang="es-AR">
              <a:solidFill>
                <a:schemeClr val="tx1"/>
              </a:solidFill>
            </a:endParaRPr>
          </a:p>
          <a:p>
            <a:pPr algn="ctr"/>
            <a:r>
              <a:rPr lang="es-AR">
                <a:solidFill>
                  <a:schemeClr val="tx1"/>
                </a:solidFill>
              </a:rPr>
              <a:t>Plan global del ejercicio </a:t>
            </a:r>
            <a:br>
              <a:rPr lang="es-AR">
                <a:solidFill>
                  <a:schemeClr val="tx1"/>
                </a:solidFill>
              </a:rPr>
            </a:br>
            <a:r>
              <a:rPr lang="es-AR">
                <a:solidFill>
                  <a:schemeClr val="tx1"/>
                </a:solidFill>
              </a:rPr>
              <a:t>(unidades genéricas </a:t>
            </a:r>
            <a:br>
              <a:rPr lang="es-AR">
                <a:solidFill>
                  <a:schemeClr val="tx1"/>
                </a:solidFill>
              </a:rPr>
            </a:br>
            <a:r>
              <a:rPr lang="es-AR">
                <a:solidFill>
                  <a:schemeClr val="tx1"/>
                </a:solidFill>
              </a:rPr>
              <a:t>o $$)</a:t>
            </a:r>
          </a:p>
        </p:txBody>
      </p:sp>
      <p:sp>
        <p:nvSpPr>
          <p:cNvPr id="8" name="Rectangle 7"/>
          <p:cNvSpPr/>
          <p:nvPr/>
        </p:nvSpPr>
        <p:spPr>
          <a:xfrm>
            <a:off x="3179201" y="1728281"/>
            <a:ext cx="1410512" cy="3443592"/>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solidFill>
                  <a:schemeClr val="tx1"/>
                </a:solidFill>
              </a:rPr>
              <a:t>1 mes</a:t>
            </a:r>
          </a:p>
          <a:p>
            <a:pPr algn="ctr"/>
            <a:endParaRPr lang="es-AR">
              <a:solidFill>
                <a:schemeClr val="tx1"/>
              </a:solidFill>
            </a:endParaRPr>
          </a:p>
          <a:p>
            <a:pPr algn="ctr"/>
            <a:endParaRPr lang="es-AR">
              <a:solidFill>
                <a:schemeClr val="tx1"/>
              </a:solidFill>
            </a:endParaRPr>
          </a:p>
          <a:p>
            <a:pPr algn="ctr"/>
            <a:r>
              <a:rPr lang="es-AR">
                <a:solidFill>
                  <a:schemeClr val="tx1"/>
                </a:solidFill>
              </a:rPr>
              <a:t>Programa de producción</a:t>
            </a:r>
          </a:p>
          <a:p>
            <a:pPr algn="ctr"/>
            <a:r>
              <a:rPr lang="es-AR">
                <a:solidFill>
                  <a:schemeClr val="tx1"/>
                </a:solidFill>
              </a:rPr>
              <a:t>(productos y servicios específicos)</a:t>
            </a:r>
          </a:p>
        </p:txBody>
      </p:sp>
      <p:sp>
        <p:nvSpPr>
          <p:cNvPr id="9" name="Rectangle 8"/>
          <p:cNvSpPr/>
          <p:nvPr/>
        </p:nvSpPr>
        <p:spPr>
          <a:xfrm>
            <a:off x="4969226" y="1799618"/>
            <a:ext cx="1410512" cy="330091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3 – 6</a:t>
            </a:r>
            <a:br>
              <a:rPr lang="es-AR" dirty="0">
                <a:solidFill>
                  <a:schemeClr val="tx1"/>
                </a:solidFill>
              </a:rPr>
            </a:br>
            <a:r>
              <a:rPr lang="es-AR" dirty="0">
                <a:solidFill>
                  <a:schemeClr val="tx1"/>
                </a:solidFill>
              </a:rPr>
              <a:t>meses</a:t>
            </a:r>
          </a:p>
          <a:p>
            <a:pPr algn="ctr"/>
            <a:endParaRPr lang="es-AR" dirty="0">
              <a:solidFill>
                <a:schemeClr val="tx1"/>
              </a:solidFill>
            </a:endParaRPr>
          </a:p>
          <a:p>
            <a:pPr algn="ctr"/>
            <a:r>
              <a:rPr lang="es-AR" dirty="0">
                <a:solidFill>
                  <a:schemeClr val="tx1"/>
                </a:solidFill>
              </a:rPr>
              <a:t>Plan operativo</a:t>
            </a:r>
          </a:p>
          <a:p>
            <a:pPr algn="ctr"/>
            <a:endParaRPr lang="es-AR" dirty="0">
              <a:solidFill>
                <a:schemeClr val="tx1"/>
              </a:solidFill>
            </a:endParaRPr>
          </a:p>
          <a:p>
            <a:pPr algn="ctr"/>
            <a:r>
              <a:rPr lang="es-AR" dirty="0">
                <a:solidFill>
                  <a:schemeClr val="tx1"/>
                </a:solidFill>
              </a:rPr>
              <a:t>($$ y familia de productos o servicios)</a:t>
            </a:r>
          </a:p>
        </p:txBody>
      </p:sp>
      <p:sp>
        <p:nvSpPr>
          <p:cNvPr id="12" name="Rectangle 11"/>
          <p:cNvSpPr/>
          <p:nvPr/>
        </p:nvSpPr>
        <p:spPr>
          <a:xfrm>
            <a:off x="8124203" y="2216095"/>
            <a:ext cx="1242877" cy="246796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solidFill>
                  <a:schemeClr val="tx1"/>
                </a:solidFill>
              </a:rPr>
              <a:t>3 - 10</a:t>
            </a:r>
            <a:br>
              <a:rPr lang="es-AR">
                <a:solidFill>
                  <a:schemeClr val="tx1"/>
                </a:solidFill>
              </a:rPr>
            </a:br>
            <a:r>
              <a:rPr lang="es-AR">
                <a:solidFill>
                  <a:schemeClr val="tx1"/>
                </a:solidFill>
              </a:rPr>
              <a:t>años</a:t>
            </a:r>
          </a:p>
          <a:p>
            <a:pPr algn="ctr"/>
            <a:endParaRPr lang="es-AR">
              <a:solidFill>
                <a:schemeClr val="tx1"/>
              </a:solidFill>
            </a:endParaRPr>
          </a:p>
          <a:p>
            <a:pPr algn="ctr"/>
            <a:endParaRPr lang="es-AR">
              <a:solidFill>
                <a:schemeClr val="tx1"/>
              </a:solidFill>
            </a:endParaRPr>
          </a:p>
          <a:p>
            <a:pPr algn="ctr"/>
            <a:r>
              <a:rPr lang="es-AR">
                <a:solidFill>
                  <a:schemeClr val="tx1"/>
                </a:solidFill>
              </a:rPr>
              <a:t>Visión</a:t>
            </a:r>
          </a:p>
          <a:p>
            <a:pPr algn="ctr"/>
            <a:endParaRPr lang="es-AR">
              <a:solidFill>
                <a:schemeClr val="tx1"/>
              </a:solidFill>
            </a:endParaRPr>
          </a:p>
          <a:p>
            <a:pPr algn="ctr"/>
            <a:r>
              <a:rPr lang="es-AR">
                <a:solidFill>
                  <a:schemeClr val="tx1"/>
                </a:solidFill>
              </a:rPr>
              <a:t>Plan Estratégico</a:t>
            </a:r>
          </a:p>
        </p:txBody>
      </p:sp>
    </p:spTree>
    <p:extLst>
      <p:ext uri="{BB962C8B-B14F-4D97-AF65-F5344CB8AC3E}">
        <p14:creationId xmlns:p14="http://schemas.microsoft.com/office/powerpoint/2010/main" val="36350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D245-B937-4139-8A56-ADE415890F9D}"/>
              </a:ext>
            </a:extLst>
          </p:cNvPr>
          <p:cNvSpPr>
            <a:spLocks noGrp="1"/>
          </p:cNvSpPr>
          <p:nvPr>
            <p:ph type="title"/>
          </p:nvPr>
        </p:nvSpPr>
        <p:spPr/>
        <p:txBody>
          <a:bodyPr>
            <a:normAutofit/>
          </a:bodyPr>
          <a:lstStyle/>
          <a:p>
            <a:r>
              <a:rPr lang="es-AR" dirty="0"/>
              <a:t>Horizonte</a:t>
            </a:r>
          </a:p>
        </p:txBody>
      </p:sp>
      <p:sp>
        <p:nvSpPr>
          <p:cNvPr id="3" name="Content Placeholder 2">
            <a:extLst>
              <a:ext uri="{FF2B5EF4-FFF2-40B4-BE49-F238E27FC236}">
                <a16:creationId xmlns:a16="http://schemas.microsoft.com/office/drawing/2014/main" id="{A8F81CA8-9A5B-4D08-BA97-D45458DE4F86}"/>
              </a:ext>
            </a:extLst>
          </p:cNvPr>
          <p:cNvSpPr>
            <a:spLocks noGrp="1"/>
          </p:cNvSpPr>
          <p:nvPr>
            <p:ph idx="1"/>
          </p:nvPr>
        </p:nvSpPr>
        <p:spPr/>
        <p:txBody>
          <a:bodyPr/>
          <a:lstStyle/>
          <a:p>
            <a:r>
              <a:rPr lang="es-AR" dirty="0"/>
              <a:t>Alcance temporal cubierto por el plan</a:t>
            </a:r>
          </a:p>
          <a:p>
            <a:r>
              <a:rPr lang="es-AR" dirty="0"/>
              <a:t>Determinado por el tiempo que lleva realizar las actividades y obtener los resultados deseados</a:t>
            </a:r>
          </a:p>
          <a:p>
            <a:endParaRPr lang="es-AR" dirty="0"/>
          </a:p>
        </p:txBody>
      </p:sp>
    </p:spTree>
    <p:extLst>
      <p:ext uri="{BB962C8B-B14F-4D97-AF65-F5344CB8AC3E}">
        <p14:creationId xmlns:p14="http://schemas.microsoft.com/office/powerpoint/2010/main" val="1009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f36ebc85120f3b07f2c69f81d40d53568b038d5"/>
</p:tagLst>
</file>

<file path=ppt/theme/theme1.xml><?xml version="1.0" encoding="utf-8"?>
<a:theme xmlns:a="http://schemas.openxmlformats.org/drawingml/2006/main" name="ITBA clases">
  <a:themeElements>
    <a:clrScheme name="Blue ITBA">
      <a:dk1>
        <a:sysClr val="windowText" lastClr="000000"/>
      </a:dk1>
      <a:lt1>
        <a:sysClr val="window" lastClr="FFFFFF"/>
      </a:lt1>
      <a:dk2>
        <a:srgbClr val="335B74"/>
      </a:dk2>
      <a:lt2>
        <a:srgbClr val="DFE3E5"/>
      </a:lt2>
      <a:accent1>
        <a:srgbClr val="1CADE4"/>
      </a:accent1>
      <a:accent2>
        <a:srgbClr val="335B74"/>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TBA clases" id="{AF71C758-DC40-4B8D-9A28-14FE0709EEA6}" vid="{1802A4AA-4829-4D9E-AF89-3B9957AF99CA}"/>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00 - Presentación Intro18C1</Template>
  <TotalTime>6296</TotalTime>
  <Words>1176</Words>
  <Application>Microsoft Office PowerPoint</Application>
  <PresentationFormat>Panorámica</PresentationFormat>
  <Paragraphs>156</Paragraphs>
  <Slides>18</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MS PGothic</vt:lpstr>
      <vt:lpstr>MS PGothic</vt:lpstr>
      <vt:lpstr>Arial</vt:lpstr>
      <vt:lpstr>Calibri</vt:lpstr>
      <vt:lpstr>Calibri Light</vt:lpstr>
      <vt:lpstr>Times New Roman</vt:lpstr>
      <vt:lpstr>Trebuchet MS</vt:lpstr>
      <vt:lpstr>ITBA clases</vt:lpstr>
      <vt:lpstr>Planificación</vt:lpstr>
      <vt:lpstr>Alcanzando la Visión: Estrategia</vt:lpstr>
      <vt:lpstr>Planificación</vt:lpstr>
      <vt:lpstr>Planificación</vt:lpstr>
      <vt:lpstr>Presentación de PowerPoint</vt:lpstr>
      <vt:lpstr>Los niveles de la planificación</vt:lpstr>
      <vt:lpstr>Los niveles de la planificación</vt:lpstr>
      <vt:lpstr>Horizonte temporal</vt:lpstr>
      <vt:lpstr>Horizonte</vt:lpstr>
      <vt:lpstr>Componentes de un plan</vt:lpstr>
      <vt:lpstr>Cómo no establecer objetivos</vt:lpstr>
      <vt:lpstr>Objetivos</vt:lpstr>
      <vt:lpstr>Objetivos</vt:lpstr>
      <vt:lpstr>Presentación de PowerPoint</vt:lpstr>
      <vt:lpstr>Consideración de restricciones</vt:lpstr>
      <vt:lpstr>Coherencia entre objetivos</vt:lpstr>
      <vt:lpstr>Coherencia entre objetivos</vt:lpstr>
      <vt:lpstr>Articulación entre los diversos niveles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Administración - Planificación</dc:title>
  <dc:subject>Business</dc:subject>
  <dc:creator>Juan Vidaguren</dc:creator>
  <cp:keywords/>
  <cp:lastModifiedBy>Pablo Alberto Fernandez</cp:lastModifiedBy>
  <cp:revision>1051</cp:revision>
  <dcterms:created xsi:type="dcterms:W3CDTF">2014-07-14T20:04:21Z</dcterms:created>
  <dcterms:modified xsi:type="dcterms:W3CDTF">2023-03-15T19:43:13Z</dcterms:modified>
</cp:coreProperties>
</file>