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09" r:id="rId3"/>
    <p:sldId id="311" r:id="rId4"/>
    <p:sldId id="267" r:id="rId5"/>
    <p:sldId id="258" r:id="rId6"/>
    <p:sldId id="262" r:id="rId7"/>
    <p:sldId id="259" r:id="rId8"/>
    <p:sldId id="266" r:id="rId9"/>
    <p:sldId id="263" r:id="rId10"/>
    <p:sldId id="268" r:id="rId11"/>
    <p:sldId id="260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948" autoAdjust="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F6AE1-725D-487B-9738-765C89A349C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C93EB-7B10-44AE-BCCF-639B85A253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3BC6B9-280F-445D-A507-CAFBA8B16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B0503020204020204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34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6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12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7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3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5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0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0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9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00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22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2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1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9" y="481782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1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5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8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6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C285-1ADE-4731-83FC-3C690C425A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909BB-FDC3-48D5-986A-E2B97749D2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8A04039-C71E-490A-9B9D-F239F1047812}"/>
              </a:ext>
            </a:extLst>
          </p:cNvPr>
          <p:cNvGrpSpPr/>
          <p:nvPr/>
        </p:nvGrpSpPr>
        <p:grpSpPr>
          <a:xfrm>
            <a:off x="-1507085" y="-157749"/>
            <a:ext cx="4512768" cy="12447117"/>
            <a:chOff x="-762696" y="-214311"/>
            <a:chExt cx="2564104" cy="7072312"/>
          </a:xfrm>
        </p:grpSpPr>
        <p:sp>
          <p:nvSpPr>
            <p:cNvPr id="21" name="任意多边形 20"/>
            <p:cNvSpPr/>
            <p:nvPr/>
          </p:nvSpPr>
          <p:spPr>
            <a:xfrm rot="5400000">
              <a:off x="-1195144" y="3861449"/>
              <a:ext cx="3429000" cy="2564104"/>
            </a:xfrm>
            <a:custGeom>
              <a:avLst/>
              <a:gdLst>
                <a:gd name="connsiteX0" fmla="*/ 1 w 6858001"/>
                <a:gd name="connsiteY0" fmla="*/ 5128208 h 5128208"/>
                <a:gd name="connsiteX1" fmla="*/ 1 w 6858001"/>
                <a:gd name="connsiteY1" fmla="*/ 5128207 h 5128208"/>
                <a:gd name="connsiteX2" fmla="*/ 6857999 w 6858001"/>
                <a:gd name="connsiteY2" fmla="*/ 5128207 h 5128208"/>
                <a:gd name="connsiteX3" fmla="*/ 5388164 w 6858001"/>
                <a:gd name="connsiteY3" fmla="*/ 3589553 h 5128208"/>
                <a:gd name="connsiteX4" fmla="*/ 6858001 w 6858001"/>
                <a:gd name="connsiteY4" fmla="*/ 3589553 h 5128208"/>
                <a:gd name="connsiteX5" fmla="*/ 6858001 w 6858001"/>
                <a:gd name="connsiteY5" fmla="*/ 5128208 h 5128208"/>
                <a:gd name="connsiteX6" fmla="*/ 1 w 6858001"/>
                <a:gd name="connsiteY6" fmla="*/ 5128206 h 5128208"/>
                <a:gd name="connsiteX7" fmla="*/ 1 w 6858001"/>
                <a:gd name="connsiteY7" fmla="*/ 3589552 h 5128208"/>
                <a:gd name="connsiteX8" fmla="*/ 1469834 w 6858001"/>
                <a:gd name="connsiteY8" fmla="*/ 3589552 h 5128208"/>
                <a:gd name="connsiteX9" fmla="*/ 0 w 6858001"/>
                <a:gd name="connsiteY9" fmla="*/ 3589551 h 5128208"/>
                <a:gd name="connsiteX10" fmla="*/ 3428999 w 6858001"/>
                <a:gd name="connsiteY10" fmla="*/ 0 h 5128208"/>
                <a:gd name="connsiteX11" fmla="*/ 6857999 w 6858001"/>
                <a:gd name="connsiteY11" fmla="*/ 3589551 h 5128208"/>
                <a:gd name="connsiteX12" fmla="*/ 5388163 w 6858001"/>
                <a:gd name="connsiteY12" fmla="*/ 3589551 h 5128208"/>
                <a:gd name="connsiteX13" fmla="*/ 3428999 w 6858001"/>
                <a:gd name="connsiteY13" fmla="*/ 1538656 h 5128208"/>
                <a:gd name="connsiteX14" fmla="*/ 1469835 w 6858001"/>
                <a:gd name="connsiteY14" fmla="*/ 3589551 h 512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1" h="5128208">
                  <a:moveTo>
                    <a:pt x="1" y="5128208"/>
                  </a:moveTo>
                  <a:lnTo>
                    <a:pt x="1" y="5128207"/>
                  </a:lnTo>
                  <a:lnTo>
                    <a:pt x="6857999" y="5128207"/>
                  </a:lnTo>
                  <a:lnTo>
                    <a:pt x="5388164" y="3589553"/>
                  </a:lnTo>
                  <a:lnTo>
                    <a:pt x="6858001" y="3589553"/>
                  </a:lnTo>
                  <a:lnTo>
                    <a:pt x="6858001" y="5128208"/>
                  </a:lnTo>
                  <a:close/>
                  <a:moveTo>
                    <a:pt x="1" y="5128206"/>
                  </a:moveTo>
                  <a:lnTo>
                    <a:pt x="1" y="3589552"/>
                  </a:lnTo>
                  <a:lnTo>
                    <a:pt x="1469834" y="3589552"/>
                  </a:lnTo>
                  <a:close/>
                  <a:moveTo>
                    <a:pt x="0" y="3589551"/>
                  </a:moveTo>
                  <a:lnTo>
                    <a:pt x="3428999" y="0"/>
                  </a:lnTo>
                  <a:lnTo>
                    <a:pt x="6857999" y="3589551"/>
                  </a:lnTo>
                  <a:lnTo>
                    <a:pt x="5388163" y="3589551"/>
                  </a:lnTo>
                  <a:lnTo>
                    <a:pt x="3428999" y="1538656"/>
                  </a:lnTo>
                  <a:lnTo>
                    <a:pt x="1469835" y="3589551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351">
                <a:solidFill>
                  <a:srgbClr val="FFFFFF"/>
                </a:solidFill>
                <a:latin typeface="Calibri"/>
                <a:ea typeface="方正黑体简体" panose="02010601030101010101" pitchFamily="2" charset="-122"/>
              </a:endParaRPr>
            </a:p>
          </p:txBody>
        </p:sp>
        <p:sp>
          <p:nvSpPr>
            <p:cNvPr id="6" name="任意多边形 20">
              <a:extLst>
                <a:ext uri="{FF2B5EF4-FFF2-40B4-BE49-F238E27FC236}">
                  <a16:creationId xmlns:a16="http://schemas.microsoft.com/office/drawing/2014/main" id="{D022C5E6-27FA-49FD-9FA3-7EF72AE30941}"/>
                </a:ext>
              </a:extLst>
            </p:cNvPr>
            <p:cNvSpPr/>
            <p:nvPr/>
          </p:nvSpPr>
          <p:spPr>
            <a:xfrm rot="5400000">
              <a:off x="-1195144" y="2039793"/>
              <a:ext cx="3429000" cy="2564104"/>
            </a:xfrm>
            <a:custGeom>
              <a:avLst/>
              <a:gdLst>
                <a:gd name="connsiteX0" fmla="*/ 1 w 6858001"/>
                <a:gd name="connsiteY0" fmla="*/ 5128208 h 5128208"/>
                <a:gd name="connsiteX1" fmla="*/ 1 w 6858001"/>
                <a:gd name="connsiteY1" fmla="*/ 5128207 h 5128208"/>
                <a:gd name="connsiteX2" fmla="*/ 6857999 w 6858001"/>
                <a:gd name="connsiteY2" fmla="*/ 5128207 h 5128208"/>
                <a:gd name="connsiteX3" fmla="*/ 5388164 w 6858001"/>
                <a:gd name="connsiteY3" fmla="*/ 3589553 h 5128208"/>
                <a:gd name="connsiteX4" fmla="*/ 6858001 w 6858001"/>
                <a:gd name="connsiteY4" fmla="*/ 3589553 h 5128208"/>
                <a:gd name="connsiteX5" fmla="*/ 6858001 w 6858001"/>
                <a:gd name="connsiteY5" fmla="*/ 5128208 h 5128208"/>
                <a:gd name="connsiteX6" fmla="*/ 1 w 6858001"/>
                <a:gd name="connsiteY6" fmla="*/ 5128206 h 5128208"/>
                <a:gd name="connsiteX7" fmla="*/ 1 w 6858001"/>
                <a:gd name="connsiteY7" fmla="*/ 3589552 h 5128208"/>
                <a:gd name="connsiteX8" fmla="*/ 1469834 w 6858001"/>
                <a:gd name="connsiteY8" fmla="*/ 3589552 h 5128208"/>
                <a:gd name="connsiteX9" fmla="*/ 0 w 6858001"/>
                <a:gd name="connsiteY9" fmla="*/ 3589551 h 5128208"/>
                <a:gd name="connsiteX10" fmla="*/ 3428999 w 6858001"/>
                <a:gd name="connsiteY10" fmla="*/ 0 h 5128208"/>
                <a:gd name="connsiteX11" fmla="*/ 6857999 w 6858001"/>
                <a:gd name="connsiteY11" fmla="*/ 3589551 h 5128208"/>
                <a:gd name="connsiteX12" fmla="*/ 5388163 w 6858001"/>
                <a:gd name="connsiteY12" fmla="*/ 3589551 h 5128208"/>
                <a:gd name="connsiteX13" fmla="*/ 3428999 w 6858001"/>
                <a:gd name="connsiteY13" fmla="*/ 1538656 h 5128208"/>
                <a:gd name="connsiteX14" fmla="*/ 1469835 w 6858001"/>
                <a:gd name="connsiteY14" fmla="*/ 3589551 h 512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1" h="5128208">
                  <a:moveTo>
                    <a:pt x="1" y="5128208"/>
                  </a:moveTo>
                  <a:lnTo>
                    <a:pt x="1" y="5128207"/>
                  </a:lnTo>
                  <a:lnTo>
                    <a:pt x="6857999" y="5128207"/>
                  </a:lnTo>
                  <a:lnTo>
                    <a:pt x="5388164" y="3589553"/>
                  </a:lnTo>
                  <a:lnTo>
                    <a:pt x="6858001" y="3589553"/>
                  </a:lnTo>
                  <a:lnTo>
                    <a:pt x="6858001" y="5128208"/>
                  </a:lnTo>
                  <a:close/>
                  <a:moveTo>
                    <a:pt x="1" y="5128206"/>
                  </a:moveTo>
                  <a:lnTo>
                    <a:pt x="1" y="3589552"/>
                  </a:lnTo>
                  <a:lnTo>
                    <a:pt x="1469834" y="3589552"/>
                  </a:lnTo>
                  <a:close/>
                  <a:moveTo>
                    <a:pt x="0" y="3589551"/>
                  </a:moveTo>
                  <a:lnTo>
                    <a:pt x="3428999" y="0"/>
                  </a:lnTo>
                  <a:lnTo>
                    <a:pt x="6857999" y="3589551"/>
                  </a:lnTo>
                  <a:lnTo>
                    <a:pt x="5388163" y="3589551"/>
                  </a:lnTo>
                  <a:lnTo>
                    <a:pt x="3428999" y="1538656"/>
                  </a:lnTo>
                  <a:lnTo>
                    <a:pt x="1469835" y="3589551"/>
                  </a:lnTo>
                  <a:close/>
                </a:path>
              </a:pathLst>
            </a:custGeom>
            <a:solidFill>
              <a:srgbClr val="7030A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351">
                <a:solidFill>
                  <a:srgbClr val="FFFFFF"/>
                </a:solidFill>
                <a:latin typeface="Calibri"/>
                <a:ea typeface="方正黑体简体" panose="02010601030101010101" pitchFamily="2" charset="-122"/>
              </a:endParaRPr>
            </a:p>
          </p:txBody>
        </p:sp>
        <p:sp>
          <p:nvSpPr>
            <p:cNvPr id="7" name="任意多边形 20">
              <a:extLst>
                <a:ext uri="{FF2B5EF4-FFF2-40B4-BE49-F238E27FC236}">
                  <a16:creationId xmlns:a16="http://schemas.microsoft.com/office/drawing/2014/main" id="{0DEBDE32-63E5-45DC-9D9F-352F13772F9A}"/>
                </a:ext>
              </a:extLst>
            </p:cNvPr>
            <p:cNvSpPr/>
            <p:nvPr/>
          </p:nvSpPr>
          <p:spPr>
            <a:xfrm rot="5400000">
              <a:off x="-1195144" y="1128965"/>
              <a:ext cx="3429000" cy="2564104"/>
            </a:xfrm>
            <a:custGeom>
              <a:avLst/>
              <a:gdLst>
                <a:gd name="connsiteX0" fmla="*/ 1 w 6858001"/>
                <a:gd name="connsiteY0" fmla="*/ 5128208 h 5128208"/>
                <a:gd name="connsiteX1" fmla="*/ 1 w 6858001"/>
                <a:gd name="connsiteY1" fmla="*/ 5128207 h 5128208"/>
                <a:gd name="connsiteX2" fmla="*/ 6857999 w 6858001"/>
                <a:gd name="connsiteY2" fmla="*/ 5128207 h 5128208"/>
                <a:gd name="connsiteX3" fmla="*/ 5388164 w 6858001"/>
                <a:gd name="connsiteY3" fmla="*/ 3589553 h 5128208"/>
                <a:gd name="connsiteX4" fmla="*/ 6858001 w 6858001"/>
                <a:gd name="connsiteY4" fmla="*/ 3589553 h 5128208"/>
                <a:gd name="connsiteX5" fmla="*/ 6858001 w 6858001"/>
                <a:gd name="connsiteY5" fmla="*/ 5128208 h 5128208"/>
                <a:gd name="connsiteX6" fmla="*/ 1 w 6858001"/>
                <a:gd name="connsiteY6" fmla="*/ 5128206 h 5128208"/>
                <a:gd name="connsiteX7" fmla="*/ 1 w 6858001"/>
                <a:gd name="connsiteY7" fmla="*/ 3589552 h 5128208"/>
                <a:gd name="connsiteX8" fmla="*/ 1469834 w 6858001"/>
                <a:gd name="connsiteY8" fmla="*/ 3589552 h 5128208"/>
                <a:gd name="connsiteX9" fmla="*/ 0 w 6858001"/>
                <a:gd name="connsiteY9" fmla="*/ 3589551 h 5128208"/>
                <a:gd name="connsiteX10" fmla="*/ 3428999 w 6858001"/>
                <a:gd name="connsiteY10" fmla="*/ 0 h 5128208"/>
                <a:gd name="connsiteX11" fmla="*/ 6857999 w 6858001"/>
                <a:gd name="connsiteY11" fmla="*/ 3589551 h 5128208"/>
                <a:gd name="connsiteX12" fmla="*/ 5388163 w 6858001"/>
                <a:gd name="connsiteY12" fmla="*/ 3589551 h 5128208"/>
                <a:gd name="connsiteX13" fmla="*/ 3428999 w 6858001"/>
                <a:gd name="connsiteY13" fmla="*/ 1538656 h 5128208"/>
                <a:gd name="connsiteX14" fmla="*/ 1469835 w 6858001"/>
                <a:gd name="connsiteY14" fmla="*/ 3589551 h 512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1" h="5128208">
                  <a:moveTo>
                    <a:pt x="1" y="5128208"/>
                  </a:moveTo>
                  <a:lnTo>
                    <a:pt x="1" y="5128207"/>
                  </a:lnTo>
                  <a:lnTo>
                    <a:pt x="6857999" y="5128207"/>
                  </a:lnTo>
                  <a:lnTo>
                    <a:pt x="5388164" y="3589553"/>
                  </a:lnTo>
                  <a:lnTo>
                    <a:pt x="6858001" y="3589553"/>
                  </a:lnTo>
                  <a:lnTo>
                    <a:pt x="6858001" y="5128208"/>
                  </a:lnTo>
                  <a:close/>
                  <a:moveTo>
                    <a:pt x="1" y="5128206"/>
                  </a:moveTo>
                  <a:lnTo>
                    <a:pt x="1" y="3589552"/>
                  </a:lnTo>
                  <a:lnTo>
                    <a:pt x="1469834" y="3589552"/>
                  </a:lnTo>
                  <a:close/>
                  <a:moveTo>
                    <a:pt x="0" y="3589551"/>
                  </a:moveTo>
                  <a:lnTo>
                    <a:pt x="3428999" y="0"/>
                  </a:lnTo>
                  <a:lnTo>
                    <a:pt x="6857999" y="3589551"/>
                  </a:lnTo>
                  <a:lnTo>
                    <a:pt x="5388163" y="3589551"/>
                  </a:lnTo>
                  <a:lnTo>
                    <a:pt x="3428999" y="1538656"/>
                  </a:lnTo>
                  <a:lnTo>
                    <a:pt x="1469835" y="3589551"/>
                  </a:lnTo>
                  <a:close/>
                </a:path>
              </a:pathLst>
            </a:custGeom>
            <a:solidFill>
              <a:srgbClr val="4B5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351">
                <a:solidFill>
                  <a:srgbClr val="FFFFFF"/>
                </a:solidFill>
                <a:latin typeface="Calibri"/>
                <a:ea typeface="方正黑体简体" panose="02010601030101010101" pitchFamily="2" charset="-122"/>
              </a:endParaRPr>
            </a:p>
          </p:txBody>
        </p:sp>
        <p:sp>
          <p:nvSpPr>
            <p:cNvPr id="9" name="任意多边形 20">
              <a:extLst>
                <a:ext uri="{FF2B5EF4-FFF2-40B4-BE49-F238E27FC236}">
                  <a16:creationId xmlns:a16="http://schemas.microsoft.com/office/drawing/2014/main" id="{DD3B5E8A-C119-4FCB-B4AE-8E928A0B69F8}"/>
                </a:ext>
              </a:extLst>
            </p:cNvPr>
            <p:cNvSpPr/>
            <p:nvPr/>
          </p:nvSpPr>
          <p:spPr>
            <a:xfrm rot="5400000">
              <a:off x="-1195144" y="218137"/>
              <a:ext cx="3429000" cy="2564104"/>
            </a:xfrm>
            <a:custGeom>
              <a:avLst/>
              <a:gdLst>
                <a:gd name="connsiteX0" fmla="*/ 1 w 6858001"/>
                <a:gd name="connsiteY0" fmla="*/ 5128208 h 5128208"/>
                <a:gd name="connsiteX1" fmla="*/ 1 w 6858001"/>
                <a:gd name="connsiteY1" fmla="*/ 5128207 h 5128208"/>
                <a:gd name="connsiteX2" fmla="*/ 6857999 w 6858001"/>
                <a:gd name="connsiteY2" fmla="*/ 5128207 h 5128208"/>
                <a:gd name="connsiteX3" fmla="*/ 5388164 w 6858001"/>
                <a:gd name="connsiteY3" fmla="*/ 3589553 h 5128208"/>
                <a:gd name="connsiteX4" fmla="*/ 6858001 w 6858001"/>
                <a:gd name="connsiteY4" fmla="*/ 3589553 h 5128208"/>
                <a:gd name="connsiteX5" fmla="*/ 6858001 w 6858001"/>
                <a:gd name="connsiteY5" fmla="*/ 5128208 h 5128208"/>
                <a:gd name="connsiteX6" fmla="*/ 1 w 6858001"/>
                <a:gd name="connsiteY6" fmla="*/ 5128206 h 5128208"/>
                <a:gd name="connsiteX7" fmla="*/ 1 w 6858001"/>
                <a:gd name="connsiteY7" fmla="*/ 3589552 h 5128208"/>
                <a:gd name="connsiteX8" fmla="*/ 1469834 w 6858001"/>
                <a:gd name="connsiteY8" fmla="*/ 3589552 h 5128208"/>
                <a:gd name="connsiteX9" fmla="*/ 0 w 6858001"/>
                <a:gd name="connsiteY9" fmla="*/ 3589551 h 5128208"/>
                <a:gd name="connsiteX10" fmla="*/ 3428999 w 6858001"/>
                <a:gd name="connsiteY10" fmla="*/ 0 h 5128208"/>
                <a:gd name="connsiteX11" fmla="*/ 6857999 w 6858001"/>
                <a:gd name="connsiteY11" fmla="*/ 3589551 h 5128208"/>
                <a:gd name="connsiteX12" fmla="*/ 5388163 w 6858001"/>
                <a:gd name="connsiteY12" fmla="*/ 3589551 h 5128208"/>
                <a:gd name="connsiteX13" fmla="*/ 3428999 w 6858001"/>
                <a:gd name="connsiteY13" fmla="*/ 1538656 h 5128208"/>
                <a:gd name="connsiteX14" fmla="*/ 1469835 w 6858001"/>
                <a:gd name="connsiteY14" fmla="*/ 3589551 h 512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1" h="5128208">
                  <a:moveTo>
                    <a:pt x="1" y="5128208"/>
                  </a:moveTo>
                  <a:lnTo>
                    <a:pt x="1" y="5128207"/>
                  </a:lnTo>
                  <a:lnTo>
                    <a:pt x="6857999" y="5128207"/>
                  </a:lnTo>
                  <a:lnTo>
                    <a:pt x="5388164" y="3589553"/>
                  </a:lnTo>
                  <a:lnTo>
                    <a:pt x="6858001" y="3589553"/>
                  </a:lnTo>
                  <a:lnTo>
                    <a:pt x="6858001" y="5128208"/>
                  </a:lnTo>
                  <a:close/>
                  <a:moveTo>
                    <a:pt x="1" y="5128206"/>
                  </a:moveTo>
                  <a:lnTo>
                    <a:pt x="1" y="3589552"/>
                  </a:lnTo>
                  <a:lnTo>
                    <a:pt x="1469834" y="3589552"/>
                  </a:lnTo>
                  <a:close/>
                  <a:moveTo>
                    <a:pt x="0" y="3589551"/>
                  </a:moveTo>
                  <a:lnTo>
                    <a:pt x="3428999" y="0"/>
                  </a:lnTo>
                  <a:lnTo>
                    <a:pt x="6857999" y="3589551"/>
                  </a:lnTo>
                  <a:lnTo>
                    <a:pt x="5388163" y="3589551"/>
                  </a:lnTo>
                  <a:lnTo>
                    <a:pt x="3428999" y="1538656"/>
                  </a:lnTo>
                  <a:lnTo>
                    <a:pt x="1469835" y="3589551"/>
                  </a:lnTo>
                  <a:close/>
                </a:path>
              </a:pathLst>
            </a:custGeom>
            <a:solidFill>
              <a:srgbClr val="7030A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351">
                <a:solidFill>
                  <a:srgbClr val="FFFFFF"/>
                </a:solidFill>
                <a:latin typeface="Calibri"/>
                <a:ea typeface="方正黑体简体" panose="02010601030101010101" pitchFamily="2" charset="-122"/>
              </a:endParaRPr>
            </a:p>
          </p:txBody>
        </p:sp>
        <p:sp>
          <p:nvSpPr>
            <p:cNvPr id="10" name="任意多边形 20">
              <a:extLst>
                <a:ext uri="{FF2B5EF4-FFF2-40B4-BE49-F238E27FC236}">
                  <a16:creationId xmlns:a16="http://schemas.microsoft.com/office/drawing/2014/main" id="{4555B368-BC99-462F-9ED6-03F28F59FBE8}"/>
                </a:ext>
              </a:extLst>
            </p:cNvPr>
            <p:cNvSpPr/>
            <p:nvPr/>
          </p:nvSpPr>
          <p:spPr>
            <a:xfrm rot="5400000">
              <a:off x="-1195144" y="2950621"/>
              <a:ext cx="3429000" cy="2564104"/>
            </a:xfrm>
            <a:custGeom>
              <a:avLst/>
              <a:gdLst>
                <a:gd name="connsiteX0" fmla="*/ 1 w 6858001"/>
                <a:gd name="connsiteY0" fmla="*/ 5128208 h 5128208"/>
                <a:gd name="connsiteX1" fmla="*/ 1 w 6858001"/>
                <a:gd name="connsiteY1" fmla="*/ 5128207 h 5128208"/>
                <a:gd name="connsiteX2" fmla="*/ 6857999 w 6858001"/>
                <a:gd name="connsiteY2" fmla="*/ 5128207 h 5128208"/>
                <a:gd name="connsiteX3" fmla="*/ 5388164 w 6858001"/>
                <a:gd name="connsiteY3" fmla="*/ 3589553 h 5128208"/>
                <a:gd name="connsiteX4" fmla="*/ 6858001 w 6858001"/>
                <a:gd name="connsiteY4" fmla="*/ 3589553 h 5128208"/>
                <a:gd name="connsiteX5" fmla="*/ 6858001 w 6858001"/>
                <a:gd name="connsiteY5" fmla="*/ 5128208 h 5128208"/>
                <a:gd name="connsiteX6" fmla="*/ 1 w 6858001"/>
                <a:gd name="connsiteY6" fmla="*/ 5128206 h 5128208"/>
                <a:gd name="connsiteX7" fmla="*/ 1 w 6858001"/>
                <a:gd name="connsiteY7" fmla="*/ 3589552 h 5128208"/>
                <a:gd name="connsiteX8" fmla="*/ 1469834 w 6858001"/>
                <a:gd name="connsiteY8" fmla="*/ 3589552 h 5128208"/>
                <a:gd name="connsiteX9" fmla="*/ 0 w 6858001"/>
                <a:gd name="connsiteY9" fmla="*/ 3589551 h 5128208"/>
                <a:gd name="connsiteX10" fmla="*/ 3428999 w 6858001"/>
                <a:gd name="connsiteY10" fmla="*/ 0 h 5128208"/>
                <a:gd name="connsiteX11" fmla="*/ 6857999 w 6858001"/>
                <a:gd name="connsiteY11" fmla="*/ 3589551 h 5128208"/>
                <a:gd name="connsiteX12" fmla="*/ 5388163 w 6858001"/>
                <a:gd name="connsiteY12" fmla="*/ 3589551 h 5128208"/>
                <a:gd name="connsiteX13" fmla="*/ 3428999 w 6858001"/>
                <a:gd name="connsiteY13" fmla="*/ 1538656 h 5128208"/>
                <a:gd name="connsiteX14" fmla="*/ 1469835 w 6858001"/>
                <a:gd name="connsiteY14" fmla="*/ 3589551 h 512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1" h="5128208">
                  <a:moveTo>
                    <a:pt x="1" y="5128208"/>
                  </a:moveTo>
                  <a:lnTo>
                    <a:pt x="1" y="5128207"/>
                  </a:lnTo>
                  <a:lnTo>
                    <a:pt x="6857999" y="5128207"/>
                  </a:lnTo>
                  <a:lnTo>
                    <a:pt x="5388164" y="3589553"/>
                  </a:lnTo>
                  <a:lnTo>
                    <a:pt x="6858001" y="3589553"/>
                  </a:lnTo>
                  <a:lnTo>
                    <a:pt x="6858001" y="5128208"/>
                  </a:lnTo>
                  <a:close/>
                  <a:moveTo>
                    <a:pt x="1" y="5128206"/>
                  </a:moveTo>
                  <a:lnTo>
                    <a:pt x="1" y="3589552"/>
                  </a:lnTo>
                  <a:lnTo>
                    <a:pt x="1469834" y="3589552"/>
                  </a:lnTo>
                  <a:close/>
                  <a:moveTo>
                    <a:pt x="0" y="3589551"/>
                  </a:moveTo>
                  <a:lnTo>
                    <a:pt x="3428999" y="0"/>
                  </a:lnTo>
                  <a:lnTo>
                    <a:pt x="6857999" y="3589551"/>
                  </a:lnTo>
                  <a:lnTo>
                    <a:pt x="5388163" y="3589551"/>
                  </a:lnTo>
                  <a:lnTo>
                    <a:pt x="3428999" y="1538656"/>
                  </a:lnTo>
                  <a:lnTo>
                    <a:pt x="1469835" y="3589551"/>
                  </a:lnTo>
                  <a:close/>
                </a:path>
              </a:pathLst>
            </a:custGeom>
            <a:solidFill>
              <a:srgbClr val="4B5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351">
                <a:solidFill>
                  <a:srgbClr val="FFFFFF"/>
                </a:solidFill>
                <a:latin typeface="Calibri"/>
                <a:ea typeface="方正黑体简体" panose="02010601030101010101" pitchFamily="2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F959E11-54F6-42BA-AD72-B7A4B0C86883}"/>
              </a:ext>
            </a:extLst>
          </p:cNvPr>
          <p:cNvSpPr txBox="1"/>
          <p:nvPr/>
        </p:nvSpPr>
        <p:spPr>
          <a:xfrm>
            <a:off x="4842103" y="2312769"/>
            <a:ext cx="250779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endParaRPr lang="zh-CN" altLang="en-US" sz="4800" dirty="0">
              <a:solidFill>
                <a:srgbClr val="1D6DC2"/>
              </a:solidFill>
              <a:latin typeface="Calibri" panose="020F0502020204030204" pitchFamily="34" charset="0"/>
              <a:ea typeface="方正黑体简体" panose="02010601030101010101" pitchFamily="2" charset="-122"/>
              <a:cs typeface="经典综艺体简" panose="0201060900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9067F9-1B2D-4CC2-A427-87915948FBC8}"/>
              </a:ext>
            </a:extLst>
          </p:cNvPr>
          <p:cNvSpPr txBox="1"/>
          <p:nvPr/>
        </p:nvSpPr>
        <p:spPr>
          <a:xfrm>
            <a:off x="4842103" y="3913205"/>
            <a:ext cx="5296275" cy="3372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 defTabSz="914377"/>
            <a:endParaRPr sz="1467">
              <a:solidFill>
                <a:srgbClr val="FFFFFF">
                  <a:lumMod val="65000"/>
                </a:srgbClr>
              </a:solidFill>
              <a:ea typeface="微软雅黑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C04C271-0E62-65AF-B13B-EEF26785C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926" y="1844842"/>
            <a:ext cx="8791074" cy="1122752"/>
          </a:xfrm>
        </p:spPr>
        <p:txBody>
          <a:bodyPr>
            <a:normAutofit/>
          </a:bodyPr>
          <a:lstStyle/>
          <a:p>
            <a:pPr algn="r"/>
            <a:r>
              <a:rPr lang="es-ES" sz="4800" b="1" dirty="0">
                <a:solidFill>
                  <a:schemeClr val="accent2"/>
                </a:solidFill>
                <a:latin typeface="Graphik" panose="020B0503030202060203" pitchFamily="34" charset="0"/>
              </a:rPr>
              <a:t>VALUACION DE EMPRESAS </a:t>
            </a:r>
            <a:endParaRPr lang="en-US" sz="4800" b="1" dirty="0">
              <a:solidFill>
                <a:schemeClr val="accent2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93F95-49AE-E3D6-1FDC-4A399C111035}"/>
              </a:ext>
            </a:extLst>
          </p:cNvPr>
          <p:cNvSpPr txBox="1">
            <a:spLocks/>
          </p:cNvSpPr>
          <p:nvPr/>
        </p:nvSpPr>
        <p:spPr>
          <a:xfrm>
            <a:off x="8117305" y="3080182"/>
            <a:ext cx="3561347" cy="810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3600" i="1" dirty="0">
                <a:solidFill>
                  <a:schemeClr val="accent2"/>
                </a:solidFill>
                <a:latin typeface="Graphik" panose="020B0503030202060203" pitchFamily="34" charset="0"/>
              </a:rPr>
              <a:t>GRUPO 5</a:t>
            </a:r>
            <a:endParaRPr lang="en-US" sz="4800" i="1" dirty="0">
              <a:solidFill>
                <a:schemeClr val="accent2"/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Graphik" panose="020B0503030202060203" pitchFamily="34" charset="0"/>
              </a:rPr>
              <a:t>1.1. VALOR OPERATIVO</a:t>
            </a:r>
            <a:endParaRPr lang="en-US" sz="3600" dirty="0">
              <a:latin typeface="Graphik" panose="020B0503030202060203" pitchFamily="34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036328"/>
              </p:ext>
            </p:extLst>
          </p:nvPr>
        </p:nvGraphicFramePr>
        <p:xfrm>
          <a:off x="544290" y="2216727"/>
          <a:ext cx="10591796" cy="4132601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5013774">
                  <a:extLst>
                    <a:ext uri="{9D8B030D-6E8A-4147-A177-3AD203B41FA5}">
                      <a16:colId xmlns:a16="http://schemas.microsoft.com/office/drawing/2014/main" val="2391142725"/>
                    </a:ext>
                  </a:extLst>
                </a:gridCol>
                <a:gridCol w="1708874">
                  <a:extLst>
                    <a:ext uri="{9D8B030D-6E8A-4147-A177-3AD203B41FA5}">
                      <a16:colId xmlns:a16="http://schemas.microsoft.com/office/drawing/2014/main" val="2976803367"/>
                    </a:ext>
                  </a:extLst>
                </a:gridCol>
                <a:gridCol w="967287">
                  <a:extLst>
                    <a:ext uri="{9D8B030D-6E8A-4147-A177-3AD203B41FA5}">
                      <a16:colId xmlns:a16="http://schemas.microsoft.com/office/drawing/2014/main" val="3186887514"/>
                    </a:ext>
                  </a:extLst>
                </a:gridCol>
                <a:gridCol w="967287">
                  <a:extLst>
                    <a:ext uri="{9D8B030D-6E8A-4147-A177-3AD203B41FA5}">
                      <a16:colId xmlns:a16="http://schemas.microsoft.com/office/drawing/2014/main" val="2117125087"/>
                    </a:ext>
                  </a:extLst>
                </a:gridCol>
                <a:gridCol w="967287">
                  <a:extLst>
                    <a:ext uri="{9D8B030D-6E8A-4147-A177-3AD203B41FA5}">
                      <a16:colId xmlns:a16="http://schemas.microsoft.com/office/drawing/2014/main" val="1197799283"/>
                    </a:ext>
                  </a:extLst>
                </a:gridCol>
                <a:gridCol w="967287">
                  <a:extLst>
                    <a:ext uri="{9D8B030D-6E8A-4147-A177-3AD203B41FA5}">
                      <a16:colId xmlns:a16="http://schemas.microsoft.com/office/drawing/2014/main" val="223326916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Graphik" panose="020B0503030202060203"/>
                        </a:rPr>
                        <a:t>2023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Graphik" panose="020B0503030202060203"/>
                        </a:rPr>
                        <a:t>2024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Graphik" panose="020B0503030202060203"/>
                        </a:rPr>
                        <a:t>2025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Graphik" panose="020B0503030202060203"/>
                        </a:rPr>
                        <a:t>2026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Graphik" panose="020B0503030202060203"/>
                        </a:rPr>
                        <a:t>2027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20037"/>
                  </a:ext>
                </a:extLst>
              </a:tr>
              <a:tr h="56173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14734"/>
                  </a:ext>
                </a:extLst>
              </a:tr>
              <a:tr h="372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Graphik" panose="020B0503030202060203"/>
                        </a:rPr>
                        <a:t>FCFF</a:t>
                      </a:r>
                      <a:endParaRPr lang="en-US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Graphik" panose="020B0503030202060203"/>
                        </a:rPr>
                        <a:t>-18,0</a:t>
                      </a:r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Graphik" panose="020B0503030202060203"/>
                        </a:rPr>
                        <a:t>-23,0</a:t>
                      </a:r>
                      <a:endParaRPr lang="en-US" sz="1600" b="0" i="0" u="none" strike="noStrike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Graphik" panose="020B0503030202060203"/>
                        </a:rPr>
                        <a:t>46,4</a:t>
                      </a:r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Graphik" panose="020B0503030202060203"/>
                        </a:rPr>
                        <a:t>49,0</a:t>
                      </a:r>
                      <a:endParaRPr lang="en-US" sz="1600" b="0" i="0" u="none" strike="noStrike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14291"/>
                  </a:ext>
                </a:extLst>
              </a:tr>
              <a:tr h="34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Graphik" panose="020B0503030202060203"/>
                        </a:rPr>
                        <a:t>WAAC</a:t>
                      </a:r>
                      <a:endParaRPr lang="en-US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Graphik" panose="020B0503030202060203"/>
                        </a:rPr>
                        <a:t>10,84%</a:t>
                      </a:r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830125"/>
                  </a:ext>
                </a:extLst>
              </a:tr>
              <a:tr h="34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Graphik" panose="020B0503030202060203"/>
                        </a:rPr>
                        <a:t>CRECIMIENTO DE LARGO PLAZO</a:t>
                      </a:r>
                      <a:endParaRPr lang="en-US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Graphik" panose="020B0503030202060203"/>
                        </a:rPr>
                        <a:t>5%</a:t>
                      </a:r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094842"/>
                  </a:ext>
                </a:extLst>
              </a:tr>
              <a:tr h="34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Graphik" panose="020B0503030202060203"/>
                        </a:rPr>
                        <a:t>FCFF 2028 (FCFF 2027* (1+g))</a:t>
                      </a:r>
                      <a:endParaRPr lang="en-US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Graphik" panose="020B0503030202060203"/>
                        </a:rPr>
                        <a:t>51,5</a:t>
                      </a:r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695553"/>
                  </a:ext>
                </a:extLst>
              </a:tr>
              <a:tr h="36905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u="none" strike="noStrike" dirty="0">
                          <a:effectLst/>
                          <a:latin typeface="Graphik" panose="020B0503030202060203"/>
                        </a:rPr>
                        <a:t>2028 A INFINITO EN 2027 = [FCFF</a:t>
                      </a:r>
                      <a:r>
                        <a:rPr lang="it-IT" sz="1600" b="1" u="none" strike="noStrike" baseline="-25000" dirty="0">
                          <a:effectLst/>
                          <a:latin typeface="Graphik" panose="020B0503030202060203"/>
                        </a:rPr>
                        <a:t>2027</a:t>
                      </a:r>
                      <a:r>
                        <a:rPr lang="it-IT" sz="1600" b="1" u="none" strike="noStrike" dirty="0">
                          <a:effectLst/>
                          <a:latin typeface="Graphik" panose="020B0503030202060203"/>
                        </a:rPr>
                        <a:t> * (1+g)] / [r</a:t>
                      </a:r>
                      <a:r>
                        <a:rPr lang="it-IT" sz="1600" b="1" u="none" strike="noStrike" baseline="-25000" dirty="0">
                          <a:effectLst/>
                          <a:latin typeface="Graphik" panose="020B0503030202060203"/>
                        </a:rPr>
                        <a:t>s</a:t>
                      </a:r>
                      <a:r>
                        <a:rPr lang="it-IT" sz="1600" b="1" u="none" strike="noStrike" dirty="0">
                          <a:effectLst/>
                          <a:latin typeface="Graphik" panose="020B0503030202060203"/>
                        </a:rPr>
                        <a:t> - g]</a:t>
                      </a:r>
                      <a:endParaRPr lang="it-IT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Graphik" panose="020B0503030202060203"/>
                        </a:rPr>
                        <a:t>881,0</a:t>
                      </a:r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104124"/>
                  </a:ext>
                </a:extLst>
              </a:tr>
              <a:tr h="34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Graphik" panose="020B0503030202060203"/>
                        </a:rPr>
                        <a:t>2028 A INFINITO AL DIA DE  HOY</a:t>
                      </a:r>
                      <a:endParaRPr lang="en-US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Graphik" panose="020B0503030202060203"/>
                        </a:rPr>
                        <a:t>$ 583,70</a:t>
                      </a:r>
                      <a:endParaRPr lang="en-US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Graphik" panose="020B0503030202060203"/>
                        </a:rPr>
                        <a:t>583,5</a:t>
                      </a:r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385345"/>
                  </a:ext>
                </a:extLst>
              </a:tr>
              <a:tr h="353105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>
                          <a:effectLst/>
                          <a:latin typeface="Graphik" panose="020B0503030202060203"/>
                        </a:rPr>
                        <a:t>2024 - 2027  AL DÍA DE HOY</a:t>
                      </a:r>
                      <a:endParaRPr lang="es-ES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Graphik" panose="020B0503030202060203"/>
                        </a:rPr>
                        <a:t>$ 31,58</a:t>
                      </a:r>
                      <a:endParaRPr lang="en-US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Graphik" panose="020B0503030202060203"/>
                        </a:rPr>
                        <a:t>-</a:t>
                      </a:r>
                      <a:r>
                        <a:rPr lang="en-US" sz="1600" b="0" u="none" strike="noStrike" dirty="0" smtClean="0">
                          <a:effectLst/>
                          <a:latin typeface="Graphik" panose="020B0503030202060203"/>
                        </a:rPr>
                        <a:t>16,24</a:t>
                      </a:r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Graphik" panose="020B0503030202060203"/>
                        </a:rPr>
                        <a:t>-</a:t>
                      </a:r>
                      <a:r>
                        <a:rPr lang="en-US" sz="1600" b="0" u="none" strike="noStrike" dirty="0" smtClean="0">
                          <a:effectLst/>
                          <a:latin typeface="Graphik" panose="020B0503030202060203"/>
                        </a:rPr>
                        <a:t>18,72</a:t>
                      </a:r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Graphik" panose="020B0503030202060203"/>
                        </a:rPr>
                        <a:t>34,07</a:t>
                      </a:r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Graphik" panose="020B0503030202060203"/>
                        </a:rPr>
                        <a:t>32,46</a:t>
                      </a:r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37050"/>
                  </a:ext>
                </a:extLst>
              </a:tr>
              <a:tr h="35310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lt1"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353961"/>
                  </a:ext>
                </a:extLst>
              </a:tr>
              <a:tr h="34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Graphik" panose="020B0503030202060203"/>
                        </a:rPr>
                        <a:t>VALOR OPERATIVO</a:t>
                      </a:r>
                      <a:endParaRPr lang="en-US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Graphik" panose="020B0503030202060203"/>
                        </a:rPr>
                        <a:t>$ 615,27</a:t>
                      </a:r>
                      <a:endParaRPr lang="en-US" sz="1600" b="1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Graphik" panose="020B0503030202060203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31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64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" y="419989"/>
            <a:ext cx="10515600" cy="640715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Graphik" panose="020B0503030202060203" pitchFamily="34" charset="0"/>
              </a:rPr>
              <a:t>	</a:t>
            </a:r>
            <a:r>
              <a:rPr lang="es-ES" sz="3600" b="1" dirty="0">
                <a:latin typeface="Graphik" panose="020B0503030202060203" pitchFamily="34" charset="0"/>
              </a:rPr>
              <a:t>VALOR DE LA EMPRESA</a:t>
            </a:r>
            <a:endParaRPr lang="en-US" sz="3600" b="1" dirty="0">
              <a:latin typeface="Graphik" panose="020B050303020206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4F7128-5188-910E-8519-92D643B32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54783"/>
              </p:ext>
            </p:extLst>
          </p:nvPr>
        </p:nvGraphicFramePr>
        <p:xfrm>
          <a:off x="1252728" y="2112264"/>
          <a:ext cx="9217152" cy="2039109"/>
        </p:xfrm>
        <a:graphic>
          <a:graphicData uri="http://schemas.openxmlformats.org/drawingml/2006/table">
            <a:tbl>
              <a:tblPr/>
              <a:tblGrid>
                <a:gridCol w="4859325">
                  <a:extLst>
                    <a:ext uri="{9D8B030D-6E8A-4147-A177-3AD203B41FA5}">
                      <a16:colId xmlns:a16="http://schemas.microsoft.com/office/drawing/2014/main" val="1874411659"/>
                    </a:ext>
                  </a:extLst>
                </a:gridCol>
                <a:gridCol w="4357827">
                  <a:extLst>
                    <a:ext uri="{9D8B030D-6E8A-4147-A177-3AD203B41FA5}">
                      <a16:colId xmlns:a16="http://schemas.microsoft.com/office/drawing/2014/main" val="917468908"/>
                    </a:ext>
                  </a:extLst>
                </a:gridCol>
              </a:tblGrid>
              <a:tr h="4056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1.1.VALOR OPERATIVO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$ 615,27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67129"/>
                  </a:ext>
                </a:extLst>
              </a:tr>
              <a:tr h="40562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1.2.VALOR NO OPERATIVO (INVERSIONES)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$ 63,00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044986"/>
                  </a:ext>
                </a:extLst>
              </a:tr>
              <a:tr h="4056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2.DEUDA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$ 247,00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26423"/>
                  </a:ext>
                </a:extLst>
              </a:tr>
              <a:tr h="4056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3.ACCIONES PREFERIDAS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$ 62,00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126998"/>
                  </a:ext>
                </a:extLst>
              </a:tr>
              <a:tr h="41659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4.VALOR DEL EQUITY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$ 369,27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97713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BE439E0-5762-A174-BDC6-1798CDD08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44915"/>
              </p:ext>
            </p:extLst>
          </p:nvPr>
        </p:nvGraphicFramePr>
        <p:xfrm>
          <a:off x="1252728" y="4443984"/>
          <a:ext cx="9217152" cy="405629"/>
        </p:xfrm>
        <a:graphic>
          <a:graphicData uri="http://schemas.openxmlformats.org/drawingml/2006/table">
            <a:tbl>
              <a:tblPr/>
              <a:tblGrid>
                <a:gridCol w="4859325">
                  <a:extLst>
                    <a:ext uri="{9D8B030D-6E8A-4147-A177-3AD203B41FA5}">
                      <a16:colId xmlns:a16="http://schemas.microsoft.com/office/drawing/2014/main" val="1874411659"/>
                    </a:ext>
                  </a:extLst>
                </a:gridCol>
                <a:gridCol w="4357827">
                  <a:extLst>
                    <a:ext uri="{9D8B030D-6E8A-4147-A177-3AD203B41FA5}">
                      <a16:colId xmlns:a16="http://schemas.microsoft.com/office/drawing/2014/main" val="917468908"/>
                    </a:ext>
                  </a:extLst>
                </a:gridCol>
              </a:tblGrid>
              <a:tr h="4056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CANTIDAD DE ACCIONES (EN MILLONES)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671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D7165A1-CC11-3E4E-F47E-288C395DF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21401"/>
              </p:ext>
            </p:extLst>
          </p:nvPr>
        </p:nvGraphicFramePr>
        <p:xfrm>
          <a:off x="1252728" y="5020056"/>
          <a:ext cx="9217152" cy="1020526"/>
        </p:xfrm>
        <a:graphic>
          <a:graphicData uri="http://schemas.openxmlformats.org/drawingml/2006/table">
            <a:tbl>
              <a:tblPr/>
              <a:tblGrid>
                <a:gridCol w="4859325">
                  <a:extLst>
                    <a:ext uri="{9D8B030D-6E8A-4147-A177-3AD203B41FA5}">
                      <a16:colId xmlns:a16="http://schemas.microsoft.com/office/drawing/2014/main" val="1874411659"/>
                    </a:ext>
                  </a:extLst>
                </a:gridCol>
                <a:gridCol w="4357827">
                  <a:extLst>
                    <a:ext uri="{9D8B030D-6E8A-4147-A177-3AD203B41FA5}">
                      <a16:colId xmlns:a16="http://schemas.microsoft.com/office/drawing/2014/main" val="917468908"/>
                    </a:ext>
                  </a:extLst>
                </a:gridCol>
              </a:tblGrid>
              <a:tr h="102052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PRECIO DE LA ACCION =</a:t>
                      </a:r>
                    </a:p>
                    <a:p>
                      <a:pPr algn="l" rtl="0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VE/CANTIDAD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DE ACCIONES COMUNES</a:t>
                      </a:r>
                    </a:p>
                  </a:txBody>
                  <a:tcPr marL="6350" marR="6350" marT="635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$3.69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6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1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699" y="0"/>
            <a:ext cx="10975109" cy="694063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rgbClr val="7030A0"/>
                </a:solidFill>
              </a:rPr>
              <a:t>Consigna: Estimar valor de la empresa método WACC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94063"/>
            <a:ext cx="10515600" cy="4351338"/>
          </a:xfrm>
        </p:spPr>
        <p:txBody>
          <a:bodyPr/>
          <a:lstStyle/>
          <a:p>
            <a:r>
              <a:rPr lang="es-ES" dirty="0" smtClean="0"/>
              <a:t>Datos:</a:t>
            </a:r>
          </a:p>
          <a:p>
            <a:pPr lvl="1"/>
            <a:r>
              <a:rPr lang="es-ES" dirty="0"/>
              <a:t>Balance y Estado de Resultados </a:t>
            </a:r>
            <a:r>
              <a:rPr lang="es-ES" dirty="0" smtClean="0"/>
              <a:t>2023 y proyección 2024-2027</a:t>
            </a:r>
            <a:endParaRPr lang="es-ES" dirty="0"/>
          </a:p>
          <a:p>
            <a:pPr lvl="1"/>
            <a:r>
              <a:rPr lang="es-ES" dirty="0" smtClean="0"/>
              <a:t>Tasa </a:t>
            </a:r>
            <a:r>
              <a:rPr lang="es-ES" dirty="0"/>
              <a:t>de crecimiento 5%</a:t>
            </a:r>
          </a:p>
          <a:p>
            <a:pPr lvl="1"/>
            <a:r>
              <a:rPr lang="es-ES" dirty="0"/>
              <a:t>WACC 10,84%</a:t>
            </a:r>
          </a:p>
          <a:p>
            <a:r>
              <a:rPr lang="es-ES" dirty="0" smtClean="0"/>
              <a:t>Resultado Modelo Gordon </a:t>
            </a:r>
            <a:r>
              <a:rPr lang="es-ES" dirty="0" err="1" smtClean="0"/>
              <a:t>Shapiro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sz="2800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90843"/>
              </p:ext>
            </p:extLst>
          </p:nvPr>
        </p:nvGraphicFramePr>
        <p:xfrm>
          <a:off x="1018699" y="2869732"/>
          <a:ext cx="10975108" cy="3857751"/>
        </p:xfrm>
        <a:graphic>
          <a:graphicData uri="http://schemas.openxmlformats.org/drawingml/2006/table">
            <a:tbl>
              <a:tblPr/>
              <a:tblGrid>
                <a:gridCol w="1311432">
                  <a:extLst>
                    <a:ext uri="{9D8B030D-6E8A-4147-A177-3AD203B41FA5}">
                      <a16:colId xmlns:a16="http://schemas.microsoft.com/office/drawing/2014/main" val="1168791811"/>
                    </a:ext>
                  </a:extLst>
                </a:gridCol>
                <a:gridCol w="2877669">
                  <a:extLst>
                    <a:ext uri="{9D8B030D-6E8A-4147-A177-3AD203B41FA5}">
                      <a16:colId xmlns:a16="http://schemas.microsoft.com/office/drawing/2014/main" val="2331552999"/>
                    </a:ext>
                  </a:extLst>
                </a:gridCol>
                <a:gridCol w="1540279">
                  <a:extLst>
                    <a:ext uri="{9D8B030D-6E8A-4147-A177-3AD203B41FA5}">
                      <a16:colId xmlns:a16="http://schemas.microsoft.com/office/drawing/2014/main" val="775052293"/>
                    </a:ext>
                  </a:extLst>
                </a:gridCol>
                <a:gridCol w="1311432">
                  <a:extLst>
                    <a:ext uri="{9D8B030D-6E8A-4147-A177-3AD203B41FA5}">
                      <a16:colId xmlns:a16="http://schemas.microsoft.com/office/drawing/2014/main" val="3378847914"/>
                    </a:ext>
                  </a:extLst>
                </a:gridCol>
                <a:gridCol w="1311432">
                  <a:extLst>
                    <a:ext uri="{9D8B030D-6E8A-4147-A177-3AD203B41FA5}">
                      <a16:colId xmlns:a16="http://schemas.microsoft.com/office/drawing/2014/main" val="601283421"/>
                    </a:ext>
                  </a:extLst>
                </a:gridCol>
                <a:gridCol w="1311432">
                  <a:extLst>
                    <a:ext uri="{9D8B030D-6E8A-4147-A177-3AD203B41FA5}">
                      <a16:colId xmlns:a16="http://schemas.microsoft.com/office/drawing/2014/main" val="80777842"/>
                    </a:ext>
                  </a:extLst>
                </a:gridCol>
                <a:gridCol w="1311432">
                  <a:extLst>
                    <a:ext uri="{9D8B030D-6E8A-4147-A177-3AD203B41FA5}">
                      <a16:colId xmlns:a16="http://schemas.microsoft.com/office/drawing/2014/main" val="1766640375"/>
                    </a:ext>
                  </a:extLst>
                </a:gridCol>
              </a:tblGrid>
              <a:tr h="422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MODELO DE DIVIDENDOS DE GORDON SCHAPIRO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Projected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47879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AÑO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2026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2027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294782"/>
                  </a:ext>
                </a:extLst>
              </a:tr>
              <a:tr h="2139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DIVIDENDOS POR ACCIÓN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0,442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0,453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69468"/>
                  </a:ext>
                </a:extLst>
              </a:tr>
              <a:tr h="422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COSTO DEL DINERO PROPIO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14,0%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LOS </a:t>
                      </a:r>
                      <a:r>
                        <a:rPr lang="es-E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DIVIDENDOS SE DESCUENTAN CON EL COSTO DEL DINERO PROPIO!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27519"/>
                  </a:ext>
                </a:extLst>
              </a:tr>
              <a:tr h="2139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CRECIMIENTO DE LARGO PLAZO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5,0%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1809"/>
                  </a:ext>
                </a:extLst>
              </a:tr>
              <a:tr h="422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2028 A INFINITO EN 2027 = [D</a:t>
                      </a:r>
                      <a:r>
                        <a:rPr lang="en-US" sz="1600" b="1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2027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* (1+g)] / [</a:t>
                      </a:r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600" b="1" i="0" u="none" strike="noStrike" baseline="-250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 g]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5,29 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860038"/>
                  </a:ext>
                </a:extLst>
              </a:tr>
              <a:tr h="4224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2028 A INFINITO AL DIA DE  HOY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$3,13 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VALOR HOY DE LOS DIVIDENDOS DE 2028 A </a:t>
                      </a:r>
                      <a:r>
                        <a:rPr lang="es-E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INFINITO</a:t>
                      </a:r>
                      <a:endParaRPr lang="es-E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732297"/>
                  </a:ext>
                </a:extLst>
              </a:tr>
              <a:tr h="63102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2024 - 2027  AL DÍA DE HOY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sng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$0,57 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VALOR HOY DE LOS DIVIDENDOS DE 2024  A 2027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972135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661260"/>
                  </a:ext>
                </a:extLst>
              </a:tr>
              <a:tr h="2139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PRECIO DE LA ACCIÓN HOY</a:t>
                      </a:r>
                    </a:p>
                  </a:txBody>
                  <a:tcPr marL="6312" marR="6312" marT="63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$3,70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12" marR="6312" marT="63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2" marR="6312" marT="6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248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19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8BD0D-C993-562D-3C7A-DA898AE0F3FB}"/>
              </a:ext>
            </a:extLst>
          </p:cNvPr>
          <p:cNvSpPr/>
          <p:nvPr/>
        </p:nvSpPr>
        <p:spPr>
          <a:xfrm>
            <a:off x="435429" y="2503716"/>
            <a:ext cx="1839686" cy="149134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Graphik" panose="020B0503030202060203" pitchFamily="34" charset="0"/>
              </a:rPr>
              <a:t>VALOR FIRMA</a:t>
            </a:r>
            <a:endParaRPr lang="en-US" b="1" dirty="0">
              <a:latin typeface="Graphik" panose="020B05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BCA801-38B6-6FDD-9519-3BCD577B072D}"/>
              </a:ext>
            </a:extLst>
          </p:cNvPr>
          <p:cNvSpPr/>
          <p:nvPr/>
        </p:nvSpPr>
        <p:spPr>
          <a:xfrm>
            <a:off x="6705598" y="2503714"/>
            <a:ext cx="1839686" cy="1491342"/>
          </a:xfrm>
          <a:prstGeom prst="rect">
            <a:avLst/>
          </a:prstGeom>
          <a:solidFill>
            <a:srgbClr val="A568D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Graphik" panose="020B0503030202060203" pitchFamily="34" charset="0"/>
              </a:rPr>
              <a:t>ACCIONES</a:t>
            </a:r>
          </a:p>
          <a:p>
            <a:pPr algn="ctr"/>
            <a:r>
              <a:rPr lang="es-AR" b="1" dirty="0">
                <a:latin typeface="Graphik" panose="020B0503030202060203" pitchFamily="34" charset="0"/>
              </a:rPr>
              <a:t>PREFERIDAS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C1698-C480-E68F-422A-83E7EACAE5A0}"/>
              </a:ext>
            </a:extLst>
          </p:cNvPr>
          <p:cNvSpPr/>
          <p:nvPr/>
        </p:nvSpPr>
        <p:spPr>
          <a:xfrm>
            <a:off x="3385455" y="2503715"/>
            <a:ext cx="1839686" cy="1491342"/>
          </a:xfrm>
          <a:prstGeom prst="rect">
            <a:avLst/>
          </a:prstGeom>
          <a:solidFill>
            <a:srgbClr val="A568D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Graphik" panose="020B0503030202060203" pitchFamily="34" charset="0"/>
              </a:rPr>
              <a:t>DEUDA</a:t>
            </a:r>
            <a:endParaRPr lang="en-US" b="1" dirty="0">
              <a:latin typeface="Graphik" panose="020B050303020206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37024-832C-612E-2E32-6799D819B001}"/>
              </a:ext>
            </a:extLst>
          </p:cNvPr>
          <p:cNvSpPr/>
          <p:nvPr/>
        </p:nvSpPr>
        <p:spPr>
          <a:xfrm>
            <a:off x="2536369" y="3164670"/>
            <a:ext cx="393159" cy="12281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raphik" panose="020B050303020206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8F29AA-B877-F1D3-E4C5-2FA879A988D0}"/>
              </a:ext>
            </a:extLst>
          </p:cNvPr>
          <p:cNvSpPr/>
          <p:nvPr/>
        </p:nvSpPr>
        <p:spPr>
          <a:xfrm>
            <a:off x="5791196" y="3164670"/>
            <a:ext cx="393159" cy="12281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raphik" panose="020B0503030202060203" pitchFamily="34" charset="0"/>
            </a:endParaRP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26F430A0-53F2-C4E6-195E-AE68EBDB3480}"/>
              </a:ext>
            </a:extLst>
          </p:cNvPr>
          <p:cNvSpPr/>
          <p:nvPr/>
        </p:nvSpPr>
        <p:spPr>
          <a:xfrm>
            <a:off x="8641984" y="2955471"/>
            <a:ext cx="849086" cy="664029"/>
          </a:xfrm>
          <a:prstGeom prst="mathEqual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5BEBF-8BBD-19D4-41D6-1C33D0A2AC87}"/>
              </a:ext>
            </a:extLst>
          </p:cNvPr>
          <p:cNvSpPr/>
          <p:nvPr/>
        </p:nvSpPr>
        <p:spPr>
          <a:xfrm>
            <a:off x="9895112" y="2503714"/>
            <a:ext cx="1839686" cy="14913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  <a:latin typeface="Graphik" panose="020B0503030202060203" pitchFamily="34" charset="0"/>
              </a:rPr>
              <a:t>VALOR</a:t>
            </a:r>
          </a:p>
          <a:p>
            <a:pPr algn="ctr"/>
            <a:r>
              <a:rPr lang="es-AR" b="1" dirty="0">
                <a:solidFill>
                  <a:schemeClr val="tx1"/>
                </a:solidFill>
                <a:latin typeface="Graphik" panose="020B0503030202060203" pitchFamily="34" charset="0"/>
              </a:rPr>
              <a:t>EQUITY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B0C5F8-A7EC-CB4E-6991-F24A4157FF02}"/>
              </a:ext>
            </a:extLst>
          </p:cNvPr>
          <p:cNvCxnSpPr>
            <a:stCxn id="4" idx="2"/>
          </p:cNvCxnSpPr>
          <p:nvPr/>
        </p:nvCxnSpPr>
        <p:spPr>
          <a:xfrm>
            <a:off x="1355272" y="3995058"/>
            <a:ext cx="5442" cy="8926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3D676-F9AD-4FE9-97FC-CFC0CCB371B7}"/>
              </a:ext>
            </a:extLst>
          </p:cNvPr>
          <p:cNvSpPr/>
          <p:nvPr/>
        </p:nvSpPr>
        <p:spPr>
          <a:xfrm>
            <a:off x="435429" y="4887686"/>
            <a:ext cx="1839686" cy="14913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ysClr val="windowText" lastClr="000000"/>
                </a:solidFill>
                <a:latin typeface="Graphik" panose="020B0503030202060203" pitchFamily="34" charset="0"/>
              </a:rPr>
              <a:t>VALOR OPERATIVO</a:t>
            </a:r>
          </a:p>
          <a:p>
            <a:pPr algn="ctr"/>
            <a:r>
              <a:rPr lang="es-AR" sz="1200" dirty="0">
                <a:solidFill>
                  <a:sysClr val="windowText" lastClr="000000"/>
                </a:solidFill>
                <a:latin typeface="Graphik" panose="020B0503030202060203" pitchFamily="34" charset="0"/>
              </a:rPr>
              <a:t>+</a:t>
            </a:r>
          </a:p>
          <a:p>
            <a:pPr algn="ctr"/>
            <a:r>
              <a:rPr lang="es-AR" sz="1200" dirty="0">
                <a:solidFill>
                  <a:sysClr val="windowText" lastClr="000000"/>
                </a:solidFill>
                <a:latin typeface="Graphik" panose="020B0503030202060203" pitchFamily="34" charset="0"/>
              </a:rPr>
              <a:t>INVERSIONES</a:t>
            </a:r>
            <a:endParaRPr lang="en-US" sz="1200" dirty="0">
              <a:solidFill>
                <a:sysClr val="windowText" lastClr="000000"/>
              </a:solidFill>
              <a:latin typeface="Graphik" panose="020B0503030202060203" pitchFamily="34" charset="0"/>
            </a:endParaRPr>
          </a:p>
        </p:txBody>
      </p:sp>
      <p:pic>
        <p:nvPicPr>
          <p:cNvPr id="15" name="Graphic 14" descr="Bank with solid fill">
            <a:extLst>
              <a:ext uri="{FF2B5EF4-FFF2-40B4-BE49-F238E27FC236}">
                <a16:creationId xmlns:a16="http://schemas.microsoft.com/office/drawing/2014/main" id="{2A3E3037-8E73-EF1F-D281-07D9C078D9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072" y="1533043"/>
            <a:ext cx="914400" cy="867171"/>
          </a:xfrm>
          <a:prstGeom prst="rect">
            <a:avLst/>
          </a:prstGeom>
        </p:spPr>
      </p:pic>
      <p:pic>
        <p:nvPicPr>
          <p:cNvPr id="19" name="Graphic 18" descr="Downward trend graph with solid fill">
            <a:extLst>
              <a:ext uri="{FF2B5EF4-FFF2-40B4-BE49-F238E27FC236}">
                <a16:creationId xmlns:a16="http://schemas.microsoft.com/office/drawing/2014/main" id="{80278E01-6843-AA3C-EE14-6BFA8489F2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5218" y="1533042"/>
            <a:ext cx="914400" cy="867171"/>
          </a:xfrm>
          <a:prstGeom prst="rect">
            <a:avLst/>
          </a:prstGeom>
        </p:spPr>
      </p:pic>
      <p:pic>
        <p:nvPicPr>
          <p:cNvPr id="21" name="Graphic 20" descr="Loan with solid fill">
            <a:extLst>
              <a:ext uri="{FF2B5EF4-FFF2-40B4-BE49-F238E27FC236}">
                <a16:creationId xmlns:a16="http://schemas.microsoft.com/office/drawing/2014/main" id="{0E7230AA-6206-5421-2057-DF36605C59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5184" y="1566257"/>
            <a:ext cx="914400" cy="867171"/>
          </a:xfrm>
          <a:prstGeom prst="rect">
            <a:avLst/>
          </a:prstGeom>
        </p:spPr>
      </p:pic>
      <p:pic>
        <p:nvPicPr>
          <p:cNvPr id="23" name="Graphic 22" descr="Coins with solid fill">
            <a:extLst>
              <a:ext uri="{FF2B5EF4-FFF2-40B4-BE49-F238E27FC236}">
                <a16:creationId xmlns:a16="http://schemas.microsoft.com/office/drawing/2014/main" id="{A7EB0904-3B6F-E53F-48C7-F491805E79B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0800" y="1519028"/>
            <a:ext cx="914400" cy="914400"/>
          </a:xfrm>
          <a:prstGeom prst="rect">
            <a:avLst/>
          </a:prstGeom>
        </p:spPr>
      </p:pic>
      <p:graphicFrame>
        <p:nvGraphicFramePr>
          <p:cNvPr id="16" name="Marcador de contenido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4989334"/>
              </p:ext>
            </p:extLst>
          </p:nvPr>
        </p:nvGraphicFramePr>
        <p:xfrm>
          <a:off x="8126998" y="4334306"/>
          <a:ext cx="1879057" cy="240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057">
                  <a:extLst>
                    <a:ext uri="{9D8B030D-6E8A-4147-A177-3AD203B41FA5}">
                      <a16:colId xmlns:a16="http://schemas.microsoft.com/office/drawing/2014/main" val="2388780892"/>
                    </a:ext>
                  </a:extLst>
                </a:gridCol>
              </a:tblGrid>
              <a:tr h="2408237">
                <a:tc>
                  <a:txBody>
                    <a:bodyPr/>
                    <a:lstStyle/>
                    <a:p>
                      <a:pPr algn="ctr"/>
                      <a:r>
                        <a:rPr lang="es-ES" sz="4400" dirty="0" smtClean="0"/>
                        <a:t>V</a:t>
                      </a:r>
                      <a:endParaRPr lang="en-US" sz="4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17353"/>
                  </a:ext>
                </a:extLst>
              </a:tr>
            </a:tbl>
          </a:graphicData>
        </a:graphic>
      </p:graphicFrame>
      <p:graphicFrame>
        <p:nvGraphicFramePr>
          <p:cNvPr id="17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531024"/>
              </p:ext>
            </p:extLst>
          </p:nvPr>
        </p:nvGraphicFramePr>
        <p:xfrm>
          <a:off x="10072251" y="4334307"/>
          <a:ext cx="1662547" cy="240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7">
                  <a:extLst>
                    <a:ext uri="{9D8B030D-6E8A-4147-A177-3AD203B41FA5}">
                      <a16:colId xmlns:a16="http://schemas.microsoft.com/office/drawing/2014/main" val="3153292418"/>
                    </a:ext>
                  </a:extLst>
                </a:gridCol>
              </a:tblGrid>
              <a:tr h="550543">
                <a:tc>
                  <a:txBody>
                    <a:bodyPr/>
                    <a:lstStyle/>
                    <a:p>
                      <a:r>
                        <a:rPr lang="es-ES" sz="2500" b="1" dirty="0" smtClean="0"/>
                        <a:t>Deuda</a:t>
                      </a:r>
                      <a:endParaRPr lang="en-US" sz="2500" b="1" dirty="0"/>
                    </a:p>
                  </a:txBody>
                  <a:tcPr>
                    <a:solidFill>
                      <a:srgbClr val="A56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91487"/>
                  </a:ext>
                </a:extLst>
              </a:tr>
              <a:tr h="494068">
                <a:tc>
                  <a:txBody>
                    <a:bodyPr/>
                    <a:lstStyle/>
                    <a:p>
                      <a:r>
                        <a:rPr lang="es-ES" sz="2500" b="1" dirty="0" err="1" smtClean="0">
                          <a:solidFill>
                            <a:schemeClr val="bg1"/>
                          </a:solidFill>
                        </a:rPr>
                        <a:t>Acc</a:t>
                      </a:r>
                      <a:r>
                        <a:rPr lang="es-ES" sz="25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2500" b="1" dirty="0" err="1" smtClean="0">
                          <a:solidFill>
                            <a:schemeClr val="bg1"/>
                          </a:solidFill>
                        </a:rPr>
                        <a:t>Pref</a:t>
                      </a:r>
                      <a:endParaRPr lang="en-US" sz="2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6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35556"/>
                  </a:ext>
                </a:extLst>
              </a:tr>
              <a:tr h="1363626">
                <a:tc>
                  <a:txBody>
                    <a:bodyPr/>
                    <a:lstStyle/>
                    <a:p>
                      <a:endParaRPr lang="es-ES" sz="25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s-ES" sz="2500" b="1" dirty="0" smtClean="0">
                          <a:solidFill>
                            <a:schemeClr val="bg1"/>
                          </a:solidFill>
                        </a:rPr>
                        <a:t>V </a:t>
                      </a:r>
                      <a:r>
                        <a:rPr lang="es-ES" sz="2500" b="1" baseline="0" dirty="0" smtClean="0">
                          <a:solidFill>
                            <a:schemeClr val="bg1"/>
                          </a:solidFill>
                        </a:rPr>
                        <a:t>EQUITY</a:t>
                      </a:r>
                    </a:p>
                    <a:p>
                      <a:r>
                        <a:rPr lang="es-ES" sz="2500" b="1" baseline="0" dirty="0" smtClean="0">
                          <a:solidFill>
                            <a:schemeClr val="bg1"/>
                          </a:solidFill>
                        </a:rPr>
                        <a:t>         ?</a:t>
                      </a:r>
                      <a:endParaRPr lang="en-US" sz="2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6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0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3AF71B-C727-590F-2549-9FCA40824048}"/>
              </a:ext>
            </a:extLst>
          </p:cNvPr>
          <p:cNvSpPr/>
          <p:nvPr/>
        </p:nvSpPr>
        <p:spPr>
          <a:xfrm>
            <a:off x="0" y="5214257"/>
            <a:ext cx="12192000" cy="164374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latin typeface="Graphik" panose="020B0503030202060203" pitchFamily="34" charset="0"/>
              </a:rPr>
              <a:t>1.1. VALOR OPERATIVO</a:t>
            </a:r>
            <a:br>
              <a:rPr lang="es-ES" sz="3600" b="1" dirty="0">
                <a:latin typeface="Graphik" panose="020B0503030202060203" pitchFamily="34" charset="0"/>
              </a:rPr>
            </a:br>
            <a:endParaRPr lang="en-US" sz="3600" b="1" dirty="0">
              <a:latin typeface="Graphik" panose="020B0503030202060203" pitchFamily="34" charset="0"/>
            </a:endParaRPr>
          </a:p>
        </p:txBody>
      </p:sp>
      <p:pic>
        <p:nvPicPr>
          <p:cNvPr id="1026" name="Picture 2" descr="Enterprise Value Calculation - DCF Formul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2" y="1409230"/>
            <a:ext cx="9991997" cy="36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E9169D6-3BAD-4928-8A49-5EDF6BB1F261}"/>
              </a:ext>
            </a:extLst>
          </p:cNvPr>
          <p:cNvGrpSpPr/>
          <p:nvPr/>
        </p:nvGrpSpPr>
        <p:grpSpPr>
          <a:xfrm>
            <a:off x="1262742" y="5304138"/>
            <a:ext cx="10515600" cy="1325563"/>
            <a:chOff x="937260" y="5532437"/>
            <a:chExt cx="10515600" cy="1325563"/>
          </a:xfrm>
        </p:grpSpPr>
        <p:sp>
          <p:nvSpPr>
            <p:cNvPr id="6" name="Título 1"/>
            <p:cNvSpPr txBox="1">
              <a:spLocks/>
            </p:cNvSpPr>
            <p:nvPr/>
          </p:nvSpPr>
          <p:spPr>
            <a:xfrm>
              <a:off x="937260" y="5532437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600" b="1" dirty="0">
                  <a:solidFill>
                    <a:schemeClr val="bg1"/>
                  </a:solidFill>
                  <a:latin typeface="Graphik" panose="020B0503030202060203" pitchFamily="34" charset="0"/>
                </a:rPr>
                <a:t>FCFF = UAII(1-TAX) -       BS.USO -      KTOP</a:t>
              </a:r>
              <a:endParaRPr lang="en-US" sz="3600" b="1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4" name="Triángulo isósceles 3"/>
            <p:cNvSpPr/>
            <p:nvPr/>
          </p:nvSpPr>
          <p:spPr>
            <a:xfrm>
              <a:off x="5811520" y="5984875"/>
              <a:ext cx="284480" cy="344805"/>
            </a:xfrm>
            <a:prstGeom prst="triangle">
              <a:avLst>
                <a:gd name="adj" fmla="val 535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ángulo isósceles 7"/>
            <p:cNvSpPr/>
            <p:nvPr/>
          </p:nvSpPr>
          <p:spPr>
            <a:xfrm>
              <a:off x="8489950" y="5984874"/>
              <a:ext cx="284480" cy="344805"/>
            </a:xfrm>
            <a:prstGeom prst="triangle">
              <a:avLst>
                <a:gd name="adj" fmla="val 535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8BE7215-14D5-34D6-C560-0AD669465A60}"/>
              </a:ext>
            </a:extLst>
          </p:cNvPr>
          <p:cNvSpPr/>
          <p:nvPr/>
        </p:nvSpPr>
        <p:spPr>
          <a:xfrm>
            <a:off x="937260" y="1164771"/>
            <a:ext cx="6345283" cy="195942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958" y="116468"/>
            <a:ext cx="10515600" cy="860103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Graphik" panose="020B0503030202060203" pitchFamily="34" charset="0"/>
              </a:rPr>
              <a:t>VALOR OPERATIVO</a:t>
            </a:r>
            <a:endParaRPr lang="en-US" sz="3600" dirty="0">
              <a:latin typeface="Graphik" panose="020B0503030202060203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7DC4BAA-6929-198C-B058-EE58CE861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930" y="1192863"/>
            <a:ext cx="6056616" cy="1108760"/>
          </a:xfrm>
          <a:prstGeom prst="rect">
            <a:avLst/>
          </a:prstGeom>
          <a:solidFill>
            <a:srgbClr val="96968C">
              <a:lumMod val="20000"/>
              <a:lumOff val="80000"/>
            </a:srgbClr>
          </a:solidFill>
          <a:ln w="6350">
            <a:noFill/>
            <a:miter lim="800000"/>
            <a:headEnd/>
            <a:tailEnd/>
          </a:ln>
        </p:spPr>
        <p:txBody>
          <a:bodyPr lIns="540000" tIns="144000" rIns="72000" bIns="72000"/>
          <a:lstStyle/>
          <a:p>
            <a:endParaRPr lang="es-ES" sz="1400" dirty="0">
              <a:latin typeface="Graphik" panose="020B0503030202060203" pitchFamily="34" charset="0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B849B902-2D01-0179-B4FF-9C684643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84" y="1192863"/>
            <a:ext cx="2788897" cy="1108760"/>
          </a:xfrm>
          <a:prstGeom prst="homePlate">
            <a:avLst>
              <a:gd name="adj" fmla="val 27116"/>
            </a:avLst>
          </a:prstGeom>
          <a:solidFill>
            <a:srgbClr val="A100FF"/>
          </a:solidFill>
          <a:ln w="6350">
            <a:noFill/>
            <a:miter lim="800000"/>
            <a:headEnd/>
            <a:tailEnd/>
          </a:ln>
        </p:spPr>
        <p:txBody>
          <a:bodyPr lIns="72000" tIns="144000" rIns="72000" bIns="72000" anchor="ctr" anchorCtr="0"/>
          <a:lstStyle/>
          <a:p>
            <a:pPr marL="0" marR="0" lvl="0" indent="0" algn="ctr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DBA890F-7024-4C28-3CAF-D4C5A68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930" y="2462903"/>
            <a:ext cx="6056616" cy="1108760"/>
          </a:xfrm>
          <a:prstGeom prst="rect">
            <a:avLst/>
          </a:prstGeom>
          <a:solidFill>
            <a:srgbClr val="96968C">
              <a:lumMod val="20000"/>
              <a:lumOff val="80000"/>
            </a:srgbClr>
          </a:solidFill>
          <a:ln w="6350">
            <a:noFill/>
            <a:miter lim="800000"/>
            <a:headEnd/>
            <a:tailEnd/>
          </a:ln>
        </p:spPr>
        <p:txBody>
          <a:bodyPr lIns="540000" tIns="144000" rIns="72000" bIns="72000"/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2EF90EF0-920F-23C8-DF2E-39BA9BF5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84" y="2462903"/>
            <a:ext cx="2788897" cy="1108760"/>
          </a:xfrm>
          <a:prstGeom prst="homePlate">
            <a:avLst>
              <a:gd name="adj" fmla="val 27116"/>
            </a:avLst>
          </a:prstGeom>
          <a:solidFill>
            <a:srgbClr val="7500C0"/>
          </a:solidFill>
          <a:ln w="6350">
            <a:noFill/>
            <a:miter lim="800000"/>
            <a:headEnd/>
            <a:tailEnd/>
          </a:ln>
        </p:spPr>
        <p:txBody>
          <a:bodyPr lIns="72000" tIns="144000" rIns="72000" bIns="72000" anchor="ctr" anchorCtr="0"/>
          <a:lstStyle/>
          <a:p>
            <a:pPr marL="0" marR="0" lvl="0" indent="0" algn="ctr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2664C4D-0DCC-E3C3-DF0D-64C1C63B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930" y="3732943"/>
            <a:ext cx="6056616" cy="1108760"/>
          </a:xfrm>
          <a:prstGeom prst="rect">
            <a:avLst/>
          </a:prstGeom>
          <a:solidFill>
            <a:srgbClr val="96968C">
              <a:lumMod val="20000"/>
              <a:lumOff val="80000"/>
            </a:srgbClr>
          </a:solidFill>
          <a:ln w="6350">
            <a:noFill/>
            <a:miter lim="800000"/>
            <a:headEnd/>
            <a:tailEnd/>
          </a:ln>
        </p:spPr>
        <p:txBody>
          <a:bodyPr lIns="540000" tIns="144000" rIns="72000" bIns="72000"/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53416196-1297-7492-A93D-A3C32A23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84" y="3732943"/>
            <a:ext cx="2788897" cy="1108760"/>
          </a:xfrm>
          <a:prstGeom prst="homePlate">
            <a:avLst>
              <a:gd name="adj" fmla="val 27116"/>
            </a:avLst>
          </a:prstGeom>
          <a:solidFill>
            <a:srgbClr val="460073"/>
          </a:solidFill>
          <a:ln w="6350">
            <a:noFill/>
            <a:miter lim="800000"/>
            <a:headEnd/>
            <a:tailEnd/>
          </a:ln>
        </p:spPr>
        <p:txBody>
          <a:bodyPr lIns="72000" tIns="144000" rIns="72000" bIns="72000" anchor="ctr" anchorCtr="0"/>
          <a:lstStyle/>
          <a:p>
            <a:pPr marL="0" marR="0" lvl="0" indent="0" algn="ctr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5D506-6519-EF74-0AF1-5F5B451A46D1}"/>
              </a:ext>
            </a:extLst>
          </p:cNvPr>
          <p:cNvSpPr txBox="1"/>
          <p:nvPr/>
        </p:nvSpPr>
        <p:spPr>
          <a:xfrm>
            <a:off x="4651587" y="1264340"/>
            <a:ext cx="55952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Se pronostica posible flujo de fondos (FCFF) de un periodo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 de años para el cual la certidumbre sea razonable.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34D073-4F47-5DC0-35D4-C2DD5A91E4CD}"/>
              </a:ext>
            </a:extLst>
          </p:cNvPr>
          <p:cNvSpPr txBox="1"/>
          <p:nvPr/>
        </p:nvSpPr>
        <p:spPr>
          <a:xfrm>
            <a:off x="4889776" y="2710538"/>
            <a:ext cx="156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Año 2023: n=4</a:t>
            </a:r>
          </a:p>
          <a:p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805630-5596-92CD-5FED-F58B658D614B}"/>
              </a:ext>
            </a:extLst>
          </p:cNvPr>
          <p:cNvSpPr txBox="1"/>
          <p:nvPr/>
        </p:nvSpPr>
        <p:spPr>
          <a:xfrm>
            <a:off x="6935913" y="2860314"/>
            <a:ext cx="296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Pronostico: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2024-2027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EFEC7-7BCC-7B85-FDD2-B9461D67252D}"/>
              </a:ext>
            </a:extLst>
          </p:cNvPr>
          <p:cNvSpPr txBox="1"/>
          <p:nvPr/>
        </p:nvSpPr>
        <p:spPr>
          <a:xfrm>
            <a:off x="4747886" y="3993044"/>
            <a:ext cx="55952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Se descuentan flujos</a:t>
            </a:r>
          </a:p>
          <a:p>
            <a:endParaRPr lang="en-US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74E007F-1C77-6D29-7222-27C83AF9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254" y="5019095"/>
            <a:ext cx="6056616" cy="1108760"/>
          </a:xfrm>
          <a:prstGeom prst="rect">
            <a:avLst/>
          </a:prstGeom>
          <a:solidFill>
            <a:srgbClr val="96968C">
              <a:lumMod val="20000"/>
              <a:lumOff val="80000"/>
            </a:srgbClr>
          </a:solidFill>
          <a:ln w="6350">
            <a:noFill/>
            <a:miter lim="800000"/>
            <a:headEnd/>
            <a:tailEnd/>
          </a:ln>
        </p:spPr>
        <p:txBody>
          <a:bodyPr lIns="540000" tIns="144000" rIns="72000" bIns="72000"/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A8199697-8C2F-EB28-55DA-4ED9A5FC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84" y="5002983"/>
            <a:ext cx="2788897" cy="1108760"/>
          </a:xfrm>
          <a:prstGeom prst="homePlate">
            <a:avLst>
              <a:gd name="adj" fmla="val 27116"/>
            </a:avLst>
          </a:prstGeom>
          <a:solidFill>
            <a:srgbClr val="460073"/>
          </a:solidFill>
          <a:ln w="6350">
            <a:noFill/>
            <a:miter lim="800000"/>
            <a:headEnd/>
            <a:tailEnd/>
          </a:ln>
        </p:spPr>
        <p:txBody>
          <a:bodyPr lIns="72000" tIns="144000" rIns="72000" bIns="72000" anchor="ctr" anchorCtr="0"/>
          <a:lstStyle/>
          <a:p>
            <a:pPr marL="0" marR="0" lvl="0" indent="0" algn="ctr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861C3C-4F6F-9881-2508-3F6ADD332A71}"/>
              </a:ext>
            </a:extLst>
          </p:cNvPr>
          <p:cNvSpPr txBox="1"/>
          <p:nvPr/>
        </p:nvSpPr>
        <p:spPr>
          <a:xfrm>
            <a:off x="4747886" y="5073322"/>
            <a:ext cx="55952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Graphik" panose="020B0503030202060203" pitchFamily="34" charset="0"/>
              </a:rPr>
              <a:t>Tasa de descuento es el WACC (</a:t>
            </a:r>
            <a:r>
              <a:rPr lang="es-ES" sz="2000" dirty="0" smtClean="0">
                <a:latin typeface="Graphik" panose="020B0503030202060203" pitchFamily="34" charset="0"/>
              </a:rPr>
              <a:t>10,84%)  </a:t>
            </a:r>
            <a:r>
              <a:rPr lang="es-ES" sz="2000" dirty="0">
                <a:latin typeface="Graphik" panose="020B0503030202060203" pitchFamily="34" charset="0"/>
              </a:rPr>
              <a:t>porque son flujos </a:t>
            </a:r>
            <a:r>
              <a:rPr lang="es-ES" sz="2000" dirty="0" smtClean="0">
                <a:latin typeface="Graphik" panose="020B0503030202060203" pitchFamily="34" charset="0"/>
              </a:rPr>
              <a:t>a descontar pertenecen a </a:t>
            </a:r>
            <a:r>
              <a:rPr lang="es-ES" sz="2000" dirty="0">
                <a:latin typeface="Graphik" panose="020B0503030202060203" pitchFamily="34" charset="0"/>
              </a:rPr>
              <a:t>acreedores y accionistas</a:t>
            </a:r>
          </a:p>
          <a:p>
            <a:endParaRPr lang="en-US" dirty="0"/>
          </a:p>
        </p:txBody>
      </p:sp>
      <p:pic>
        <p:nvPicPr>
          <p:cNvPr id="28" name="Graphic 27" descr="Mortgage with solid fill">
            <a:extLst>
              <a:ext uri="{FF2B5EF4-FFF2-40B4-BE49-F238E27FC236}">
                <a16:creationId xmlns:a16="http://schemas.microsoft.com/office/drawing/2014/main" id="{2E4B664D-BA17-D019-DA60-F5E75E399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4269" y="5100163"/>
            <a:ext cx="914400" cy="914400"/>
          </a:xfrm>
          <a:prstGeom prst="rect">
            <a:avLst/>
          </a:prstGeom>
        </p:spPr>
      </p:pic>
      <p:pic>
        <p:nvPicPr>
          <p:cNvPr id="30" name="Graphic 29" descr="List with solid fill">
            <a:extLst>
              <a:ext uri="{FF2B5EF4-FFF2-40B4-BE49-F238E27FC236}">
                <a16:creationId xmlns:a16="http://schemas.microsoft.com/office/drawing/2014/main" id="{D945EDCD-7295-19D5-8452-4CEC6D19D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4522" y="2557002"/>
            <a:ext cx="914400" cy="914400"/>
          </a:xfrm>
          <a:prstGeom prst="rect">
            <a:avLst/>
          </a:prstGeom>
        </p:spPr>
      </p:pic>
      <p:pic>
        <p:nvPicPr>
          <p:cNvPr id="32" name="Graphic 31" descr="Tag with solid fill">
            <a:extLst>
              <a:ext uri="{FF2B5EF4-FFF2-40B4-BE49-F238E27FC236}">
                <a16:creationId xmlns:a16="http://schemas.microsoft.com/office/drawing/2014/main" id="{3B8426B8-BD22-A126-9D8E-B5A182BBC9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7182" y="3828231"/>
            <a:ext cx="914400" cy="914400"/>
          </a:xfrm>
          <a:prstGeom prst="rect">
            <a:avLst/>
          </a:prstGeom>
        </p:spPr>
      </p:pic>
      <p:pic>
        <p:nvPicPr>
          <p:cNvPr id="34" name="Graphic 33" descr="Arrow circle with solid fill">
            <a:extLst>
              <a:ext uri="{FF2B5EF4-FFF2-40B4-BE49-F238E27FC236}">
                <a16:creationId xmlns:a16="http://schemas.microsoft.com/office/drawing/2014/main" id="{1F8D460A-3F17-4C9A-88E8-FB38F74007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9107" y="1290043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7FF4293-2FAF-CAFE-F2C0-23EB552850EC}"/>
              </a:ext>
            </a:extLst>
          </p:cNvPr>
          <p:cNvSpPr txBox="1"/>
          <p:nvPr/>
        </p:nvSpPr>
        <p:spPr>
          <a:xfrm>
            <a:off x="4529471" y="1586536"/>
            <a:ext cx="21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1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242D38-5DDC-AF20-C0FA-7F2F483F1848}"/>
              </a:ext>
            </a:extLst>
          </p:cNvPr>
          <p:cNvSpPr txBox="1"/>
          <p:nvPr/>
        </p:nvSpPr>
        <p:spPr>
          <a:xfrm>
            <a:off x="4529471" y="2822728"/>
            <a:ext cx="21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2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716BAB-33AF-6C67-C6E1-A41E10D833D5}"/>
              </a:ext>
            </a:extLst>
          </p:cNvPr>
          <p:cNvSpPr txBox="1"/>
          <p:nvPr/>
        </p:nvSpPr>
        <p:spPr>
          <a:xfrm>
            <a:off x="4529471" y="3962265"/>
            <a:ext cx="21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3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392BBE-A03C-4F09-EE64-7D1D8B3F5D01}"/>
              </a:ext>
            </a:extLst>
          </p:cNvPr>
          <p:cNvSpPr txBox="1"/>
          <p:nvPr/>
        </p:nvSpPr>
        <p:spPr>
          <a:xfrm>
            <a:off x="4529471" y="5340027"/>
            <a:ext cx="21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4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043" y="218417"/>
            <a:ext cx="10515600" cy="513103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Graphik" panose="020B0503030202060203" pitchFamily="34" charset="0"/>
              </a:rPr>
              <a:t>ESTIMACION FCFF 2024-2027</a:t>
            </a:r>
            <a:endParaRPr lang="en-US" sz="3600" dirty="0">
              <a:latin typeface="Graphik" panose="020B050303020206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26B958-D2FE-4B1D-8F8D-C2C127733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06856"/>
              </p:ext>
            </p:extLst>
          </p:nvPr>
        </p:nvGraphicFramePr>
        <p:xfrm>
          <a:off x="722376" y="1182254"/>
          <a:ext cx="9208009" cy="5300841"/>
        </p:xfrm>
        <a:graphic>
          <a:graphicData uri="http://schemas.openxmlformats.org/drawingml/2006/table">
            <a:tbl>
              <a:tblPr/>
              <a:tblGrid>
                <a:gridCol w="3721231">
                  <a:extLst>
                    <a:ext uri="{9D8B030D-6E8A-4147-A177-3AD203B41FA5}">
                      <a16:colId xmlns:a16="http://schemas.microsoft.com/office/drawing/2014/main" val="1280389190"/>
                    </a:ext>
                  </a:extLst>
                </a:gridCol>
                <a:gridCol w="706219">
                  <a:extLst>
                    <a:ext uri="{9D8B030D-6E8A-4147-A177-3AD203B41FA5}">
                      <a16:colId xmlns:a16="http://schemas.microsoft.com/office/drawing/2014/main" val="4107197705"/>
                    </a:ext>
                  </a:extLst>
                </a:gridCol>
                <a:gridCol w="1303791">
                  <a:extLst>
                    <a:ext uri="{9D8B030D-6E8A-4147-A177-3AD203B41FA5}">
                      <a16:colId xmlns:a16="http://schemas.microsoft.com/office/drawing/2014/main" val="2896248969"/>
                    </a:ext>
                  </a:extLst>
                </a:gridCol>
                <a:gridCol w="869192">
                  <a:extLst>
                    <a:ext uri="{9D8B030D-6E8A-4147-A177-3AD203B41FA5}">
                      <a16:colId xmlns:a16="http://schemas.microsoft.com/office/drawing/2014/main" val="3920037282"/>
                    </a:ext>
                  </a:extLst>
                </a:gridCol>
                <a:gridCol w="869192">
                  <a:extLst>
                    <a:ext uri="{9D8B030D-6E8A-4147-A177-3AD203B41FA5}">
                      <a16:colId xmlns:a16="http://schemas.microsoft.com/office/drawing/2014/main" val="3828872578"/>
                    </a:ext>
                  </a:extLst>
                </a:gridCol>
                <a:gridCol w="869192">
                  <a:extLst>
                    <a:ext uri="{9D8B030D-6E8A-4147-A177-3AD203B41FA5}">
                      <a16:colId xmlns:a16="http://schemas.microsoft.com/office/drawing/2014/main" val="2100014836"/>
                    </a:ext>
                  </a:extLst>
                </a:gridCol>
                <a:gridCol w="869192">
                  <a:extLst>
                    <a:ext uri="{9D8B030D-6E8A-4147-A177-3AD203B41FA5}">
                      <a16:colId xmlns:a16="http://schemas.microsoft.com/office/drawing/2014/main" val="3375778194"/>
                    </a:ext>
                  </a:extLst>
                </a:gridCol>
              </a:tblGrid>
              <a:tr h="302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Millones de dolares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REAL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PROYECTADO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251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2026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2027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01181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CAJA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17,0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20,0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22,0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23,0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24,0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953515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CREDITOS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85,0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100,0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110,0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116,0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121,0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09276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INVENTARIOS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170,0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200,0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220,0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231,0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243,0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92914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DEUDAS COMERCIALES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16,0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20,0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22,0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23,0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24,0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347394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PROVISIONES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44,0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50,0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55,0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58,0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61,0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819571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KTOP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212,0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250,0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275,0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289,0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303,0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931731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BIENES DE USO -AA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279,0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310,0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341,0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358,0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376,0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112720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73573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EBIT (UAII)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85,0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55,0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129,0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135,0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087448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299964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EBIT (1-TAX) siendo TAX 40%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51,0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33,0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77,4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81,0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605260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DELTA BS. DE USO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31,0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31,0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17,0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18,0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052936"/>
                  </a:ext>
                </a:extLst>
              </a:tr>
              <a:tr h="332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DELTA KTOP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38,0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14,0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14,0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270874"/>
                  </a:ext>
                </a:extLst>
              </a:tr>
              <a:tr h="343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FCFF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-18,0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-23,0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46,4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49,0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75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043" y="218417"/>
            <a:ext cx="10515600" cy="513103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Graphik" panose="020B0503030202060203" pitchFamily="34" charset="0"/>
              </a:rPr>
              <a:t>ESTIMACION FCFF 2024-2027- descontada WACC</a:t>
            </a:r>
            <a:endParaRPr lang="en-US" sz="3200" dirty="0">
              <a:latin typeface="Graphik" panose="020B050303020206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F80206-BEB8-C50C-B31D-4CEE5D38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84399"/>
              </p:ext>
            </p:extLst>
          </p:nvPr>
        </p:nvGraphicFramePr>
        <p:xfrm>
          <a:off x="676654" y="1858550"/>
          <a:ext cx="10450574" cy="1972786"/>
        </p:xfrm>
        <a:graphic>
          <a:graphicData uri="http://schemas.openxmlformats.org/drawingml/2006/table">
            <a:tbl>
              <a:tblPr/>
              <a:tblGrid>
                <a:gridCol w="3616050">
                  <a:extLst>
                    <a:ext uri="{9D8B030D-6E8A-4147-A177-3AD203B41FA5}">
                      <a16:colId xmlns:a16="http://schemas.microsoft.com/office/drawing/2014/main" val="3994087756"/>
                    </a:ext>
                  </a:extLst>
                </a:gridCol>
                <a:gridCol w="1117000">
                  <a:extLst>
                    <a:ext uri="{9D8B030D-6E8A-4147-A177-3AD203B41FA5}">
                      <a16:colId xmlns:a16="http://schemas.microsoft.com/office/drawing/2014/main" val="1092941178"/>
                    </a:ext>
                  </a:extLst>
                </a:gridCol>
                <a:gridCol w="1495644">
                  <a:extLst>
                    <a:ext uri="{9D8B030D-6E8A-4147-A177-3AD203B41FA5}">
                      <a16:colId xmlns:a16="http://schemas.microsoft.com/office/drawing/2014/main" val="4264981012"/>
                    </a:ext>
                  </a:extLst>
                </a:gridCol>
                <a:gridCol w="1495644">
                  <a:extLst>
                    <a:ext uri="{9D8B030D-6E8A-4147-A177-3AD203B41FA5}">
                      <a16:colId xmlns:a16="http://schemas.microsoft.com/office/drawing/2014/main" val="2365718891"/>
                    </a:ext>
                  </a:extLst>
                </a:gridCol>
                <a:gridCol w="1363118">
                  <a:extLst>
                    <a:ext uri="{9D8B030D-6E8A-4147-A177-3AD203B41FA5}">
                      <a16:colId xmlns:a16="http://schemas.microsoft.com/office/drawing/2014/main" val="2617184890"/>
                    </a:ext>
                  </a:extLst>
                </a:gridCol>
                <a:gridCol w="1363118">
                  <a:extLst>
                    <a:ext uri="{9D8B030D-6E8A-4147-A177-3AD203B41FA5}">
                      <a16:colId xmlns:a16="http://schemas.microsoft.com/office/drawing/2014/main" val="4281037048"/>
                    </a:ext>
                  </a:extLst>
                </a:gridCol>
              </a:tblGrid>
              <a:tr h="735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2024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2025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2026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2027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331674"/>
                  </a:ext>
                </a:extLst>
              </a:tr>
              <a:tr h="432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FCFF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-18,0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-23,0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46,4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49,0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0154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WAAC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10,84%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664808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2024 - 2027  AL DÍA DE HOY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31,58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-</a:t>
                      </a:r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16,24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-</a:t>
                      </a:r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Graphik" panose="020B0503030202060203" pitchFamily="34" charset="0"/>
                        </a:rPr>
                        <a:t>18,72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34,07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32,46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raphik" panose="020B0503030202060203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3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3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918" y="226988"/>
            <a:ext cx="10515600" cy="985250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Graphik" panose="020B0503030202060203" pitchFamily="34" charset="0"/>
              </a:rPr>
              <a:t>1.1. VALOR </a:t>
            </a:r>
            <a:r>
              <a:rPr lang="es-ES" sz="3600" b="1" dirty="0" smtClean="0">
                <a:latin typeface="Graphik" panose="020B0503030202060203" pitchFamily="34" charset="0"/>
              </a:rPr>
              <a:t>OPERATIVO</a:t>
            </a:r>
            <a:endParaRPr lang="en-US" sz="3600" b="1" dirty="0">
              <a:latin typeface="Graphik" panose="020B0503030202060203" pitchFamily="34" charset="0"/>
            </a:endParaRPr>
          </a:p>
        </p:txBody>
      </p:sp>
      <p:pic>
        <p:nvPicPr>
          <p:cNvPr id="1026" name="Picture 2" descr="Enterprise Value Calculation - DCF Formul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" y="1290320"/>
            <a:ext cx="10503622" cy="37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D7E14F-7C1C-AF6C-D34A-4B48A445F6CC}"/>
              </a:ext>
            </a:extLst>
          </p:cNvPr>
          <p:cNvSpPr/>
          <p:nvPr/>
        </p:nvSpPr>
        <p:spPr>
          <a:xfrm>
            <a:off x="7467600" y="1164771"/>
            <a:ext cx="3973282" cy="195942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F2B4-DC19-051C-37EB-3684EC48DA7D}"/>
              </a:ext>
            </a:extLst>
          </p:cNvPr>
          <p:cNvSpPr/>
          <p:nvPr/>
        </p:nvSpPr>
        <p:spPr>
          <a:xfrm>
            <a:off x="0" y="5214257"/>
            <a:ext cx="12192000" cy="164374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727860-E545-83D2-4996-C6156F334C93}"/>
              </a:ext>
            </a:extLst>
          </p:cNvPr>
          <p:cNvGrpSpPr/>
          <p:nvPr/>
        </p:nvGrpSpPr>
        <p:grpSpPr>
          <a:xfrm>
            <a:off x="1382815" y="5185229"/>
            <a:ext cx="10515600" cy="1325563"/>
            <a:chOff x="937260" y="5532437"/>
            <a:chExt cx="10515600" cy="1325563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id="{1D183856-DD69-4CA0-2192-8AD2E70C22C7}"/>
                </a:ext>
              </a:extLst>
            </p:cNvPr>
            <p:cNvSpPr txBox="1">
              <a:spLocks/>
            </p:cNvSpPr>
            <p:nvPr/>
          </p:nvSpPr>
          <p:spPr>
            <a:xfrm>
              <a:off x="937260" y="5532437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600" b="1" dirty="0">
                  <a:solidFill>
                    <a:schemeClr val="bg1"/>
                  </a:solidFill>
                  <a:latin typeface="Graphik" panose="020B0503030202060203" pitchFamily="34" charset="0"/>
                </a:rPr>
                <a:t>FCFF = UAII(1-TAX) -       BS.USO -      KTOP</a:t>
              </a:r>
              <a:endParaRPr lang="en-US" sz="3600" b="1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11" name="Triángulo isósceles 3">
              <a:extLst>
                <a:ext uri="{FF2B5EF4-FFF2-40B4-BE49-F238E27FC236}">
                  <a16:creationId xmlns:a16="http://schemas.microsoft.com/office/drawing/2014/main" id="{490F81C4-B187-2451-E443-2202A87BCEA5}"/>
                </a:ext>
              </a:extLst>
            </p:cNvPr>
            <p:cNvSpPr/>
            <p:nvPr/>
          </p:nvSpPr>
          <p:spPr>
            <a:xfrm>
              <a:off x="5188626" y="5984874"/>
              <a:ext cx="288537" cy="348290"/>
            </a:xfrm>
            <a:prstGeom prst="triangle">
              <a:avLst>
                <a:gd name="adj" fmla="val 535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ángulo isósceles 7">
              <a:extLst>
                <a:ext uri="{FF2B5EF4-FFF2-40B4-BE49-F238E27FC236}">
                  <a16:creationId xmlns:a16="http://schemas.microsoft.com/office/drawing/2014/main" id="{B50ECA50-C45B-09E7-CA0D-F5CD3928AC57}"/>
                </a:ext>
              </a:extLst>
            </p:cNvPr>
            <p:cNvSpPr/>
            <p:nvPr/>
          </p:nvSpPr>
          <p:spPr>
            <a:xfrm>
              <a:off x="7501660" y="5942488"/>
              <a:ext cx="284480" cy="344805"/>
            </a:xfrm>
            <a:prstGeom prst="triangle">
              <a:avLst>
                <a:gd name="adj" fmla="val 535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60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958" y="116468"/>
            <a:ext cx="10515600" cy="860103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Graphik" panose="020B0503030202060203" pitchFamily="34" charset="0"/>
              </a:rPr>
              <a:t>VALOR OPERATIVO</a:t>
            </a:r>
            <a:endParaRPr lang="en-US" sz="3600" dirty="0">
              <a:latin typeface="Graphik" panose="020B0503030202060203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7DC4BAA-6929-198C-B058-EE58CE861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895" y="927046"/>
            <a:ext cx="5690015" cy="1010943"/>
          </a:xfrm>
          <a:prstGeom prst="rect">
            <a:avLst/>
          </a:prstGeom>
          <a:solidFill>
            <a:srgbClr val="96968C">
              <a:lumMod val="20000"/>
              <a:lumOff val="80000"/>
            </a:srgbClr>
          </a:solidFill>
          <a:ln w="6350">
            <a:noFill/>
            <a:miter lim="800000"/>
            <a:headEnd/>
            <a:tailEnd/>
          </a:ln>
        </p:spPr>
        <p:txBody>
          <a:bodyPr lIns="540000" tIns="144000" rIns="72000" bIns="72000"/>
          <a:lstStyle/>
          <a:p>
            <a:endParaRPr lang="es-ES" sz="1400" dirty="0">
              <a:latin typeface="Graphik" panose="020B0503030202060203" pitchFamily="34" charset="0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B849B902-2D01-0179-B4FF-9C684643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84" y="927046"/>
            <a:ext cx="2620088" cy="1010943"/>
          </a:xfrm>
          <a:prstGeom prst="homePlate">
            <a:avLst>
              <a:gd name="adj" fmla="val 27116"/>
            </a:avLst>
          </a:prstGeom>
          <a:solidFill>
            <a:srgbClr val="A100FF"/>
          </a:solidFill>
          <a:ln w="6350">
            <a:noFill/>
            <a:miter lim="800000"/>
            <a:headEnd/>
            <a:tailEnd/>
          </a:ln>
        </p:spPr>
        <p:txBody>
          <a:bodyPr lIns="72000" tIns="144000" rIns="72000" bIns="72000" anchor="ctr" anchorCtr="0"/>
          <a:lstStyle/>
          <a:p>
            <a:pPr marL="0" marR="0" lvl="0" indent="0" algn="ctr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DBA890F-7024-4C28-3CAF-D4C5A68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895" y="2085040"/>
            <a:ext cx="5690015" cy="1010943"/>
          </a:xfrm>
          <a:prstGeom prst="rect">
            <a:avLst/>
          </a:prstGeom>
          <a:solidFill>
            <a:srgbClr val="96968C">
              <a:lumMod val="20000"/>
              <a:lumOff val="80000"/>
            </a:srgbClr>
          </a:solidFill>
          <a:ln w="6350">
            <a:noFill/>
            <a:miter lim="800000"/>
            <a:headEnd/>
            <a:tailEnd/>
          </a:ln>
        </p:spPr>
        <p:txBody>
          <a:bodyPr lIns="540000" tIns="144000" rIns="72000" bIns="72000"/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2EF90EF0-920F-23C8-DF2E-39BA9BF5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84" y="2085040"/>
            <a:ext cx="2620088" cy="1010943"/>
          </a:xfrm>
          <a:prstGeom prst="homePlate">
            <a:avLst>
              <a:gd name="adj" fmla="val 27116"/>
            </a:avLst>
          </a:prstGeom>
          <a:solidFill>
            <a:srgbClr val="7500C0"/>
          </a:solidFill>
          <a:ln w="6350">
            <a:noFill/>
            <a:miter lim="800000"/>
            <a:headEnd/>
            <a:tailEnd/>
          </a:ln>
        </p:spPr>
        <p:txBody>
          <a:bodyPr lIns="72000" tIns="144000" rIns="72000" bIns="72000" anchor="ctr" anchorCtr="0"/>
          <a:lstStyle/>
          <a:p>
            <a:pPr marL="0" marR="0" lvl="0" indent="0" algn="ctr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2664C4D-0DCC-E3C3-DF0D-64C1C63B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895" y="3243035"/>
            <a:ext cx="5690015" cy="1010943"/>
          </a:xfrm>
          <a:prstGeom prst="rect">
            <a:avLst/>
          </a:prstGeom>
          <a:solidFill>
            <a:srgbClr val="96968C">
              <a:lumMod val="20000"/>
              <a:lumOff val="80000"/>
            </a:srgbClr>
          </a:solidFill>
          <a:ln w="6350">
            <a:noFill/>
            <a:miter lim="800000"/>
            <a:headEnd/>
            <a:tailEnd/>
          </a:ln>
        </p:spPr>
        <p:txBody>
          <a:bodyPr lIns="540000" tIns="144000" rIns="72000" bIns="72000"/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53416196-1297-7492-A93D-A3C32A23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84" y="3243035"/>
            <a:ext cx="2620088" cy="1010943"/>
          </a:xfrm>
          <a:prstGeom prst="homePlate">
            <a:avLst>
              <a:gd name="adj" fmla="val 27116"/>
            </a:avLst>
          </a:prstGeom>
          <a:solidFill>
            <a:srgbClr val="460073"/>
          </a:solidFill>
          <a:ln w="6350">
            <a:noFill/>
            <a:miter lim="800000"/>
            <a:headEnd/>
            <a:tailEnd/>
          </a:ln>
        </p:spPr>
        <p:txBody>
          <a:bodyPr lIns="72000" tIns="144000" rIns="72000" bIns="72000" anchor="ctr" anchorCtr="0"/>
          <a:lstStyle/>
          <a:p>
            <a:pPr marL="0" marR="0" lvl="0" indent="0" algn="ctr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5D506-6519-EF74-0AF1-5F5B451A46D1}"/>
              </a:ext>
            </a:extLst>
          </p:cNvPr>
          <p:cNvSpPr txBox="1"/>
          <p:nvPr/>
        </p:nvSpPr>
        <p:spPr>
          <a:xfrm>
            <a:off x="4557269" y="1090881"/>
            <a:ext cx="488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Se asume un crecimiento anual para los periodos posteriores.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34D073-4F47-5DC0-35D4-C2DD5A91E4CD}"/>
              </a:ext>
            </a:extLst>
          </p:cNvPr>
          <p:cNvSpPr txBox="1"/>
          <p:nvPr/>
        </p:nvSpPr>
        <p:spPr>
          <a:xfrm>
            <a:off x="4557268" y="2447391"/>
            <a:ext cx="146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Año 2028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805630-5596-92CD-5FED-F58B658D614B}"/>
              </a:ext>
            </a:extLst>
          </p:cNvPr>
          <p:cNvSpPr txBox="1"/>
          <p:nvPr/>
        </p:nvSpPr>
        <p:spPr>
          <a:xfrm>
            <a:off x="6612857" y="2447391"/>
            <a:ext cx="1561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Graphik" panose="020B0503030202060203" pitchFamily="34" charset="0"/>
              </a:rPr>
              <a:t>g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=5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EFEC7-7BCC-7B85-FDD2-B9461D67252D}"/>
              </a:ext>
            </a:extLst>
          </p:cNvPr>
          <p:cNvSpPr txBox="1"/>
          <p:nvPr/>
        </p:nvSpPr>
        <p:spPr>
          <a:xfrm>
            <a:off x="4557268" y="3480189"/>
            <a:ext cx="5256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Graphik" panose="020B0503030202060203" pitchFamily="34" charset="0"/>
              </a:rPr>
              <a:t>Se calcula todo el termino que va desde 2028 a infinito 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74E007F-1C77-6D29-7222-27C83AF9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895" y="4401029"/>
            <a:ext cx="5690015" cy="1010943"/>
          </a:xfrm>
          <a:prstGeom prst="rect">
            <a:avLst/>
          </a:prstGeom>
          <a:solidFill>
            <a:srgbClr val="96968C">
              <a:lumMod val="20000"/>
              <a:lumOff val="80000"/>
            </a:srgbClr>
          </a:solidFill>
          <a:ln w="6350">
            <a:noFill/>
            <a:miter lim="800000"/>
            <a:headEnd/>
            <a:tailEnd/>
          </a:ln>
        </p:spPr>
        <p:txBody>
          <a:bodyPr lIns="540000" tIns="144000" rIns="72000" bIns="72000"/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A8199697-8C2F-EB28-55DA-4ED9A5FC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84" y="4401029"/>
            <a:ext cx="2620088" cy="1010943"/>
          </a:xfrm>
          <a:prstGeom prst="homePlate">
            <a:avLst>
              <a:gd name="adj" fmla="val 27116"/>
            </a:avLst>
          </a:prstGeom>
          <a:solidFill>
            <a:srgbClr val="460073"/>
          </a:solidFill>
          <a:ln w="6350">
            <a:noFill/>
            <a:miter lim="800000"/>
            <a:headEnd/>
            <a:tailEnd/>
          </a:ln>
        </p:spPr>
        <p:txBody>
          <a:bodyPr lIns="72000" tIns="144000" rIns="72000" bIns="72000" anchor="ctr" anchorCtr="0"/>
          <a:lstStyle/>
          <a:p>
            <a:pPr marL="0" marR="0" lvl="0" indent="0" algn="ctr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861C3C-4F6F-9881-2508-3F6ADD332A71}"/>
              </a:ext>
            </a:extLst>
          </p:cNvPr>
          <p:cNvSpPr txBox="1"/>
          <p:nvPr/>
        </p:nvSpPr>
        <p:spPr>
          <a:xfrm>
            <a:off x="4557268" y="4474187"/>
            <a:ext cx="52565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Graphik" panose="020B0503030202060203" pitchFamily="34" charset="0"/>
              </a:rPr>
              <a:t>En primer lugar se calcula FCFF2028 como FCFF2027 * (1+g) y se divide x (</a:t>
            </a:r>
            <a:r>
              <a:rPr lang="es-ES" sz="2000" dirty="0" err="1">
                <a:latin typeface="Graphik" panose="020B0503030202060203" pitchFamily="34" charset="0"/>
              </a:rPr>
              <a:t>wacc</a:t>
            </a:r>
            <a:r>
              <a:rPr lang="es-ES" sz="2000" dirty="0">
                <a:latin typeface="Graphik" panose="020B0503030202060203" pitchFamily="34" charset="0"/>
              </a:rPr>
              <a:t>-g) para traerlo a 2027</a:t>
            </a:r>
          </a:p>
          <a:p>
            <a:endParaRPr lang="en-US" dirty="0">
              <a:latin typeface="Graphik" panose="020B0503030202060203" pitchFamily="34" charset="0"/>
            </a:endParaRPr>
          </a:p>
        </p:txBody>
      </p:sp>
      <p:pic>
        <p:nvPicPr>
          <p:cNvPr id="30" name="Graphic 29" descr="List with solid fill">
            <a:extLst>
              <a:ext uri="{FF2B5EF4-FFF2-40B4-BE49-F238E27FC236}">
                <a16:creationId xmlns:a16="http://schemas.microsoft.com/office/drawing/2014/main" id="{D945EDCD-7295-19D5-8452-4CEC6D19D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298" y="2170838"/>
            <a:ext cx="859052" cy="83373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7FF4293-2FAF-CAFE-F2C0-23EB552850EC}"/>
              </a:ext>
            </a:extLst>
          </p:cNvPr>
          <p:cNvSpPr txBox="1"/>
          <p:nvPr/>
        </p:nvSpPr>
        <p:spPr>
          <a:xfrm>
            <a:off x="4352074" y="1285988"/>
            <a:ext cx="205195" cy="5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1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242D38-5DDC-AF20-C0FA-7F2F483F1848}"/>
              </a:ext>
            </a:extLst>
          </p:cNvPr>
          <p:cNvSpPr txBox="1"/>
          <p:nvPr/>
        </p:nvSpPr>
        <p:spPr>
          <a:xfrm>
            <a:off x="4352074" y="2413121"/>
            <a:ext cx="205195" cy="5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2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716BAB-33AF-6C67-C6E1-A41E10D833D5}"/>
              </a:ext>
            </a:extLst>
          </p:cNvPr>
          <p:cNvSpPr txBox="1"/>
          <p:nvPr/>
        </p:nvSpPr>
        <p:spPr>
          <a:xfrm>
            <a:off x="4352074" y="3452125"/>
            <a:ext cx="205195" cy="5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3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</a:endParaRPr>
          </a:p>
          <a:p>
            <a:pPr algn="ctr"/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392BBE-A03C-4F09-EE64-7D1D8B3F5D01}"/>
              </a:ext>
            </a:extLst>
          </p:cNvPr>
          <p:cNvSpPr txBox="1"/>
          <p:nvPr/>
        </p:nvSpPr>
        <p:spPr>
          <a:xfrm>
            <a:off x="4352074" y="4708338"/>
            <a:ext cx="205195" cy="5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</a:rPr>
              <a:t>4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</a:endParaRPr>
          </a:p>
          <a:p>
            <a:pPr algn="ctr"/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40A10A-47E2-57BC-904B-14DB4A92E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895" y="5519853"/>
            <a:ext cx="5690015" cy="1010943"/>
          </a:xfrm>
          <a:prstGeom prst="rect">
            <a:avLst/>
          </a:prstGeom>
          <a:solidFill>
            <a:srgbClr val="96968C">
              <a:lumMod val="20000"/>
              <a:lumOff val="80000"/>
            </a:srgbClr>
          </a:solidFill>
          <a:ln w="6350">
            <a:noFill/>
            <a:miter lim="800000"/>
            <a:headEnd/>
            <a:tailEnd/>
          </a:ln>
        </p:spPr>
        <p:txBody>
          <a:bodyPr lIns="540000" tIns="144000" rIns="72000" bIns="72000"/>
          <a:lstStyle/>
          <a:p>
            <a:endParaRPr lang="es-ES" sz="1400" dirty="0">
              <a:latin typeface="Graphik" panose="020B0503030202060203" pitchFamily="34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25EFE83-56E8-7859-ECEB-9E5D0CD3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84" y="5519853"/>
            <a:ext cx="2620088" cy="1010943"/>
          </a:xfrm>
          <a:prstGeom prst="homePlate">
            <a:avLst>
              <a:gd name="adj" fmla="val 27116"/>
            </a:avLst>
          </a:prstGeom>
          <a:solidFill>
            <a:srgbClr val="A100FF"/>
          </a:solidFill>
          <a:ln w="6350">
            <a:noFill/>
            <a:miter lim="800000"/>
            <a:headEnd/>
            <a:tailEnd/>
          </a:ln>
        </p:spPr>
        <p:txBody>
          <a:bodyPr lIns="72000" tIns="144000" rIns="72000" bIns="72000" anchor="ctr" anchorCtr="0"/>
          <a:lstStyle/>
          <a:p>
            <a:pPr marL="0" marR="0" lvl="0" indent="0" algn="ctr" defTabSz="914400" eaLnBrk="0" fontAlgn="auto" latinLnBrk="0" hangingPunct="0">
              <a:lnSpc>
                <a:spcPct val="85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923DE-B2CF-CFEB-CDFB-85D182541F35}"/>
              </a:ext>
            </a:extLst>
          </p:cNvPr>
          <p:cNvSpPr txBox="1"/>
          <p:nvPr/>
        </p:nvSpPr>
        <p:spPr>
          <a:xfrm>
            <a:off x="4557268" y="5749100"/>
            <a:ext cx="5256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Luego el resultado se descuenta por </a:t>
            </a:r>
            <a:r>
              <a:rPr lang="es-ES" sz="2000" dirty="0" err="1"/>
              <a:t>wacc</a:t>
            </a:r>
            <a:r>
              <a:rPr lang="es-ES" sz="2000" dirty="0"/>
              <a:t> para traerlo a 2023</a:t>
            </a:r>
            <a:endParaRPr lang="en-US" sz="2000" dirty="0"/>
          </a:p>
        </p:txBody>
      </p:sp>
      <p:pic>
        <p:nvPicPr>
          <p:cNvPr id="7" name="Graphic 6" descr="Arrow circle with solid fill">
            <a:extLst>
              <a:ext uri="{FF2B5EF4-FFF2-40B4-BE49-F238E27FC236}">
                <a16:creationId xmlns:a16="http://schemas.microsoft.com/office/drawing/2014/main" id="{45957E97-5B09-5750-6022-704433780B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1264" y="4481404"/>
            <a:ext cx="859052" cy="833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E78099-9BEC-D72B-30DE-9278BB25AAF4}"/>
              </a:ext>
            </a:extLst>
          </p:cNvPr>
          <p:cNvSpPr txBox="1"/>
          <p:nvPr/>
        </p:nvSpPr>
        <p:spPr>
          <a:xfrm>
            <a:off x="4352074" y="5878795"/>
            <a:ext cx="20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raphik" panose="020B0503030202060203" pitchFamily="34" charset="0"/>
              </a:rPr>
              <a:t>5</a:t>
            </a:r>
          </a:p>
        </p:txBody>
      </p:sp>
      <p:pic>
        <p:nvPicPr>
          <p:cNvPr id="10" name="Graphic 9" descr="Plant with solid fill">
            <a:extLst>
              <a:ext uri="{FF2B5EF4-FFF2-40B4-BE49-F238E27FC236}">
                <a16:creationId xmlns:a16="http://schemas.microsoft.com/office/drawing/2014/main" id="{162D5B76-0C35-2D55-F895-EDDB489764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1945" y="912813"/>
            <a:ext cx="914400" cy="914400"/>
          </a:xfrm>
          <a:prstGeom prst="rect">
            <a:avLst/>
          </a:prstGeom>
        </p:spPr>
      </p:pic>
      <p:pic>
        <p:nvPicPr>
          <p:cNvPr id="25" name="Graphic 24" descr="Calculator with solid fill">
            <a:extLst>
              <a:ext uri="{FF2B5EF4-FFF2-40B4-BE49-F238E27FC236}">
                <a16:creationId xmlns:a16="http://schemas.microsoft.com/office/drawing/2014/main" id="{CD6115C5-8397-DBC1-763D-4B116609436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7766" y="3243034"/>
            <a:ext cx="914400" cy="914400"/>
          </a:xfrm>
          <a:prstGeom prst="rect">
            <a:avLst/>
          </a:prstGeom>
        </p:spPr>
      </p:pic>
      <p:pic>
        <p:nvPicPr>
          <p:cNvPr id="27" name="Graphic 26" descr="Stopwatch 66% with solid fill">
            <a:extLst>
              <a:ext uri="{FF2B5EF4-FFF2-40B4-BE49-F238E27FC236}">
                <a16:creationId xmlns:a16="http://schemas.microsoft.com/office/drawing/2014/main" id="{A3676840-2DFB-8893-21BE-9971363EFD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41264" y="56062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拥有20W+精美PPT模板 更多PPT模板下载至：www.58pic.com/office/ppt。">
  <a:themeElements>
    <a:clrScheme name="自定义 620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576</Words>
  <Application>Microsoft Office PowerPoint</Application>
  <PresentationFormat>Panorámica</PresentationFormat>
  <Paragraphs>261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5" baseType="lpstr">
      <vt:lpstr>微软雅黑</vt:lpstr>
      <vt:lpstr>Arial</vt:lpstr>
      <vt:lpstr>Calibri</vt:lpstr>
      <vt:lpstr>Calibri Light</vt:lpstr>
      <vt:lpstr>Century Gothic</vt:lpstr>
      <vt:lpstr>等线</vt:lpstr>
      <vt:lpstr>Graphik</vt:lpstr>
      <vt:lpstr>Lato Hairline</vt:lpstr>
      <vt:lpstr>Lato Light</vt:lpstr>
      <vt:lpstr>Lato Regular</vt:lpstr>
      <vt:lpstr>方正黑体简体</vt:lpstr>
      <vt:lpstr>经典综艺体简</vt:lpstr>
      <vt:lpstr>Tema de Office</vt:lpstr>
      <vt:lpstr>千图网拥有20W+精美PPT模板 更多PPT模板下载至：www.58pic.com/office/ppt。</vt:lpstr>
      <vt:lpstr>VALUACION DE EMPRESAS </vt:lpstr>
      <vt:lpstr>Consigna: Estimar valor de la empresa método WACC</vt:lpstr>
      <vt:lpstr>Presentación de PowerPoint</vt:lpstr>
      <vt:lpstr>1.1. VALOR OPERATIVO </vt:lpstr>
      <vt:lpstr>VALOR OPERATIVO</vt:lpstr>
      <vt:lpstr>ESTIMACION FCFF 2024-2027</vt:lpstr>
      <vt:lpstr>ESTIMACION FCFF 2024-2027- descontada WACC</vt:lpstr>
      <vt:lpstr>1.1. VALOR OPERATIVO</vt:lpstr>
      <vt:lpstr>VALOR OPERATIVO</vt:lpstr>
      <vt:lpstr>1.1. VALOR OPERATIVO</vt:lpstr>
      <vt:lpstr> VALOR DE LA EMPRESA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VALUACION DE EMPRESA</dc:title>
  <dc:creator>Usuario de Windows</dc:creator>
  <cp:lastModifiedBy>Usuario de Windows</cp:lastModifiedBy>
  <cp:revision>27</cp:revision>
  <dcterms:created xsi:type="dcterms:W3CDTF">2023-04-14T16:38:14Z</dcterms:created>
  <dcterms:modified xsi:type="dcterms:W3CDTF">2023-04-17T16:19:59Z</dcterms:modified>
</cp:coreProperties>
</file>