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
      <p:font typeface="Proxima Nova Semibold"/>
      <p:regular r:id="rId38"/>
      <p:bold r:id="rId39"/>
      <p:boldItalic r:id="rId40"/>
    </p:embeddedFont>
    <p:embeddedFont>
      <p:font typeface="Gill Sans"/>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boldItalic.fntdata"/><Relationship Id="rId20" Type="http://schemas.openxmlformats.org/officeDocument/2006/relationships/slide" Target="slides/slide15.xml"/><Relationship Id="rId42" Type="http://schemas.openxmlformats.org/officeDocument/2006/relationships/font" Target="fonts/GillSans-bold.fntdata"/><Relationship Id="rId41" Type="http://schemas.openxmlformats.org/officeDocument/2006/relationships/font" Target="fonts/GillSans-regular.fntdata"/><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ProximaNovaSemibold-bold.fntdata"/><Relationship Id="rId16" Type="http://schemas.openxmlformats.org/officeDocument/2006/relationships/slide" Target="slides/slide11.xml"/><Relationship Id="rId38" Type="http://schemas.openxmlformats.org/officeDocument/2006/relationships/font" Target="fonts/ProximaNova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0a07775c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0a07775c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Temas por tratar: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s"/>
              <a:t>Ecosistema</a:t>
            </a:r>
            <a:endParaRPr/>
          </a:p>
          <a:p>
            <a:pPr indent="-298450" lvl="0" marL="457200" rtl="0" algn="l">
              <a:spcBef>
                <a:spcPts val="0"/>
              </a:spcBef>
              <a:spcAft>
                <a:spcPts val="0"/>
              </a:spcAft>
              <a:buSzPts val="1100"/>
              <a:buAutoNum type="arabicPeriod"/>
            </a:pPr>
            <a:r>
              <a:rPr lang="es"/>
              <a:t>Competencia fuerte</a:t>
            </a:r>
            <a:endParaRPr/>
          </a:p>
          <a:p>
            <a:pPr indent="-298450" lvl="0" marL="457200" rtl="0" algn="l">
              <a:spcBef>
                <a:spcPts val="0"/>
              </a:spcBef>
              <a:spcAft>
                <a:spcPts val="0"/>
              </a:spcAft>
              <a:buSzPts val="1100"/>
              <a:buAutoNum type="arabicPeriod"/>
            </a:pPr>
            <a:r>
              <a:rPr lang="es"/>
              <a:t>Rentabilidad (EBIT)</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e0a6814f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e0a6814f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e0a6814fc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e0a6814fc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e0a07775cc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e0a07775cc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Temas por tratar: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s"/>
              <a:t>Ecosistema</a:t>
            </a:r>
            <a:endParaRPr/>
          </a:p>
          <a:p>
            <a:pPr indent="-298450" lvl="0" marL="457200" rtl="0" algn="l">
              <a:spcBef>
                <a:spcPts val="0"/>
              </a:spcBef>
              <a:spcAft>
                <a:spcPts val="0"/>
              </a:spcAft>
              <a:buSzPts val="1100"/>
              <a:buAutoNum type="arabicPeriod"/>
            </a:pPr>
            <a:r>
              <a:rPr lang="es"/>
              <a:t>Competencia fuerte</a:t>
            </a:r>
            <a:endParaRPr/>
          </a:p>
          <a:p>
            <a:pPr indent="-298450" lvl="0" marL="457200" rtl="0" algn="l">
              <a:spcBef>
                <a:spcPts val="0"/>
              </a:spcBef>
              <a:spcAft>
                <a:spcPts val="0"/>
              </a:spcAft>
              <a:buSzPts val="1100"/>
              <a:buAutoNum type="arabicPeriod"/>
            </a:pPr>
            <a:r>
              <a:rPr lang="es"/>
              <a:t>Rentabilidad (EBIT)</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e0a07775cc_0_363:notes"/>
          <p:cNvSpPr txBox="1"/>
          <p:nvPr>
            <p:ph idx="1" type="body"/>
          </p:nvPr>
        </p:nvSpPr>
        <p:spPr>
          <a:xfrm>
            <a:off x="685796" y="4343386"/>
            <a:ext cx="5486400" cy="4114800"/>
          </a:xfrm>
          <a:prstGeom prst="rect">
            <a:avLst/>
          </a:prstGeom>
          <a:noFill/>
          <a:ln>
            <a:noFill/>
          </a:ln>
        </p:spPr>
        <p:txBody>
          <a:bodyPr anchorCtr="0" anchor="ctr" bIns="45425" lIns="45425" spcFirstLastPara="1" rIns="45425" wrap="square" tIns="45425">
            <a:noAutofit/>
          </a:bodyPr>
          <a:lstStyle/>
          <a:p>
            <a:pPr indent="0" lvl="0" marL="0" marR="0" rtl="0" algn="l">
              <a:lnSpc>
                <a:spcPct val="100000"/>
              </a:lnSpc>
              <a:spcBef>
                <a:spcPts val="0"/>
              </a:spcBef>
              <a:spcAft>
                <a:spcPts val="0"/>
              </a:spcAft>
              <a:buClr>
                <a:schemeClr val="dk1"/>
              </a:buClr>
              <a:buSzPts val="1100"/>
              <a:buFont typeface="Arial"/>
              <a:buNone/>
            </a:pPr>
            <a:r>
              <a:rPr lang="es">
                <a:solidFill>
                  <a:schemeClr val="dk1"/>
                </a:solidFill>
              </a:rPr>
              <a:t>Datos: 2019</a:t>
            </a:r>
            <a:endParaRPr>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s">
                <a:solidFill>
                  <a:schemeClr val="dk1"/>
                </a:solidFill>
              </a:rPr>
              <a:t>Habria que hacer una nueva encuesta</a:t>
            </a:r>
            <a:endParaRPr b="0" i="0" sz="1100" u="none" cap="none" strike="noStrike">
              <a:solidFill>
                <a:schemeClr val="dk1"/>
              </a:solidFill>
              <a:latin typeface="Arial"/>
              <a:ea typeface="Arial"/>
              <a:cs typeface="Arial"/>
              <a:sym typeface="Arial"/>
            </a:endParaRPr>
          </a:p>
        </p:txBody>
      </p:sp>
      <p:sp>
        <p:nvSpPr>
          <p:cNvPr id="423" name="Google Shape;423;g1e0a07775cc_0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e0a07775cc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e0a07775cc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highlight>
                <a:schemeClr val="lt1"/>
              </a:highlight>
              <a:latin typeface="Proxima Nova"/>
              <a:ea typeface="Proxima Nova"/>
              <a:cs typeface="Proxima Nova"/>
              <a:sym typeface="Proxima Nova"/>
            </a:endParaRPr>
          </a:p>
          <a:p>
            <a:pPr indent="0" lvl="0" marL="0" rtl="0" algn="l">
              <a:spcBef>
                <a:spcPts val="0"/>
              </a:spcBef>
              <a:spcAft>
                <a:spcPts val="0"/>
              </a:spcAft>
              <a:buNone/>
            </a:pPr>
            <a:r>
              <a:rPr lang="es"/>
              <a:t>$10 M de comisión para BG</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e0a07775c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e0a07775c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e0a07775cc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e0a07775cc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Temas por tratar: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s"/>
              <a:t>Ecosistema</a:t>
            </a:r>
            <a:endParaRPr/>
          </a:p>
          <a:p>
            <a:pPr indent="-298450" lvl="0" marL="457200" rtl="0" algn="l">
              <a:spcBef>
                <a:spcPts val="0"/>
              </a:spcBef>
              <a:spcAft>
                <a:spcPts val="0"/>
              </a:spcAft>
              <a:buSzPts val="1100"/>
              <a:buAutoNum type="arabicPeriod"/>
            </a:pPr>
            <a:r>
              <a:rPr lang="es"/>
              <a:t>Competencia fuerte</a:t>
            </a:r>
            <a:endParaRPr/>
          </a:p>
          <a:p>
            <a:pPr indent="-298450" lvl="0" marL="457200" rtl="0" algn="l">
              <a:spcBef>
                <a:spcPts val="0"/>
              </a:spcBef>
              <a:spcAft>
                <a:spcPts val="0"/>
              </a:spcAft>
              <a:buSzPts val="1100"/>
              <a:buAutoNum type="arabicPeriod"/>
            </a:pPr>
            <a:r>
              <a:rPr lang="es"/>
              <a:t>Rentabilidad (EBIT)</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0a07775cc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0a07775cc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Temas por tratar: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s"/>
              <a:t>Ecosistema</a:t>
            </a:r>
            <a:endParaRPr/>
          </a:p>
          <a:p>
            <a:pPr indent="-298450" lvl="0" marL="457200" rtl="0" algn="l">
              <a:spcBef>
                <a:spcPts val="0"/>
              </a:spcBef>
              <a:spcAft>
                <a:spcPts val="0"/>
              </a:spcAft>
              <a:buSzPts val="1100"/>
              <a:buAutoNum type="arabicPeriod"/>
            </a:pPr>
            <a:r>
              <a:rPr lang="es"/>
              <a:t>Competencia fuerte</a:t>
            </a:r>
            <a:endParaRPr/>
          </a:p>
          <a:p>
            <a:pPr indent="-298450" lvl="0" marL="457200" rtl="0" algn="l">
              <a:spcBef>
                <a:spcPts val="0"/>
              </a:spcBef>
              <a:spcAft>
                <a:spcPts val="0"/>
              </a:spcAft>
              <a:buSzPts val="1100"/>
              <a:buAutoNum type="arabicPeriod"/>
            </a:pPr>
            <a:r>
              <a:rPr lang="es"/>
              <a:t>Rentabilidad (EBIT)</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0a78ffd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e0a78ffd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1"/>
                </a:solidFill>
                <a:highlight>
                  <a:schemeClr val="lt1"/>
                </a:highlight>
                <a:latin typeface="Proxima Nova"/>
                <a:ea typeface="Proxima Nova"/>
                <a:cs typeface="Proxima Nova"/>
                <a:sym typeface="Proxima Nova"/>
              </a:rPr>
              <a:t>Ejercicio 1 y 2</a:t>
            </a:r>
            <a:br>
              <a:rPr b="1" lang="es" sz="1000">
                <a:solidFill>
                  <a:schemeClr val="dk1"/>
                </a:solidFill>
                <a:highlight>
                  <a:schemeClr val="lt1"/>
                </a:highlight>
                <a:latin typeface="Proxima Nova"/>
                <a:ea typeface="Proxima Nova"/>
                <a:cs typeface="Proxima Nova"/>
                <a:sym typeface="Proxima Nova"/>
              </a:rPr>
            </a:b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e0ae74aa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e0ae74aa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e0ae74aa9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e0ae74aa9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0ae74aa9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0ae74aa9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1"/>
                </a:solidFill>
                <a:highlight>
                  <a:schemeClr val="lt1"/>
                </a:highlight>
                <a:latin typeface="Proxima Nova"/>
                <a:ea typeface="Proxima Nova"/>
                <a:cs typeface="Proxima Nova"/>
                <a:sym typeface="Proxima Nova"/>
              </a:rPr>
              <a:t>Ejercicio 5 y 6.</a:t>
            </a:r>
            <a:br>
              <a:rPr b="1" lang="es" sz="1000">
                <a:solidFill>
                  <a:schemeClr val="dk1"/>
                </a:solidFill>
                <a:highlight>
                  <a:schemeClr val="lt1"/>
                </a:highlight>
                <a:latin typeface="Proxima Nova"/>
                <a:ea typeface="Proxima Nova"/>
                <a:cs typeface="Proxima Nova"/>
                <a:sym typeface="Proxima Nova"/>
              </a:rPr>
            </a:br>
            <a:r>
              <a:rPr b="1" lang="es" sz="1000">
                <a:solidFill>
                  <a:schemeClr val="dk1"/>
                </a:solidFill>
                <a:highlight>
                  <a:schemeClr val="lt1"/>
                </a:highlight>
                <a:latin typeface="Proxima Nova"/>
                <a:ea typeface="Proxima Nova"/>
                <a:cs typeface="Proxima Nova"/>
                <a:sym typeface="Proxima Nova"/>
              </a:rPr>
              <a:t>Manu</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0a07775cc_0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0a07775cc_0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Temas por tratar: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s"/>
              <a:t>Ecosistema</a:t>
            </a:r>
            <a:endParaRPr/>
          </a:p>
          <a:p>
            <a:pPr indent="-298450" lvl="0" marL="457200" rtl="0" algn="l">
              <a:spcBef>
                <a:spcPts val="0"/>
              </a:spcBef>
              <a:spcAft>
                <a:spcPts val="0"/>
              </a:spcAft>
              <a:buSzPts val="1100"/>
              <a:buAutoNum type="arabicPeriod"/>
            </a:pPr>
            <a:r>
              <a:rPr lang="es"/>
              <a:t>Competencia fuerte</a:t>
            </a:r>
            <a:endParaRPr/>
          </a:p>
          <a:p>
            <a:pPr indent="-298450" lvl="0" marL="457200" rtl="0" algn="l">
              <a:spcBef>
                <a:spcPts val="0"/>
              </a:spcBef>
              <a:spcAft>
                <a:spcPts val="0"/>
              </a:spcAft>
              <a:buSzPts val="1100"/>
              <a:buAutoNum type="arabicPeriod"/>
            </a:pPr>
            <a:r>
              <a:rPr lang="es"/>
              <a:t>Rentabilidad (EBIT)</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e0a07775cc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e0a07775cc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e0a07775cc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e0a07775cc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highlight>
                <a:schemeClr val="lt1"/>
              </a:highlight>
              <a:latin typeface="Proxima Nova"/>
              <a:ea typeface="Proxima Nova"/>
              <a:cs typeface="Proxima Nova"/>
              <a:sym typeface="Proxima Nova"/>
            </a:endParaRPr>
          </a:p>
          <a:p>
            <a:pPr indent="0" lvl="0" marL="0" rtl="0" algn="l">
              <a:spcBef>
                <a:spcPts val="0"/>
              </a:spcBef>
              <a:spcAft>
                <a:spcPts val="0"/>
              </a:spcAft>
              <a:buNone/>
            </a:pPr>
            <a:r>
              <a:rPr lang="es"/>
              <a:t>$10 M de comisión para BG</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D0E0E3"/>
        </a:solidFill>
      </p:bgPr>
    </p:bg>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grpSp>
        <p:nvGrpSpPr>
          <p:cNvPr id="18" name="Google Shape;18;p2"/>
          <p:cNvGrpSpPr/>
          <p:nvPr/>
        </p:nvGrpSpPr>
        <p:grpSpPr>
          <a:xfrm rot="-5400000">
            <a:off x="6273712" y="2370816"/>
            <a:ext cx="3132925" cy="2375944"/>
            <a:chOff x="0" y="0"/>
            <a:chExt cx="3423588" cy="2596376"/>
          </a:xfrm>
        </p:grpSpPr>
        <p:sp>
          <p:nvSpPr>
            <p:cNvPr id="19" name="Google Shape;19;p2"/>
            <p:cNvSpPr/>
            <p:nvPr/>
          </p:nvSpPr>
          <p:spPr>
            <a:xfrm>
              <a:off x="2739289"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0" name="Google Shape;20;p2"/>
            <p:cNvSpPr/>
            <p:nvPr/>
          </p:nvSpPr>
          <p:spPr>
            <a:xfrm>
              <a:off x="329528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1" name="Google Shape;21;p2"/>
            <p:cNvSpPr/>
            <p:nvPr/>
          </p:nvSpPr>
          <p:spPr>
            <a:xfrm>
              <a:off x="3295284"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 name="Google Shape;22;p2"/>
            <p:cNvSpPr/>
            <p:nvPr/>
          </p:nvSpPr>
          <p:spPr>
            <a:xfrm>
              <a:off x="0"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6FAFA">
                <a:alpha val="2078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3" name="Google Shape;23;p2"/>
            <p:cNvSpPr/>
            <p:nvPr/>
          </p:nvSpPr>
          <p:spPr>
            <a:xfrm>
              <a:off x="555994"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4" name="Google Shape;24;p2"/>
            <p:cNvSpPr/>
            <p:nvPr/>
          </p:nvSpPr>
          <p:spPr>
            <a:xfrm>
              <a:off x="2196856"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5" name="Google Shape;25;p2"/>
            <p:cNvSpPr/>
            <p:nvPr/>
          </p:nvSpPr>
          <p:spPr>
            <a:xfrm>
              <a:off x="0"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6" name="Google Shape;26;p2"/>
            <p:cNvSpPr/>
            <p:nvPr/>
          </p:nvSpPr>
          <p:spPr>
            <a:xfrm>
              <a:off x="0"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7" name="Google Shape;27;p2"/>
            <p:cNvSpPr/>
            <p:nvPr/>
          </p:nvSpPr>
          <p:spPr>
            <a:xfrm>
              <a:off x="0"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8" name="Google Shape;28;p2"/>
            <p:cNvSpPr/>
            <p:nvPr/>
          </p:nvSpPr>
          <p:spPr>
            <a:xfrm>
              <a:off x="555994"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9" name="Google Shape;29;p2"/>
            <p:cNvSpPr/>
            <p:nvPr/>
          </p:nvSpPr>
          <p:spPr>
            <a:xfrm>
              <a:off x="55599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0" name="Google Shape;30;p2"/>
            <p:cNvSpPr/>
            <p:nvPr/>
          </p:nvSpPr>
          <p:spPr>
            <a:xfrm>
              <a:off x="1098428"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1" name="Google Shape;31;p2"/>
            <p:cNvSpPr/>
            <p:nvPr/>
          </p:nvSpPr>
          <p:spPr>
            <a:xfrm>
              <a:off x="1640861"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2" name="Google Shape;32;p2"/>
            <p:cNvSpPr/>
            <p:nvPr/>
          </p:nvSpPr>
          <p:spPr>
            <a:xfrm>
              <a:off x="1640861"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3" name="Google Shape;33;p2"/>
            <p:cNvSpPr/>
            <p:nvPr/>
          </p:nvSpPr>
          <p:spPr>
            <a:xfrm>
              <a:off x="1640861"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4" name="Google Shape;34;p2"/>
            <p:cNvSpPr/>
            <p:nvPr/>
          </p:nvSpPr>
          <p:spPr>
            <a:xfrm>
              <a:off x="2196856"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5" name="Google Shape;35;p2"/>
            <p:cNvSpPr/>
            <p:nvPr/>
          </p:nvSpPr>
          <p:spPr>
            <a:xfrm>
              <a:off x="2196856"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6" name="Google Shape;36;p2"/>
            <p:cNvSpPr/>
            <p:nvPr/>
          </p:nvSpPr>
          <p:spPr>
            <a:xfrm>
              <a:off x="0"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7" name="Google Shape;37;p2"/>
            <p:cNvSpPr/>
            <p:nvPr/>
          </p:nvSpPr>
          <p:spPr>
            <a:xfrm>
              <a:off x="1640861"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8" name="Google Shape;38;p2"/>
            <p:cNvSpPr/>
            <p:nvPr/>
          </p:nvSpPr>
          <p:spPr>
            <a:xfrm>
              <a:off x="2196856"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5" name="Shape 145"/>
        <p:cNvGrpSpPr/>
        <p:nvPr/>
      </p:nvGrpSpPr>
      <p:grpSpPr>
        <a:xfrm>
          <a:off x="0" y="0"/>
          <a:ext cx="0" cy="0"/>
          <a:chOff x="0" y="0"/>
          <a:chExt cx="0" cy="0"/>
        </a:xfrm>
      </p:grpSpPr>
      <p:grpSp>
        <p:nvGrpSpPr>
          <p:cNvPr id="146" name="Google Shape;146;p11"/>
          <p:cNvGrpSpPr/>
          <p:nvPr/>
        </p:nvGrpSpPr>
        <p:grpSpPr>
          <a:xfrm>
            <a:off x="4406400" y="0"/>
            <a:ext cx="4737600" cy="5143065"/>
            <a:chOff x="4406400" y="0"/>
            <a:chExt cx="4737600" cy="5143065"/>
          </a:xfrm>
        </p:grpSpPr>
        <p:sp>
          <p:nvSpPr>
            <p:cNvPr id="147" name="Google Shape;14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6" name="Google Shape;16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67" name="Google Shape;16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8" name="Shape 168"/>
        <p:cNvGrpSpPr/>
        <p:nvPr/>
      </p:nvGrpSpPr>
      <p:grpSpPr>
        <a:xfrm>
          <a:off x="0" y="0"/>
          <a:ext cx="0" cy="0"/>
          <a:chOff x="0" y="0"/>
          <a:chExt cx="0" cy="0"/>
        </a:xfrm>
      </p:grpSpPr>
      <p:sp>
        <p:nvSpPr>
          <p:cNvPr id="169" name="Google Shape;16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2">
  <p:cSld name="SECTION_HEADER_2">
    <p:bg>
      <p:bgPr>
        <a:blipFill>
          <a:blip r:embed="rId2">
            <a:alphaModFix/>
          </a:blip>
          <a:stretch>
            <a:fillRect/>
          </a:stretch>
        </a:blipFill>
      </p:bgPr>
    </p:bg>
    <p:spTree>
      <p:nvGrpSpPr>
        <p:cNvPr id="170" name="Shape 170"/>
        <p:cNvGrpSpPr/>
        <p:nvPr/>
      </p:nvGrpSpPr>
      <p:grpSpPr>
        <a:xfrm>
          <a:off x="0" y="0"/>
          <a:ext cx="0" cy="0"/>
          <a:chOff x="0" y="0"/>
          <a:chExt cx="0" cy="0"/>
        </a:xfrm>
      </p:grpSpPr>
      <p:sp>
        <p:nvSpPr>
          <p:cNvPr id="171" name="Google Shape;171;p13"/>
          <p:cNvSpPr txBox="1"/>
          <p:nvPr>
            <p:ph idx="1" type="subTitle"/>
          </p:nvPr>
        </p:nvSpPr>
        <p:spPr>
          <a:xfrm>
            <a:off x="480400" y="2972778"/>
            <a:ext cx="2375400" cy="387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None/>
              <a:defRPr sz="1200">
                <a:solidFill>
                  <a:srgbClr val="FFE600"/>
                </a:solidFill>
              </a:defRPr>
            </a:lvl1pPr>
            <a:lvl2pPr lvl="1" rtl="0">
              <a:lnSpc>
                <a:spcPct val="100000"/>
              </a:lnSpc>
              <a:spcBef>
                <a:spcPts val="0"/>
              </a:spcBef>
              <a:spcAft>
                <a:spcPts val="0"/>
              </a:spcAft>
              <a:buClr>
                <a:srgbClr val="FFE600"/>
              </a:buClr>
              <a:buSzPts val="1600"/>
              <a:buFont typeface="Proxima Nova Semibold"/>
              <a:buNone/>
              <a:defRPr sz="1600">
                <a:solidFill>
                  <a:srgbClr val="FFE600"/>
                </a:solidFill>
                <a:latin typeface="Proxima Nova Semibold"/>
                <a:ea typeface="Proxima Nova Semibold"/>
                <a:cs typeface="Proxima Nova Semibold"/>
                <a:sym typeface="Proxima Nova Semibold"/>
              </a:defRPr>
            </a:lvl2pPr>
            <a:lvl3pPr lvl="2" rtl="0">
              <a:lnSpc>
                <a:spcPct val="100000"/>
              </a:lnSpc>
              <a:spcBef>
                <a:spcPts val="0"/>
              </a:spcBef>
              <a:spcAft>
                <a:spcPts val="0"/>
              </a:spcAft>
              <a:buClr>
                <a:srgbClr val="FFE600"/>
              </a:buClr>
              <a:buSzPts val="1600"/>
              <a:buFont typeface="Proxima Nova Semibold"/>
              <a:buNone/>
              <a:defRPr sz="1600">
                <a:solidFill>
                  <a:srgbClr val="FFE600"/>
                </a:solidFill>
                <a:latin typeface="Proxima Nova Semibold"/>
                <a:ea typeface="Proxima Nova Semibold"/>
                <a:cs typeface="Proxima Nova Semibold"/>
                <a:sym typeface="Proxima Nova Semibold"/>
              </a:defRPr>
            </a:lvl3pPr>
            <a:lvl4pPr lvl="3" rtl="0">
              <a:lnSpc>
                <a:spcPct val="100000"/>
              </a:lnSpc>
              <a:spcBef>
                <a:spcPts val="0"/>
              </a:spcBef>
              <a:spcAft>
                <a:spcPts val="0"/>
              </a:spcAft>
              <a:buClr>
                <a:srgbClr val="FFE600"/>
              </a:buClr>
              <a:buSzPts val="1600"/>
              <a:buFont typeface="Proxima Nova Semibold"/>
              <a:buNone/>
              <a:defRPr sz="1600">
                <a:solidFill>
                  <a:srgbClr val="FFE600"/>
                </a:solidFill>
                <a:latin typeface="Proxima Nova Semibold"/>
                <a:ea typeface="Proxima Nova Semibold"/>
                <a:cs typeface="Proxima Nova Semibold"/>
                <a:sym typeface="Proxima Nova Semibold"/>
              </a:defRPr>
            </a:lvl4pPr>
            <a:lvl5pPr lvl="4" rtl="0">
              <a:lnSpc>
                <a:spcPct val="100000"/>
              </a:lnSpc>
              <a:spcBef>
                <a:spcPts val="0"/>
              </a:spcBef>
              <a:spcAft>
                <a:spcPts val="0"/>
              </a:spcAft>
              <a:buClr>
                <a:srgbClr val="FFE600"/>
              </a:buClr>
              <a:buSzPts val="1600"/>
              <a:buFont typeface="Proxima Nova Semibold"/>
              <a:buNone/>
              <a:defRPr sz="1600">
                <a:solidFill>
                  <a:srgbClr val="FFE600"/>
                </a:solidFill>
                <a:latin typeface="Proxima Nova Semibold"/>
                <a:ea typeface="Proxima Nova Semibold"/>
                <a:cs typeface="Proxima Nova Semibold"/>
                <a:sym typeface="Proxima Nova Semibold"/>
              </a:defRPr>
            </a:lvl5pPr>
            <a:lvl6pPr lvl="5" rtl="0">
              <a:lnSpc>
                <a:spcPct val="100000"/>
              </a:lnSpc>
              <a:spcBef>
                <a:spcPts val="0"/>
              </a:spcBef>
              <a:spcAft>
                <a:spcPts val="0"/>
              </a:spcAft>
              <a:buClr>
                <a:srgbClr val="FFE600"/>
              </a:buClr>
              <a:buSzPts val="1600"/>
              <a:buFont typeface="Proxima Nova Semibold"/>
              <a:buNone/>
              <a:defRPr sz="1600">
                <a:solidFill>
                  <a:srgbClr val="FFE600"/>
                </a:solidFill>
                <a:latin typeface="Proxima Nova Semibold"/>
                <a:ea typeface="Proxima Nova Semibold"/>
                <a:cs typeface="Proxima Nova Semibold"/>
                <a:sym typeface="Proxima Nova Semibold"/>
              </a:defRPr>
            </a:lvl6pPr>
            <a:lvl7pPr lvl="6" rtl="0">
              <a:lnSpc>
                <a:spcPct val="100000"/>
              </a:lnSpc>
              <a:spcBef>
                <a:spcPts val="0"/>
              </a:spcBef>
              <a:spcAft>
                <a:spcPts val="0"/>
              </a:spcAft>
              <a:buClr>
                <a:srgbClr val="FFE600"/>
              </a:buClr>
              <a:buSzPts val="1600"/>
              <a:buFont typeface="Proxima Nova Semibold"/>
              <a:buNone/>
              <a:defRPr sz="1600">
                <a:solidFill>
                  <a:srgbClr val="FFE600"/>
                </a:solidFill>
                <a:latin typeface="Proxima Nova Semibold"/>
                <a:ea typeface="Proxima Nova Semibold"/>
                <a:cs typeface="Proxima Nova Semibold"/>
                <a:sym typeface="Proxima Nova Semibold"/>
              </a:defRPr>
            </a:lvl7pPr>
            <a:lvl8pPr lvl="7" rtl="0">
              <a:lnSpc>
                <a:spcPct val="100000"/>
              </a:lnSpc>
              <a:spcBef>
                <a:spcPts val="0"/>
              </a:spcBef>
              <a:spcAft>
                <a:spcPts val="0"/>
              </a:spcAft>
              <a:buClr>
                <a:srgbClr val="FFE600"/>
              </a:buClr>
              <a:buSzPts val="1600"/>
              <a:buFont typeface="Proxima Nova Semibold"/>
              <a:buNone/>
              <a:defRPr sz="1600">
                <a:solidFill>
                  <a:srgbClr val="FFE600"/>
                </a:solidFill>
                <a:latin typeface="Proxima Nova Semibold"/>
                <a:ea typeface="Proxima Nova Semibold"/>
                <a:cs typeface="Proxima Nova Semibold"/>
                <a:sym typeface="Proxima Nova Semibold"/>
              </a:defRPr>
            </a:lvl8pPr>
            <a:lvl9pPr lvl="8" rtl="0">
              <a:lnSpc>
                <a:spcPct val="100000"/>
              </a:lnSpc>
              <a:spcBef>
                <a:spcPts val="0"/>
              </a:spcBef>
              <a:spcAft>
                <a:spcPts val="0"/>
              </a:spcAft>
              <a:buClr>
                <a:srgbClr val="FFE600"/>
              </a:buClr>
              <a:buSzPts val="1600"/>
              <a:buFont typeface="Proxima Nova Semibold"/>
              <a:buNone/>
              <a:defRPr sz="1600">
                <a:solidFill>
                  <a:srgbClr val="FFE600"/>
                </a:solidFill>
                <a:latin typeface="Proxima Nova Semibold"/>
                <a:ea typeface="Proxima Nova Semibold"/>
                <a:cs typeface="Proxima Nova Semibold"/>
                <a:sym typeface="Proxima Nova Semibold"/>
              </a:defRPr>
            </a:lvl9pPr>
          </a:lstStyle>
          <a:p/>
        </p:txBody>
      </p:sp>
      <p:sp>
        <p:nvSpPr>
          <p:cNvPr id="172" name="Google Shape;172;p13"/>
          <p:cNvSpPr txBox="1"/>
          <p:nvPr>
            <p:ph type="title"/>
          </p:nvPr>
        </p:nvSpPr>
        <p:spPr>
          <a:xfrm>
            <a:off x="480400" y="1447725"/>
            <a:ext cx="3948900" cy="1926300"/>
          </a:xfrm>
          <a:prstGeom prst="rect">
            <a:avLst/>
          </a:prstGeom>
        </p:spPr>
        <p:txBody>
          <a:bodyPr anchorCtr="0" anchor="t" bIns="91425" lIns="91425" spcFirstLastPara="1" rIns="91425" wrap="square" tIns="91425">
            <a:normAutofit/>
          </a:bodyPr>
          <a:lstStyle>
            <a:lvl1pPr indent="0" lvl="0" marL="0" marR="0" rtl="0" algn="l">
              <a:lnSpc>
                <a:spcPct val="100000"/>
              </a:lnSpc>
              <a:spcBef>
                <a:spcPts val="0"/>
              </a:spcBef>
              <a:spcAft>
                <a:spcPts val="0"/>
              </a:spcAft>
              <a:buNone/>
              <a:defRPr sz="3200">
                <a:solidFill>
                  <a:srgbClr val="FFFFFF"/>
                </a:solidFill>
                <a:latin typeface="Proxima Nova"/>
                <a:ea typeface="Proxima Nova"/>
                <a:cs typeface="Proxima Nova"/>
                <a:sym typeface="Proxima Nova"/>
              </a:defRPr>
            </a:lvl1pPr>
            <a:lvl2pPr lvl="1" rtl="0">
              <a:spcBef>
                <a:spcPts val="0"/>
              </a:spcBef>
              <a:spcAft>
                <a:spcPts val="0"/>
              </a:spcAft>
              <a:buClr>
                <a:srgbClr val="FFFFFF"/>
              </a:buClr>
              <a:buSzPts val="3200"/>
              <a:buNone/>
              <a:defRPr b="1" sz="3200">
                <a:solidFill>
                  <a:srgbClr val="FFFFFF"/>
                </a:solidFill>
              </a:defRPr>
            </a:lvl2pPr>
            <a:lvl3pPr lvl="2" rtl="0">
              <a:spcBef>
                <a:spcPts val="0"/>
              </a:spcBef>
              <a:spcAft>
                <a:spcPts val="0"/>
              </a:spcAft>
              <a:buClr>
                <a:srgbClr val="FFFFFF"/>
              </a:buClr>
              <a:buSzPts val="3200"/>
              <a:buNone/>
              <a:defRPr b="1" sz="3200">
                <a:solidFill>
                  <a:srgbClr val="FFFFFF"/>
                </a:solidFill>
              </a:defRPr>
            </a:lvl3pPr>
            <a:lvl4pPr lvl="3" rtl="0">
              <a:spcBef>
                <a:spcPts val="0"/>
              </a:spcBef>
              <a:spcAft>
                <a:spcPts val="0"/>
              </a:spcAft>
              <a:buClr>
                <a:srgbClr val="FFFFFF"/>
              </a:buClr>
              <a:buSzPts val="3200"/>
              <a:buNone/>
              <a:defRPr b="1" sz="3200">
                <a:solidFill>
                  <a:srgbClr val="FFFFFF"/>
                </a:solidFill>
              </a:defRPr>
            </a:lvl4pPr>
            <a:lvl5pPr lvl="4" rtl="0">
              <a:spcBef>
                <a:spcPts val="0"/>
              </a:spcBef>
              <a:spcAft>
                <a:spcPts val="0"/>
              </a:spcAft>
              <a:buClr>
                <a:srgbClr val="FFFFFF"/>
              </a:buClr>
              <a:buSzPts val="3200"/>
              <a:buNone/>
              <a:defRPr b="1" sz="3200">
                <a:solidFill>
                  <a:srgbClr val="FFFFFF"/>
                </a:solidFill>
              </a:defRPr>
            </a:lvl5pPr>
            <a:lvl6pPr lvl="5" rtl="0">
              <a:spcBef>
                <a:spcPts val="0"/>
              </a:spcBef>
              <a:spcAft>
                <a:spcPts val="0"/>
              </a:spcAft>
              <a:buClr>
                <a:srgbClr val="FFFFFF"/>
              </a:buClr>
              <a:buSzPts val="3200"/>
              <a:buNone/>
              <a:defRPr b="1" sz="3200">
                <a:solidFill>
                  <a:srgbClr val="FFFFFF"/>
                </a:solidFill>
              </a:defRPr>
            </a:lvl6pPr>
            <a:lvl7pPr lvl="6" rtl="0">
              <a:spcBef>
                <a:spcPts val="0"/>
              </a:spcBef>
              <a:spcAft>
                <a:spcPts val="0"/>
              </a:spcAft>
              <a:buClr>
                <a:srgbClr val="FFFFFF"/>
              </a:buClr>
              <a:buSzPts val="3200"/>
              <a:buNone/>
              <a:defRPr b="1" sz="3200">
                <a:solidFill>
                  <a:srgbClr val="FFFFFF"/>
                </a:solidFill>
              </a:defRPr>
            </a:lvl7pPr>
            <a:lvl8pPr lvl="7" rtl="0">
              <a:spcBef>
                <a:spcPts val="0"/>
              </a:spcBef>
              <a:spcAft>
                <a:spcPts val="0"/>
              </a:spcAft>
              <a:buClr>
                <a:srgbClr val="FFFFFF"/>
              </a:buClr>
              <a:buSzPts val="3200"/>
              <a:buNone/>
              <a:defRPr b="1" sz="3200">
                <a:solidFill>
                  <a:srgbClr val="FFFFFF"/>
                </a:solidFill>
              </a:defRPr>
            </a:lvl8pPr>
            <a:lvl9pPr lvl="8" rtl="0">
              <a:spcBef>
                <a:spcPts val="0"/>
              </a:spcBef>
              <a:spcAft>
                <a:spcPts val="0"/>
              </a:spcAft>
              <a:buClr>
                <a:srgbClr val="FFFFFF"/>
              </a:buClr>
              <a:buSzPts val="3200"/>
              <a:buNone/>
              <a:defRPr b="1" sz="3200">
                <a:solidFill>
                  <a:srgbClr val="FFFFFF"/>
                </a:solidFill>
              </a:defRPr>
            </a:lvl9pPr>
          </a:lstStyle>
          <a:p/>
        </p:txBody>
      </p:sp>
      <p:sp>
        <p:nvSpPr>
          <p:cNvPr id="173" name="Google Shape;173;p13"/>
          <p:cNvSpPr/>
          <p:nvPr/>
        </p:nvSpPr>
        <p:spPr>
          <a:xfrm>
            <a:off x="-373478" y="-1002435"/>
            <a:ext cx="2375400" cy="2375400"/>
          </a:xfrm>
          <a:prstGeom prst="arc">
            <a:avLst>
              <a:gd fmla="val 6451380" name="adj1"/>
              <a:gd fmla="val 9532267" name="adj2"/>
            </a:avLst>
          </a:prstGeom>
          <a:noFill/>
          <a:ln cap="flat" cmpd="sng" w="9525">
            <a:solidFill>
              <a:srgbClr val="08C6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13"/>
          <p:cNvCxnSpPr/>
          <p:nvPr/>
        </p:nvCxnSpPr>
        <p:spPr>
          <a:xfrm>
            <a:off x="4458572" y="1376439"/>
            <a:ext cx="414900" cy="0"/>
          </a:xfrm>
          <a:prstGeom prst="straightConnector1">
            <a:avLst/>
          </a:prstGeom>
          <a:noFill/>
          <a:ln cap="flat" cmpd="sng" w="9525">
            <a:solidFill>
              <a:srgbClr val="08C6A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UN 1 2">
  <p:cSld name="1_COMUN_2">
    <p:bg>
      <p:bgPr>
        <a:solidFill>
          <a:srgbClr val="FFFFFF"/>
        </a:solidFill>
      </p:bgPr>
    </p:bg>
    <p:spTree>
      <p:nvGrpSpPr>
        <p:cNvPr id="175" name="Shape 175"/>
        <p:cNvGrpSpPr/>
        <p:nvPr/>
      </p:nvGrpSpPr>
      <p:grpSpPr>
        <a:xfrm>
          <a:off x="0" y="0"/>
          <a:ext cx="0" cy="0"/>
          <a:chOff x="0" y="0"/>
          <a:chExt cx="0" cy="0"/>
        </a:xfrm>
      </p:grpSpPr>
      <p:sp>
        <p:nvSpPr>
          <p:cNvPr id="176" name="Google Shape;176;p14"/>
          <p:cNvSpPr txBox="1"/>
          <p:nvPr>
            <p:ph type="title"/>
          </p:nvPr>
        </p:nvSpPr>
        <p:spPr>
          <a:xfrm>
            <a:off x="814388" y="81526"/>
            <a:ext cx="7701000" cy="3078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SzPts val="2800"/>
              <a:buNone/>
              <a:defRPr b="1" i="0" sz="1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SzPts val="28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28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28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28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28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28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28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2800"/>
              <a:buNone/>
              <a:defRPr b="0" i="0" sz="1400" u="none" cap="none" strike="noStrike">
                <a:solidFill>
                  <a:srgbClr val="000000"/>
                </a:solidFill>
                <a:latin typeface="Arial"/>
                <a:ea typeface="Arial"/>
                <a:cs typeface="Arial"/>
                <a:sym typeface="Arial"/>
              </a:defRPr>
            </a:lvl9pPr>
          </a:lstStyle>
          <a:p/>
        </p:txBody>
      </p:sp>
      <p:sp>
        <p:nvSpPr>
          <p:cNvPr id="177" name="Google Shape;177;p14"/>
          <p:cNvSpPr txBox="1"/>
          <p:nvPr>
            <p:ph idx="1" type="body"/>
          </p:nvPr>
        </p:nvSpPr>
        <p:spPr>
          <a:xfrm>
            <a:off x="814389" y="400403"/>
            <a:ext cx="7701000" cy="307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SzPts val="1300"/>
              <a:buNone/>
              <a:defRPr b="0" i="0" sz="1400" u="none" cap="none" strike="noStrike">
                <a:solidFill>
                  <a:srgbClr val="FFFFFF"/>
                </a:solidFill>
                <a:highlight>
                  <a:srgbClr val="00B1EA"/>
                </a:highlight>
                <a:latin typeface="Proxima Nova"/>
                <a:ea typeface="Proxima Nova"/>
                <a:cs typeface="Proxima Nova"/>
                <a:sym typeface="Proxima Nova"/>
              </a:defRPr>
            </a:lvl1pPr>
            <a:lvl2pPr indent="-228600" lvl="1" marL="9144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9pPr>
          </a:lstStyle>
          <a:p/>
        </p:txBody>
      </p:sp>
      <p:sp>
        <p:nvSpPr>
          <p:cNvPr id="178" name="Google Shape;178;p14"/>
          <p:cNvSpPr txBox="1"/>
          <p:nvPr>
            <p:ph idx="2" type="body"/>
          </p:nvPr>
        </p:nvSpPr>
        <p:spPr>
          <a:xfrm>
            <a:off x="783771" y="4793959"/>
            <a:ext cx="4211100" cy="166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SzPts val="1300"/>
              <a:buNone/>
              <a:defRPr b="0" i="0" sz="750" u="none" cap="none" strike="noStrike">
                <a:solidFill>
                  <a:srgbClr val="171717"/>
                </a:solidFill>
                <a:latin typeface="Proxima Nova"/>
                <a:ea typeface="Proxima Nova"/>
                <a:cs typeface="Proxima Nova"/>
                <a:sym typeface="Proxima Nova"/>
              </a:defRPr>
            </a:lvl1pPr>
            <a:lvl2pPr indent="-228600" lvl="1" marL="914400" marR="0" rtl="0" algn="l">
              <a:lnSpc>
                <a:spcPct val="100000"/>
              </a:lnSpc>
              <a:spcBef>
                <a:spcPts val="0"/>
              </a:spcBef>
              <a:spcAft>
                <a:spcPts val="0"/>
              </a:spcAft>
              <a:buSzPts val="1100"/>
              <a:buNone/>
              <a:defRPr b="0" i="0" sz="750" u="none" cap="none" strike="noStrike">
                <a:solidFill>
                  <a:srgbClr val="000000"/>
                </a:solidFill>
                <a:latin typeface="Proxima Nova"/>
                <a:ea typeface="Proxima Nova"/>
                <a:cs typeface="Proxima Nova"/>
                <a:sym typeface="Proxima Nova"/>
              </a:defRPr>
            </a:lvl2pPr>
            <a:lvl3pPr indent="-228600" lvl="2" marL="1371600" marR="0" rtl="0" algn="l">
              <a:lnSpc>
                <a:spcPct val="100000"/>
              </a:lnSpc>
              <a:spcBef>
                <a:spcPts val="0"/>
              </a:spcBef>
              <a:spcAft>
                <a:spcPts val="0"/>
              </a:spcAft>
              <a:buSzPts val="1100"/>
              <a:buNone/>
              <a:defRPr b="0" i="0" sz="750" u="none" cap="none" strike="noStrike">
                <a:solidFill>
                  <a:srgbClr val="000000"/>
                </a:solidFill>
                <a:latin typeface="Proxima Nova"/>
                <a:ea typeface="Proxima Nova"/>
                <a:cs typeface="Proxima Nova"/>
                <a:sym typeface="Proxima Nova"/>
              </a:defRPr>
            </a:lvl3pPr>
            <a:lvl4pPr indent="-228600" lvl="3" marL="1828800" marR="0" rtl="0" algn="l">
              <a:lnSpc>
                <a:spcPct val="100000"/>
              </a:lnSpc>
              <a:spcBef>
                <a:spcPts val="0"/>
              </a:spcBef>
              <a:spcAft>
                <a:spcPts val="0"/>
              </a:spcAft>
              <a:buSzPts val="1100"/>
              <a:buNone/>
              <a:defRPr b="0" i="0" sz="750" u="none" cap="none" strike="noStrike">
                <a:solidFill>
                  <a:srgbClr val="000000"/>
                </a:solidFill>
                <a:latin typeface="Proxima Nova"/>
                <a:ea typeface="Proxima Nova"/>
                <a:cs typeface="Proxima Nova"/>
                <a:sym typeface="Proxima Nova"/>
              </a:defRPr>
            </a:lvl4pPr>
            <a:lvl5pPr indent="-228600" lvl="4" marL="2286000" marR="0" rtl="0" algn="l">
              <a:lnSpc>
                <a:spcPct val="100000"/>
              </a:lnSpc>
              <a:spcBef>
                <a:spcPts val="0"/>
              </a:spcBef>
              <a:spcAft>
                <a:spcPts val="0"/>
              </a:spcAft>
              <a:buSzPts val="1100"/>
              <a:buNone/>
              <a:defRPr b="0" i="0" sz="750" u="none" cap="none" strike="noStrike">
                <a:solidFill>
                  <a:srgbClr val="000000"/>
                </a:solidFill>
                <a:latin typeface="Proxima Nova"/>
                <a:ea typeface="Proxima Nova"/>
                <a:cs typeface="Proxima Nova"/>
                <a:sym typeface="Proxima Nova"/>
              </a:defRPr>
            </a:lvl5pPr>
            <a:lvl6pPr indent="-228600" lvl="5" marL="27432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100"/>
              <a:buNone/>
              <a:defRPr b="0" i="0" sz="1400" u="none" cap="none" strike="noStrike">
                <a:solidFill>
                  <a:srgbClr val="000000"/>
                </a:solidFill>
                <a:latin typeface="Arial"/>
                <a:ea typeface="Arial"/>
                <a:cs typeface="Arial"/>
                <a:sym typeface="Arial"/>
              </a:defRPr>
            </a:lvl9pPr>
          </a:lstStyle>
          <a:p/>
        </p:txBody>
      </p:sp>
      <p:pic>
        <p:nvPicPr>
          <p:cNvPr descr="trama--grande.png" id="179" name="Google Shape;179;p14"/>
          <p:cNvPicPr preferRelativeResize="0"/>
          <p:nvPr/>
        </p:nvPicPr>
        <p:blipFill rotWithShape="1">
          <a:blip r:embed="rId2">
            <a:alphaModFix/>
          </a:blip>
          <a:srcRect b="87495" l="0" r="90576" t="0"/>
          <a:stretch/>
        </p:blipFill>
        <p:spPr>
          <a:xfrm>
            <a:off x="80399" y="83963"/>
            <a:ext cx="644851" cy="4823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D0E0E3"/>
        </a:solidFill>
      </p:bgPr>
    </p:bg>
    <p:spTree>
      <p:nvGrpSpPr>
        <p:cNvPr id="39" name="Shape 39"/>
        <p:cNvGrpSpPr/>
        <p:nvPr/>
      </p:nvGrpSpPr>
      <p:grpSpPr>
        <a:xfrm>
          <a:off x="0" y="0"/>
          <a:ext cx="0" cy="0"/>
          <a:chOff x="0" y="0"/>
          <a:chExt cx="0" cy="0"/>
        </a:xfrm>
      </p:grpSpPr>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grpSp>
        <p:nvGrpSpPr>
          <p:cNvPr id="42" name="Google Shape;42;p3"/>
          <p:cNvGrpSpPr/>
          <p:nvPr/>
        </p:nvGrpSpPr>
        <p:grpSpPr>
          <a:xfrm>
            <a:off x="4406400" y="0"/>
            <a:ext cx="4737600" cy="5143065"/>
            <a:chOff x="4406400" y="0"/>
            <a:chExt cx="4737600" cy="5143065"/>
          </a:xfrm>
        </p:grpSpPr>
        <p:sp>
          <p:nvSpPr>
            <p:cNvPr id="43" name="Google Shape;43;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flipH="1">
              <a:off x="6908099" y="2069505"/>
              <a:ext cx="808800" cy="808800"/>
            </a:xfrm>
            <a:prstGeom prst="diagStripe">
              <a:avLst>
                <a:gd fmla="val 50000" name="adj"/>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5400000">
              <a:off x="7227414" y="3710807"/>
              <a:ext cx="808800" cy="808800"/>
            </a:xfrm>
            <a:prstGeom prst="diagStripe">
              <a:avLst>
                <a:gd fmla="val 50000" name="adj"/>
              </a:avLst>
            </a:pr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3"/>
          <p:cNvGrpSpPr/>
          <p:nvPr/>
        </p:nvGrpSpPr>
        <p:grpSpPr>
          <a:xfrm rot="-5400000">
            <a:off x="6273712" y="-524784"/>
            <a:ext cx="3132925" cy="2375944"/>
            <a:chOff x="0" y="0"/>
            <a:chExt cx="3423588" cy="2596376"/>
          </a:xfrm>
        </p:grpSpPr>
        <p:sp>
          <p:nvSpPr>
            <p:cNvPr id="62" name="Google Shape;62;p3"/>
            <p:cNvSpPr/>
            <p:nvPr/>
          </p:nvSpPr>
          <p:spPr>
            <a:xfrm>
              <a:off x="2739289"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63" name="Google Shape;63;p3"/>
            <p:cNvSpPr/>
            <p:nvPr/>
          </p:nvSpPr>
          <p:spPr>
            <a:xfrm>
              <a:off x="329528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64" name="Google Shape;64;p3"/>
            <p:cNvSpPr/>
            <p:nvPr/>
          </p:nvSpPr>
          <p:spPr>
            <a:xfrm>
              <a:off x="3295284"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65" name="Google Shape;65;p3"/>
            <p:cNvSpPr/>
            <p:nvPr/>
          </p:nvSpPr>
          <p:spPr>
            <a:xfrm>
              <a:off x="0"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6FAFA">
                <a:alpha val="2078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66" name="Google Shape;66;p3"/>
            <p:cNvSpPr/>
            <p:nvPr/>
          </p:nvSpPr>
          <p:spPr>
            <a:xfrm>
              <a:off x="555994"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67" name="Google Shape;67;p3"/>
            <p:cNvSpPr/>
            <p:nvPr/>
          </p:nvSpPr>
          <p:spPr>
            <a:xfrm>
              <a:off x="2196856"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68" name="Google Shape;68;p3"/>
            <p:cNvSpPr/>
            <p:nvPr/>
          </p:nvSpPr>
          <p:spPr>
            <a:xfrm>
              <a:off x="0"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69" name="Google Shape;69;p3"/>
            <p:cNvSpPr/>
            <p:nvPr/>
          </p:nvSpPr>
          <p:spPr>
            <a:xfrm>
              <a:off x="0"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70" name="Google Shape;70;p3"/>
            <p:cNvSpPr/>
            <p:nvPr/>
          </p:nvSpPr>
          <p:spPr>
            <a:xfrm>
              <a:off x="0"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71" name="Google Shape;71;p3"/>
            <p:cNvSpPr/>
            <p:nvPr/>
          </p:nvSpPr>
          <p:spPr>
            <a:xfrm>
              <a:off x="555994"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72" name="Google Shape;72;p3"/>
            <p:cNvSpPr/>
            <p:nvPr/>
          </p:nvSpPr>
          <p:spPr>
            <a:xfrm>
              <a:off x="55599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73" name="Google Shape;73;p3"/>
            <p:cNvSpPr/>
            <p:nvPr/>
          </p:nvSpPr>
          <p:spPr>
            <a:xfrm>
              <a:off x="1098428"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74" name="Google Shape;74;p3"/>
            <p:cNvSpPr/>
            <p:nvPr/>
          </p:nvSpPr>
          <p:spPr>
            <a:xfrm>
              <a:off x="1640861"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75" name="Google Shape;75;p3"/>
            <p:cNvSpPr/>
            <p:nvPr/>
          </p:nvSpPr>
          <p:spPr>
            <a:xfrm>
              <a:off x="1640861"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76" name="Google Shape;76;p3"/>
            <p:cNvSpPr/>
            <p:nvPr/>
          </p:nvSpPr>
          <p:spPr>
            <a:xfrm>
              <a:off x="1640861"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77" name="Google Shape;77;p3"/>
            <p:cNvSpPr/>
            <p:nvPr/>
          </p:nvSpPr>
          <p:spPr>
            <a:xfrm>
              <a:off x="2196856"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78" name="Google Shape;78;p3"/>
            <p:cNvSpPr/>
            <p:nvPr/>
          </p:nvSpPr>
          <p:spPr>
            <a:xfrm>
              <a:off x="2196856"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79" name="Google Shape;79;p3"/>
            <p:cNvSpPr/>
            <p:nvPr/>
          </p:nvSpPr>
          <p:spPr>
            <a:xfrm>
              <a:off x="0"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80" name="Google Shape;80;p3"/>
            <p:cNvSpPr/>
            <p:nvPr/>
          </p:nvSpPr>
          <p:spPr>
            <a:xfrm>
              <a:off x="1640861"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81" name="Google Shape;81;p3"/>
            <p:cNvSpPr/>
            <p:nvPr/>
          </p:nvSpPr>
          <p:spPr>
            <a:xfrm>
              <a:off x="2196856"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D0E0E3"/>
        </a:solidFill>
      </p:bgPr>
    </p:bg>
    <p:spTree>
      <p:nvGrpSpPr>
        <p:cNvPr id="82" name="Shape 82"/>
        <p:cNvGrpSpPr/>
        <p:nvPr/>
      </p:nvGrpSpPr>
      <p:grpSpPr>
        <a:xfrm>
          <a:off x="0" y="0"/>
          <a:ext cx="0" cy="0"/>
          <a:chOff x="0" y="0"/>
          <a:chExt cx="0" cy="0"/>
        </a:xfrm>
      </p:grpSpPr>
      <p:grpSp>
        <p:nvGrpSpPr>
          <p:cNvPr id="83" name="Google Shape;83;p4"/>
          <p:cNvGrpSpPr/>
          <p:nvPr/>
        </p:nvGrpSpPr>
        <p:grpSpPr>
          <a:xfrm>
            <a:off x="0" y="381001"/>
            <a:ext cx="1037850" cy="1016287"/>
            <a:chOff x="0" y="381001"/>
            <a:chExt cx="1037850" cy="1016287"/>
          </a:xfrm>
        </p:grpSpPr>
        <p:sp>
          <p:nvSpPr>
            <p:cNvPr id="84" name="Google Shape;84;p4"/>
            <p:cNvSpPr/>
            <p:nvPr/>
          </p:nvSpPr>
          <p:spPr>
            <a:xfrm rot="-5400000">
              <a:off x="0" y="381001"/>
              <a:ext cx="808800" cy="808800"/>
            </a:xfrm>
            <a:prstGeom prst="diagStripe">
              <a:avLst>
                <a:gd fmla="val 50000" name="adj"/>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flipH="1">
              <a:off x="229050" y="588489"/>
              <a:ext cx="808800" cy="808800"/>
            </a:xfrm>
            <a:prstGeom prst="diagStripe">
              <a:avLst>
                <a:gd fmla="val 50000" name="adj"/>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grpSp>
        <p:nvGrpSpPr>
          <p:cNvPr id="89" name="Google Shape;89;p5"/>
          <p:cNvGrpSpPr/>
          <p:nvPr/>
        </p:nvGrpSpPr>
        <p:grpSpPr>
          <a:xfrm>
            <a:off x="0" y="381001"/>
            <a:ext cx="1037850" cy="1016287"/>
            <a:chOff x="0" y="381001"/>
            <a:chExt cx="1037850" cy="1016287"/>
          </a:xfrm>
        </p:grpSpPr>
        <p:sp>
          <p:nvSpPr>
            <p:cNvPr id="90" name="Google Shape;9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4" name="Google Shape;9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5" name="Google Shape;9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grpSp>
        <p:nvGrpSpPr>
          <p:cNvPr id="97" name="Google Shape;97;p6"/>
          <p:cNvGrpSpPr/>
          <p:nvPr/>
        </p:nvGrpSpPr>
        <p:grpSpPr>
          <a:xfrm>
            <a:off x="0" y="381001"/>
            <a:ext cx="1037850" cy="1016287"/>
            <a:chOff x="0" y="381001"/>
            <a:chExt cx="1037850" cy="1016287"/>
          </a:xfrm>
        </p:grpSpPr>
        <p:sp>
          <p:nvSpPr>
            <p:cNvPr id="98" name="Google Shape;9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1" name="Google Shape;10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grpSp>
        <p:nvGrpSpPr>
          <p:cNvPr id="103" name="Google Shape;103;p7"/>
          <p:cNvGrpSpPr/>
          <p:nvPr/>
        </p:nvGrpSpPr>
        <p:grpSpPr>
          <a:xfrm>
            <a:off x="0" y="381001"/>
            <a:ext cx="1037850" cy="1016287"/>
            <a:chOff x="0" y="381001"/>
            <a:chExt cx="1037850" cy="1016287"/>
          </a:xfrm>
        </p:grpSpPr>
        <p:sp>
          <p:nvSpPr>
            <p:cNvPr id="104" name="Google Shape;10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8" name="Google Shape;10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grpSp>
        <p:nvGrpSpPr>
          <p:cNvPr id="110" name="Google Shape;110;p8"/>
          <p:cNvGrpSpPr/>
          <p:nvPr/>
        </p:nvGrpSpPr>
        <p:grpSpPr>
          <a:xfrm>
            <a:off x="4406400" y="0"/>
            <a:ext cx="4737600" cy="5143500"/>
            <a:chOff x="4406400" y="0"/>
            <a:chExt cx="4737600" cy="5143500"/>
          </a:xfrm>
        </p:grpSpPr>
        <p:sp>
          <p:nvSpPr>
            <p:cNvPr id="111" name="Google Shape;11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9"/>
          <p:cNvGrpSpPr/>
          <p:nvPr/>
        </p:nvGrpSpPr>
        <p:grpSpPr>
          <a:xfrm>
            <a:off x="0" y="381001"/>
            <a:ext cx="1037850" cy="1016287"/>
            <a:chOff x="0" y="381001"/>
            <a:chExt cx="1037850" cy="1016287"/>
          </a:xfrm>
        </p:grpSpPr>
        <p:sp>
          <p:nvSpPr>
            <p:cNvPr id="133" name="Google Shape;13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37" name="Google Shape;13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8" name="Google Shape;13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p10"/>
          <p:cNvGrpSpPr/>
          <p:nvPr/>
        </p:nvGrpSpPr>
        <p:grpSpPr>
          <a:xfrm>
            <a:off x="0" y="4128572"/>
            <a:ext cx="698925" cy="684657"/>
            <a:chOff x="0" y="3785672"/>
            <a:chExt cx="698925" cy="684657"/>
          </a:xfrm>
        </p:grpSpPr>
        <p:sp>
          <p:nvSpPr>
            <p:cNvPr id="141" name="Google Shape;14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4" name="Google Shape;1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CC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770825" y="2222500"/>
            <a:ext cx="6136200" cy="80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985"/>
              <a:buFont typeface="Arial"/>
              <a:buNone/>
            </a:pPr>
            <a:r>
              <a:rPr b="1" lang="es" sz="3550">
                <a:solidFill>
                  <a:schemeClr val="lt1"/>
                </a:solidFill>
              </a:rPr>
              <a:t>VALUACIÓN DE ACTIVOS</a:t>
            </a:r>
            <a:endParaRPr b="1" sz="3550">
              <a:solidFill>
                <a:schemeClr val="lt1"/>
              </a:solidFill>
            </a:endParaRPr>
          </a:p>
          <a:p>
            <a:pPr indent="0" lvl="0" marL="0" rtl="0" algn="l">
              <a:spcBef>
                <a:spcPts val="0"/>
              </a:spcBef>
              <a:spcAft>
                <a:spcPts val="0"/>
              </a:spcAft>
              <a:buClr>
                <a:schemeClr val="dk1"/>
              </a:buClr>
              <a:buSzPct val="157142"/>
              <a:buFont typeface="Arial"/>
              <a:buNone/>
            </a:pPr>
            <a:r>
              <a:t/>
            </a:r>
            <a:endParaRPr sz="700">
              <a:solidFill>
                <a:schemeClr val="lt1"/>
              </a:solidFill>
            </a:endParaRPr>
          </a:p>
          <a:p>
            <a:pPr indent="0" lvl="0" marL="457200" rtl="0" algn="l">
              <a:spcBef>
                <a:spcPts val="0"/>
              </a:spcBef>
              <a:spcAft>
                <a:spcPts val="0"/>
              </a:spcAft>
              <a:buNone/>
            </a:pPr>
            <a:r>
              <a:t/>
            </a:r>
            <a:endParaRPr sz="1500">
              <a:solidFill>
                <a:srgbClr val="999999"/>
              </a:solidFill>
            </a:endParaRPr>
          </a:p>
          <a:p>
            <a:pPr indent="0" lvl="0" marL="914400" rtl="0" algn="l">
              <a:spcBef>
                <a:spcPts val="0"/>
              </a:spcBef>
              <a:spcAft>
                <a:spcPts val="0"/>
              </a:spcAft>
              <a:buNone/>
            </a:pPr>
            <a:r>
              <a:t/>
            </a:r>
            <a:endParaRPr sz="1500">
              <a:solidFill>
                <a:srgbClr val="999999"/>
              </a:solidFill>
            </a:endParaRPr>
          </a:p>
        </p:txBody>
      </p:sp>
      <p:grpSp>
        <p:nvGrpSpPr>
          <p:cNvPr id="185" name="Google Shape;185;p15"/>
          <p:cNvGrpSpPr/>
          <p:nvPr/>
        </p:nvGrpSpPr>
        <p:grpSpPr>
          <a:xfrm rot="-5400000">
            <a:off x="-1270088" y="3818616"/>
            <a:ext cx="3132925" cy="2375944"/>
            <a:chOff x="0" y="0"/>
            <a:chExt cx="3423588" cy="2596376"/>
          </a:xfrm>
        </p:grpSpPr>
        <p:sp>
          <p:nvSpPr>
            <p:cNvPr id="186" name="Google Shape;186;p15"/>
            <p:cNvSpPr/>
            <p:nvPr/>
          </p:nvSpPr>
          <p:spPr>
            <a:xfrm>
              <a:off x="2739289"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87" name="Google Shape;187;p15"/>
            <p:cNvSpPr/>
            <p:nvPr/>
          </p:nvSpPr>
          <p:spPr>
            <a:xfrm>
              <a:off x="329528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88" name="Google Shape;188;p15"/>
            <p:cNvSpPr/>
            <p:nvPr/>
          </p:nvSpPr>
          <p:spPr>
            <a:xfrm>
              <a:off x="3295284"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89" name="Google Shape;189;p15"/>
            <p:cNvSpPr/>
            <p:nvPr/>
          </p:nvSpPr>
          <p:spPr>
            <a:xfrm>
              <a:off x="0"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6FAFA">
                <a:alpha val="2078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90" name="Google Shape;190;p15"/>
            <p:cNvSpPr/>
            <p:nvPr/>
          </p:nvSpPr>
          <p:spPr>
            <a:xfrm>
              <a:off x="555994"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91" name="Google Shape;191;p15"/>
            <p:cNvSpPr/>
            <p:nvPr/>
          </p:nvSpPr>
          <p:spPr>
            <a:xfrm>
              <a:off x="2196856"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92" name="Google Shape;192;p15"/>
            <p:cNvSpPr/>
            <p:nvPr/>
          </p:nvSpPr>
          <p:spPr>
            <a:xfrm>
              <a:off x="0"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93" name="Google Shape;193;p15"/>
            <p:cNvSpPr/>
            <p:nvPr/>
          </p:nvSpPr>
          <p:spPr>
            <a:xfrm>
              <a:off x="0"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94" name="Google Shape;194;p15"/>
            <p:cNvSpPr/>
            <p:nvPr/>
          </p:nvSpPr>
          <p:spPr>
            <a:xfrm>
              <a:off x="0"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95" name="Google Shape;195;p15"/>
            <p:cNvSpPr/>
            <p:nvPr/>
          </p:nvSpPr>
          <p:spPr>
            <a:xfrm>
              <a:off x="555994"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96" name="Google Shape;196;p15"/>
            <p:cNvSpPr/>
            <p:nvPr/>
          </p:nvSpPr>
          <p:spPr>
            <a:xfrm>
              <a:off x="55599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97" name="Google Shape;197;p15"/>
            <p:cNvSpPr/>
            <p:nvPr/>
          </p:nvSpPr>
          <p:spPr>
            <a:xfrm>
              <a:off x="1098428"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98" name="Google Shape;198;p15"/>
            <p:cNvSpPr/>
            <p:nvPr/>
          </p:nvSpPr>
          <p:spPr>
            <a:xfrm>
              <a:off x="1640861"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199" name="Google Shape;199;p15"/>
            <p:cNvSpPr/>
            <p:nvPr/>
          </p:nvSpPr>
          <p:spPr>
            <a:xfrm>
              <a:off x="1640861"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00" name="Google Shape;200;p15"/>
            <p:cNvSpPr/>
            <p:nvPr/>
          </p:nvSpPr>
          <p:spPr>
            <a:xfrm>
              <a:off x="1640861"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01" name="Google Shape;201;p15"/>
            <p:cNvSpPr/>
            <p:nvPr/>
          </p:nvSpPr>
          <p:spPr>
            <a:xfrm>
              <a:off x="2196856"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02" name="Google Shape;202;p15"/>
            <p:cNvSpPr/>
            <p:nvPr/>
          </p:nvSpPr>
          <p:spPr>
            <a:xfrm>
              <a:off x="2196856"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03" name="Google Shape;203;p15"/>
            <p:cNvSpPr/>
            <p:nvPr/>
          </p:nvSpPr>
          <p:spPr>
            <a:xfrm>
              <a:off x="0"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04" name="Google Shape;204;p15"/>
            <p:cNvSpPr/>
            <p:nvPr/>
          </p:nvSpPr>
          <p:spPr>
            <a:xfrm>
              <a:off x="1640861"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05" name="Google Shape;205;p15"/>
            <p:cNvSpPr/>
            <p:nvPr/>
          </p:nvSpPr>
          <p:spPr>
            <a:xfrm>
              <a:off x="2196856"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grpSp>
      <p:sp>
        <p:nvSpPr>
          <p:cNvPr id="206" name="Google Shape;206;p15"/>
          <p:cNvSpPr txBox="1"/>
          <p:nvPr>
            <p:ph type="title"/>
          </p:nvPr>
        </p:nvSpPr>
        <p:spPr>
          <a:xfrm>
            <a:off x="892275" y="597075"/>
            <a:ext cx="6136200" cy="8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300">
                <a:solidFill>
                  <a:schemeClr val="lt1"/>
                </a:solidFill>
              </a:rPr>
              <a:t>FINANZAS Y CONTROL DE GESTIÓN</a:t>
            </a:r>
            <a:endParaRPr b="1" sz="1300">
              <a:solidFill>
                <a:schemeClr val="lt1"/>
              </a:solidFill>
            </a:endParaRPr>
          </a:p>
          <a:p>
            <a:pPr indent="0" lvl="0" marL="0" rtl="0" algn="l">
              <a:spcBef>
                <a:spcPts val="0"/>
              </a:spcBef>
              <a:spcAft>
                <a:spcPts val="0"/>
              </a:spcAft>
              <a:buClr>
                <a:schemeClr val="dk1"/>
              </a:buClr>
              <a:buSzPts val="1100"/>
              <a:buFont typeface="Arial"/>
              <a:buNone/>
            </a:pPr>
            <a:r>
              <a:t/>
            </a:r>
            <a:endParaRPr sz="1500">
              <a:solidFill>
                <a:schemeClr val="lt1"/>
              </a:solidFill>
            </a:endParaRPr>
          </a:p>
          <a:p>
            <a:pPr indent="0" lvl="0" marL="457200" rtl="0" algn="l">
              <a:spcBef>
                <a:spcPts val="0"/>
              </a:spcBef>
              <a:spcAft>
                <a:spcPts val="0"/>
              </a:spcAft>
              <a:buNone/>
            </a:pPr>
            <a:r>
              <a:t/>
            </a:r>
            <a:endParaRPr sz="1500">
              <a:solidFill>
                <a:srgbClr val="999999"/>
              </a:solidFill>
            </a:endParaRPr>
          </a:p>
          <a:p>
            <a:pPr indent="0" lvl="0" marL="914400" rtl="0" algn="l">
              <a:spcBef>
                <a:spcPts val="0"/>
              </a:spcBef>
              <a:spcAft>
                <a:spcPts val="0"/>
              </a:spcAft>
              <a:buNone/>
            </a:pPr>
            <a:r>
              <a:t/>
            </a:r>
            <a:endParaRPr sz="1500">
              <a:solidFill>
                <a:srgbClr val="999999"/>
              </a:solidFill>
            </a:endParaRPr>
          </a:p>
        </p:txBody>
      </p:sp>
      <p:sp>
        <p:nvSpPr>
          <p:cNvPr id="207" name="Google Shape;207;p15"/>
          <p:cNvSpPr txBox="1"/>
          <p:nvPr>
            <p:ph type="title"/>
          </p:nvPr>
        </p:nvSpPr>
        <p:spPr>
          <a:xfrm>
            <a:off x="7734600" y="4725025"/>
            <a:ext cx="1341300" cy="3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500">
                <a:solidFill>
                  <a:schemeClr val="lt1"/>
                </a:solidFill>
              </a:rPr>
              <a:t>GRUPO 3</a:t>
            </a:r>
            <a:endParaRPr sz="15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59" name="Shape 359"/>
        <p:cNvGrpSpPr/>
        <p:nvPr/>
      </p:nvGrpSpPr>
      <p:grpSpPr>
        <a:xfrm>
          <a:off x="0" y="0"/>
          <a:ext cx="0" cy="0"/>
          <a:chOff x="0" y="0"/>
          <a:chExt cx="0" cy="0"/>
        </a:xfrm>
      </p:grpSpPr>
      <p:sp>
        <p:nvSpPr>
          <p:cNvPr id="360" name="Google Shape;360;p24"/>
          <p:cNvSpPr txBox="1"/>
          <p:nvPr>
            <p:ph type="title"/>
          </p:nvPr>
        </p:nvSpPr>
        <p:spPr>
          <a:xfrm>
            <a:off x="719125" y="312700"/>
            <a:ext cx="8113800" cy="308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990"/>
              <a:buNone/>
            </a:pPr>
            <a:r>
              <a:rPr lang="es" sz="1050">
                <a:solidFill>
                  <a:srgbClr val="1F1F1F"/>
                </a:solidFill>
                <a:latin typeface="Roboto"/>
                <a:ea typeface="Roboto"/>
                <a:cs typeface="Roboto"/>
                <a:sym typeface="Roboto"/>
              </a:rPr>
              <a:t>CALCULE LA TIR DE UN BONO QUE CALCULA SUS CUPONES COMO EL 10% DE SU VALOR NOMINAL DE 1000.</a:t>
            </a:r>
            <a:endParaRPr sz="1050">
              <a:solidFill>
                <a:srgbClr val="1F1F1F"/>
              </a:solidFill>
              <a:latin typeface="Roboto"/>
              <a:ea typeface="Roboto"/>
              <a:cs typeface="Roboto"/>
              <a:sym typeface="Roboto"/>
            </a:endParaRPr>
          </a:p>
          <a:p>
            <a:pPr indent="0" lvl="0" marL="0" rtl="0" algn="l">
              <a:lnSpc>
                <a:spcPct val="115000"/>
              </a:lnSpc>
              <a:spcBef>
                <a:spcPts val="0"/>
              </a:spcBef>
              <a:spcAft>
                <a:spcPts val="0"/>
              </a:spcAft>
              <a:buSzPts val="990"/>
              <a:buNone/>
            </a:pPr>
            <a:r>
              <a:rPr lang="es" sz="1050">
                <a:solidFill>
                  <a:srgbClr val="1F1F1F"/>
                </a:solidFill>
                <a:latin typeface="Roboto"/>
                <a:ea typeface="Roboto"/>
                <a:cs typeface="Roboto"/>
                <a:sym typeface="Roboto"/>
              </a:rPr>
              <a:t>LA MADUREZ ES DE 14 AÑOS. SU PRECIO HOY ES DE  1494,93</a:t>
            </a:r>
            <a:endParaRPr sz="1050">
              <a:solidFill>
                <a:srgbClr val="1F1F1F"/>
              </a:solidFill>
              <a:latin typeface="Roboto"/>
              <a:ea typeface="Roboto"/>
              <a:cs typeface="Roboto"/>
              <a:sym typeface="Roboto"/>
            </a:endParaRPr>
          </a:p>
          <a:p>
            <a:pPr indent="0" lvl="0" marL="0" rtl="0" algn="l">
              <a:lnSpc>
                <a:spcPct val="115000"/>
              </a:lnSpc>
              <a:spcBef>
                <a:spcPts val="0"/>
              </a:spcBef>
              <a:spcAft>
                <a:spcPts val="0"/>
              </a:spcAft>
              <a:buSzPts val="990"/>
              <a:buNone/>
            </a:pPr>
            <a:r>
              <a:rPr lang="es" sz="1050">
                <a:solidFill>
                  <a:srgbClr val="1F1F1F"/>
                </a:solidFill>
                <a:latin typeface="Roboto"/>
                <a:ea typeface="Roboto"/>
                <a:cs typeface="Roboto"/>
                <a:sym typeface="Roboto"/>
              </a:rPr>
              <a:t>SABIENDO EL PRECIO Y EL VALOR NOMINAL PODRÍA YA ANTICIPAR SI LA TIR SERÁ MAYOR O MENOR QUE EL 10% CON EL QUE CALCULA LOS CUPONES?</a:t>
            </a:r>
            <a:endParaRPr sz="1050">
              <a:solidFill>
                <a:srgbClr val="1F1F1F"/>
              </a:solidFill>
              <a:latin typeface="Roboto"/>
              <a:ea typeface="Roboto"/>
              <a:cs typeface="Roboto"/>
              <a:sym typeface="Roboto"/>
            </a:endParaRPr>
          </a:p>
        </p:txBody>
      </p:sp>
      <p:sp>
        <p:nvSpPr>
          <p:cNvPr id="361" name="Google Shape;361;p24"/>
          <p:cNvSpPr txBox="1"/>
          <p:nvPr/>
        </p:nvSpPr>
        <p:spPr>
          <a:xfrm>
            <a:off x="441425" y="975175"/>
            <a:ext cx="34221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Proxima Nova"/>
                <a:ea typeface="Proxima Nova"/>
                <a:cs typeface="Proxima Nova"/>
                <a:sym typeface="Proxima Nova"/>
              </a:rPr>
              <a:t>DATOS</a:t>
            </a:r>
            <a:endParaRPr b="1" sz="1100">
              <a:latin typeface="Proxima Nova"/>
              <a:ea typeface="Proxima Nova"/>
              <a:cs typeface="Proxima Nova"/>
              <a:sym typeface="Proxima Nova"/>
            </a:endParaRPr>
          </a:p>
          <a:p>
            <a:pPr indent="0" lvl="0" marL="0" rtl="0" algn="l">
              <a:spcBef>
                <a:spcPts val="0"/>
              </a:spcBef>
              <a:spcAft>
                <a:spcPts val="0"/>
              </a:spcAft>
              <a:buNone/>
            </a:pPr>
            <a:r>
              <a:t/>
            </a:r>
            <a:endParaRPr b="1"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b="1" lang="es" sz="1100">
                <a:latin typeface="Proxima Nova"/>
                <a:ea typeface="Proxima Nova"/>
                <a:cs typeface="Proxima Nova"/>
                <a:sym typeface="Proxima Nova"/>
              </a:rPr>
              <a:t>VALOR NOMINAL = $1.000</a:t>
            </a:r>
            <a:endParaRPr b="1"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TASA CUPÓN = 10%</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PLAZO = 14 AÑOS</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b="1" lang="es" sz="1100">
                <a:latin typeface="Proxima Nova"/>
                <a:ea typeface="Proxima Nova"/>
                <a:cs typeface="Proxima Nova"/>
                <a:sym typeface="Proxima Nova"/>
              </a:rPr>
              <a:t>PRECIO = 1494,93</a:t>
            </a:r>
            <a:endParaRPr b="1" sz="1100">
              <a:latin typeface="Proxima Nova"/>
              <a:ea typeface="Proxima Nova"/>
              <a:cs typeface="Proxima Nova"/>
              <a:sym typeface="Proxima Nova"/>
            </a:endParaRPr>
          </a:p>
          <a:p>
            <a:pPr indent="0" lvl="0" marL="0" rtl="0" algn="l">
              <a:spcBef>
                <a:spcPts val="0"/>
              </a:spcBef>
              <a:spcAft>
                <a:spcPts val="0"/>
              </a:spcAft>
              <a:buNone/>
            </a:pPr>
            <a:r>
              <a:t/>
            </a:r>
            <a:endParaRPr b="1" sz="900">
              <a:latin typeface="Calibri"/>
              <a:ea typeface="Calibri"/>
              <a:cs typeface="Calibri"/>
              <a:sym typeface="Calibri"/>
            </a:endParaRPr>
          </a:p>
        </p:txBody>
      </p:sp>
      <p:pic>
        <p:nvPicPr>
          <p:cNvPr id="362" name="Google Shape;362;p24"/>
          <p:cNvPicPr preferRelativeResize="0"/>
          <p:nvPr/>
        </p:nvPicPr>
        <p:blipFill rotWithShape="1">
          <a:blip r:embed="rId3">
            <a:alphaModFix/>
          </a:blip>
          <a:srcRect b="19743" l="0" r="0" t="0"/>
          <a:stretch/>
        </p:blipFill>
        <p:spPr>
          <a:xfrm>
            <a:off x="1093525" y="3050650"/>
            <a:ext cx="4114675" cy="661800"/>
          </a:xfrm>
          <a:prstGeom prst="rect">
            <a:avLst/>
          </a:prstGeom>
          <a:noFill/>
          <a:ln cap="flat" cmpd="sng" w="19050">
            <a:solidFill>
              <a:srgbClr val="45818E"/>
            </a:solidFill>
            <a:prstDash val="solid"/>
            <a:round/>
            <a:headEnd len="sm" w="sm" type="none"/>
            <a:tailEnd len="sm" w="sm" type="none"/>
          </a:ln>
        </p:spPr>
      </p:pic>
      <p:sp>
        <p:nvSpPr>
          <p:cNvPr id="363" name="Google Shape;363;p24"/>
          <p:cNvSpPr txBox="1"/>
          <p:nvPr/>
        </p:nvSpPr>
        <p:spPr>
          <a:xfrm>
            <a:off x="3530500" y="1340725"/>
            <a:ext cx="1890600" cy="608100"/>
          </a:xfrm>
          <a:prstGeom prst="rect">
            <a:avLst/>
          </a:prstGeom>
          <a:solidFill>
            <a:srgbClr val="45818E"/>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s" sz="1100">
                <a:solidFill>
                  <a:schemeClr val="lt1"/>
                </a:solidFill>
                <a:latin typeface="Proxima Nova"/>
                <a:ea typeface="Proxima Nova"/>
                <a:cs typeface="Proxima Nova"/>
                <a:sym typeface="Proxima Nova"/>
              </a:rPr>
              <a:t>Bono con prima</a:t>
            </a:r>
            <a:endParaRPr b="1"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None/>
            </a:pPr>
            <a:r>
              <a:rPr b="1" lang="es" sz="1100">
                <a:solidFill>
                  <a:schemeClr val="lt1"/>
                </a:solidFill>
                <a:latin typeface="Proxima Nova"/>
                <a:ea typeface="Proxima Nova"/>
                <a:cs typeface="Proxima Nova"/>
                <a:sym typeface="Proxima Nova"/>
              </a:rPr>
              <a:t>PRECIO &gt; Valor nominal</a:t>
            </a:r>
            <a:endParaRPr sz="1600">
              <a:solidFill>
                <a:schemeClr val="lt1"/>
              </a:solidFill>
              <a:latin typeface="Proxima Nova"/>
              <a:ea typeface="Proxima Nova"/>
              <a:cs typeface="Proxima Nova"/>
              <a:sym typeface="Proxima Nova"/>
            </a:endParaRPr>
          </a:p>
        </p:txBody>
      </p:sp>
      <p:sp>
        <p:nvSpPr>
          <p:cNvPr id="364" name="Google Shape;364;p24"/>
          <p:cNvSpPr txBox="1"/>
          <p:nvPr/>
        </p:nvSpPr>
        <p:spPr>
          <a:xfrm>
            <a:off x="3530500" y="4039700"/>
            <a:ext cx="1890600" cy="608100"/>
          </a:xfrm>
          <a:prstGeom prst="rect">
            <a:avLst/>
          </a:prstGeom>
          <a:solidFill>
            <a:srgbClr val="45818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s" sz="1100">
                <a:solidFill>
                  <a:schemeClr val="lt1"/>
                </a:solidFill>
                <a:latin typeface="Proxima Nova"/>
                <a:ea typeface="Proxima Nova"/>
                <a:cs typeface="Proxima Nova"/>
                <a:sym typeface="Proxima Nova"/>
              </a:rPr>
              <a:t>Bono con prima</a:t>
            </a:r>
            <a:endParaRPr b="1"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None/>
            </a:pPr>
            <a:r>
              <a:rPr b="1" lang="es" sz="1100">
                <a:solidFill>
                  <a:schemeClr val="lt1"/>
                </a:solidFill>
                <a:latin typeface="Proxima Nova"/>
                <a:ea typeface="Proxima Nova"/>
                <a:cs typeface="Proxima Nova"/>
                <a:sym typeface="Proxima Nova"/>
              </a:rPr>
              <a:t>TIR &lt; Tasa </a:t>
            </a:r>
            <a:r>
              <a:rPr b="1" lang="es" sz="1100">
                <a:solidFill>
                  <a:schemeClr val="lt1"/>
                </a:solidFill>
                <a:latin typeface="Proxima Nova"/>
                <a:ea typeface="Proxima Nova"/>
                <a:cs typeface="Proxima Nova"/>
                <a:sym typeface="Proxima Nova"/>
              </a:rPr>
              <a:t>cupón</a:t>
            </a:r>
            <a:r>
              <a:rPr b="1" lang="es" sz="1100">
                <a:solidFill>
                  <a:schemeClr val="lt1"/>
                </a:solidFill>
                <a:latin typeface="Proxima Nova"/>
                <a:ea typeface="Proxima Nova"/>
                <a:cs typeface="Proxima Nova"/>
                <a:sym typeface="Proxima Nova"/>
              </a:rPr>
              <a:t> </a:t>
            </a:r>
            <a:endParaRPr sz="1600">
              <a:solidFill>
                <a:schemeClr val="lt1"/>
              </a:solidFill>
              <a:latin typeface="Proxima Nova"/>
              <a:ea typeface="Proxima Nova"/>
              <a:cs typeface="Proxima Nova"/>
              <a:sym typeface="Proxima Nova"/>
            </a:endParaRPr>
          </a:p>
        </p:txBody>
      </p:sp>
      <p:sp>
        <p:nvSpPr>
          <p:cNvPr id="365" name="Google Shape;365;p24"/>
          <p:cNvSpPr txBox="1"/>
          <p:nvPr/>
        </p:nvSpPr>
        <p:spPr>
          <a:xfrm>
            <a:off x="638425" y="2390575"/>
            <a:ext cx="5503800" cy="608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s" sz="1100">
                <a:latin typeface="Proxima Nova"/>
                <a:ea typeface="Proxima Nova"/>
                <a:cs typeface="Proxima Nova"/>
                <a:sym typeface="Proxima Nova"/>
              </a:rPr>
              <a:t>Para calcular la TIR se utiliza la </a:t>
            </a:r>
            <a:r>
              <a:rPr b="1" lang="es" sz="1100">
                <a:latin typeface="Proxima Nova"/>
                <a:ea typeface="Proxima Nova"/>
                <a:cs typeface="Proxima Nova"/>
                <a:sym typeface="Proxima Nova"/>
              </a:rPr>
              <a:t>expresión</a:t>
            </a:r>
            <a:r>
              <a:rPr b="1" lang="es" sz="1100">
                <a:latin typeface="Proxima Nova"/>
                <a:ea typeface="Proxima Nova"/>
                <a:cs typeface="Proxima Nova"/>
                <a:sym typeface="Proxima Nova"/>
              </a:rPr>
              <a:t> </a:t>
            </a:r>
            <a:r>
              <a:rPr b="1" lang="es" sz="1100">
                <a:latin typeface="Proxima Nova"/>
                <a:ea typeface="Proxima Nova"/>
                <a:cs typeface="Proxima Nova"/>
                <a:sym typeface="Proxima Nova"/>
              </a:rPr>
              <a:t>matemática</a:t>
            </a:r>
            <a:r>
              <a:rPr b="1" lang="es" sz="1100">
                <a:latin typeface="Proxima Nova"/>
                <a:ea typeface="Proxima Nova"/>
                <a:cs typeface="Proxima Nova"/>
                <a:sym typeface="Proxima Nova"/>
              </a:rPr>
              <a:t> detallada debajo, donde el precio, tasa </a:t>
            </a:r>
            <a:r>
              <a:rPr b="1" lang="es" sz="1100">
                <a:latin typeface="Proxima Nova"/>
                <a:ea typeface="Proxima Nova"/>
                <a:cs typeface="Proxima Nova"/>
                <a:sym typeface="Proxima Nova"/>
              </a:rPr>
              <a:t>cupón</a:t>
            </a:r>
            <a:r>
              <a:rPr b="1" lang="es" sz="1100">
                <a:latin typeface="Proxima Nova"/>
                <a:ea typeface="Proxima Nova"/>
                <a:cs typeface="Proxima Nova"/>
                <a:sym typeface="Proxima Nova"/>
              </a:rPr>
              <a:t>, plazo y el valor nominal son dato y la </a:t>
            </a:r>
            <a:r>
              <a:rPr b="1" lang="es" sz="1100">
                <a:latin typeface="Proxima Nova"/>
                <a:ea typeface="Proxima Nova"/>
                <a:cs typeface="Proxima Nova"/>
                <a:sym typeface="Proxima Nova"/>
              </a:rPr>
              <a:t>incógnita</a:t>
            </a:r>
            <a:r>
              <a:rPr b="1" lang="es" sz="1100">
                <a:latin typeface="Proxima Nova"/>
                <a:ea typeface="Proxima Nova"/>
                <a:cs typeface="Proxima Nova"/>
                <a:sym typeface="Proxima Nova"/>
              </a:rPr>
              <a:t> es la tasa.</a:t>
            </a:r>
            <a:endParaRPr sz="1600">
              <a:latin typeface="Proxima Nova"/>
              <a:ea typeface="Proxima Nova"/>
              <a:cs typeface="Proxima Nova"/>
              <a:sym typeface="Proxima Nova"/>
            </a:endParaRPr>
          </a:p>
        </p:txBody>
      </p:sp>
      <p:pic>
        <p:nvPicPr>
          <p:cNvPr id="366" name="Google Shape;366;p24"/>
          <p:cNvPicPr preferRelativeResize="0"/>
          <p:nvPr/>
        </p:nvPicPr>
        <p:blipFill>
          <a:blip r:embed="rId4">
            <a:alphaModFix/>
          </a:blip>
          <a:stretch>
            <a:fillRect/>
          </a:stretch>
        </p:blipFill>
        <p:spPr>
          <a:xfrm>
            <a:off x="6862675" y="1502775"/>
            <a:ext cx="1742075" cy="2873375"/>
          </a:xfrm>
          <a:prstGeom prst="rect">
            <a:avLst/>
          </a:prstGeom>
          <a:noFill/>
          <a:ln>
            <a:noFill/>
          </a:ln>
        </p:spPr>
      </p:pic>
      <p:sp>
        <p:nvSpPr>
          <p:cNvPr id="367" name="Google Shape;367;p24"/>
          <p:cNvSpPr txBox="1"/>
          <p:nvPr/>
        </p:nvSpPr>
        <p:spPr>
          <a:xfrm>
            <a:off x="441425" y="4130650"/>
            <a:ext cx="2298900" cy="6618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Proxima Nova"/>
              <a:buChar char="●"/>
            </a:pPr>
            <a:r>
              <a:rPr b="1" lang="es" sz="1100">
                <a:latin typeface="Proxima Nova"/>
                <a:ea typeface="Proxima Nova"/>
                <a:cs typeface="Proxima Nova"/>
                <a:sym typeface="Proxima Nova"/>
              </a:rPr>
              <a:t>TIR</a:t>
            </a:r>
            <a:r>
              <a:rPr b="1" lang="es" sz="1100">
                <a:latin typeface="Proxima Nova"/>
                <a:ea typeface="Proxima Nova"/>
                <a:cs typeface="Proxima Nova"/>
                <a:sym typeface="Proxima Nova"/>
              </a:rPr>
              <a:t> = 5%</a:t>
            </a:r>
            <a:endParaRPr b="1"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TASA CUPÓN = 10%</a:t>
            </a:r>
            <a:endParaRPr b="1" sz="1100">
              <a:latin typeface="Proxima Nova"/>
              <a:ea typeface="Proxima Nova"/>
              <a:cs typeface="Proxima Nova"/>
              <a:sym typeface="Proxima Nova"/>
            </a:endParaRPr>
          </a:p>
          <a:p>
            <a:pPr indent="0" lvl="0" marL="0" rtl="0" algn="l">
              <a:spcBef>
                <a:spcPts val="0"/>
              </a:spcBef>
              <a:spcAft>
                <a:spcPts val="0"/>
              </a:spcAft>
              <a:buNone/>
            </a:pPr>
            <a:r>
              <a:t/>
            </a:r>
            <a:endParaRPr b="1" sz="9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71" name="Shape 371"/>
        <p:cNvGrpSpPr/>
        <p:nvPr/>
      </p:nvGrpSpPr>
      <p:grpSpPr>
        <a:xfrm>
          <a:off x="0" y="0"/>
          <a:ext cx="0" cy="0"/>
          <a:chOff x="0" y="0"/>
          <a:chExt cx="0" cy="0"/>
        </a:xfrm>
      </p:grpSpPr>
      <p:sp>
        <p:nvSpPr>
          <p:cNvPr id="372" name="Google Shape;372;p25"/>
          <p:cNvSpPr txBox="1"/>
          <p:nvPr>
            <p:ph type="title"/>
          </p:nvPr>
        </p:nvSpPr>
        <p:spPr>
          <a:xfrm>
            <a:off x="719125" y="430900"/>
            <a:ext cx="8113800" cy="308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990"/>
              <a:buNone/>
            </a:pPr>
            <a:r>
              <a:rPr lang="es" sz="1050">
                <a:solidFill>
                  <a:srgbClr val="1F1F1F"/>
                </a:solidFill>
              </a:rPr>
              <a:t>TIENE LA SIGUIENTE INFORMACIÓN PARA DOS BONOS COSTO DE OPORTUNIDAD PARA AMBOS POR SIMPLICIDAD  10%</a:t>
            </a:r>
            <a:endParaRPr sz="1050">
              <a:solidFill>
                <a:srgbClr val="1F1F1F"/>
              </a:solidFill>
            </a:endParaRPr>
          </a:p>
          <a:p>
            <a:pPr indent="0" lvl="0" marL="0" rtl="0" algn="l">
              <a:lnSpc>
                <a:spcPct val="115000"/>
              </a:lnSpc>
              <a:spcBef>
                <a:spcPts val="0"/>
              </a:spcBef>
              <a:spcAft>
                <a:spcPts val="0"/>
              </a:spcAft>
              <a:buSzPts val="990"/>
              <a:buNone/>
            </a:pPr>
            <a:r>
              <a:rPr lang="es" sz="1050">
                <a:solidFill>
                  <a:srgbClr val="1F1F1F"/>
                </a:solidFill>
              </a:rPr>
              <a:t>PARA CADA BONO ARME UN PROMEDIO PONDERADO DE LAS DISTANCIAS A HOY DE CADA FLUJO DESCONTADO. </a:t>
            </a:r>
            <a:endParaRPr sz="1050">
              <a:solidFill>
                <a:srgbClr val="1F1F1F"/>
              </a:solidFill>
            </a:endParaRPr>
          </a:p>
          <a:p>
            <a:pPr indent="0" lvl="0" marL="0" rtl="0" algn="l">
              <a:lnSpc>
                <a:spcPct val="115000"/>
              </a:lnSpc>
              <a:spcBef>
                <a:spcPts val="0"/>
              </a:spcBef>
              <a:spcAft>
                <a:spcPts val="0"/>
              </a:spcAft>
              <a:buSzPts val="990"/>
              <a:buNone/>
            </a:pPr>
            <a:r>
              <a:rPr lang="es" sz="1050">
                <a:solidFill>
                  <a:srgbClr val="1F1F1F"/>
                </a:solidFill>
              </a:rPr>
              <a:t>PONDERE CADA DISTANCIA CON EL FACTOR: (FLUJO DESCONTADO EN ESA FECHA/PRECIO DEL BONO)</a:t>
            </a:r>
            <a:endParaRPr sz="1050">
              <a:solidFill>
                <a:srgbClr val="1F1F1F"/>
              </a:solidFill>
            </a:endParaRPr>
          </a:p>
          <a:p>
            <a:pPr indent="0" lvl="0" marL="0" rtl="0" algn="l">
              <a:lnSpc>
                <a:spcPct val="115000"/>
              </a:lnSpc>
              <a:spcBef>
                <a:spcPts val="0"/>
              </a:spcBef>
              <a:spcAft>
                <a:spcPts val="0"/>
              </a:spcAft>
              <a:buSzPts val="990"/>
              <a:buNone/>
            </a:pPr>
            <a:r>
              <a:rPr lang="es" sz="1050">
                <a:solidFill>
                  <a:srgbClr val="1F1F1F"/>
                </a:solidFill>
              </a:rPr>
              <a:t>¿PARA QUE LE PODRÍA SERVIR CONOCER ESTA DISTANCIA DE CADA BONO? INVESTIGUE SI ESTA HERRAMIENTA O SIMILAR EXISTE EN LA INFO FINANCIERA</a:t>
            </a:r>
            <a:endParaRPr sz="1050">
              <a:solidFill>
                <a:srgbClr val="1F1F1F"/>
              </a:solidFill>
            </a:endParaRPr>
          </a:p>
        </p:txBody>
      </p:sp>
      <p:pic>
        <p:nvPicPr>
          <p:cNvPr id="373" name="Google Shape;373;p25"/>
          <p:cNvPicPr preferRelativeResize="0"/>
          <p:nvPr/>
        </p:nvPicPr>
        <p:blipFill rotWithShape="1">
          <a:blip r:embed="rId3">
            <a:alphaModFix/>
          </a:blip>
          <a:srcRect b="0" l="1029" r="0" t="0"/>
          <a:stretch/>
        </p:blipFill>
        <p:spPr>
          <a:xfrm>
            <a:off x="950725" y="1238975"/>
            <a:ext cx="7318524" cy="2080400"/>
          </a:xfrm>
          <a:prstGeom prst="rect">
            <a:avLst/>
          </a:prstGeom>
          <a:noFill/>
          <a:ln cap="flat" cmpd="sng" w="9525">
            <a:solidFill>
              <a:srgbClr val="45818E"/>
            </a:solidFill>
            <a:prstDash val="solid"/>
            <a:round/>
            <a:headEnd len="sm" w="sm" type="none"/>
            <a:tailEnd len="sm" w="sm" type="none"/>
          </a:ln>
        </p:spPr>
      </p:pic>
      <p:pic>
        <p:nvPicPr>
          <p:cNvPr id="374" name="Google Shape;374;p25"/>
          <p:cNvPicPr preferRelativeResize="0"/>
          <p:nvPr/>
        </p:nvPicPr>
        <p:blipFill>
          <a:blip r:embed="rId4">
            <a:alphaModFix/>
          </a:blip>
          <a:stretch>
            <a:fillRect/>
          </a:stretch>
        </p:blipFill>
        <p:spPr>
          <a:xfrm>
            <a:off x="1979050" y="3502650"/>
            <a:ext cx="5034036" cy="575125"/>
          </a:xfrm>
          <a:prstGeom prst="rect">
            <a:avLst/>
          </a:prstGeom>
          <a:noFill/>
          <a:ln cap="flat" cmpd="sng" w="9525">
            <a:solidFill>
              <a:srgbClr val="45818E"/>
            </a:solidFill>
            <a:prstDash val="solid"/>
            <a:round/>
            <a:headEnd len="sm" w="sm" type="none"/>
            <a:tailEnd len="sm" w="sm" type="none"/>
          </a:ln>
        </p:spPr>
      </p:pic>
      <p:pic>
        <p:nvPicPr>
          <p:cNvPr id="375" name="Google Shape;375;p25"/>
          <p:cNvPicPr preferRelativeResize="0"/>
          <p:nvPr/>
        </p:nvPicPr>
        <p:blipFill>
          <a:blip r:embed="rId5">
            <a:alphaModFix/>
          </a:blip>
          <a:stretch>
            <a:fillRect/>
          </a:stretch>
        </p:blipFill>
        <p:spPr>
          <a:xfrm>
            <a:off x="1979050" y="4239400"/>
            <a:ext cx="5034025" cy="642375"/>
          </a:xfrm>
          <a:prstGeom prst="rect">
            <a:avLst/>
          </a:prstGeom>
          <a:noFill/>
          <a:ln cap="flat" cmpd="sng" w="9525">
            <a:solidFill>
              <a:srgbClr val="45818E"/>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79" name="Shape 379"/>
        <p:cNvGrpSpPr/>
        <p:nvPr/>
      </p:nvGrpSpPr>
      <p:grpSpPr>
        <a:xfrm>
          <a:off x="0" y="0"/>
          <a:ext cx="0" cy="0"/>
          <a:chOff x="0" y="0"/>
          <a:chExt cx="0" cy="0"/>
        </a:xfrm>
      </p:grpSpPr>
      <p:sp>
        <p:nvSpPr>
          <p:cNvPr id="380" name="Google Shape;380;p26"/>
          <p:cNvSpPr txBox="1"/>
          <p:nvPr>
            <p:ph type="title"/>
          </p:nvPr>
        </p:nvSpPr>
        <p:spPr>
          <a:xfrm>
            <a:off x="400800" y="2143500"/>
            <a:ext cx="6327600" cy="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3000">
                <a:solidFill>
                  <a:schemeClr val="lt1"/>
                </a:solidFill>
              </a:rPr>
              <a:t>DÓLAR MEP</a:t>
            </a:r>
            <a:endParaRPr b="1" sz="3000">
              <a:solidFill>
                <a:schemeClr val="lt2"/>
              </a:solidFill>
            </a:endParaRPr>
          </a:p>
        </p:txBody>
      </p:sp>
      <p:sp>
        <p:nvSpPr>
          <p:cNvPr id="381" name="Google Shape;381;p26"/>
          <p:cNvSpPr txBox="1"/>
          <p:nvPr>
            <p:ph type="title"/>
          </p:nvPr>
        </p:nvSpPr>
        <p:spPr>
          <a:xfrm>
            <a:off x="-1603200" y="528375"/>
            <a:ext cx="8331600" cy="8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700">
              <a:solidFill>
                <a:schemeClr val="lt1"/>
              </a:solidFill>
            </a:endParaRPr>
          </a:p>
          <a:p>
            <a:pPr indent="0" lvl="0" marL="457200" rtl="0" algn="l">
              <a:spcBef>
                <a:spcPts val="0"/>
              </a:spcBef>
              <a:spcAft>
                <a:spcPts val="0"/>
              </a:spcAft>
              <a:buNone/>
            </a:pPr>
            <a:r>
              <a:t/>
            </a:r>
            <a:endParaRPr sz="1500">
              <a:solidFill>
                <a:srgbClr val="999999"/>
              </a:solidFill>
            </a:endParaRPr>
          </a:p>
          <a:p>
            <a:pPr indent="0" lvl="0" marL="914400" rtl="0" algn="l">
              <a:spcBef>
                <a:spcPts val="0"/>
              </a:spcBef>
              <a:spcAft>
                <a:spcPts val="0"/>
              </a:spcAft>
              <a:buNone/>
            </a:pPr>
            <a:r>
              <a:t/>
            </a:r>
            <a:endParaRPr sz="1500">
              <a:solidFill>
                <a:srgbClr val="999999"/>
              </a:solidFill>
            </a:endParaRPr>
          </a:p>
        </p:txBody>
      </p:sp>
      <p:grpSp>
        <p:nvGrpSpPr>
          <p:cNvPr id="382" name="Google Shape;382;p26"/>
          <p:cNvGrpSpPr/>
          <p:nvPr/>
        </p:nvGrpSpPr>
        <p:grpSpPr>
          <a:xfrm rot="-5400000">
            <a:off x="-1270088" y="3818616"/>
            <a:ext cx="3132925" cy="2375944"/>
            <a:chOff x="0" y="0"/>
            <a:chExt cx="3423588" cy="2596376"/>
          </a:xfrm>
        </p:grpSpPr>
        <p:sp>
          <p:nvSpPr>
            <p:cNvPr id="383" name="Google Shape;383;p26"/>
            <p:cNvSpPr/>
            <p:nvPr/>
          </p:nvSpPr>
          <p:spPr>
            <a:xfrm>
              <a:off x="2739289"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84" name="Google Shape;384;p26"/>
            <p:cNvSpPr/>
            <p:nvPr/>
          </p:nvSpPr>
          <p:spPr>
            <a:xfrm>
              <a:off x="329528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85" name="Google Shape;385;p26"/>
            <p:cNvSpPr/>
            <p:nvPr/>
          </p:nvSpPr>
          <p:spPr>
            <a:xfrm>
              <a:off x="3295284"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86" name="Google Shape;386;p26"/>
            <p:cNvSpPr/>
            <p:nvPr/>
          </p:nvSpPr>
          <p:spPr>
            <a:xfrm>
              <a:off x="0"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6FAFA">
                <a:alpha val="2078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87" name="Google Shape;387;p26"/>
            <p:cNvSpPr/>
            <p:nvPr/>
          </p:nvSpPr>
          <p:spPr>
            <a:xfrm>
              <a:off x="555994"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88" name="Google Shape;388;p26"/>
            <p:cNvSpPr/>
            <p:nvPr/>
          </p:nvSpPr>
          <p:spPr>
            <a:xfrm>
              <a:off x="2196856"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89" name="Google Shape;389;p26"/>
            <p:cNvSpPr/>
            <p:nvPr/>
          </p:nvSpPr>
          <p:spPr>
            <a:xfrm>
              <a:off x="0"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90" name="Google Shape;390;p26"/>
            <p:cNvSpPr/>
            <p:nvPr/>
          </p:nvSpPr>
          <p:spPr>
            <a:xfrm>
              <a:off x="0"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91" name="Google Shape;391;p26"/>
            <p:cNvSpPr/>
            <p:nvPr/>
          </p:nvSpPr>
          <p:spPr>
            <a:xfrm>
              <a:off x="0"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92" name="Google Shape;392;p26"/>
            <p:cNvSpPr/>
            <p:nvPr/>
          </p:nvSpPr>
          <p:spPr>
            <a:xfrm>
              <a:off x="555994"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93" name="Google Shape;393;p26"/>
            <p:cNvSpPr/>
            <p:nvPr/>
          </p:nvSpPr>
          <p:spPr>
            <a:xfrm>
              <a:off x="55599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94" name="Google Shape;394;p26"/>
            <p:cNvSpPr/>
            <p:nvPr/>
          </p:nvSpPr>
          <p:spPr>
            <a:xfrm>
              <a:off x="1098428"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95" name="Google Shape;395;p26"/>
            <p:cNvSpPr/>
            <p:nvPr/>
          </p:nvSpPr>
          <p:spPr>
            <a:xfrm>
              <a:off x="1640861"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96" name="Google Shape;396;p26"/>
            <p:cNvSpPr/>
            <p:nvPr/>
          </p:nvSpPr>
          <p:spPr>
            <a:xfrm>
              <a:off x="1640861"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97" name="Google Shape;397;p26"/>
            <p:cNvSpPr/>
            <p:nvPr/>
          </p:nvSpPr>
          <p:spPr>
            <a:xfrm>
              <a:off x="1640861"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98" name="Google Shape;398;p26"/>
            <p:cNvSpPr/>
            <p:nvPr/>
          </p:nvSpPr>
          <p:spPr>
            <a:xfrm>
              <a:off x="2196856"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99" name="Google Shape;399;p26"/>
            <p:cNvSpPr/>
            <p:nvPr/>
          </p:nvSpPr>
          <p:spPr>
            <a:xfrm>
              <a:off x="2196856"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00" name="Google Shape;400;p26"/>
            <p:cNvSpPr/>
            <p:nvPr/>
          </p:nvSpPr>
          <p:spPr>
            <a:xfrm>
              <a:off x="0"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01" name="Google Shape;401;p26"/>
            <p:cNvSpPr/>
            <p:nvPr/>
          </p:nvSpPr>
          <p:spPr>
            <a:xfrm>
              <a:off x="1640861"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02" name="Google Shape;402;p26"/>
            <p:cNvSpPr/>
            <p:nvPr/>
          </p:nvSpPr>
          <p:spPr>
            <a:xfrm>
              <a:off x="2196856"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grpSp>
      <p:grpSp>
        <p:nvGrpSpPr>
          <p:cNvPr id="403" name="Google Shape;403;p26"/>
          <p:cNvGrpSpPr/>
          <p:nvPr/>
        </p:nvGrpSpPr>
        <p:grpSpPr>
          <a:xfrm rot="5400000">
            <a:off x="6299508" y="-321979"/>
            <a:ext cx="2624134" cy="2375944"/>
            <a:chOff x="0" y="0"/>
            <a:chExt cx="2867593" cy="2596376"/>
          </a:xfrm>
        </p:grpSpPr>
        <p:sp>
          <p:nvSpPr>
            <p:cNvPr id="404" name="Google Shape;404;p26"/>
            <p:cNvSpPr/>
            <p:nvPr/>
          </p:nvSpPr>
          <p:spPr>
            <a:xfrm>
              <a:off x="2739289"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05" name="Google Shape;405;p26"/>
            <p:cNvSpPr/>
            <p:nvPr/>
          </p:nvSpPr>
          <p:spPr>
            <a:xfrm>
              <a:off x="0"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6FAFA">
                <a:alpha val="2078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06" name="Google Shape;406;p26"/>
            <p:cNvSpPr/>
            <p:nvPr/>
          </p:nvSpPr>
          <p:spPr>
            <a:xfrm>
              <a:off x="555994"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07" name="Google Shape;407;p26"/>
            <p:cNvSpPr/>
            <p:nvPr/>
          </p:nvSpPr>
          <p:spPr>
            <a:xfrm>
              <a:off x="0"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08" name="Google Shape;408;p26"/>
            <p:cNvSpPr/>
            <p:nvPr/>
          </p:nvSpPr>
          <p:spPr>
            <a:xfrm>
              <a:off x="0"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09" name="Google Shape;409;p26"/>
            <p:cNvSpPr/>
            <p:nvPr/>
          </p:nvSpPr>
          <p:spPr>
            <a:xfrm>
              <a:off x="0"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10" name="Google Shape;410;p26"/>
            <p:cNvSpPr/>
            <p:nvPr/>
          </p:nvSpPr>
          <p:spPr>
            <a:xfrm>
              <a:off x="555994"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11" name="Google Shape;411;p26"/>
            <p:cNvSpPr/>
            <p:nvPr/>
          </p:nvSpPr>
          <p:spPr>
            <a:xfrm>
              <a:off x="55599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12" name="Google Shape;412;p26"/>
            <p:cNvSpPr/>
            <p:nvPr/>
          </p:nvSpPr>
          <p:spPr>
            <a:xfrm>
              <a:off x="1098428"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13" name="Google Shape;413;p26"/>
            <p:cNvSpPr/>
            <p:nvPr/>
          </p:nvSpPr>
          <p:spPr>
            <a:xfrm>
              <a:off x="1640861"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14" name="Google Shape;414;p26"/>
            <p:cNvSpPr/>
            <p:nvPr/>
          </p:nvSpPr>
          <p:spPr>
            <a:xfrm>
              <a:off x="1640861"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15" name="Google Shape;415;p26"/>
            <p:cNvSpPr/>
            <p:nvPr/>
          </p:nvSpPr>
          <p:spPr>
            <a:xfrm>
              <a:off x="1640861"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16" name="Google Shape;416;p26"/>
            <p:cNvSpPr/>
            <p:nvPr/>
          </p:nvSpPr>
          <p:spPr>
            <a:xfrm>
              <a:off x="2196856"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17" name="Google Shape;417;p26"/>
            <p:cNvSpPr/>
            <p:nvPr/>
          </p:nvSpPr>
          <p:spPr>
            <a:xfrm>
              <a:off x="2196856"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18" name="Google Shape;418;p26"/>
            <p:cNvSpPr/>
            <p:nvPr/>
          </p:nvSpPr>
          <p:spPr>
            <a:xfrm>
              <a:off x="0"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19" name="Google Shape;419;p26"/>
            <p:cNvSpPr/>
            <p:nvPr/>
          </p:nvSpPr>
          <p:spPr>
            <a:xfrm>
              <a:off x="1640861"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420" name="Google Shape;420;p26"/>
            <p:cNvSpPr/>
            <p:nvPr/>
          </p:nvSpPr>
          <p:spPr>
            <a:xfrm>
              <a:off x="2196856"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BA9D"/>
        </a:solidFill>
      </p:bgPr>
    </p:bg>
    <p:spTree>
      <p:nvGrpSpPr>
        <p:cNvPr id="424" name="Shape 424"/>
        <p:cNvGrpSpPr/>
        <p:nvPr/>
      </p:nvGrpSpPr>
      <p:grpSpPr>
        <a:xfrm>
          <a:off x="0" y="0"/>
          <a:ext cx="0" cy="0"/>
          <a:chOff x="0" y="0"/>
          <a:chExt cx="0" cy="0"/>
        </a:xfrm>
      </p:grpSpPr>
      <p:pic>
        <p:nvPicPr>
          <p:cNvPr id="425" name="Google Shape;425;p27"/>
          <p:cNvPicPr preferRelativeResize="0"/>
          <p:nvPr/>
        </p:nvPicPr>
        <p:blipFill rotWithShape="1">
          <a:blip r:embed="rId3">
            <a:alphaModFix/>
          </a:blip>
          <a:srcRect b="0" l="150" r="-471" t="0"/>
          <a:stretch/>
        </p:blipFill>
        <p:spPr>
          <a:xfrm>
            <a:off x="0" y="0"/>
            <a:ext cx="9173900" cy="5143500"/>
          </a:xfrm>
          <a:prstGeom prst="rect">
            <a:avLst/>
          </a:prstGeom>
          <a:noFill/>
          <a:ln>
            <a:noFill/>
          </a:ln>
        </p:spPr>
      </p:pic>
      <p:sp>
        <p:nvSpPr>
          <p:cNvPr id="426" name="Google Shape;426;p27"/>
          <p:cNvSpPr/>
          <p:nvPr/>
        </p:nvSpPr>
        <p:spPr>
          <a:xfrm>
            <a:off x="5066125" y="0"/>
            <a:ext cx="4077900" cy="5143500"/>
          </a:xfrm>
          <a:prstGeom prst="rect">
            <a:avLst/>
          </a:prstGeom>
          <a:solidFill>
            <a:srgbClr val="000000">
              <a:alpha val="38040"/>
            </a:srgbClr>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s" sz="1200">
                <a:solidFill>
                  <a:schemeClr val="lt1"/>
                </a:solidFill>
                <a:latin typeface="Proxima Nova"/>
                <a:ea typeface="Proxima Nova"/>
                <a:cs typeface="Proxima Nova"/>
                <a:sym typeface="Proxima Nova"/>
              </a:rPr>
              <a:t>La operatoria para comprar dolar MEP es la siguiente:</a:t>
            </a:r>
            <a:endParaRPr b="1" sz="1200">
              <a:solidFill>
                <a:schemeClr val="lt1"/>
              </a:solidFill>
              <a:latin typeface="Proxima Nova"/>
              <a:ea typeface="Proxima Nova"/>
              <a:cs typeface="Proxima Nova"/>
              <a:sym typeface="Proxima Nova"/>
            </a:endParaRPr>
          </a:p>
          <a:p>
            <a:pPr indent="0" lvl="0" marL="0" rtl="0" algn="just">
              <a:lnSpc>
                <a:spcPct val="115000"/>
              </a:lnSpc>
              <a:spcBef>
                <a:spcPts val="0"/>
              </a:spcBef>
              <a:spcAft>
                <a:spcPts val="0"/>
              </a:spcAft>
              <a:buNone/>
            </a:pPr>
            <a:r>
              <a:t/>
            </a:r>
            <a:endParaRPr sz="1000">
              <a:solidFill>
                <a:schemeClr val="lt1"/>
              </a:solidFill>
              <a:latin typeface="Proxima Nova"/>
              <a:ea typeface="Proxima Nova"/>
              <a:cs typeface="Proxima Nova"/>
              <a:sym typeface="Proxima Nova"/>
            </a:endParaRPr>
          </a:p>
          <a:p>
            <a:pPr indent="0" lvl="0" marL="0" rtl="0" algn="just">
              <a:lnSpc>
                <a:spcPct val="115000"/>
              </a:lnSpc>
              <a:spcBef>
                <a:spcPts val="0"/>
              </a:spcBef>
              <a:spcAft>
                <a:spcPts val="0"/>
              </a:spcAft>
              <a:buNone/>
            </a:pPr>
            <a:r>
              <a:rPr lang="es" sz="1000">
                <a:solidFill>
                  <a:schemeClr val="lt1"/>
                </a:solidFill>
                <a:latin typeface="Proxima Nova"/>
                <a:ea typeface="Proxima Nova"/>
                <a:cs typeface="Proxima Nova"/>
                <a:sym typeface="Proxima Nova"/>
              </a:rPr>
              <a:t>1. Tener una cuenta bancaria en pesos y dólares a nombre de la misma persona o titular.</a:t>
            </a:r>
            <a:endParaRPr sz="1000">
              <a:solidFill>
                <a:schemeClr val="lt1"/>
              </a:solidFill>
              <a:latin typeface="Proxima Nova"/>
              <a:ea typeface="Proxima Nova"/>
              <a:cs typeface="Proxima Nova"/>
              <a:sym typeface="Proxima Nova"/>
            </a:endParaRPr>
          </a:p>
          <a:p>
            <a:pPr indent="0" lvl="0" marL="0" rtl="0" algn="just">
              <a:lnSpc>
                <a:spcPct val="115000"/>
              </a:lnSpc>
              <a:spcBef>
                <a:spcPts val="0"/>
              </a:spcBef>
              <a:spcAft>
                <a:spcPts val="0"/>
              </a:spcAft>
              <a:buNone/>
            </a:pPr>
            <a:r>
              <a:t/>
            </a:r>
            <a:endParaRPr sz="1000">
              <a:solidFill>
                <a:schemeClr val="lt1"/>
              </a:solidFill>
              <a:latin typeface="Proxima Nova"/>
              <a:ea typeface="Proxima Nova"/>
              <a:cs typeface="Proxima Nova"/>
              <a:sym typeface="Proxima Nova"/>
            </a:endParaRPr>
          </a:p>
          <a:p>
            <a:pPr indent="0" lvl="0" marL="0" rtl="0" algn="just">
              <a:lnSpc>
                <a:spcPct val="115000"/>
              </a:lnSpc>
              <a:spcBef>
                <a:spcPts val="0"/>
              </a:spcBef>
              <a:spcAft>
                <a:spcPts val="0"/>
              </a:spcAft>
              <a:buNone/>
            </a:pPr>
            <a:r>
              <a:rPr lang="es" sz="1000">
                <a:solidFill>
                  <a:schemeClr val="lt1"/>
                </a:solidFill>
                <a:latin typeface="Proxima Nova"/>
                <a:ea typeface="Proxima Nova"/>
                <a:cs typeface="Proxima Nova"/>
                <a:sym typeface="Proxima Nova"/>
              </a:rPr>
              <a:t>2. Contar con una cuenta comitente en una Sociedad de Bolsa para poder operar los Títulos Públicos (Broker)</a:t>
            </a:r>
            <a:endParaRPr sz="1000">
              <a:solidFill>
                <a:schemeClr val="lt1"/>
              </a:solidFill>
              <a:latin typeface="Proxima Nova"/>
              <a:ea typeface="Proxima Nova"/>
              <a:cs typeface="Proxima Nova"/>
              <a:sym typeface="Proxima Nova"/>
            </a:endParaRPr>
          </a:p>
          <a:p>
            <a:pPr indent="0" lvl="0" marL="0" rtl="0" algn="just">
              <a:lnSpc>
                <a:spcPct val="115000"/>
              </a:lnSpc>
              <a:spcBef>
                <a:spcPts val="0"/>
              </a:spcBef>
              <a:spcAft>
                <a:spcPts val="0"/>
              </a:spcAft>
              <a:buNone/>
            </a:pPr>
            <a:r>
              <a:t/>
            </a:r>
            <a:endParaRPr sz="1000">
              <a:solidFill>
                <a:schemeClr val="lt1"/>
              </a:solidFill>
              <a:latin typeface="Proxima Nova"/>
              <a:ea typeface="Proxima Nova"/>
              <a:cs typeface="Proxima Nova"/>
              <a:sym typeface="Proxima Nova"/>
            </a:endParaRPr>
          </a:p>
          <a:p>
            <a:pPr indent="0" lvl="0" marL="0" rtl="0" algn="just">
              <a:lnSpc>
                <a:spcPct val="115000"/>
              </a:lnSpc>
              <a:spcBef>
                <a:spcPts val="0"/>
              </a:spcBef>
              <a:spcAft>
                <a:spcPts val="0"/>
              </a:spcAft>
              <a:buNone/>
            </a:pPr>
            <a:r>
              <a:rPr lang="es" sz="1000">
                <a:solidFill>
                  <a:schemeClr val="lt1"/>
                </a:solidFill>
                <a:latin typeface="Proxima Nova"/>
                <a:ea typeface="Proxima Nova"/>
                <a:cs typeface="Proxima Nova"/>
                <a:sym typeface="Proxima Nova"/>
              </a:rPr>
              <a:t>3. Luego de adquirir los títulos públicos en pesos esperar un plazo legal de un día hábil para vender los mismos en dólares. </a:t>
            </a:r>
            <a:endParaRPr sz="1000">
              <a:solidFill>
                <a:schemeClr val="lt1"/>
              </a:solidFill>
              <a:latin typeface="Proxima Nova"/>
              <a:ea typeface="Proxima Nova"/>
              <a:cs typeface="Proxima Nova"/>
              <a:sym typeface="Proxima Nova"/>
            </a:endParaRPr>
          </a:p>
          <a:p>
            <a:pPr indent="0" lvl="0" marL="0" rtl="0" algn="just">
              <a:lnSpc>
                <a:spcPct val="115000"/>
              </a:lnSpc>
              <a:spcBef>
                <a:spcPts val="0"/>
              </a:spcBef>
              <a:spcAft>
                <a:spcPts val="0"/>
              </a:spcAft>
              <a:buNone/>
            </a:pPr>
            <a:r>
              <a:t/>
            </a:r>
            <a:endParaRPr sz="1000">
              <a:solidFill>
                <a:schemeClr val="lt1"/>
              </a:solidFill>
              <a:latin typeface="Proxima Nova"/>
              <a:ea typeface="Proxima Nova"/>
              <a:cs typeface="Proxima Nova"/>
              <a:sym typeface="Proxima Nova"/>
            </a:endParaRPr>
          </a:p>
          <a:p>
            <a:pPr indent="0" lvl="0" marL="0" rtl="0" algn="just">
              <a:lnSpc>
                <a:spcPct val="115000"/>
              </a:lnSpc>
              <a:spcBef>
                <a:spcPts val="0"/>
              </a:spcBef>
              <a:spcAft>
                <a:spcPts val="0"/>
              </a:spcAft>
              <a:buNone/>
            </a:pPr>
            <a:r>
              <a:rPr lang="es" sz="1000">
                <a:solidFill>
                  <a:schemeClr val="lt1"/>
                </a:solidFill>
                <a:latin typeface="Proxima Nova"/>
                <a:ea typeface="Proxima Nova"/>
                <a:cs typeface="Proxima Nova"/>
                <a:sym typeface="Proxima Nova"/>
              </a:rPr>
              <a:t>4. Para operar Dólar MEP no puede haber comprado Dólar Ahorro en los últimos 90 días corridos previos a la inversión en dólar MEP.</a:t>
            </a:r>
            <a:endParaRPr sz="1000">
              <a:solidFill>
                <a:schemeClr val="lt1"/>
              </a:solidFill>
              <a:latin typeface="Proxima Nova"/>
              <a:ea typeface="Proxima Nova"/>
              <a:cs typeface="Proxima Nova"/>
              <a:sym typeface="Proxima Nova"/>
            </a:endParaRPr>
          </a:p>
          <a:p>
            <a:pPr indent="0" lvl="0" marL="0" rtl="0" algn="just">
              <a:lnSpc>
                <a:spcPct val="115000"/>
              </a:lnSpc>
              <a:spcBef>
                <a:spcPts val="0"/>
              </a:spcBef>
              <a:spcAft>
                <a:spcPts val="0"/>
              </a:spcAft>
              <a:buNone/>
            </a:pPr>
            <a:r>
              <a:t/>
            </a:r>
            <a:endParaRPr sz="1000">
              <a:solidFill>
                <a:schemeClr val="lt1"/>
              </a:solidFill>
              <a:latin typeface="Proxima Nova"/>
              <a:ea typeface="Proxima Nova"/>
              <a:cs typeface="Proxima Nova"/>
              <a:sym typeface="Proxima Nova"/>
            </a:endParaRPr>
          </a:p>
          <a:p>
            <a:pPr indent="0" lvl="0" marL="0" rtl="0" algn="just">
              <a:lnSpc>
                <a:spcPct val="115000"/>
              </a:lnSpc>
              <a:spcBef>
                <a:spcPts val="0"/>
              </a:spcBef>
              <a:spcAft>
                <a:spcPts val="0"/>
              </a:spcAft>
              <a:buNone/>
            </a:pPr>
            <a:r>
              <a:rPr lang="es" sz="1000">
                <a:solidFill>
                  <a:schemeClr val="lt1"/>
                </a:solidFill>
                <a:latin typeface="Proxima Nova"/>
                <a:ea typeface="Proxima Nova"/>
                <a:cs typeface="Proxima Nova"/>
                <a:sym typeface="Proxima Nova"/>
              </a:rPr>
              <a:t>5. Tampoco se puede haber accedido a Subsidios Gubernamentales, ni haber solicitado extensión en el plazo de Préstamos en UVAs o tener refinanciación en la Tarjeta de Crédito. </a:t>
            </a:r>
            <a:endParaRPr sz="1000">
              <a:solidFill>
                <a:schemeClr val="lt1"/>
              </a:solidFill>
              <a:latin typeface="Proxima Nova"/>
              <a:ea typeface="Proxima Nova"/>
              <a:cs typeface="Proxima Nova"/>
              <a:sym typeface="Proxima Nova"/>
            </a:endParaRPr>
          </a:p>
        </p:txBody>
      </p:sp>
      <p:sp>
        <p:nvSpPr>
          <p:cNvPr id="427" name="Google Shape;427;p27"/>
          <p:cNvSpPr txBox="1"/>
          <p:nvPr/>
        </p:nvSpPr>
        <p:spPr>
          <a:xfrm>
            <a:off x="116125" y="1622700"/>
            <a:ext cx="4950000" cy="1898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s" sz="1700">
                <a:solidFill>
                  <a:schemeClr val="lt1"/>
                </a:solidFill>
                <a:latin typeface="Proxima Nova"/>
                <a:ea typeface="Proxima Nova"/>
                <a:cs typeface="Proxima Nova"/>
                <a:sym typeface="Proxima Nova"/>
              </a:rPr>
              <a:t>¿QUÉ ES EL DÓLAR MEP?</a:t>
            </a:r>
            <a:endParaRPr b="1" sz="1700">
              <a:solidFill>
                <a:schemeClr val="lt1"/>
              </a:solidFill>
              <a:latin typeface="Proxima Nova"/>
              <a:ea typeface="Proxima Nova"/>
              <a:cs typeface="Proxima Nova"/>
              <a:sym typeface="Proxima Nova"/>
            </a:endParaRPr>
          </a:p>
          <a:p>
            <a:pPr indent="0" lvl="0" marL="0" rtl="0" algn="just">
              <a:spcBef>
                <a:spcPts val="0"/>
              </a:spcBef>
              <a:spcAft>
                <a:spcPts val="0"/>
              </a:spcAft>
              <a:buNone/>
            </a:pPr>
            <a:r>
              <a:t/>
            </a:r>
            <a:endParaRPr b="1" sz="1700">
              <a:solidFill>
                <a:schemeClr val="lt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000">
                <a:solidFill>
                  <a:schemeClr val="lt1"/>
                </a:solidFill>
                <a:latin typeface="Proxima Nova"/>
                <a:ea typeface="Proxima Nova"/>
                <a:cs typeface="Proxima Nova"/>
                <a:sym typeface="Proxima Nova"/>
              </a:rPr>
              <a:t>El dólar MEP o dólar bolsa es un tipo de dólar que existe en Argentina. Se consigue como resultado de la compra-venta en el mercado local de bonos que cotizan en pesos y también cotizan en dólares (normalmente el AL30 o GD30).</a:t>
            </a:r>
            <a:endParaRPr sz="1000">
              <a:solidFill>
                <a:schemeClr val="lt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00">
              <a:solidFill>
                <a:schemeClr val="lt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000">
                <a:solidFill>
                  <a:schemeClr val="lt1"/>
                </a:solidFill>
                <a:latin typeface="Proxima Nova"/>
                <a:ea typeface="Proxima Nova"/>
                <a:cs typeface="Proxima Nova"/>
                <a:sym typeface="Proxima Nova"/>
              </a:rPr>
              <a:t>Por lo tanto, podemos decir que el dólar MEP es una operación con títulos públicos, que permite tener una cotización estimada en pesos, de dólares.</a:t>
            </a:r>
            <a:endParaRPr sz="1000">
              <a:solidFill>
                <a:schemeClr val="lt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000">
                <a:solidFill>
                  <a:schemeClr val="lt1"/>
                </a:solidFill>
                <a:latin typeface="Proxima Nova"/>
                <a:ea typeface="Proxima Nova"/>
                <a:cs typeface="Proxima Nova"/>
                <a:sym typeface="Proxima Nova"/>
              </a:rPr>
              <a:t>Al ser una transacción que cotiza en la bolsa, es necesario realizar las operaciones a través de un broker, es decir, un intermediario que hace posible invertir en mercados financieros.</a:t>
            </a:r>
            <a:endParaRPr sz="1000">
              <a:solidFill>
                <a:schemeClr val="lt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100">
              <a:solidFill>
                <a:schemeClr val="lt1"/>
              </a:solidFill>
              <a:latin typeface="Calibri"/>
              <a:ea typeface="Calibri"/>
              <a:cs typeface="Calibri"/>
              <a:sym typeface="Calibri"/>
            </a:endParaRPr>
          </a:p>
          <a:p>
            <a:pPr indent="0" lvl="0" marL="0" rtl="0" algn="just">
              <a:spcBef>
                <a:spcPts val="0"/>
              </a:spcBef>
              <a:spcAft>
                <a:spcPts val="0"/>
              </a:spcAft>
              <a:buNone/>
            </a:pPr>
            <a:r>
              <a:t/>
            </a:r>
            <a:endParaRPr b="1" sz="1800">
              <a:solidFill>
                <a:schemeClr val="lt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431" name="Shape 431"/>
        <p:cNvGrpSpPr/>
        <p:nvPr/>
      </p:nvGrpSpPr>
      <p:grpSpPr>
        <a:xfrm>
          <a:off x="0" y="0"/>
          <a:ext cx="0" cy="0"/>
          <a:chOff x="0" y="0"/>
          <a:chExt cx="0" cy="0"/>
        </a:xfrm>
      </p:grpSpPr>
      <p:sp>
        <p:nvSpPr>
          <p:cNvPr id="432" name="Google Shape;432;p28"/>
          <p:cNvSpPr/>
          <p:nvPr/>
        </p:nvSpPr>
        <p:spPr>
          <a:xfrm>
            <a:off x="256225" y="3161275"/>
            <a:ext cx="2016900" cy="1135800"/>
          </a:xfrm>
          <a:prstGeom prst="flowChartAlternateProcess">
            <a:avLst/>
          </a:prstGeom>
          <a:solidFill>
            <a:srgbClr val="EFEFEF"/>
          </a:solidFill>
          <a:ln cap="flat" cmpd="sng" w="19050">
            <a:solidFill>
              <a:srgbClr val="EFEFEF"/>
            </a:solidFill>
            <a:prstDash val="solid"/>
            <a:round/>
            <a:headEnd len="sm" w="sm" type="none"/>
            <a:tailEnd len="sm" w="sm" type="none"/>
          </a:ln>
          <a:effectLst>
            <a:outerShdw blurRad="57150" rotWithShape="0" algn="bl" dir="5400000" dist="19050">
              <a:srgbClr val="919191">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lang="es" sz="900">
                <a:solidFill>
                  <a:srgbClr val="434343"/>
                </a:solidFill>
                <a:latin typeface="Proxima Nova"/>
                <a:ea typeface="Proxima Nova"/>
                <a:cs typeface="Proxima Nova"/>
                <a:sym typeface="Proxima Nova"/>
              </a:rPr>
              <a:t>A través del broker se realiza la compra del bono, ya que para adquirir el dólar MEP hay que comprar un activo.</a:t>
            </a:r>
            <a:endParaRPr sz="900">
              <a:solidFill>
                <a:srgbClr val="999999"/>
              </a:solidFill>
              <a:latin typeface="Proxima Nova"/>
              <a:ea typeface="Proxima Nova"/>
              <a:cs typeface="Proxima Nova"/>
              <a:sym typeface="Proxima Nova"/>
            </a:endParaRPr>
          </a:p>
        </p:txBody>
      </p:sp>
      <p:sp>
        <p:nvSpPr>
          <p:cNvPr id="433" name="Google Shape;433;p28"/>
          <p:cNvSpPr txBox="1"/>
          <p:nvPr>
            <p:ph type="title"/>
          </p:nvPr>
        </p:nvSpPr>
        <p:spPr>
          <a:xfrm>
            <a:off x="729900" y="164775"/>
            <a:ext cx="8113800" cy="381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
                <a:solidFill>
                  <a:schemeClr val="lt1"/>
                </a:solidFill>
              </a:rPr>
              <a:t>¿CÓMO FUNCIONA LA COMPRA DEL DÓLAR MEP?</a:t>
            </a:r>
            <a:endParaRPr b="0">
              <a:solidFill>
                <a:schemeClr val="lt1"/>
              </a:solidFill>
            </a:endParaRPr>
          </a:p>
        </p:txBody>
      </p:sp>
      <p:sp>
        <p:nvSpPr>
          <p:cNvPr id="434" name="Google Shape;434;p28"/>
          <p:cNvSpPr/>
          <p:nvPr/>
        </p:nvSpPr>
        <p:spPr>
          <a:xfrm>
            <a:off x="2428490" y="3161275"/>
            <a:ext cx="2016900" cy="1135800"/>
          </a:xfrm>
          <a:prstGeom prst="flowChartAlternateProcess">
            <a:avLst/>
          </a:prstGeom>
          <a:solidFill>
            <a:srgbClr val="EFEFEF"/>
          </a:solidFill>
          <a:ln cap="flat" cmpd="sng" w="19050">
            <a:solidFill>
              <a:srgbClr val="EFEFEF"/>
            </a:solidFill>
            <a:prstDash val="solid"/>
            <a:round/>
            <a:headEnd len="sm" w="sm" type="none"/>
            <a:tailEnd len="sm" w="sm" type="none"/>
          </a:ln>
          <a:effectLst>
            <a:outerShdw blurRad="57150" rotWithShape="0" algn="bl" dir="5400000" dist="19050">
              <a:srgbClr val="919191">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sz="900">
              <a:solidFill>
                <a:srgbClr val="434343"/>
              </a:solidFill>
              <a:latin typeface="Proxima Nova"/>
              <a:ea typeface="Proxima Nova"/>
              <a:cs typeface="Proxima Nova"/>
              <a:sym typeface="Proxima Nova"/>
            </a:endParaRPr>
          </a:p>
          <a:p>
            <a:pPr indent="0" lvl="0" marL="0" rtl="0" algn="just">
              <a:spcBef>
                <a:spcPts val="0"/>
              </a:spcBef>
              <a:spcAft>
                <a:spcPts val="0"/>
              </a:spcAft>
              <a:buClr>
                <a:schemeClr val="dk1"/>
              </a:buClr>
              <a:buSzPts val="1100"/>
              <a:buFont typeface="Arial"/>
              <a:buNone/>
            </a:pPr>
            <a:r>
              <a:rPr lang="es" sz="900">
                <a:solidFill>
                  <a:srgbClr val="434343"/>
                </a:solidFill>
                <a:latin typeface="Proxima Nova"/>
                <a:ea typeface="Proxima Nova"/>
                <a:cs typeface="Proxima Nova"/>
                <a:sym typeface="Proxima Nova"/>
              </a:rPr>
              <a:t>Se debe esperar un día hábil con el activo en cartera, tiempo de espera establecido por la Comisión Nacional de Valores que la persona debe atravesar para poder operar nuevamente con el bono.</a:t>
            </a:r>
            <a:endParaRPr sz="900">
              <a:solidFill>
                <a:srgbClr val="434343"/>
              </a:solidFill>
              <a:latin typeface="Proxima Nova"/>
              <a:ea typeface="Proxima Nova"/>
              <a:cs typeface="Proxima Nova"/>
              <a:sym typeface="Proxima Nova"/>
            </a:endParaRPr>
          </a:p>
          <a:p>
            <a:pPr indent="0" lvl="0" marL="0" rtl="0" algn="just">
              <a:spcBef>
                <a:spcPts val="0"/>
              </a:spcBef>
              <a:spcAft>
                <a:spcPts val="0"/>
              </a:spcAft>
              <a:buClr>
                <a:schemeClr val="dk1"/>
              </a:buClr>
              <a:buSzPts val="1100"/>
              <a:buFont typeface="Arial"/>
              <a:buNone/>
            </a:pPr>
            <a:r>
              <a:t/>
            </a:r>
            <a:endParaRPr sz="900">
              <a:solidFill>
                <a:srgbClr val="434343"/>
              </a:solidFill>
              <a:latin typeface="Proxima Nova"/>
              <a:ea typeface="Proxima Nova"/>
              <a:cs typeface="Proxima Nova"/>
              <a:sym typeface="Proxima Nova"/>
            </a:endParaRPr>
          </a:p>
        </p:txBody>
      </p:sp>
      <p:sp>
        <p:nvSpPr>
          <p:cNvPr id="435" name="Google Shape;435;p28"/>
          <p:cNvSpPr/>
          <p:nvPr/>
        </p:nvSpPr>
        <p:spPr>
          <a:xfrm>
            <a:off x="532411" y="2655625"/>
            <a:ext cx="1464300" cy="276900"/>
          </a:xfrm>
          <a:prstGeom prst="roundRect">
            <a:avLst>
              <a:gd fmla="val 16667" name="adj"/>
            </a:avLst>
          </a:prstGeom>
          <a:solidFill>
            <a:srgbClr val="134F5C"/>
          </a:solidFill>
          <a:ln>
            <a:noFill/>
          </a:ln>
        </p:spPr>
        <p:txBody>
          <a:bodyPr anchorCtr="0" anchor="ctr" bIns="90000" lIns="91425" spcFirstLastPara="1" rIns="91425" wrap="square" tIns="91425">
            <a:noAutofit/>
          </a:bodyPr>
          <a:lstStyle/>
          <a:p>
            <a:pPr indent="0" lvl="0" marL="0" rtl="0" algn="ctr">
              <a:spcBef>
                <a:spcPts val="0"/>
              </a:spcBef>
              <a:spcAft>
                <a:spcPts val="0"/>
              </a:spcAft>
              <a:buNone/>
            </a:pPr>
            <a:r>
              <a:rPr b="1" lang="es" sz="1100">
                <a:solidFill>
                  <a:srgbClr val="FFFFFF"/>
                </a:solidFill>
                <a:latin typeface="Proxima Nova"/>
                <a:ea typeface="Proxima Nova"/>
                <a:cs typeface="Proxima Nova"/>
                <a:sym typeface="Proxima Nova"/>
              </a:rPr>
              <a:t>COMPRA</a:t>
            </a:r>
            <a:endParaRPr b="1" sz="1100">
              <a:solidFill>
                <a:srgbClr val="FFFFFF"/>
              </a:solidFill>
              <a:latin typeface="Proxima Nova"/>
              <a:ea typeface="Proxima Nova"/>
              <a:cs typeface="Proxima Nova"/>
              <a:sym typeface="Proxima Nova"/>
            </a:endParaRPr>
          </a:p>
        </p:txBody>
      </p:sp>
      <p:sp>
        <p:nvSpPr>
          <p:cNvPr id="436" name="Google Shape;436;p28"/>
          <p:cNvSpPr/>
          <p:nvPr/>
        </p:nvSpPr>
        <p:spPr>
          <a:xfrm>
            <a:off x="2704676" y="2655625"/>
            <a:ext cx="1464300" cy="276900"/>
          </a:xfrm>
          <a:prstGeom prst="roundRect">
            <a:avLst>
              <a:gd fmla="val 16667" name="adj"/>
            </a:avLst>
          </a:prstGeom>
          <a:solidFill>
            <a:srgbClr val="134F5C"/>
          </a:solidFill>
          <a:ln>
            <a:noFill/>
          </a:ln>
        </p:spPr>
        <p:txBody>
          <a:bodyPr anchorCtr="0" anchor="ctr" bIns="90000" lIns="91425" spcFirstLastPara="1" rIns="91425" wrap="square" tIns="91425">
            <a:noAutofit/>
          </a:bodyPr>
          <a:lstStyle/>
          <a:p>
            <a:pPr indent="0" lvl="0" marL="0" rtl="0" algn="ctr">
              <a:spcBef>
                <a:spcPts val="0"/>
              </a:spcBef>
              <a:spcAft>
                <a:spcPts val="0"/>
              </a:spcAft>
              <a:buNone/>
            </a:pPr>
            <a:r>
              <a:rPr b="1" lang="es" sz="1100">
                <a:solidFill>
                  <a:srgbClr val="FFFFFF"/>
                </a:solidFill>
                <a:latin typeface="Proxima Nova"/>
                <a:ea typeface="Proxima Nova"/>
                <a:cs typeface="Proxima Nova"/>
                <a:sym typeface="Proxima Nova"/>
              </a:rPr>
              <a:t>PARKING</a:t>
            </a:r>
            <a:endParaRPr b="1" sz="1100">
              <a:solidFill>
                <a:srgbClr val="FFFFFF"/>
              </a:solidFill>
              <a:latin typeface="Proxima Nova"/>
              <a:ea typeface="Proxima Nova"/>
              <a:cs typeface="Proxima Nova"/>
              <a:sym typeface="Proxima Nova"/>
            </a:endParaRPr>
          </a:p>
        </p:txBody>
      </p:sp>
      <p:sp>
        <p:nvSpPr>
          <p:cNvPr id="437" name="Google Shape;437;p28"/>
          <p:cNvSpPr/>
          <p:nvPr/>
        </p:nvSpPr>
        <p:spPr>
          <a:xfrm>
            <a:off x="4876941" y="2655625"/>
            <a:ext cx="1464300" cy="276900"/>
          </a:xfrm>
          <a:prstGeom prst="roundRect">
            <a:avLst>
              <a:gd fmla="val 16667" name="adj"/>
            </a:avLst>
          </a:prstGeom>
          <a:solidFill>
            <a:srgbClr val="134F5C"/>
          </a:solidFill>
          <a:ln>
            <a:noFill/>
          </a:ln>
        </p:spPr>
        <p:txBody>
          <a:bodyPr anchorCtr="0" anchor="ctr" bIns="90000" lIns="91425" spcFirstLastPara="1" rIns="91425" wrap="square" tIns="91425">
            <a:noAutofit/>
          </a:bodyPr>
          <a:lstStyle/>
          <a:p>
            <a:pPr indent="0" lvl="0" marL="0" rtl="0" algn="ctr">
              <a:spcBef>
                <a:spcPts val="0"/>
              </a:spcBef>
              <a:spcAft>
                <a:spcPts val="0"/>
              </a:spcAft>
              <a:buNone/>
            </a:pPr>
            <a:r>
              <a:rPr b="1" lang="es" sz="1100">
                <a:solidFill>
                  <a:srgbClr val="FFFFFF"/>
                </a:solidFill>
                <a:latin typeface="Proxima Nova"/>
                <a:ea typeface="Proxima Nova"/>
                <a:cs typeface="Proxima Nova"/>
                <a:sym typeface="Proxima Nova"/>
              </a:rPr>
              <a:t>VENTA</a:t>
            </a:r>
            <a:endParaRPr b="1" sz="1100">
              <a:solidFill>
                <a:srgbClr val="FFFFFF"/>
              </a:solidFill>
              <a:latin typeface="Proxima Nova"/>
              <a:ea typeface="Proxima Nova"/>
              <a:cs typeface="Proxima Nova"/>
              <a:sym typeface="Proxima Nova"/>
            </a:endParaRPr>
          </a:p>
        </p:txBody>
      </p:sp>
      <p:cxnSp>
        <p:nvCxnSpPr>
          <p:cNvPr id="438" name="Google Shape;438;p28"/>
          <p:cNvCxnSpPr>
            <a:stCxn id="435" idx="2"/>
            <a:endCxn id="432" idx="0"/>
          </p:cNvCxnSpPr>
          <p:nvPr/>
        </p:nvCxnSpPr>
        <p:spPr>
          <a:xfrm>
            <a:off x="1264561" y="2932525"/>
            <a:ext cx="0" cy="228900"/>
          </a:xfrm>
          <a:prstGeom prst="straightConnector1">
            <a:avLst/>
          </a:prstGeom>
          <a:noFill/>
          <a:ln cap="flat" cmpd="sng" w="19050">
            <a:solidFill>
              <a:srgbClr val="0C343D"/>
            </a:solidFill>
            <a:prstDash val="solid"/>
            <a:round/>
            <a:headEnd len="med" w="med" type="none"/>
            <a:tailEnd len="med" w="med" type="none"/>
          </a:ln>
        </p:spPr>
      </p:cxnSp>
      <p:cxnSp>
        <p:nvCxnSpPr>
          <p:cNvPr id="439" name="Google Shape;439;p28"/>
          <p:cNvCxnSpPr/>
          <p:nvPr/>
        </p:nvCxnSpPr>
        <p:spPr>
          <a:xfrm>
            <a:off x="3436900" y="2932375"/>
            <a:ext cx="0" cy="228900"/>
          </a:xfrm>
          <a:prstGeom prst="straightConnector1">
            <a:avLst/>
          </a:prstGeom>
          <a:noFill/>
          <a:ln cap="flat" cmpd="sng" w="19050">
            <a:solidFill>
              <a:srgbClr val="0C343D"/>
            </a:solidFill>
            <a:prstDash val="solid"/>
            <a:round/>
            <a:headEnd len="med" w="med" type="none"/>
            <a:tailEnd len="med" w="med" type="none"/>
          </a:ln>
        </p:spPr>
      </p:cxnSp>
      <p:sp>
        <p:nvSpPr>
          <p:cNvPr id="440" name="Google Shape;440;p28"/>
          <p:cNvSpPr/>
          <p:nvPr/>
        </p:nvSpPr>
        <p:spPr>
          <a:xfrm>
            <a:off x="4600755" y="3161275"/>
            <a:ext cx="2016900" cy="1135800"/>
          </a:xfrm>
          <a:prstGeom prst="flowChartAlternateProcess">
            <a:avLst/>
          </a:prstGeom>
          <a:solidFill>
            <a:srgbClr val="EFEFEF"/>
          </a:solidFill>
          <a:ln cap="flat" cmpd="sng" w="19050">
            <a:solidFill>
              <a:srgbClr val="EFEFEF"/>
            </a:solidFill>
            <a:prstDash val="solid"/>
            <a:round/>
            <a:headEnd len="sm" w="sm" type="none"/>
            <a:tailEnd len="sm" w="sm" type="none"/>
          </a:ln>
          <a:effectLst>
            <a:outerShdw blurRad="57150" rotWithShape="0" algn="bl" dir="5400000" dist="19050">
              <a:srgbClr val="919191">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lang="es" sz="900">
                <a:solidFill>
                  <a:srgbClr val="434343"/>
                </a:solidFill>
                <a:latin typeface="Proxima Nova"/>
                <a:ea typeface="Proxima Nova"/>
                <a:cs typeface="Proxima Nova"/>
                <a:sym typeface="Proxima Nova"/>
              </a:rPr>
              <a:t>La persona puede vender los activos. Allí deberá determinar el número de bonos que se quieren vender y elegir el precio de mercado.</a:t>
            </a:r>
            <a:endParaRPr sz="900">
              <a:solidFill>
                <a:srgbClr val="434343"/>
              </a:solidFill>
              <a:latin typeface="Proxima Nova"/>
              <a:ea typeface="Proxima Nova"/>
              <a:cs typeface="Proxima Nova"/>
              <a:sym typeface="Proxima Nova"/>
            </a:endParaRPr>
          </a:p>
          <a:p>
            <a:pPr indent="0" lvl="0" marL="0" rtl="0" algn="just">
              <a:spcBef>
                <a:spcPts val="0"/>
              </a:spcBef>
              <a:spcAft>
                <a:spcPts val="0"/>
              </a:spcAft>
              <a:buNone/>
            </a:pPr>
            <a:r>
              <a:t/>
            </a:r>
            <a:endParaRPr b="1" sz="1100">
              <a:solidFill>
                <a:srgbClr val="434343"/>
              </a:solidFill>
              <a:latin typeface="Proxima Nova"/>
              <a:ea typeface="Proxima Nova"/>
              <a:cs typeface="Proxima Nova"/>
              <a:sym typeface="Proxima Nova"/>
            </a:endParaRPr>
          </a:p>
        </p:txBody>
      </p:sp>
      <p:cxnSp>
        <p:nvCxnSpPr>
          <p:cNvPr id="441" name="Google Shape;441;p28"/>
          <p:cNvCxnSpPr/>
          <p:nvPr/>
        </p:nvCxnSpPr>
        <p:spPr>
          <a:xfrm>
            <a:off x="5609165" y="2932375"/>
            <a:ext cx="0" cy="228900"/>
          </a:xfrm>
          <a:prstGeom prst="straightConnector1">
            <a:avLst/>
          </a:prstGeom>
          <a:noFill/>
          <a:ln cap="flat" cmpd="sng" w="19050">
            <a:solidFill>
              <a:srgbClr val="0C343D"/>
            </a:solidFill>
            <a:prstDash val="solid"/>
            <a:round/>
            <a:headEnd len="med" w="med" type="none"/>
            <a:tailEnd len="med" w="med" type="none"/>
          </a:ln>
        </p:spPr>
      </p:cxnSp>
      <p:sp>
        <p:nvSpPr>
          <p:cNvPr id="442" name="Google Shape;442;p28"/>
          <p:cNvSpPr/>
          <p:nvPr/>
        </p:nvSpPr>
        <p:spPr>
          <a:xfrm>
            <a:off x="2798275" y="1036500"/>
            <a:ext cx="297600" cy="276900"/>
          </a:xfrm>
          <a:prstGeom prst="chevron">
            <a:avLst>
              <a:gd fmla="val 50000" name="adj"/>
            </a:avLst>
          </a:pr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4270800" y="1036500"/>
            <a:ext cx="297600" cy="276900"/>
          </a:xfrm>
          <a:prstGeom prst="chevron">
            <a:avLst>
              <a:gd fmla="val 50000" name="adj"/>
            </a:avLst>
          </a:pr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5907325" y="1036500"/>
            <a:ext cx="297600" cy="276900"/>
          </a:xfrm>
          <a:prstGeom prst="chevron">
            <a:avLst>
              <a:gd fmla="val 50000" name="adj"/>
            </a:avLst>
          </a:pr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txBox="1"/>
          <p:nvPr>
            <p:ph type="title"/>
          </p:nvPr>
        </p:nvSpPr>
        <p:spPr>
          <a:xfrm>
            <a:off x="2095976" y="1327350"/>
            <a:ext cx="1538100" cy="381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 sz="900">
                <a:solidFill>
                  <a:srgbClr val="434343"/>
                </a:solidFill>
              </a:rPr>
              <a:t>COMPRA DEL BONO</a:t>
            </a:r>
            <a:endParaRPr sz="900">
              <a:solidFill>
                <a:srgbClr val="434343"/>
              </a:solidFill>
            </a:endParaRPr>
          </a:p>
        </p:txBody>
      </p:sp>
      <p:cxnSp>
        <p:nvCxnSpPr>
          <p:cNvPr id="446" name="Google Shape;446;p28"/>
          <p:cNvCxnSpPr>
            <a:endCxn id="444" idx="3"/>
          </p:cNvCxnSpPr>
          <p:nvPr/>
        </p:nvCxnSpPr>
        <p:spPr>
          <a:xfrm>
            <a:off x="2043925" y="1174950"/>
            <a:ext cx="4161000" cy="0"/>
          </a:xfrm>
          <a:prstGeom prst="straightConnector1">
            <a:avLst/>
          </a:prstGeom>
          <a:noFill/>
          <a:ln cap="flat" cmpd="sng" w="19050">
            <a:solidFill>
              <a:srgbClr val="0C343D"/>
            </a:solidFill>
            <a:prstDash val="solid"/>
            <a:round/>
            <a:headEnd len="med" w="med" type="none"/>
            <a:tailEnd len="med" w="med" type="none"/>
          </a:ln>
        </p:spPr>
      </p:cxnSp>
      <p:sp>
        <p:nvSpPr>
          <p:cNvPr id="447" name="Google Shape;447;p28"/>
          <p:cNvSpPr txBox="1"/>
          <p:nvPr>
            <p:ph type="title"/>
          </p:nvPr>
        </p:nvSpPr>
        <p:spPr>
          <a:xfrm>
            <a:off x="3467580" y="1403551"/>
            <a:ext cx="1854600" cy="381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 sz="900">
                <a:solidFill>
                  <a:srgbClr val="434343"/>
                </a:solidFill>
              </a:rPr>
              <a:t>PARKING</a:t>
            </a:r>
            <a:endParaRPr sz="900">
              <a:solidFill>
                <a:srgbClr val="434343"/>
              </a:solidFill>
            </a:endParaRPr>
          </a:p>
          <a:p>
            <a:pPr indent="0" lvl="0" marL="0" rtl="0" algn="ctr">
              <a:spcBef>
                <a:spcPts val="0"/>
              </a:spcBef>
              <a:spcAft>
                <a:spcPts val="0"/>
              </a:spcAft>
              <a:buNone/>
            </a:pPr>
            <a:r>
              <a:t/>
            </a:r>
            <a:endParaRPr sz="900">
              <a:solidFill>
                <a:srgbClr val="434343"/>
              </a:solidFill>
            </a:endParaRPr>
          </a:p>
        </p:txBody>
      </p:sp>
      <p:sp>
        <p:nvSpPr>
          <p:cNvPr id="448" name="Google Shape;448;p28"/>
          <p:cNvSpPr txBox="1"/>
          <p:nvPr>
            <p:ph type="title"/>
          </p:nvPr>
        </p:nvSpPr>
        <p:spPr>
          <a:xfrm>
            <a:off x="5067780" y="1403551"/>
            <a:ext cx="1854600" cy="381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s" sz="900">
                <a:solidFill>
                  <a:srgbClr val="434343"/>
                </a:solidFill>
              </a:rPr>
              <a:t>VENTA DEL BONO</a:t>
            </a:r>
            <a:endParaRPr sz="900">
              <a:solidFill>
                <a:srgbClr val="434343"/>
              </a:solidFill>
            </a:endParaRPr>
          </a:p>
          <a:p>
            <a:pPr indent="0" lvl="0" marL="0" rtl="0" algn="ctr">
              <a:spcBef>
                <a:spcPts val="0"/>
              </a:spcBef>
              <a:spcAft>
                <a:spcPts val="0"/>
              </a:spcAft>
              <a:buSzPts val="990"/>
              <a:buNone/>
            </a:pPr>
            <a:r>
              <a:t/>
            </a:r>
            <a:endParaRPr sz="900">
              <a:solidFill>
                <a:srgbClr val="434343"/>
              </a:solidFill>
            </a:endParaRPr>
          </a:p>
        </p:txBody>
      </p:sp>
      <p:cxnSp>
        <p:nvCxnSpPr>
          <p:cNvPr id="449" name="Google Shape;449;p28"/>
          <p:cNvCxnSpPr>
            <a:endCxn id="450" idx="1"/>
          </p:cNvCxnSpPr>
          <p:nvPr/>
        </p:nvCxnSpPr>
        <p:spPr>
          <a:xfrm>
            <a:off x="6082403" y="1174950"/>
            <a:ext cx="1599900" cy="0"/>
          </a:xfrm>
          <a:prstGeom prst="straightConnector1">
            <a:avLst/>
          </a:prstGeom>
          <a:noFill/>
          <a:ln cap="flat" cmpd="sng" w="19050">
            <a:solidFill>
              <a:srgbClr val="0C343D"/>
            </a:solidFill>
            <a:prstDash val="dash"/>
            <a:round/>
            <a:headEnd len="med" w="med" type="none"/>
            <a:tailEnd len="med" w="med" type="none"/>
          </a:ln>
        </p:spPr>
      </p:cxnSp>
      <p:sp>
        <p:nvSpPr>
          <p:cNvPr id="450" name="Google Shape;450;p28"/>
          <p:cNvSpPr/>
          <p:nvPr/>
        </p:nvSpPr>
        <p:spPr>
          <a:xfrm>
            <a:off x="7543853" y="1036500"/>
            <a:ext cx="297600" cy="276900"/>
          </a:xfrm>
          <a:prstGeom prst="chevron">
            <a:avLst>
              <a:gd fmla="val 50000" name="adj"/>
            </a:avLst>
          </a:pr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txBox="1"/>
          <p:nvPr>
            <p:ph type="title"/>
          </p:nvPr>
        </p:nvSpPr>
        <p:spPr>
          <a:xfrm>
            <a:off x="6744180" y="1327351"/>
            <a:ext cx="1854600" cy="381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s" sz="900">
                <a:solidFill>
                  <a:srgbClr val="434343"/>
                </a:solidFill>
              </a:rPr>
              <a:t>TRANSFERENCIA</a:t>
            </a:r>
            <a:endParaRPr sz="900">
              <a:solidFill>
                <a:srgbClr val="434343"/>
              </a:solidFill>
            </a:endParaRPr>
          </a:p>
        </p:txBody>
      </p:sp>
      <p:sp>
        <p:nvSpPr>
          <p:cNvPr id="452" name="Google Shape;452;p28"/>
          <p:cNvSpPr/>
          <p:nvPr/>
        </p:nvSpPr>
        <p:spPr>
          <a:xfrm>
            <a:off x="7086741" y="2655625"/>
            <a:ext cx="1464300" cy="276900"/>
          </a:xfrm>
          <a:prstGeom prst="roundRect">
            <a:avLst>
              <a:gd fmla="val 16667" name="adj"/>
            </a:avLst>
          </a:prstGeom>
          <a:solidFill>
            <a:srgbClr val="134F5C"/>
          </a:solidFill>
          <a:ln>
            <a:noFill/>
          </a:ln>
        </p:spPr>
        <p:txBody>
          <a:bodyPr anchorCtr="0" anchor="ctr" bIns="90000" lIns="91425" spcFirstLastPara="1" rIns="91425" wrap="square" tIns="91425">
            <a:noAutofit/>
          </a:bodyPr>
          <a:lstStyle/>
          <a:p>
            <a:pPr indent="0" lvl="0" marL="0" rtl="0" algn="ctr">
              <a:spcBef>
                <a:spcPts val="0"/>
              </a:spcBef>
              <a:spcAft>
                <a:spcPts val="0"/>
              </a:spcAft>
              <a:buNone/>
            </a:pPr>
            <a:r>
              <a:rPr b="1" lang="es" sz="1100">
                <a:solidFill>
                  <a:srgbClr val="FFFFFF"/>
                </a:solidFill>
                <a:latin typeface="Proxima Nova"/>
                <a:ea typeface="Proxima Nova"/>
                <a:cs typeface="Proxima Nova"/>
                <a:sym typeface="Proxima Nova"/>
              </a:rPr>
              <a:t>TRANSFERENCIA</a:t>
            </a:r>
            <a:endParaRPr b="1" sz="1100">
              <a:solidFill>
                <a:srgbClr val="FFFFFF"/>
              </a:solidFill>
              <a:latin typeface="Proxima Nova"/>
              <a:ea typeface="Proxima Nova"/>
              <a:cs typeface="Proxima Nova"/>
              <a:sym typeface="Proxima Nova"/>
            </a:endParaRPr>
          </a:p>
        </p:txBody>
      </p:sp>
      <p:sp>
        <p:nvSpPr>
          <p:cNvPr id="453" name="Google Shape;453;p28"/>
          <p:cNvSpPr/>
          <p:nvPr/>
        </p:nvSpPr>
        <p:spPr>
          <a:xfrm>
            <a:off x="6810555" y="3161275"/>
            <a:ext cx="2016900" cy="1135800"/>
          </a:xfrm>
          <a:prstGeom prst="flowChartAlternateProcess">
            <a:avLst/>
          </a:prstGeom>
          <a:solidFill>
            <a:srgbClr val="EFEFEF"/>
          </a:solidFill>
          <a:ln cap="flat" cmpd="sng" w="19050">
            <a:solidFill>
              <a:srgbClr val="EFEFEF"/>
            </a:solidFill>
            <a:prstDash val="solid"/>
            <a:round/>
            <a:headEnd len="sm" w="sm" type="none"/>
            <a:tailEnd len="sm" w="sm" type="none"/>
          </a:ln>
          <a:effectLst>
            <a:outerShdw blurRad="57150" rotWithShape="0" algn="bl" dir="5400000" dist="19050">
              <a:srgbClr val="919191">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lang="es" sz="900">
                <a:solidFill>
                  <a:srgbClr val="434343"/>
                </a:solidFill>
                <a:latin typeface="Proxima Nova"/>
                <a:ea typeface="Proxima Nova"/>
                <a:cs typeface="Proxima Nova"/>
                <a:sym typeface="Proxima Nova"/>
              </a:rPr>
              <a:t>Cuando se haya realizado la operación, los dólares líquidos estarán disponibles en la plataforma del broker listos para ser transferidos a la cuenta bancaria.</a:t>
            </a:r>
            <a:endParaRPr sz="900">
              <a:solidFill>
                <a:srgbClr val="434343"/>
              </a:solidFill>
              <a:latin typeface="Proxima Nova"/>
              <a:ea typeface="Proxima Nova"/>
              <a:cs typeface="Proxima Nova"/>
              <a:sym typeface="Proxima Nova"/>
            </a:endParaRPr>
          </a:p>
          <a:p>
            <a:pPr indent="0" lvl="0" marL="0" rtl="0" algn="just">
              <a:spcBef>
                <a:spcPts val="0"/>
              </a:spcBef>
              <a:spcAft>
                <a:spcPts val="0"/>
              </a:spcAft>
              <a:buNone/>
            </a:pPr>
            <a:r>
              <a:t/>
            </a:r>
            <a:endParaRPr b="1" sz="1100">
              <a:solidFill>
                <a:srgbClr val="434343"/>
              </a:solidFill>
              <a:latin typeface="Proxima Nova"/>
              <a:ea typeface="Proxima Nova"/>
              <a:cs typeface="Proxima Nova"/>
              <a:sym typeface="Proxima Nova"/>
            </a:endParaRPr>
          </a:p>
        </p:txBody>
      </p:sp>
      <p:cxnSp>
        <p:nvCxnSpPr>
          <p:cNvPr id="454" name="Google Shape;454;p28"/>
          <p:cNvCxnSpPr/>
          <p:nvPr/>
        </p:nvCxnSpPr>
        <p:spPr>
          <a:xfrm>
            <a:off x="7818965" y="2932375"/>
            <a:ext cx="0" cy="228900"/>
          </a:xfrm>
          <a:prstGeom prst="straightConnector1">
            <a:avLst/>
          </a:prstGeom>
          <a:noFill/>
          <a:ln cap="flat" cmpd="sng" w="19050">
            <a:solidFill>
              <a:srgbClr val="0C343D"/>
            </a:solidFill>
            <a:prstDash val="solid"/>
            <a:round/>
            <a:headEnd len="med" w="med" type="none"/>
            <a:tailEnd len="med" w="med" type="none"/>
          </a:ln>
        </p:spPr>
      </p:cxnSp>
      <p:pic>
        <p:nvPicPr>
          <p:cNvPr id="455" name="Google Shape;455;p28"/>
          <p:cNvPicPr preferRelativeResize="0"/>
          <p:nvPr/>
        </p:nvPicPr>
        <p:blipFill rotWithShape="1">
          <a:blip r:embed="rId3">
            <a:alphaModFix/>
          </a:blip>
          <a:srcRect b="48183" l="0" r="0" t="0"/>
          <a:stretch/>
        </p:blipFill>
        <p:spPr>
          <a:xfrm>
            <a:off x="1039800" y="833346"/>
            <a:ext cx="1138150" cy="765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459" name="Shape 459"/>
        <p:cNvGrpSpPr/>
        <p:nvPr/>
      </p:nvGrpSpPr>
      <p:grpSpPr>
        <a:xfrm>
          <a:off x="0" y="0"/>
          <a:ext cx="0" cy="0"/>
          <a:chOff x="0" y="0"/>
          <a:chExt cx="0" cy="0"/>
        </a:xfrm>
      </p:grpSpPr>
      <p:cxnSp>
        <p:nvCxnSpPr>
          <p:cNvPr id="460" name="Google Shape;460;p29"/>
          <p:cNvCxnSpPr/>
          <p:nvPr/>
        </p:nvCxnSpPr>
        <p:spPr>
          <a:xfrm>
            <a:off x="822125" y="404438"/>
            <a:ext cx="7630500" cy="0"/>
          </a:xfrm>
          <a:prstGeom prst="straightConnector1">
            <a:avLst/>
          </a:prstGeom>
          <a:noFill/>
          <a:ln cap="flat" cmpd="sng" w="9525">
            <a:solidFill>
              <a:srgbClr val="B7B7B7"/>
            </a:solidFill>
            <a:prstDash val="solid"/>
            <a:round/>
            <a:headEnd len="med" w="med" type="none"/>
            <a:tailEnd len="med" w="med" type="none"/>
          </a:ln>
        </p:spPr>
      </p:cxnSp>
      <p:sp>
        <p:nvSpPr>
          <p:cNvPr id="461" name="Google Shape;461;p29"/>
          <p:cNvSpPr/>
          <p:nvPr/>
        </p:nvSpPr>
        <p:spPr>
          <a:xfrm>
            <a:off x="3533150" y="270088"/>
            <a:ext cx="1696500" cy="276900"/>
          </a:xfrm>
          <a:prstGeom prst="roundRect">
            <a:avLst>
              <a:gd fmla="val 16667" name="adj"/>
            </a:avLst>
          </a:prstGeom>
          <a:solidFill>
            <a:srgbClr val="134F5C"/>
          </a:solidFill>
          <a:ln>
            <a:noFill/>
          </a:ln>
        </p:spPr>
        <p:txBody>
          <a:bodyPr anchorCtr="0" anchor="ctr" bIns="90000" lIns="91425" spcFirstLastPara="1" rIns="91425" wrap="square" tIns="91425">
            <a:noAutofit/>
          </a:bodyPr>
          <a:lstStyle/>
          <a:p>
            <a:pPr indent="0" lvl="0" marL="0" rtl="0" algn="ctr">
              <a:spcBef>
                <a:spcPts val="0"/>
              </a:spcBef>
              <a:spcAft>
                <a:spcPts val="0"/>
              </a:spcAft>
              <a:buNone/>
            </a:pPr>
            <a:r>
              <a:rPr b="1" lang="es" sz="1100">
                <a:solidFill>
                  <a:srgbClr val="FFFFFF"/>
                </a:solidFill>
                <a:latin typeface="Proxima Nova"/>
                <a:ea typeface="Proxima Nova"/>
                <a:cs typeface="Proxima Nova"/>
                <a:sym typeface="Proxima Nova"/>
              </a:rPr>
              <a:t>BENEFICIOS</a:t>
            </a:r>
            <a:endParaRPr b="1" sz="1100">
              <a:solidFill>
                <a:srgbClr val="FFFFFF"/>
              </a:solidFill>
              <a:latin typeface="Proxima Nova"/>
              <a:ea typeface="Proxima Nova"/>
              <a:cs typeface="Proxima Nova"/>
              <a:sym typeface="Proxima Nova"/>
            </a:endParaRPr>
          </a:p>
        </p:txBody>
      </p:sp>
      <p:sp>
        <p:nvSpPr>
          <p:cNvPr id="462" name="Google Shape;462;p29"/>
          <p:cNvSpPr txBox="1"/>
          <p:nvPr/>
        </p:nvSpPr>
        <p:spPr>
          <a:xfrm>
            <a:off x="816170" y="808612"/>
            <a:ext cx="576000" cy="26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000">
                <a:solidFill>
                  <a:srgbClr val="134F5C"/>
                </a:solidFill>
                <a:latin typeface="Proxima Nova"/>
                <a:ea typeface="Proxima Nova"/>
                <a:cs typeface="Proxima Nova"/>
                <a:sym typeface="Proxima Nova"/>
              </a:rPr>
              <a:t>01</a:t>
            </a:r>
            <a:endParaRPr b="1" sz="2000">
              <a:solidFill>
                <a:srgbClr val="134F5C"/>
              </a:solidFill>
              <a:latin typeface="Proxima Nova"/>
              <a:ea typeface="Proxima Nova"/>
              <a:cs typeface="Proxima Nova"/>
              <a:sym typeface="Proxima Nova"/>
            </a:endParaRPr>
          </a:p>
        </p:txBody>
      </p:sp>
      <p:sp>
        <p:nvSpPr>
          <p:cNvPr id="463" name="Google Shape;463;p29"/>
          <p:cNvSpPr txBox="1"/>
          <p:nvPr/>
        </p:nvSpPr>
        <p:spPr>
          <a:xfrm>
            <a:off x="4834250" y="808600"/>
            <a:ext cx="3569700" cy="266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900">
                <a:solidFill>
                  <a:srgbClr val="565656"/>
                </a:solidFill>
                <a:latin typeface="Proxima Nova"/>
                <a:ea typeface="Proxima Nova"/>
                <a:cs typeface="Proxima Nova"/>
                <a:sym typeface="Proxima Nova"/>
              </a:rPr>
              <a:t>Así como se obtienen dólares al vender los bonos, se puede hacer lo opuesto y comprar un bono en dólares para su posterior venta en pesos. Con una cotización más alta que la de un banco</a:t>
            </a:r>
            <a:endParaRPr sz="900">
              <a:solidFill>
                <a:srgbClr val="565656"/>
              </a:solidFill>
              <a:latin typeface="Proxima Nova"/>
              <a:ea typeface="Proxima Nova"/>
              <a:cs typeface="Proxima Nova"/>
              <a:sym typeface="Proxima Nova"/>
            </a:endParaRPr>
          </a:p>
          <a:p>
            <a:pPr indent="0" lvl="0" marL="0" rtl="0" algn="just">
              <a:spcBef>
                <a:spcPts val="0"/>
              </a:spcBef>
              <a:spcAft>
                <a:spcPts val="0"/>
              </a:spcAft>
              <a:buNone/>
            </a:pPr>
            <a:r>
              <a:t/>
            </a:r>
            <a:endParaRPr sz="900">
              <a:solidFill>
                <a:srgbClr val="565656"/>
              </a:solidFill>
              <a:latin typeface="Proxima Nova"/>
              <a:ea typeface="Proxima Nova"/>
              <a:cs typeface="Proxima Nova"/>
              <a:sym typeface="Proxima Nova"/>
            </a:endParaRPr>
          </a:p>
        </p:txBody>
      </p:sp>
      <p:sp>
        <p:nvSpPr>
          <p:cNvPr id="464" name="Google Shape;464;p29"/>
          <p:cNvSpPr txBox="1"/>
          <p:nvPr/>
        </p:nvSpPr>
        <p:spPr>
          <a:xfrm>
            <a:off x="816170" y="1342012"/>
            <a:ext cx="576000" cy="26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000">
                <a:solidFill>
                  <a:srgbClr val="134F5C"/>
                </a:solidFill>
                <a:latin typeface="Proxima Nova"/>
                <a:ea typeface="Proxima Nova"/>
                <a:cs typeface="Proxima Nova"/>
                <a:sym typeface="Proxima Nova"/>
              </a:rPr>
              <a:t>02</a:t>
            </a:r>
            <a:endParaRPr b="1" sz="2000">
              <a:solidFill>
                <a:srgbClr val="134F5C"/>
              </a:solidFill>
              <a:latin typeface="Proxima Nova"/>
              <a:ea typeface="Proxima Nova"/>
              <a:cs typeface="Proxima Nova"/>
              <a:sym typeface="Proxima Nova"/>
            </a:endParaRPr>
          </a:p>
        </p:txBody>
      </p:sp>
      <p:sp>
        <p:nvSpPr>
          <p:cNvPr id="465" name="Google Shape;465;p29"/>
          <p:cNvSpPr txBox="1"/>
          <p:nvPr/>
        </p:nvSpPr>
        <p:spPr>
          <a:xfrm>
            <a:off x="1392125" y="808600"/>
            <a:ext cx="2612700" cy="26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solidFill>
                  <a:srgbClr val="434343"/>
                </a:solidFill>
                <a:latin typeface="Proxima Nova"/>
                <a:ea typeface="Proxima Nova"/>
                <a:cs typeface="Proxima Nova"/>
                <a:sym typeface="Proxima Nova"/>
              </a:rPr>
              <a:t>Venta de dólares y pesos</a:t>
            </a:r>
            <a:endParaRPr b="1" sz="1000">
              <a:solidFill>
                <a:srgbClr val="434343"/>
              </a:solidFill>
              <a:latin typeface="Proxima Nova"/>
              <a:ea typeface="Proxima Nova"/>
              <a:cs typeface="Proxima Nova"/>
              <a:sym typeface="Proxima Nova"/>
            </a:endParaRPr>
          </a:p>
        </p:txBody>
      </p:sp>
      <p:sp>
        <p:nvSpPr>
          <p:cNvPr id="466" name="Google Shape;466;p29"/>
          <p:cNvSpPr txBox="1"/>
          <p:nvPr/>
        </p:nvSpPr>
        <p:spPr>
          <a:xfrm>
            <a:off x="4834250" y="1342000"/>
            <a:ext cx="3622800" cy="26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565656"/>
              </a:solidFill>
              <a:latin typeface="Proxima Nova"/>
              <a:ea typeface="Proxima Nova"/>
              <a:cs typeface="Proxima Nova"/>
              <a:sym typeface="Proxima Nova"/>
            </a:endParaRPr>
          </a:p>
        </p:txBody>
      </p:sp>
      <p:sp>
        <p:nvSpPr>
          <p:cNvPr id="467" name="Google Shape;467;p29"/>
          <p:cNvSpPr txBox="1"/>
          <p:nvPr/>
        </p:nvSpPr>
        <p:spPr>
          <a:xfrm>
            <a:off x="816170" y="1875412"/>
            <a:ext cx="576000" cy="26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000">
                <a:solidFill>
                  <a:srgbClr val="134F5C"/>
                </a:solidFill>
                <a:latin typeface="Proxima Nova"/>
                <a:ea typeface="Proxima Nova"/>
                <a:cs typeface="Proxima Nova"/>
                <a:sym typeface="Proxima Nova"/>
              </a:rPr>
              <a:t>03</a:t>
            </a:r>
            <a:endParaRPr b="1" sz="2000">
              <a:solidFill>
                <a:srgbClr val="134F5C"/>
              </a:solidFill>
              <a:latin typeface="Proxima Nova"/>
              <a:ea typeface="Proxima Nova"/>
              <a:cs typeface="Proxima Nova"/>
              <a:sym typeface="Proxima Nova"/>
            </a:endParaRPr>
          </a:p>
        </p:txBody>
      </p:sp>
      <p:sp>
        <p:nvSpPr>
          <p:cNvPr id="468" name="Google Shape;468;p29"/>
          <p:cNvSpPr txBox="1"/>
          <p:nvPr/>
        </p:nvSpPr>
        <p:spPr>
          <a:xfrm>
            <a:off x="1392125" y="1342000"/>
            <a:ext cx="2612700" cy="26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solidFill>
                  <a:srgbClr val="434343"/>
                </a:solidFill>
                <a:latin typeface="Proxima Nova"/>
                <a:ea typeface="Proxima Nova"/>
                <a:cs typeface="Proxima Nova"/>
                <a:sym typeface="Proxima Nova"/>
              </a:rPr>
              <a:t>Impuestos y retenciones</a:t>
            </a:r>
            <a:endParaRPr b="1" sz="1000">
              <a:solidFill>
                <a:srgbClr val="434343"/>
              </a:solidFill>
              <a:latin typeface="Proxima Nova"/>
              <a:ea typeface="Proxima Nova"/>
              <a:cs typeface="Proxima Nova"/>
              <a:sym typeface="Proxima Nova"/>
            </a:endParaRPr>
          </a:p>
        </p:txBody>
      </p:sp>
      <p:sp>
        <p:nvSpPr>
          <p:cNvPr id="469" name="Google Shape;469;p29">
            <a:hlinkClick/>
          </p:cNvPr>
          <p:cNvSpPr/>
          <p:nvPr/>
        </p:nvSpPr>
        <p:spPr>
          <a:xfrm>
            <a:off x="4234525" y="803500"/>
            <a:ext cx="297600" cy="276900"/>
          </a:xfrm>
          <a:prstGeom prst="chevron">
            <a:avLst>
              <a:gd fmla="val 50000" name="adj"/>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a:hlinkClick/>
          </p:cNvPr>
          <p:cNvSpPr/>
          <p:nvPr/>
        </p:nvSpPr>
        <p:spPr>
          <a:xfrm>
            <a:off x="4234525" y="1336900"/>
            <a:ext cx="297600" cy="276900"/>
          </a:xfrm>
          <a:prstGeom prst="chevron">
            <a:avLst>
              <a:gd fmla="val 50000" name="adj"/>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a:hlinkClick/>
          </p:cNvPr>
          <p:cNvSpPr/>
          <p:nvPr/>
        </p:nvSpPr>
        <p:spPr>
          <a:xfrm>
            <a:off x="4234525" y="1840475"/>
            <a:ext cx="297600" cy="276900"/>
          </a:xfrm>
          <a:prstGeom prst="chevron">
            <a:avLst>
              <a:gd fmla="val 50000" name="adj"/>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txBox="1"/>
          <p:nvPr/>
        </p:nvSpPr>
        <p:spPr>
          <a:xfrm>
            <a:off x="4834250" y="1951600"/>
            <a:ext cx="3622800" cy="266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900">
                <a:solidFill>
                  <a:srgbClr val="565656"/>
                </a:solidFill>
                <a:latin typeface="Proxima Nova"/>
                <a:ea typeface="Proxima Nova"/>
                <a:cs typeface="Proxima Nova"/>
                <a:sym typeface="Proxima Nova"/>
              </a:rPr>
              <a:t>Se puede comprar en diferentes cantidades, en distintas transacciones, sin el tope de USD 200 del dólar ahorro</a:t>
            </a:r>
            <a:endParaRPr sz="900">
              <a:solidFill>
                <a:srgbClr val="565656"/>
              </a:solidFill>
              <a:latin typeface="Proxima Nova"/>
              <a:ea typeface="Proxima Nova"/>
              <a:cs typeface="Proxima Nova"/>
              <a:sym typeface="Proxima Nova"/>
            </a:endParaRPr>
          </a:p>
          <a:p>
            <a:pPr indent="0" lvl="0" marL="0" rtl="0" algn="just">
              <a:spcBef>
                <a:spcPts val="0"/>
              </a:spcBef>
              <a:spcAft>
                <a:spcPts val="0"/>
              </a:spcAft>
              <a:buNone/>
            </a:pPr>
            <a:r>
              <a:t/>
            </a:r>
            <a:endParaRPr sz="900">
              <a:solidFill>
                <a:srgbClr val="565656"/>
              </a:solidFill>
              <a:latin typeface="Proxima Nova"/>
              <a:ea typeface="Proxima Nova"/>
              <a:cs typeface="Proxima Nova"/>
              <a:sym typeface="Proxima Nova"/>
            </a:endParaRPr>
          </a:p>
          <a:p>
            <a:pPr indent="0" lvl="0" marL="0" rtl="0" algn="just">
              <a:spcBef>
                <a:spcPts val="0"/>
              </a:spcBef>
              <a:spcAft>
                <a:spcPts val="0"/>
              </a:spcAft>
              <a:buNone/>
            </a:pPr>
            <a:r>
              <a:t/>
            </a:r>
            <a:endParaRPr sz="900">
              <a:solidFill>
                <a:srgbClr val="565656"/>
              </a:solidFill>
              <a:latin typeface="Proxima Nova"/>
              <a:ea typeface="Proxima Nova"/>
              <a:cs typeface="Proxima Nova"/>
              <a:sym typeface="Proxima Nova"/>
            </a:endParaRPr>
          </a:p>
        </p:txBody>
      </p:sp>
      <p:sp>
        <p:nvSpPr>
          <p:cNvPr id="473" name="Google Shape;473;p29"/>
          <p:cNvSpPr txBox="1"/>
          <p:nvPr/>
        </p:nvSpPr>
        <p:spPr>
          <a:xfrm>
            <a:off x="1392125" y="1875400"/>
            <a:ext cx="2612700" cy="26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solidFill>
                  <a:srgbClr val="434343"/>
                </a:solidFill>
                <a:latin typeface="Proxima Nova"/>
                <a:ea typeface="Proxima Nova"/>
                <a:cs typeface="Proxima Nova"/>
                <a:sym typeface="Proxima Nova"/>
              </a:rPr>
              <a:t>No hay límite de compra y transacciones</a:t>
            </a:r>
            <a:endParaRPr b="1" sz="1000">
              <a:solidFill>
                <a:srgbClr val="434343"/>
              </a:solidFill>
              <a:latin typeface="Proxima Nova"/>
              <a:ea typeface="Proxima Nova"/>
              <a:cs typeface="Proxima Nova"/>
              <a:sym typeface="Proxima Nova"/>
            </a:endParaRPr>
          </a:p>
        </p:txBody>
      </p:sp>
      <p:sp>
        <p:nvSpPr>
          <p:cNvPr id="474" name="Google Shape;474;p29"/>
          <p:cNvSpPr txBox="1"/>
          <p:nvPr/>
        </p:nvSpPr>
        <p:spPr>
          <a:xfrm>
            <a:off x="2776525" y="4905925"/>
            <a:ext cx="2936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100">
              <a:solidFill>
                <a:srgbClr val="565656"/>
              </a:solidFill>
              <a:latin typeface="Proxima Nova"/>
              <a:ea typeface="Proxima Nova"/>
              <a:cs typeface="Proxima Nova"/>
              <a:sym typeface="Proxima Nova"/>
            </a:endParaRPr>
          </a:p>
        </p:txBody>
      </p:sp>
      <p:sp>
        <p:nvSpPr>
          <p:cNvPr id="475" name="Google Shape;475;p29"/>
          <p:cNvSpPr txBox="1"/>
          <p:nvPr/>
        </p:nvSpPr>
        <p:spPr>
          <a:xfrm>
            <a:off x="4834250" y="1342000"/>
            <a:ext cx="3937200" cy="266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900">
                <a:solidFill>
                  <a:srgbClr val="565656"/>
                </a:solidFill>
                <a:latin typeface="Proxima Nova"/>
                <a:ea typeface="Proxima Nova"/>
                <a:cs typeface="Proxima Nova"/>
                <a:sym typeface="Proxima Nova"/>
              </a:rPr>
              <a:t>No se debe pagar el impuesto país del 30% ni las retenciones del 35%</a:t>
            </a:r>
            <a:endParaRPr sz="900">
              <a:solidFill>
                <a:srgbClr val="565656"/>
              </a:solidFill>
              <a:latin typeface="Proxima Nova"/>
              <a:ea typeface="Proxima Nova"/>
              <a:cs typeface="Proxima Nova"/>
              <a:sym typeface="Proxima Nova"/>
            </a:endParaRPr>
          </a:p>
        </p:txBody>
      </p:sp>
      <p:sp>
        <p:nvSpPr>
          <p:cNvPr id="476" name="Google Shape;476;p29"/>
          <p:cNvSpPr txBox="1"/>
          <p:nvPr/>
        </p:nvSpPr>
        <p:spPr>
          <a:xfrm>
            <a:off x="816170" y="2408812"/>
            <a:ext cx="576000" cy="26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2000">
                <a:solidFill>
                  <a:srgbClr val="134F5C"/>
                </a:solidFill>
                <a:latin typeface="Proxima Nova"/>
                <a:ea typeface="Proxima Nova"/>
                <a:cs typeface="Proxima Nova"/>
                <a:sym typeface="Proxima Nova"/>
              </a:rPr>
              <a:t>04</a:t>
            </a:r>
            <a:endParaRPr b="1" sz="2000">
              <a:solidFill>
                <a:srgbClr val="134F5C"/>
              </a:solidFill>
              <a:latin typeface="Proxima Nova"/>
              <a:ea typeface="Proxima Nova"/>
              <a:cs typeface="Proxima Nova"/>
              <a:sym typeface="Proxima Nova"/>
            </a:endParaRPr>
          </a:p>
        </p:txBody>
      </p:sp>
      <p:sp>
        <p:nvSpPr>
          <p:cNvPr id="477" name="Google Shape;477;p29">
            <a:hlinkClick/>
          </p:cNvPr>
          <p:cNvSpPr/>
          <p:nvPr/>
        </p:nvSpPr>
        <p:spPr>
          <a:xfrm>
            <a:off x="4234525" y="2373875"/>
            <a:ext cx="297600" cy="276900"/>
          </a:xfrm>
          <a:prstGeom prst="chevron">
            <a:avLst>
              <a:gd fmla="val 50000" name="adj"/>
            </a:avLst>
          </a:prstGeom>
          <a:solidFill>
            <a:srgbClr val="134F5C"/>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txBox="1"/>
          <p:nvPr/>
        </p:nvSpPr>
        <p:spPr>
          <a:xfrm>
            <a:off x="4834250" y="2408800"/>
            <a:ext cx="4076700" cy="266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900">
                <a:solidFill>
                  <a:srgbClr val="565656"/>
                </a:solidFill>
                <a:latin typeface="Proxima Nova"/>
                <a:ea typeface="Proxima Nova"/>
                <a:cs typeface="Proxima Nova"/>
                <a:sym typeface="Proxima Nova"/>
              </a:rPr>
              <a:t>Con todo lo que esto implica </a:t>
            </a:r>
            <a:endParaRPr sz="900">
              <a:solidFill>
                <a:srgbClr val="565656"/>
              </a:solidFill>
              <a:latin typeface="Proxima Nova"/>
              <a:ea typeface="Proxima Nova"/>
              <a:cs typeface="Proxima Nova"/>
              <a:sym typeface="Proxima Nova"/>
            </a:endParaRPr>
          </a:p>
        </p:txBody>
      </p:sp>
      <p:sp>
        <p:nvSpPr>
          <p:cNvPr id="479" name="Google Shape;479;p29"/>
          <p:cNvSpPr txBox="1"/>
          <p:nvPr/>
        </p:nvSpPr>
        <p:spPr>
          <a:xfrm>
            <a:off x="1392125" y="2408800"/>
            <a:ext cx="2612700" cy="26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000">
                <a:solidFill>
                  <a:srgbClr val="434343"/>
                </a:solidFill>
                <a:latin typeface="Proxima Nova"/>
                <a:ea typeface="Proxima Nova"/>
                <a:cs typeface="Proxima Nova"/>
                <a:sym typeface="Proxima Nova"/>
              </a:rPr>
              <a:t>Es una operatoria 100% legal</a:t>
            </a:r>
            <a:endParaRPr b="1" sz="1000">
              <a:solidFill>
                <a:srgbClr val="434343"/>
              </a:solidFill>
              <a:latin typeface="Proxima Nova"/>
              <a:ea typeface="Proxima Nova"/>
              <a:cs typeface="Proxima Nova"/>
              <a:sym typeface="Proxima Nova"/>
            </a:endParaRPr>
          </a:p>
        </p:txBody>
      </p:sp>
      <p:cxnSp>
        <p:nvCxnSpPr>
          <p:cNvPr id="480" name="Google Shape;480;p29"/>
          <p:cNvCxnSpPr/>
          <p:nvPr/>
        </p:nvCxnSpPr>
        <p:spPr>
          <a:xfrm>
            <a:off x="822125" y="3223838"/>
            <a:ext cx="7630500" cy="0"/>
          </a:xfrm>
          <a:prstGeom prst="straightConnector1">
            <a:avLst/>
          </a:prstGeom>
          <a:noFill/>
          <a:ln cap="flat" cmpd="sng" w="9525">
            <a:solidFill>
              <a:srgbClr val="B7B7B7"/>
            </a:solidFill>
            <a:prstDash val="solid"/>
            <a:round/>
            <a:headEnd len="med" w="med" type="none"/>
            <a:tailEnd len="med" w="med" type="none"/>
          </a:ln>
        </p:spPr>
      </p:cxnSp>
      <p:sp>
        <p:nvSpPr>
          <p:cNvPr id="481" name="Google Shape;481;p29"/>
          <p:cNvSpPr/>
          <p:nvPr/>
        </p:nvSpPr>
        <p:spPr>
          <a:xfrm>
            <a:off x="3533150" y="3089488"/>
            <a:ext cx="1696500" cy="276900"/>
          </a:xfrm>
          <a:prstGeom prst="roundRect">
            <a:avLst>
              <a:gd fmla="val 16667" name="adj"/>
            </a:avLst>
          </a:prstGeom>
          <a:solidFill>
            <a:srgbClr val="134F5C"/>
          </a:solidFill>
          <a:ln>
            <a:noFill/>
          </a:ln>
        </p:spPr>
        <p:txBody>
          <a:bodyPr anchorCtr="0" anchor="ctr" bIns="90000" lIns="91425" spcFirstLastPara="1" rIns="91425" wrap="square" tIns="91425">
            <a:noAutofit/>
          </a:bodyPr>
          <a:lstStyle/>
          <a:p>
            <a:pPr indent="0" lvl="0" marL="0" rtl="0" algn="ctr">
              <a:spcBef>
                <a:spcPts val="0"/>
              </a:spcBef>
              <a:spcAft>
                <a:spcPts val="0"/>
              </a:spcAft>
              <a:buNone/>
            </a:pPr>
            <a:r>
              <a:rPr b="1" lang="es" sz="1100">
                <a:solidFill>
                  <a:srgbClr val="FFFFFF"/>
                </a:solidFill>
                <a:latin typeface="Proxima Nova"/>
                <a:ea typeface="Proxima Nova"/>
                <a:cs typeface="Proxima Nova"/>
                <a:sym typeface="Proxima Nova"/>
              </a:rPr>
              <a:t>RIESGOS</a:t>
            </a:r>
            <a:endParaRPr b="1" sz="1100">
              <a:solidFill>
                <a:srgbClr val="FFFFFF"/>
              </a:solidFill>
              <a:latin typeface="Proxima Nova"/>
              <a:ea typeface="Proxima Nova"/>
              <a:cs typeface="Proxima Nova"/>
              <a:sym typeface="Proxima Nova"/>
            </a:endParaRPr>
          </a:p>
        </p:txBody>
      </p:sp>
      <p:sp>
        <p:nvSpPr>
          <p:cNvPr id="482" name="Google Shape;482;p29"/>
          <p:cNvSpPr txBox="1"/>
          <p:nvPr/>
        </p:nvSpPr>
        <p:spPr>
          <a:xfrm>
            <a:off x="773475" y="3637500"/>
            <a:ext cx="7630500" cy="9543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s" sz="1000">
                <a:latin typeface="Proxima Nova"/>
                <a:ea typeface="Proxima Nova"/>
                <a:cs typeface="Proxima Nova"/>
                <a:sym typeface="Proxima Nova"/>
              </a:rPr>
              <a:t>El principal riesgo de esta operatoria es debido al parking entre la compra y la venta. Durante ese tiempo, puede fluctuar el valor del bono lo cual genera que el cambio quede diferente a lo calculado.</a:t>
            </a:r>
            <a:endParaRPr sz="1000">
              <a:latin typeface="Proxima Nova"/>
              <a:ea typeface="Proxima Nova"/>
              <a:cs typeface="Proxima Nova"/>
              <a:sym typeface="Proxima Nova"/>
            </a:endParaRPr>
          </a:p>
          <a:p>
            <a:pPr indent="45720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es" sz="1000">
                <a:latin typeface="Proxima Nova"/>
                <a:ea typeface="Proxima Nova"/>
                <a:cs typeface="Proxima Nova"/>
                <a:sym typeface="Proxima Nova"/>
              </a:rPr>
              <a:t>Por esta razón, algunos brokers están ofreciendo un servicio de Dólar MEP 'asegurado' en el cual se deja establecido el monto en dólares a recibir al momento de comprar el bono en pesos.</a:t>
            </a:r>
            <a:endParaRPr sz="10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0"/>
          <p:cNvSpPr txBox="1"/>
          <p:nvPr>
            <p:ph type="title"/>
          </p:nvPr>
        </p:nvSpPr>
        <p:spPr>
          <a:xfrm>
            <a:off x="473450" y="1916800"/>
            <a:ext cx="8331600" cy="19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2700">
              <a:solidFill>
                <a:schemeClr val="lt1"/>
              </a:solidFill>
            </a:endParaRPr>
          </a:p>
          <a:p>
            <a:pPr indent="0" lvl="0" marL="0" rtl="0" algn="l">
              <a:spcBef>
                <a:spcPts val="0"/>
              </a:spcBef>
              <a:spcAft>
                <a:spcPts val="0"/>
              </a:spcAft>
              <a:buClr>
                <a:schemeClr val="dk1"/>
              </a:buClr>
              <a:buSzPts val="1100"/>
              <a:buFont typeface="Arial"/>
              <a:buNone/>
            </a:pPr>
            <a:r>
              <a:rPr b="1" lang="es" sz="2900">
                <a:solidFill>
                  <a:schemeClr val="lt1"/>
                </a:solidFill>
              </a:rPr>
              <a:t>Muchas gracias</a:t>
            </a:r>
            <a:endParaRPr b="1" sz="1700">
              <a:solidFill>
                <a:schemeClr val="lt1"/>
              </a:solidFill>
            </a:endParaRPr>
          </a:p>
        </p:txBody>
      </p:sp>
      <p:pic>
        <p:nvPicPr>
          <p:cNvPr descr="Imagen relacionada" id="488" name="Google Shape;488;p30"/>
          <p:cNvPicPr preferRelativeResize="0"/>
          <p:nvPr/>
        </p:nvPicPr>
        <p:blipFill rotWithShape="1">
          <a:blip r:embed="rId3">
            <a:alphaModFix/>
          </a:blip>
          <a:srcRect b="9833" l="18309" r="18315" t="6763"/>
          <a:stretch/>
        </p:blipFill>
        <p:spPr>
          <a:xfrm>
            <a:off x="3335125" y="2334451"/>
            <a:ext cx="554400" cy="5478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11" name="Shape 211"/>
        <p:cNvGrpSpPr/>
        <p:nvPr/>
      </p:nvGrpSpPr>
      <p:grpSpPr>
        <a:xfrm>
          <a:off x="0" y="0"/>
          <a:ext cx="0" cy="0"/>
          <a:chOff x="0" y="0"/>
          <a:chExt cx="0" cy="0"/>
        </a:xfrm>
      </p:grpSpPr>
      <p:sp>
        <p:nvSpPr>
          <p:cNvPr id="212" name="Google Shape;212;p16"/>
          <p:cNvSpPr txBox="1"/>
          <p:nvPr>
            <p:ph type="title"/>
          </p:nvPr>
        </p:nvSpPr>
        <p:spPr>
          <a:xfrm>
            <a:off x="400800" y="2143500"/>
            <a:ext cx="6327600" cy="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3000">
                <a:solidFill>
                  <a:schemeClr val="lt1"/>
                </a:solidFill>
              </a:rPr>
              <a:t>VALUACIÓN  DE ACCIONES</a:t>
            </a:r>
            <a:endParaRPr b="1" sz="3000">
              <a:solidFill>
                <a:schemeClr val="lt2"/>
              </a:solidFill>
            </a:endParaRPr>
          </a:p>
        </p:txBody>
      </p:sp>
      <p:sp>
        <p:nvSpPr>
          <p:cNvPr id="213" name="Google Shape;213;p16"/>
          <p:cNvSpPr txBox="1"/>
          <p:nvPr>
            <p:ph type="title"/>
          </p:nvPr>
        </p:nvSpPr>
        <p:spPr>
          <a:xfrm>
            <a:off x="-1603200" y="528375"/>
            <a:ext cx="8331600" cy="8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700">
              <a:solidFill>
                <a:schemeClr val="lt1"/>
              </a:solidFill>
            </a:endParaRPr>
          </a:p>
          <a:p>
            <a:pPr indent="0" lvl="0" marL="457200" rtl="0" algn="l">
              <a:spcBef>
                <a:spcPts val="0"/>
              </a:spcBef>
              <a:spcAft>
                <a:spcPts val="0"/>
              </a:spcAft>
              <a:buNone/>
            </a:pPr>
            <a:r>
              <a:t/>
            </a:r>
            <a:endParaRPr sz="1500">
              <a:solidFill>
                <a:srgbClr val="999999"/>
              </a:solidFill>
            </a:endParaRPr>
          </a:p>
          <a:p>
            <a:pPr indent="0" lvl="0" marL="914400" rtl="0" algn="l">
              <a:spcBef>
                <a:spcPts val="0"/>
              </a:spcBef>
              <a:spcAft>
                <a:spcPts val="0"/>
              </a:spcAft>
              <a:buNone/>
            </a:pPr>
            <a:r>
              <a:t/>
            </a:r>
            <a:endParaRPr sz="1500">
              <a:solidFill>
                <a:srgbClr val="999999"/>
              </a:solidFill>
            </a:endParaRPr>
          </a:p>
        </p:txBody>
      </p:sp>
      <p:grpSp>
        <p:nvGrpSpPr>
          <p:cNvPr id="214" name="Google Shape;214;p16"/>
          <p:cNvGrpSpPr/>
          <p:nvPr/>
        </p:nvGrpSpPr>
        <p:grpSpPr>
          <a:xfrm rot="-5400000">
            <a:off x="-1270088" y="3818616"/>
            <a:ext cx="3132925" cy="2375944"/>
            <a:chOff x="0" y="0"/>
            <a:chExt cx="3423588" cy="2596376"/>
          </a:xfrm>
        </p:grpSpPr>
        <p:sp>
          <p:nvSpPr>
            <p:cNvPr id="215" name="Google Shape;215;p16"/>
            <p:cNvSpPr/>
            <p:nvPr/>
          </p:nvSpPr>
          <p:spPr>
            <a:xfrm>
              <a:off x="2739289"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16" name="Google Shape;216;p16"/>
            <p:cNvSpPr/>
            <p:nvPr/>
          </p:nvSpPr>
          <p:spPr>
            <a:xfrm>
              <a:off x="329528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17" name="Google Shape;217;p16"/>
            <p:cNvSpPr/>
            <p:nvPr/>
          </p:nvSpPr>
          <p:spPr>
            <a:xfrm>
              <a:off x="3295284"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18" name="Google Shape;218;p16"/>
            <p:cNvSpPr/>
            <p:nvPr/>
          </p:nvSpPr>
          <p:spPr>
            <a:xfrm>
              <a:off x="0"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6FAFA">
                <a:alpha val="2078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19" name="Google Shape;219;p16"/>
            <p:cNvSpPr/>
            <p:nvPr/>
          </p:nvSpPr>
          <p:spPr>
            <a:xfrm>
              <a:off x="555994"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0" name="Google Shape;220;p16"/>
            <p:cNvSpPr/>
            <p:nvPr/>
          </p:nvSpPr>
          <p:spPr>
            <a:xfrm>
              <a:off x="2196856"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1" name="Google Shape;221;p16"/>
            <p:cNvSpPr/>
            <p:nvPr/>
          </p:nvSpPr>
          <p:spPr>
            <a:xfrm>
              <a:off x="0"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2" name="Google Shape;222;p16"/>
            <p:cNvSpPr/>
            <p:nvPr/>
          </p:nvSpPr>
          <p:spPr>
            <a:xfrm>
              <a:off x="0"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3" name="Google Shape;223;p16"/>
            <p:cNvSpPr/>
            <p:nvPr/>
          </p:nvSpPr>
          <p:spPr>
            <a:xfrm>
              <a:off x="0"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4" name="Google Shape;224;p16"/>
            <p:cNvSpPr/>
            <p:nvPr/>
          </p:nvSpPr>
          <p:spPr>
            <a:xfrm>
              <a:off x="555994"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5" name="Google Shape;225;p16"/>
            <p:cNvSpPr/>
            <p:nvPr/>
          </p:nvSpPr>
          <p:spPr>
            <a:xfrm>
              <a:off x="55599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6" name="Google Shape;226;p16"/>
            <p:cNvSpPr/>
            <p:nvPr/>
          </p:nvSpPr>
          <p:spPr>
            <a:xfrm>
              <a:off x="1098428"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7" name="Google Shape;227;p16"/>
            <p:cNvSpPr/>
            <p:nvPr/>
          </p:nvSpPr>
          <p:spPr>
            <a:xfrm>
              <a:off x="1640861"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8" name="Google Shape;228;p16"/>
            <p:cNvSpPr/>
            <p:nvPr/>
          </p:nvSpPr>
          <p:spPr>
            <a:xfrm>
              <a:off x="1640861"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9" name="Google Shape;229;p16"/>
            <p:cNvSpPr/>
            <p:nvPr/>
          </p:nvSpPr>
          <p:spPr>
            <a:xfrm>
              <a:off x="1640861"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30" name="Google Shape;230;p16"/>
            <p:cNvSpPr/>
            <p:nvPr/>
          </p:nvSpPr>
          <p:spPr>
            <a:xfrm>
              <a:off x="2196856"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31" name="Google Shape;231;p16"/>
            <p:cNvSpPr/>
            <p:nvPr/>
          </p:nvSpPr>
          <p:spPr>
            <a:xfrm>
              <a:off x="2196856"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32" name="Google Shape;232;p16"/>
            <p:cNvSpPr/>
            <p:nvPr/>
          </p:nvSpPr>
          <p:spPr>
            <a:xfrm>
              <a:off x="0"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33" name="Google Shape;233;p16"/>
            <p:cNvSpPr/>
            <p:nvPr/>
          </p:nvSpPr>
          <p:spPr>
            <a:xfrm>
              <a:off x="1640861"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34" name="Google Shape;234;p16"/>
            <p:cNvSpPr/>
            <p:nvPr/>
          </p:nvSpPr>
          <p:spPr>
            <a:xfrm>
              <a:off x="2196856"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grpSp>
      <p:grpSp>
        <p:nvGrpSpPr>
          <p:cNvPr id="235" name="Google Shape;235;p16"/>
          <p:cNvGrpSpPr/>
          <p:nvPr/>
        </p:nvGrpSpPr>
        <p:grpSpPr>
          <a:xfrm rot="5400000">
            <a:off x="6299508" y="-321979"/>
            <a:ext cx="2624134" cy="2375944"/>
            <a:chOff x="0" y="0"/>
            <a:chExt cx="2867593" cy="2596376"/>
          </a:xfrm>
        </p:grpSpPr>
        <p:sp>
          <p:nvSpPr>
            <p:cNvPr id="236" name="Google Shape;236;p16"/>
            <p:cNvSpPr/>
            <p:nvPr/>
          </p:nvSpPr>
          <p:spPr>
            <a:xfrm>
              <a:off x="2739289"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37" name="Google Shape;237;p16"/>
            <p:cNvSpPr/>
            <p:nvPr/>
          </p:nvSpPr>
          <p:spPr>
            <a:xfrm>
              <a:off x="0"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6FAFA">
                <a:alpha val="2078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38" name="Google Shape;238;p16"/>
            <p:cNvSpPr/>
            <p:nvPr/>
          </p:nvSpPr>
          <p:spPr>
            <a:xfrm>
              <a:off x="555994"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39" name="Google Shape;239;p16"/>
            <p:cNvSpPr/>
            <p:nvPr/>
          </p:nvSpPr>
          <p:spPr>
            <a:xfrm>
              <a:off x="0"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40" name="Google Shape;240;p16"/>
            <p:cNvSpPr/>
            <p:nvPr/>
          </p:nvSpPr>
          <p:spPr>
            <a:xfrm>
              <a:off x="0"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41" name="Google Shape;241;p16"/>
            <p:cNvSpPr/>
            <p:nvPr/>
          </p:nvSpPr>
          <p:spPr>
            <a:xfrm>
              <a:off x="0"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42" name="Google Shape;242;p16"/>
            <p:cNvSpPr/>
            <p:nvPr/>
          </p:nvSpPr>
          <p:spPr>
            <a:xfrm>
              <a:off x="555994"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43" name="Google Shape;243;p16"/>
            <p:cNvSpPr/>
            <p:nvPr/>
          </p:nvSpPr>
          <p:spPr>
            <a:xfrm>
              <a:off x="55599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44" name="Google Shape;244;p16"/>
            <p:cNvSpPr/>
            <p:nvPr/>
          </p:nvSpPr>
          <p:spPr>
            <a:xfrm>
              <a:off x="1098428"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45" name="Google Shape;245;p16"/>
            <p:cNvSpPr/>
            <p:nvPr/>
          </p:nvSpPr>
          <p:spPr>
            <a:xfrm>
              <a:off x="1640861"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46" name="Google Shape;246;p16"/>
            <p:cNvSpPr/>
            <p:nvPr/>
          </p:nvSpPr>
          <p:spPr>
            <a:xfrm>
              <a:off x="1640861"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47" name="Google Shape;247;p16"/>
            <p:cNvSpPr/>
            <p:nvPr/>
          </p:nvSpPr>
          <p:spPr>
            <a:xfrm>
              <a:off x="1640861"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48" name="Google Shape;248;p16"/>
            <p:cNvSpPr/>
            <p:nvPr/>
          </p:nvSpPr>
          <p:spPr>
            <a:xfrm>
              <a:off x="2196856"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49" name="Google Shape;249;p16"/>
            <p:cNvSpPr/>
            <p:nvPr/>
          </p:nvSpPr>
          <p:spPr>
            <a:xfrm>
              <a:off x="2196856"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50" name="Google Shape;250;p16"/>
            <p:cNvSpPr/>
            <p:nvPr/>
          </p:nvSpPr>
          <p:spPr>
            <a:xfrm>
              <a:off x="0"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51" name="Google Shape;251;p16"/>
            <p:cNvSpPr/>
            <p:nvPr/>
          </p:nvSpPr>
          <p:spPr>
            <a:xfrm>
              <a:off x="1640861"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52" name="Google Shape;252;p16"/>
            <p:cNvSpPr/>
            <p:nvPr/>
          </p:nvSpPr>
          <p:spPr>
            <a:xfrm>
              <a:off x="2196856"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56" name="Shape 256"/>
        <p:cNvGrpSpPr/>
        <p:nvPr/>
      </p:nvGrpSpPr>
      <p:grpSpPr>
        <a:xfrm>
          <a:off x="0" y="0"/>
          <a:ext cx="0" cy="0"/>
          <a:chOff x="0" y="0"/>
          <a:chExt cx="0" cy="0"/>
        </a:xfrm>
      </p:grpSpPr>
      <p:sp>
        <p:nvSpPr>
          <p:cNvPr id="257" name="Google Shape;257;p17"/>
          <p:cNvSpPr txBox="1"/>
          <p:nvPr>
            <p:ph type="title"/>
          </p:nvPr>
        </p:nvSpPr>
        <p:spPr>
          <a:xfrm>
            <a:off x="181650" y="0"/>
            <a:ext cx="8892000" cy="12696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s" sz="1110">
                <a:solidFill>
                  <a:schemeClr val="dk1"/>
                </a:solidFill>
              </a:rPr>
              <a:t>1.CALCULAR EL PRECIO DE UNA </a:t>
            </a:r>
            <a:r>
              <a:rPr lang="es" sz="1110">
                <a:solidFill>
                  <a:schemeClr val="dk1"/>
                </a:solidFill>
              </a:rPr>
              <a:t>ACCIÓN</a:t>
            </a:r>
            <a:r>
              <a:rPr lang="es" sz="1110">
                <a:solidFill>
                  <a:schemeClr val="dk1"/>
                </a:solidFill>
              </a:rPr>
              <a:t> CON LOS SIGUIENTES DATOS</a:t>
            </a:r>
            <a:endParaRPr sz="1110">
              <a:solidFill>
                <a:schemeClr val="dk1"/>
              </a:solidFill>
            </a:endParaRPr>
          </a:p>
          <a:p>
            <a:pPr indent="0" lvl="0" marL="0" rtl="0" algn="l">
              <a:spcBef>
                <a:spcPts val="0"/>
              </a:spcBef>
              <a:spcAft>
                <a:spcPts val="0"/>
              </a:spcAft>
              <a:buNone/>
            </a:pPr>
            <a:r>
              <a:rPr lang="es" sz="1110">
                <a:solidFill>
                  <a:schemeClr val="dk1"/>
                </a:solidFill>
              </a:rPr>
              <a:t>CRECIMIENTO</a:t>
            </a:r>
            <a:r>
              <a:rPr lang="es" sz="1110">
                <a:solidFill>
                  <a:schemeClr val="dk1"/>
                </a:solidFill>
              </a:rPr>
              <a:t> = CONSTANTE 8%</a:t>
            </a:r>
            <a:endParaRPr sz="1110">
              <a:solidFill>
                <a:schemeClr val="dk1"/>
              </a:solidFill>
            </a:endParaRPr>
          </a:p>
          <a:p>
            <a:pPr indent="0" lvl="0" marL="0" rtl="0" algn="l">
              <a:spcBef>
                <a:spcPts val="0"/>
              </a:spcBef>
              <a:spcAft>
                <a:spcPts val="0"/>
              </a:spcAft>
              <a:buNone/>
            </a:pPr>
            <a:r>
              <a:rPr lang="es" sz="1110">
                <a:solidFill>
                  <a:schemeClr val="dk1"/>
                </a:solidFill>
              </a:rPr>
              <a:t>ÚLTIMO</a:t>
            </a:r>
            <a:r>
              <a:rPr lang="es" sz="1110">
                <a:solidFill>
                  <a:schemeClr val="dk1"/>
                </a:solidFill>
              </a:rPr>
              <a:t> DIVIDENDO PAGADO 1,15$, EL DIVIDENDO 1 YA SE BENEFICIARA CON EL CRECIMIENTO ANUAL MENCIONADO</a:t>
            </a:r>
            <a:endParaRPr sz="1110">
              <a:solidFill>
                <a:schemeClr val="dk1"/>
              </a:solidFill>
            </a:endParaRPr>
          </a:p>
          <a:p>
            <a:pPr indent="0" lvl="0" marL="0" rtl="0" algn="l">
              <a:spcBef>
                <a:spcPts val="0"/>
              </a:spcBef>
              <a:spcAft>
                <a:spcPts val="0"/>
              </a:spcAft>
              <a:buNone/>
            </a:pPr>
            <a:r>
              <a:rPr lang="es" sz="1110">
                <a:solidFill>
                  <a:schemeClr val="dk1"/>
                </a:solidFill>
              </a:rPr>
              <a:t>UNA </a:t>
            </a:r>
            <a:r>
              <a:rPr lang="es" sz="1110">
                <a:solidFill>
                  <a:schemeClr val="dk1"/>
                </a:solidFill>
              </a:rPr>
              <a:t>ACCIÓN</a:t>
            </a:r>
            <a:r>
              <a:rPr lang="es" sz="1110">
                <a:solidFill>
                  <a:schemeClr val="dk1"/>
                </a:solidFill>
              </a:rPr>
              <a:t> DE SIMILAR RIESGO RINDE 13,4%</a:t>
            </a:r>
            <a:endParaRPr sz="1110">
              <a:solidFill>
                <a:schemeClr val="dk1"/>
              </a:solidFill>
            </a:endParaRPr>
          </a:p>
          <a:p>
            <a:pPr indent="0" lvl="0" marL="0" rtl="0" algn="l">
              <a:lnSpc>
                <a:spcPct val="115000"/>
              </a:lnSpc>
              <a:spcBef>
                <a:spcPts val="0"/>
              </a:spcBef>
              <a:spcAft>
                <a:spcPts val="0"/>
              </a:spcAft>
              <a:buNone/>
            </a:pPr>
            <a:r>
              <a:t/>
            </a:r>
            <a:endParaRPr sz="1110">
              <a:solidFill>
                <a:schemeClr val="dk1"/>
              </a:solidFill>
            </a:endParaRPr>
          </a:p>
          <a:p>
            <a:pPr indent="0" lvl="0" marL="0" rtl="0" algn="l">
              <a:lnSpc>
                <a:spcPct val="115000"/>
              </a:lnSpc>
              <a:spcBef>
                <a:spcPts val="0"/>
              </a:spcBef>
              <a:spcAft>
                <a:spcPts val="0"/>
              </a:spcAft>
              <a:buSzPts val="990"/>
              <a:buNone/>
            </a:pPr>
            <a:r>
              <a:t/>
            </a:r>
            <a:endParaRPr sz="1310">
              <a:solidFill>
                <a:schemeClr val="dk1"/>
              </a:solidFill>
            </a:endParaRPr>
          </a:p>
        </p:txBody>
      </p:sp>
      <p:sp>
        <p:nvSpPr>
          <p:cNvPr id="258" name="Google Shape;258;p17"/>
          <p:cNvSpPr txBox="1"/>
          <p:nvPr/>
        </p:nvSpPr>
        <p:spPr>
          <a:xfrm>
            <a:off x="4137225" y="983750"/>
            <a:ext cx="374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latin typeface="Proxima Nova"/>
                <a:ea typeface="Proxima Nova"/>
                <a:cs typeface="Proxima Nova"/>
                <a:sym typeface="Proxima Nova"/>
              </a:rPr>
              <a:t>El precio de la acción es   Po = 23</a:t>
            </a:r>
            <a:endParaRPr b="1" sz="1800">
              <a:latin typeface="Proxima Nova"/>
              <a:ea typeface="Proxima Nova"/>
              <a:cs typeface="Proxima Nova"/>
              <a:sym typeface="Proxima Nova"/>
            </a:endParaRPr>
          </a:p>
        </p:txBody>
      </p:sp>
      <p:sp>
        <p:nvSpPr>
          <p:cNvPr id="259" name="Google Shape;259;p17"/>
          <p:cNvSpPr txBox="1"/>
          <p:nvPr/>
        </p:nvSpPr>
        <p:spPr>
          <a:xfrm>
            <a:off x="181650" y="983750"/>
            <a:ext cx="3422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Proxima Nova"/>
                <a:ea typeface="Proxima Nova"/>
                <a:cs typeface="Proxima Nova"/>
                <a:sym typeface="Proxima Nova"/>
              </a:rPr>
              <a:t>DATOS</a:t>
            </a:r>
            <a:endParaRPr b="1" sz="1100">
              <a:latin typeface="Proxima Nova"/>
              <a:ea typeface="Proxima Nova"/>
              <a:cs typeface="Proxima Nova"/>
              <a:sym typeface="Proxima Nova"/>
            </a:endParaRPr>
          </a:p>
          <a:p>
            <a:pPr indent="0" lvl="0" marL="0" rtl="0" algn="l">
              <a:spcBef>
                <a:spcPts val="0"/>
              </a:spcBef>
              <a:spcAft>
                <a:spcPts val="0"/>
              </a:spcAft>
              <a:buNone/>
            </a:pPr>
            <a:r>
              <a:t/>
            </a:r>
            <a:endParaRPr b="1"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r (costo op)</a:t>
            </a:r>
            <a:r>
              <a:rPr lang="es" sz="1100">
                <a:latin typeface="Proxima Nova"/>
                <a:ea typeface="Proxima Nova"/>
                <a:cs typeface="Proxima Nova"/>
                <a:sym typeface="Proxima Nova"/>
              </a:rPr>
              <a:t> 		= 13,4%</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g (crecimiento) 	= 8%</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D</a:t>
            </a:r>
            <a:r>
              <a:rPr lang="es" sz="800">
                <a:latin typeface="Proxima Nova"/>
                <a:ea typeface="Proxima Nova"/>
                <a:cs typeface="Proxima Nova"/>
                <a:sym typeface="Proxima Nova"/>
              </a:rPr>
              <a:t>iv 			</a:t>
            </a:r>
            <a:r>
              <a:rPr lang="es" sz="1100">
                <a:latin typeface="Proxima Nova"/>
                <a:ea typeface="Proxima Nova"/>
                <a:cs typeface="Proxima Nova"/>
                <a:sym typeface="Proxima Nova"/>
              </a:rPr>
              <a:t>= 1.242$</a:t>
            </a:r>
            <a:endParaRPr sz="1100">
              <a:latin typeface="Proxima Nova"/>
              <a:ea typeface="Proxima Nova"/>
              <a:cs typeface="Proxima Nova"/>
              <a:sym typeface="Proxima Nova"/>
            </a:endParaRPr>
          </a:p>
          <a:p>
            <a:pPr indent="0" lvl="0" marL="457200" rtl="0" algn="l">
              <a:spcBef>
                <a:spcPts val="0"/>
              </a:spcBef>
              <a:spcAft>
                <a:spcPts val="0"/>
              </a:spcAft>
              <a:buNone/>
            </a:pPr>
            <a:r>
              <a:t/>
            </a:r>
            <a:endParaRPr b="1" sz="900">
              <a:latin typeface="Calibri"/>
              <a:ea typeface="Calibri"/>
              <a:cs typeface="Calibri"/>
              <a:sym typeface="Calibri"/>
            </a:endParaRPr>
          </a:p>
        </p:txBody>
      </p:sp>
      <p:sp>
        <p:nvSpPr>
          <p:cNvPr id="260" name="Google Shape;260;p17"/>
          <p:cNvSpPr txBox="1"/>
          <p:nvPr>
            <p:ph type="title"/>
          </p:nvPr>
        </p:nvSpPr>
        <p:spPr>
          <a:xfrm>
            <a:off x="50913" y="2218250"/>
            <a:ext cx="9144000" cy="12696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s" sz="1110">
                <a:solidFill>
                  <a:schemeClr val="dk1"/>
                </a:solidFill>
              </a:rPr>
              <a:t>2.MUESTRE QUE TAN SENSIBLE ES EL PRECIO ANTE CAMBIOS EN CADA UNA DE LAS VARIABLES DE LA </a:t>
            </a:r>
            <a:r>
              <a:rPr lang="es" sz="1110">
                <a:solidFill>
                  <a:schemeClr val="dk1"/>
                </a:solidFill>
              </a:rPr>
              <a:t>ECUACIÓN</a:t>
            </a:r>
            <a:endParaRPr sz="1110">
              <a:solidFill>
                <a:schemeClr val="dk1"/>
              </a:solidFill>
            </a:endParaRPr>
          </a:p>
          <a:p>
            <a:pPr indent="0" lvl="0" marL="0" rtl="0" algn="l">
              <a:spcBef>
                <a:spcPts val="0"/>
              </a:spcBef>
              <a:spcAft>
                <a:spcPts val="0"/>
              </a:spcAft>
              <a:buNone/>
            </a:pPr>
            <a:r>
              <a:rPr lang="es" sz="1110">
                <a:solidFill>
                  <a:schemeClr val="dk1"/>
                </a:solidFill>
              </a:rPr>
              <a:t>¿A </a:t>
            </a:r>
            <a:r>
              <a:rPr lang="es" sz="1110">
                <a:solidFill>
                  <a:schemeClr val="dk1"/>
                </a:solidFill>
              </a:rPr>
              <a:t>QUÉ</a:t>
            </a:r>
            <a:r>
              <a:rPr lang="es" sz="1110">
                <a:solidFill>
                  <a:schemeClr val="dk1"/>
                </a:solidFill>
              </a:rPr>
              <a:t> VARIABLE ES </a:t>
            </a:r>
            <a:r>
              <a:rPr lang="es" sz="1110">
                <a:solidFill>
                  <a:schemeClr val="dk1"/>
                </a:solidFill>
              </a:rPr>
              <a:t>MÁS</a:t>
            </a:r>
            <a:r>
              <a:rPr lang="es" sz="1110">
                <a:solidFill>
                  <a:schemeClr val="dk1"/>
                </a:solidFill>
              </a:rPr>
              <a:t> SENSIBLE?</a:t>
            </a:r>
            <a:endParaRPr sz="1110">
              <a:solidFill>
                <a:schemeClr val="dk1"/>
              </a:solidFill>
            </a:endParaRPr>
          </a:p>
          <a:p>
            <a:pPr indent="0" lvl="0" marL="0" rtl="0" algn="l">
              <a:lnSpc>
                <a:spcPct val="115000"/>
              </a:lnSpc>
              <a:spcBef>
                <a:spcPts val="0"/>
              </a:spcBef>
              <a:spcAft>
                <a:spcPts val="0"/>
              </a:spcAft>
              <a:buNone/>
            </a:pPr>
            <a:r>
              <a:t/>
            </a:r>
            <a:endParaRPr sz="1110">
              <a:solidFill>
                <a:schemeClr val="dk1"/>
              </a:solidFill>
            </a:endParaRPr>
          </a:p>
          <a:p>
            <a:pPr indent="0" lvl="0" marL="0" rtl="0" algn="l">
              <a:lnSpc>
                <a:spcPct val="115000"/>
              </a:lnSpc>
              <a:spcBef>
                <a:spcPts val="0"/>
              </a:spcBef>
              <a:spcAft>
                <a:spcPts val="0"/>
              </a:spcAft>
              <a:buSzPts val="990"/>
              <a:buNone/>
            </a:pPr>
            <a:r>
              <a:t/>
            </a:r>
            <a:endParaRPr sz="1310">
              <a:solidFill>
                <a:schemeClr val="dk1"/>
              </a:solidFill>
            </a:endParaRPr>
          </a:p>
        </p:txBody>
      </p:sp>
      <p:pic>
        <p:nvPicPr>
          <p:cNvPr id="261" name="Google Shape;261;p17"/>
          <p:cNvPicPr preferRelativeResize="0"/>
          <p:nvPr/>
        </p:nvPicPr>
        <p:blipFill>
          <a:blip r:embed="rId3">
            <a:alphaModFix/>
          </a:blip>
          <a:stretch>
            <a:fillRect/>
          </a:stretch>
        </p:blipFill>
        <p:spPr>
          <a:xfrm>
            <a:off x="669788" y="3217350"/>
            <a:ext cx="7804424" cy="1691025"/>
          </a:xfrm>
          <a:prstGeom prst="rect">
            <a:avLst/>
          </a:prstGeom>
          <a:noFill/>
          <a:ln>
            <a:noFill/>
          </a:ln>
        </p:spPr>
      </p:pic>
      <p:pic>
        <p:nvPicPr>
          <p:cNvPr id="262" name="Google Shape;262;p17"/>
          <p:cNvPicPr preferRelativeResize="0"/>
          <p:nvPr/>
        </p:nvPicPr>
        <p:blipFill>
          <a:blip r:embed="rId4">
            <a:alphaModFix/>
          </a:blip>
          <a:stretch>
            <a:fillRect/>
          </a:stretch>
        </p:blipFill>
        <p:spPr>
          <a:xfrm>
            <a:off x="4260500" y="1368638"/>
            <a:ext cx="1885950" cy="714375"/>
          </a:xfrm>
          <a:prstGeom prst="rect">
            <a:avLst/>
          </a:prstGeom>
          <a:noFill/>
          <a:ln>
            <a:noFill/>
          </a:ln>
        </p:spPr>
      </p:pic>
      <p:sp>
        <p:nvSpPr>
          <p:cNvPr id="263" name="Google Shape;263;p17"/>
          <p:cNvSpPr/>
          <p:nvPr/>
        </p:nvSpPr>
        <p:spPr>
          <a:xfrm>
            <a:off x="591400" y="3033025"/>
            <a:ext cx="2015400" cy="641400"/>
          </a:xfrm>
          <a:prstGeom prst="rect">
            <a:avLst/>
          </a:prstGeom>
          <a:solidFill>
            <a:srgbClr val="D0E0E3"/>
          </a:solidFill>
          <a:ln cap="flat" cmpd="sng" w="9525">
            <a:solidFill>
              <a:srgbClr val="D0E0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67" name="Shape 267"/>
        <p:cNvGrpSpPr/>
        <p:nvPr/>
      </p:nvGrpSpPr>
      <p:grpSpPr>
        <a:xfrm>
          <a:off x="0" y="0"/>
          <a:ext cx="0" cy="0"/>
          <a:chOff x="0" y="0"/>
          <a:chExt cx="0" cy="0"/>
        </a:xfrm>
      </p:grpSpPr>
      <p:sp>
        <p:nvSpPr>
          <p:cNvPr id="268" name="Google Shape;268;p18"/>
          <p:cNvSpPr txBox="1"/>
          <p:nvPr>
            <p:ph type="title"/>
          </p:nvPr>
        </p:nvSpPr>
        <p:spPr>
          <a:xfrm>
            <a:off x="798375" y="0"/>
            <a:ext cx="8345700" cy="126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 sz="1110">
                <a:solidFill>
                  <a:schemeClr val="dk1"/>
                </a:solidFill>
              </a:rPr>
              <a:t>3. UN COLEGA SUYO AFIRMA QUE CON CALCULAR EL VALOR PRESENTE DE LOS PRIMEROS 4 O 5 DIVIDENDOS </a:t>
            </a:r>
            <a:endParaRPr sz="1110">
              <a:solidFill>
                <a:schemeClr val="dk1"/>
              </a:solidFill>
            </a:endParaRPr>
          </a:p>
          <a:p>
            <a:pPr indent="0" lvl="0" marL="0" rtl="0" algn="l">
              <a:spcBef>
                <a:spcPts val="0"/>
              </a:spcBef>
              <a:spcAft>
                <a:spcPts val="0"/>
              </a:spcAft>
              <a:buNone/>
            </a:pPr>
            <a:r>
              <a:rPr lang="es" sz="1110">
                <a:solidFill>
                  <a:schemeClr val="dk1"/>
                </a:solidFill>
              </a:rPr>
              <a:t>Y SUMÁNDOLOS ALCANZA PARA CALCULAR EL PRECIO, DADO QUE QUE LOS SIGUIENTES AL ESTAR LEJOS DEL PRESENTE TIENEN UN MENOR PESO. ¿ES CIERTO?</a:t>
            </a:r>
            <a:endParaRPr sz="1110">
              <a:solidFill>
                <a:schemeClr val="dk1"/>
              </a:solidFill>
            </a:endParaRPr>
          </a:p>
          <a:p>
            <a:pPr indent="0" lvl="0" marL="0" rtl="0" algn="l">
              <a:spcBef>
                <a:spcPts val="0"/>
              </a:spcBef>
              <a:spcAft>
                <a:spcPts val="0"/>
              </a:spcAft>
              <a:buNone/>
            </a:pPr>
            <a:r>
              <a:t/>
            </a:r>
            <a:endParaRPr sz="1110">
              <a:solidFill>
                <a:schemeClr val="dk1"/>
              </a:solidFill>
            </a:endParaRPr>
          </a:p>
          <a:p>
            <a:pPr indent="0" lvl="0" marL="0" rtl="0" algn="l">
              <a:lnSpc>
                <a:spcPct val="115000"/>
              </a:lnSpc>
              <a:spcBef>
                <a:spcPts val="0"/>
              </a:spcBef>
              <a:spcAft>
                <a:spcPts val="0"/>
              </a:spcAft>
              <a:buNone/>
            </a:pPr>
            <a:r>
              <a:t/>
            </a:r>
            <a:endParaRPr sz="1110">
              <a:solidFill>
                <a:schemeClr val="dk1"/>
              </a:solidFill>
            </a:endParaRPr>
          </a:p>
          <a:p>
            <a:pPr indent="0" lvl="0" marL="0" rtl="0" algn="l">
              <a:lnSpc>
                <a:spcPct val="115000"/>
              </a:lnSpc>
              <a:spcBef>
                <a:spcPts val="0"/>
              </a:spcBef>
              <a:spcAft>
                <a:spcPts val="0"/>
              </a:spcAft>
              <a:buSzPts val="990"/>
              <a:buNone/>
            </a:pPr>
            <a:r>
              <a:t/>
            </a:r>
            <a:endParaRPr sz="1310">
              <a:solidFill>
                <a:schemeClr val="dk1"/>
              </a:solidFill>
            </a:endParaRPr>
          </a:p>
        </p:txBody>
      </p:sp>
      <p:sp>
        <p:nvSpPr>
          <p:cNvPr id="269" name="Google Shape;269;p18"/>
          <p:cNvSpPr txBox="1"/>
          <p:nvPr/>
        </p:nvSpPr>
        <p:spPr>
          <a:xfrm>
            <a:off x="73800" y="668600"/>
            <a:ext cx="8961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La afirmación es falsa, dado que con que solo la tasa de crecimiento de los dividendos cambie después del cuarto/quinto mes la dinámica del precio va a cambiar en consecuencia.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Además, mientras G sea más de la veinteava parte de R, la ecuación de Gordon-Schapiro arroja valores crecientes mucho más allá. Los valores se estabilizan en torno a los del cuarto o quinto mes cuando G es menos de la veinteava parte de 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Por ejemplo: si G es 3% constante y R es 10%, en el décimo período el valor ya es más del triple que en el quinto mes</a:t>
            </a:r>
            <a:endParaRPr>
              <a:latin typeface="Lato"/>
              <a:ea typeface="Lato"/>
              <a:cs typeface="Lato"/>
              <a:sym typeface="Lato"/>
            </a:endParaRPr>
          </a:p>
        </p:txBody>
      </p:sp>
      <p:pic>
        <p:nvPicPr>
          <p:cNvPr id="270" name="Google Shape;270;p18"/>
          <p:cNvPicPr preferRelativeResize="0"/>
          <p:nvPr/>
        </p:nvPicPr>
        <p:blipFill>
          <a:blip r:embed="rId3">
            <a:alphaModFix/>
          </a:blip>
          <a:stretch>
            <a:fillRect/>
          </a:stretch>
        </p:blipFill>
        <p:spPr>
          <a:xfrm>
            <a:off x="0" y="2746750"/>
            <a:ext cx="9144000" cy="2285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74" name="Shape 274"/>
        <p:cNvGrpSpPr/>
        <p:nvPr/>
      </p:nvGrpSpPr>
      <p:grpSpPr>
        <a:xfrm>
          <a:off x="0" y="0"/>
          <a:ext cx="0" cy="0"/>
          <a:chOff x="0" y="0"/>
          <a:chExt cx="0" cy="0"/>
        </a:xfrm>
      </p:grpSpPr>
      <p:sp>
        <p:nvSpPr>
          <p:cNvPr id="275" name="Google Shape;275;p19"/>
          <p:cNvSpPr txBox="1"/>
          <p:nvPr>
            <p:ph type="title"/>
          </p:nvPr>
        </p:nvSpPr>
        <p:spPr>
          <a:xfrm>
            <a:off x="732900" y="0"/>
            <a:ext cx="9144000" cy="126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 sz="1110">
                <a:solidFill>
                  <a:schemeClr val="dk1"/>
                </a:solidFill>
              </a:rPr>
              <a:t>4</a:t>
            </a:r>
            <a:r>
              <a:rPr lang="es" sz="1110">
                <a:solidFill>
                  <a:schemeClr val="dk1"/>
                </a:solidFill>
              </a:rPr>
              <a:t>. ¿</a:t>
            </a:r>
            <a:r>
              <a:rPr lang="es" sz="1110">
                <a:solidFill>
                  <a:schemeClr val="dk1"/>
                </a:solidFill>
              </a:rPr>
              <a:t>CUÁL ES EL DIVIDEND YIELD Y EL CAPITAL GAIN DE UNA ACCIÓN CON  P=23, D1=1,24 g=8%?</a:t>
            </a:r>
            <a:endParaRPr sz="1110">
              <a:solidFill>
                <a:schemeClr val="dk1"/>
              </a:solidFill>
            </a:endParaRPr>
          </a:p>
          <a:p>
            <a:pPr indent="0" lvl="0" marL="0" rtl="0" algn="l">
              <a:spcBef>
                <a:spcPts val="0"/>
              </a:spcBef>
              <a:spcAft>
                <a:spcPts val="0"/>
              </a:spcAft>
              <a:buNone/>
            </a:pPr>
            <a:r>
              <a:rPr lang="es" sz="1110">
                <a:solidFill>
                  <a:schemeClr val="dk1"/>
                </a:solidFill>
              </a:rPr>
              <a:t>¿QUÉ SIGNIFICAN DICHOS RENDIMIENTOS?</a:t>
            </a:r>
            <a:endParaRPr sz="1110">
              <a:solidFill>
                <a:schemeClr val="dk1"/>
              </a:solidFill>
            </a:endParaRPr>
          </a:p>
          <a:p>
            <a:pPr indent="0" lvl="0" marL="0" rtl="0" algn="l">
              <a:spcBef>
                <a:spcPts val="0"/>
              </a:spcBef>
              <a:spcAft>
                <a:spcPts val="0"/>
              </a:spcAft>
              <a:buNone/>
            </a:pPr>
            <a:r>
              <a:t/>
            </a:r>
            <a:endParaRPr sz="1110">
              <a:solidFill>
                <a:schemeClr val="dk1"/>
              </a:solidFill>
            </a:endParaRPr>
          </a:p>
          <a:p>
            <a:pPr indent="0" lvl="0" marL="0" rtl="0" algn="l">
              <a:spcBef>
                <a:spcPts val="0"/>
              </a:spcBef>
              <a:spcAft>
                <a:spcPts val="0"/>
              </a:spcAft>
              <a:buNone/>
            </a:pPr>
            <a:r>
              <a:t/>
            </a:r>
            <a:endParaRPr sz="1110">
              <a:solidFill>
                <a:schemeClr val="dk1"/>
              </a:solidFill>
            </a:endParaRPr>
          </a:p>
          <a:p>
            <a:pPr indent="0" lvl="0" marL="0" rtl="0" algn="l">
              <a:lnSpc>
                <a:spcPct val="115000"/>
              </a:lnSpc>
              <a:spcBef>
                <a:spcPts val="0"/>
              </a:spcBef>
              <a:spcAft>
                <a:spcPts val="0"/>
              </a:spcAft>
              <a:buNone/>
            </a:pPr>
            <a:r>
              <a:t/>
            </a:r>
            <a:endParaRPr sz="1110">
              <a:solidFill>
                <a:schemeClr val="dk1"/>
              </a:solidFill>
            </a:endParaRPr>
          </a:p>
          <a:p>
            <a:pPr indent="0" lvl="0" marL="0" rtl="0" algn="l">
              <a:lnSpc>
                <a:spcPct val="115000"/>
              </a:lnSpc>
              <a:spcBef>
                <a:spcPts val="0"/>
              </a:spcBef>
              <a:spcAft>
                <a:spcPts val="0"/>
              </a:spcAft>
              <a:buSzPts val="990"/>
              <a:buNone/>
            </a:pPr>
            <a:r>
              <a:t/>
            </a:r>
            <a:endParaRPr sz="1310">
              <a:solidFill>
                <a:schemeClr val="dk1"/>
              </a:solidFill>
            </a:endParaRPr>
          </a:p>
        </p:txBody>
      </p:sp>
      <p:pic>
        <p:nvPicPr>
          <p:cNvPr id="276" name="Google Shape;276;p19"/>
          <p:cNvPicPr preferRelativeResize="0"/>
          <p:nvPr/>
        </p:nvPicPr>
        <p:blipFill>
          <a:blip r:embed="rId3">
            <a:alphaModFix/>
          </a:blip>
          <a:stretch>
            <a:fillRect/>
          </a:stretch>
        </p:blipFill>
        <p:spPr>
          <a:xfrm>
            <a:off x="88225" y="1635875"/>
            <a:ext cx="8949599" cy="2776050"/>
          </a:xfrm>
          <a:prstGeom prst="rect">
            <a:avLst/>
          </a:prstGeom>
          <a:noFill/>
          <a:ln>
            <a:noFill/>
          </a:ln>
        </p:spPr>
      </p:pic>
      <p:sp>
        <p:nvSpPr>
          <p:cNvPr id="277" name="Google Shape;277;p19"/>
          <p:cNvSpPr txBox="1"/>
          <p:nvPr/>
        </p:nvSpPr>
        <p:spPr>
          <a:xfrm>
            <a:off x="287650" y="658575"/>
            <a:ext cx="833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Son los componentes del rendimiento total de una acción, cuya fórmula es D1/P0 + g.</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El Capital Gain es el incremento del capital tras la venta del activo (g).</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Y el Dividend Yield es la rentabilidad por el cobro de dividendos en función de su inversión (D1/P0).</a:t>
            </a:r>
            <a:endParaRPr>
              <a:latin typeface="Lato"/>
              <a:ea typeface="Lato"/>
              <a:cs typeface="Lato"/>
              <a:sym typeface="Lato"/>
            </a:endParaRPr>
          </a:p>
        </p:txBody>
      </p:sp>
      <p:pic>
        <p:nvPicPr>
          <p:cNvPr id="278" name="Google Shape;278;p19"/>
          <p:cNvPicPr preferRelativeResize="0"/>
          <p:nvPr/>
        </p:nvPicPr>
        <p:blipFill>
          <a:blip r:embed="rId4">
            <a:alphaModFix/>
          </a:blip>
          <a:stretch>
            <a:fillRect/>
          </a:stretch>
        </p:blipFill>
        <p:spPr>
          <a:xfrm>
            <a:off x="88225" y="1635874"/>
            <a:ext cx="8949599" cy="300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82" name="Shape 282"/>
        <p:cNvGrpSpPr/>
        <p:nvPr/>
      </p:nvGrpSpPr>
      <p:grpSpPr>
        <a:xfrm>
          <a:off x="0" y="0"/>
          <a:ext cx="0" cy="0"/>
          <a:chOff x="0" y="0"/>
          <a:chExt cx="0" cy="0"/>
        </a:xfrm>
      </p:grpSpPr>
      <p:sp>
        <p:nvSpPr>
          <p:cNvPr id="283" name="Google Shape;283;p20"/>
          <p:cNvSpPr txBox="1"/>
          <p:nvPr>
            <p:ph type="title"/>
          </p:nvPr>
        </p:nvSpPr>
        <p:spPr>
          <a:xfrm>
            <a:off x="0" y="142050"/>
            <a:ext cx="6907800" cy="912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s" sz="909">
                <a:solidFill>
                  <a:schemeClr val="dk1"/>
                </a:solidFill>
              </a:rPr>
              <a:t>5.SE PRONOSTICA QUE UNA ACCIÓN TENDRÁ CRECIMIENTO CONSTANTE DEL 30% POR LOS </a:t>
            </a:r>
            <a:r>
              <a:rPr lang="es" sz="909">
                <a:solidFill>
                  <a:schemeClr val="dk1"/>
                </a:solidFill>
              </a:rPr>
              <a:t>PRÓXIMOS</a:t>
            </a:r>
            <a:r>
              <a:rPr lang="es" sz="909">
                <a:solidFill>
                  <a:schemeClr val="dk1"/>
                </a:solidFill>
              </a:rPr>
              <a:t> 3 AÑOS.</a:t>
            </a:r>
            <a:endParaRPr sz="909">
              <a:solidFill>
                <a:schemeClr val="dk1"/>
              </a:solidFill>
            </a:endParaRPr>
          </a:p>
          <a:p>
            <a:pPr indent="0" lvl="0" marL="0" rtl="0" algn="l">
              <a:lnSpc>
                <a:spcPct val="115000"/>
              </a:lnSpc>
              <a:spcBef>
                <a:spcPts val="0"/>
              </a:spcBef>
              <a:spcAft>
                <a:spcPts val="0"/>
              </a:spcAft>
              <a:buNone/>
            </a:pPr>
            <a:r>
              <a:rPr lang="es" sz="909">
                <a:solidFill>
                  <a:schemeClr val="dk1"/>
                </a:solidFill>
              </a:rPr>
              <a:t>LUEGO CRECERÁ SOLAMENTE AL 8% ANUAL POR MUCHO MUCHOS AÑOS..EL PRIMER DIVIDENDO YA SE BENEFICIARÁ CON EL 30% DE CRECIMIENTO, EL </a:t>
            </a:r>
            <a:r>
              <a:rPr lang="es" sz="909">
                <a:solidFill>
                  <a:schemeClr val="dk1"/>
                </a:solidFill>
              </a:rPr>
              <a:t>ÚLTIMO</a:t>
            </a:r>
            <a:r>
              <a:rPr lang="es" sz="909">
                <a:solidFill>
                  <a:schemeClr val="dk1"/>
                </a:solidFill>
              </a:rPr>
              <a:t> DIVIDENDO QUE SE PAGÓ FUE 1,15$.EL CUARTO DIVIDENDO SE CALCULARÁ YA CON EL CRECIMIENTO DEL 8%. EL COSTO DE OPORTUNIDAD SE ESTIMA EN 13,4% CALCULAR EL PRECIO DE LA </a:t>
            </a:r>
            <a:r>
              <a:rPr lang="es" sz="909">
                <a:solidFill>
                  <a:schemeClr val="dk1"/>
                </a:solidFill>
              </a:rPr>
              <a:t>ACCIÓN</a:t>
            </a:r>
            <a:r>
              <a:rPr lang="es" sz="909">
                <a:solidFill>
                  <a:schemeClr val="dk1"/>
                </a:solidFill>
              </a:rPr>
              <a:t>.</a:t>
            </a:r>
            <a:endParaRPr sz="909">
              <a:solidFill>
                <a:schemeClr val="dk1"/>
              </a:solidFill>
            </a:endParaRPr>
          </a:p>
          <a:p>
            <a:pPr indent="0" lvl="0" marL="0" rtl="0" algn="l">
              <a:lnSpc>
                <a:spcPct val="115000"/>
              </a:lnSpc>
              <a:spcBef>
                <a:spcPts val="0"/>
              </a:spcBef>
              <a:spcAft>
                <a:spcPts val="0"/>
              </a:spcAft>
              <a:buSzPts val="990"/>
              <a:buNone/>
            </a:pPr>
            <a:r>
              <a:t/>
            </a:r>
            <a:endParaRPr sz="909">
              <a:solidFill>
                <a:schemeClr val="dk1"/>
              </a:solidFill>
            </a:endParaRPr>
          </a:p>
        </p:txBody>
      </p:sp>
      <p:sp>
        <p:nvSpPr>
          <p:cNvPr id="284" name="Google Shape;284;p20"/>
          <p:cNvSpPr txBox="1"/>
          <p:nvPr/>
        </p:nvSpPr>
        <p:spPr>
          <a:xfrm>
            <a:off x="6907800" y="86625"/>
            <a:ext cx="2318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Proxima Nova"/>
                <a:ea typeface="Proxima Nova"/>
                <a:cs typeface="Proxima Nova"/>
                <a:sym typeface="Proxima Nova"/>
              </a:rPr>
              <a:t>DATOS</a:t>
            </a:r>
            <a:endParaRPr b="1" sz="1100">
              <a:latin typeface="Proxima Nova"/>
              <a:ea typeface="Proxima Nova"/>
              <a:cs typeface="Proxima Nova"/>
              <a:sym typeface="Proxima Nova"/>
            </a:endParaRPr>
          </a:p>
          <a:p>
            <a:pPr indent="0" lvl="0" marL="0" rtl="0" algn="l">
              <a:spcBef>
                <a:spcPts val="0"/>
              </a:spcBef>
              <a:spcAft>
                <a:spcPts val="0"/>
              </a:spcAft>
              <a:buNone/>
            </a:pPr>
            <a:r>
              <a:t/>
            </a:r>
            <a:endParaRPr b="1"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g = 30%</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h = 8%</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D</a:t>
            </a:r>
            <a:r>
              <a:rPr lang="es" sz="800">
                <a:latin typeface="Proxima Nova"/>
                <a:ea typeface="Proxima Nova"/>
                <a:cs typeface="Proxima Nova"/>
                <a:sym typeface="Proxima Nova"/>
              </a:rPr>
              <a:t>0</a:t>
            </a:r>
            <a:r>
              <a:rPr lang="es" sz="800">
                <a:latin typeface="Proxima Nova"/>
                <a:ea typeface="Proxima Nova"/>
                <a:cs typeface="Proxima Nova"/>
                <a:sym typeface="Proxima Nova"/>
              </a:rPr>
              <a:t> </a:t>
            </a:r>
            <a:r>
              <a:rPr lang="es" sz="1100">
                <a:latin typeface="Proxima Nova"/>
                <a:ea typeface="Proxima Nova"/>
                <a:cs typeface="Proxima Nova"/>
                <a:sym typeface="Proxima Nova"/>
              </a:rPr>
              <a:t>= 1.15$</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COSTO OPORT = 13.40%</a:t>
            </a:r>
            <a:endParaRPr b="1" sz="1100">
              <a:latin typeface="Proxima Nova"/>
              <a:ea typeface="Proxima Nova"/>
              <a:cs typeface="Proxima Nova"/>
              <a:sym typeface="Proxima Nova"/>
            </a:endParaRPr>
          </a:p>
          <a:p>
            <a:pPr indent="0" lvl="0" marL="0" rtl="0" algn="l">
              <a:spcBef>
                <a:spcPts val="0"/>
              </a:spcBef>
              <a:spcAft>
                <a:spcPts val="0"/>
              </a:spcAft>
              <a:buNone/>
            </a:pPr>
            <a:r>
              <a:t/>
            </a:r>
            <a:endParaRPr b="1" sz="900">
              <a:latin typeface="Calibri"/>
              <a:ea typeface="Calibri"/>
              <a:cs typeface="Calibri"/>
              <a:sym typeface="Calibri"/>
            </a:endParaRPr>
          </a:p>
        </p:txBody>
      </p:sp>
      <p:pic>
        <p:nvPicPr>
          <p:cNvPr id="285" name="Google Shape;285;p20"/>
          <p:cNvPicPr preferRelativeResize="0"/>
          <p:nvPr/>
        </p:nvPicPr>
        <p:blipFill>
          <a:blip r:embed="rId3">
            <a:alphaModFix/>
          </a:blip>
          <a:stretch>
            <a:fillRect/>
          </a:stretch>
        </p:blipFill>
        <p:spPr>
          <a:xfrm>
            <a:off x="5173801" y="1254876"/>
            <a:ext cx="3970149" cy="2248299"/>
          </a:xfrm>
          <a:prstGeom prst="rect">
            <a:avLst/>
          </a:prstGeom>
          <a:noFill/>
          <a:ln>
            <a:noFill/>
          </a:ln>
        </p:spPr>
      </p:pic>
      <p:pic>
        <p:nvPicPr>
          <p:cNvPr id="286" name="Google Shape;286;p20"/>
          <p:cNvPicPr preferRelativeResize="0"/>
          <p:nvPr/>
        </p:nvPicPr>
        <p:blipFill>
          <a:blip r:embed="rId4">
            <a:alphaModFix/>
          </a:blip>
          <a:stretch>
            <a:fillRect/>
          </a:stretch>
        </p:blipFill>
        <p:spPr>
          <a:xfrm>
            <a:off x="148325" y="1134875"/>
            <a:ext cx="4769000" cy="1793625"/>
          </a:xfrm>
          <a:prstGeom prst="rect">
            <a:avLst/>
          </a:prstGeom>
          <a:noFill/>
          <a:ln>
            <a:noFill/>
          </a:ln>
        </p:spPr>
      </p:pic>
      <p:sp>
        <p:nvSpPr>
          <p:cNvPr id="287" name="Google Shape;287;p20"/>
          <p:cNvSpPr txBox="1"/>
          <p:nvPr>
            <p:ph type="title"/>
          </p:nvPr>
        </p:nvSpPr>
        <p:spPr>
          <a:xfrm>
            <a:off x="59700" y="3913125"/>
            <a:ext cx="6571500" cy="848100"/>
          </a:xfrm>
          <a:prstGeom prst="rect">
            <a:avLst/>
          </a:prstGeom>
        </p:spPr>
        <p:txBody>
          <a:bodyPr anchorCtr="0" anchor="ctr" bIns="45700" lIns="91425" spcFirstLastPara="1" rIns="91425" wrap="square" tIns="45700">
            <a:spAutoFit/>
          </a:bodyPr>
          <a:lstStyle/>
          <a:p>
            <a:pPr indent="0" lvl="0" marL="0" rtl="0" algn="l">
              <a:lnSpc>
                <a:spcPct val="115000"/>
              </a:lnSpc>
              <a:spcBef>
                <a:spcPts val="0"/>
              </a:spcBef>
              <a:spcAft>
                <a:spcPts val="0"/>
              </a:spcAft>
              <a:buNone/>
            </a:pPr>
            <a:r>
              <a:rPr lang="es" sz="1010">
                <a:solidFill>
                  <a:schemeClr val="dk1"/>
                </a:solidFill>
              </a:rPr>
              <a:t>6. UNA ACCIÓN PREFERIDA, POR CONTRATO GARANTIZA UN RENDIMIENTO DEL 10% PERPETUO.</a:t>
            </a:r>
            <a:endParaRPr sz="1010">
              <a:solidFill>
                <a:schemeClr val="dk1"/>
              </a:solidFill>
            </a:endParaRPr>
          </a:p>
          <a:p>
            <a:pPr indent="0" lvl="0" marL="0" rtl="0" algn="l">
              <a:lnSpc>
                <a:spcPct val="115000"/>
              </a:lnSpc>
              <a:spcBef>
                <a:spcPts val="0"/>
              </a:spcBef>
              <a:spcAft>
                <a:spcPts val="0"/>
              </a:spcAft>
              <a:buNone/>
            </a:pPr>
            <a:r>
              <a:rPr lang="es" sz="1010">
                <a:solidFill>
                  <a:schemeClr val="dk1"/>
                </a:solidFill>
              </a:rPr>
              <a:t>EL DIVIDENDO PREVISTO ES 10$. </a:t>
            </a:r>
            <a:r>
              <a:rPr lang="es" sz="1010">
                <a:solidFill>
                  <a:schemeClr val="dk1"/>
                </a:solidFill>
              </a:rPr>
              <a:t>¿CUÁL</a:t>
            </a:r>
            <a:r>
              <a:rPr lang="es" sz="1010">
                <a:solidFill>
                  <a:schemeClr val="dk1"/>
                </a:solidFill>
              </a:rPr>
              <a:t> ES SU PRECIO?</a:t>
            </a:r>
            <a:endParaRPr sz="1010">
              <a:solidFill>
                <a:schemeClr val="dk1"/>
              </a:solidFill>
            </a:endParaRPr>
          </a:p>
          <a:p>
            <a:pPr indent="0" lvl="0" marL="0" rtl="0" algn="l">
              <a:lnSpc>
                <a:spcPct val="115000"/>
              </a:lnSpc>
              <a:spcBef>
                <a:spcPts val="0"/>
              </a:spcBef>
              <a:spcAft>
                <a:spcPts val="0"/>
              </a:spcAft>
              <a:buNone/>
            </a:pPr>
            <a:r>
              <a:t/>
            </a:r>
            <a:endParaRPr sz="1110">
              <a:solidFill>
                <a:schemeClr val="dk1"/>
              </a:solidFill>
            </a:endParaRPr>
          </a:p>
          <a:p>
            <a:pPr indent="0" lvl="0" marL="0" rtl="0" algn="l">
              <a:lnSpc>
                <a:spcPct val="115000"/>
              </a:lnSpc>
              <a:spcBef>
                <a:spcPts val="0"/>
              </a:spcBef>
              <a:spcAft>
                <a:spcPts val="0"/>
              </a:spcAft>
              <a:buSzPts val="990"/>
              <a:buNone/>
            </a:pPr>
            <a:r>
              <a:t/>
            </a:r>
            <a:endParaRPr sz="1310">
              <a:solidFill>
                <a:schemeClr val="dk1"/>
              </a:solidFill>
            </a:endParaRPr>
          </a:p>
        </p:txBody>
      </p:sp>
      <p:sp>
        <p:nvSpPr>
          <p:cNvPr id="288" name="Google Shape;288;p20"/>
          <p:cNvSpPr txBox="1"/>
          <p:nvPr/>
        </p:nvSpPr>
        <p:spPr>
          <a:xfrm>
            <a:off x="6690900" y="3850500"/>
            <a:ext cx="1091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Proxima Nova"/>
                <a:ea typeface="Proxima Nova"/>
                <a:cs typeface="Proxima Nova"/>
                <a:sym typeface="Proxima Nova"/>
              </a:rPr>
              <a:t>DATOS</a:t>
            </a:r>
            <a:endParaRPr b="1" sz="1000">
              <a:latin typeface="Proxima Nova"/>
              <a:ea typeface="Proxima Nova"/>
              <a:cs typeface="Proxima Nova"/>
              <a:sym typeface="Proxima Nova"/>
            </a:endParaRPr>
          </a:p>
          <a:p>
            <a:pPr indent="0" lvl="0" marL="0" rtl="0" algn="l">
              <a:spcBef>
                <a:spcPts val="0"/>
              </a:spcBef>
              <a:spcAft>
                <a:spcPts val="0"/>
              </a:spcAft>
              <a:buNone/>
            </a:pPr>
            <a:r>
              <a:t/>
            </a:r>
            <a:endParaRPr b="1"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s" sz="1000">
                <a:latin typeface="Proxima Nova"/>
                <a:ea typeface="Proxima Nova"/>
                <a:cs typeface="Proxima Nova"/>
                <a:sym typeface="Proxima Nova"/>
              </a:rPr>
              <a:t>r = 10%</a:t>
            </a:r>
            <a:endParaRPr sz="10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000">
                <a:latin typeface="Proxima Nova"/>
                <a:ea typeface="Proxima Nova"/>
                <a:cs typeface="Proxima Nova"/>
                <a:sym typeface="Proxima Nova"/>
              </a:rPr>
              <a:t>t = </a:t>
            </a:r>
            <a:r>
              <a:rPr lang="es" sz="900"/>
              <a:t>ꝏ</a:t>
            </a:r>
            <a:endParaRPr sz="10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000">
                <a:latin typeface="Proxima Nova"/>
                <a:ea typeface="Proxima Nova"/>
                <a:cs typeface="Proxima Nova"/>
                <a:sym typeface="Proxima Nova"/>
              </a:rPr>
              <a:t>D</a:t>
            </a:r>
            <a:r>
              <a:rPr lang="es" sz="700">
                <a:latin typeface="Proxima Nova"/>
                <a:ea typeface="Proxima Nova"/>
                <a:cs typeface="Proxima Nova"/>
                <a:sym typeface="Proxima Nova"/>
              </a:rPr>
              <a:t> </a:t>
            </a:r>
            <a:r>
              <a:rPr lang="es" sz="1000">
                <a:latin typeface="Proxima Nova"/>
                <a:ea typeface="Proxima Nova"/>
                <a:cs typeface="Proxima Nova"/>
                <a:sym typeface="Proxima Nova"/>
              </a:rPr>
              <a:t>= 10</a:t>
            </a:r>
            <a:endParaRPr sz="1000">
              <a:latin typeface="Proxima Nova"/>
              <a:ea typeface="Proxima Nova"/>
              <a:cs typeface="Proxima Nova"/>
              <a:sym typeface="Proxima Nova"/>
            </a:endParaRPr>
          </a:p>
          <a:p>
            <a:pPr indent="0" lvl="0" marL="457200" rtl="0" algn="l">
              <a:spcBef>
                <a:spcPts val="0"/>
              </a:spcBef>
              <a:spcAft>
                <a:spcPts val="0"/>
              </a:spcAft>
              <a:buNone/>
            </a:pPr>
            <a:r>
              <a:t/>
            </a:r>
            <a:endParaRPr b="1" sz="1100">
              <a:latin typeface="Proxima Nova"/>
              <a:ea typeface="Proxima Nova"/>
              <a:cs typeface="Proxima Nova"/>
              <a:sym typeface="Proxima Nova"/>
            </a:endParaRPr>
          </a:p>
          <a:p>
            <a:pPr indent="0" lvl="0" marL="0" rtl="0" algn="l">
              <a:spcBef>
                <a:spcPts val="0"/>
              </a:spcBef>
              <a:spcAft>
                <a:spcPts val="0"/>
              </a:spcAft>
              <a:buNone/>
            </a:pPr>
            <a:r>
              <a:t/>
            </a:r>
            <a:endParaRPr b="1" sz="900">
              <a:latin typeface="Calibri"/>
              <a:ea typeface="Calibri"/>
              <a:cs typeface="Calibri"/>
              <a:sym typeface="Calibri"/>
            </a:endParaRPr>
          </a:p>
        </p:txBody>
      </p:sp>
      <p:pic>
        <p:nvPicPr>
          <p:cNvPr id="289" name="Google Shape;289;p20"/>
          <p:cNvPicPr preferRelativeResize="0"/>
          <p:nvPr/>
        </p:nvPicPr>
        <p:blipFill>
          <a:blip r:embed="rId5">
            <a:alphaModFix/>
          </a:blip>
          <a:stretch>
            <a:fillRect/>
          </a:stretch>
        </p:blipFill>
        <p:spPr>
          <a:xfrm>
            <a:off x="148325" y="4524775"/>
            <a:ext cx="723900" cy="495300"/>
          </a:xfrm>
          <a:prstGeom prst="rect">
            <a:avLst/>
          </a:prstGeom>
          <a:noFill/>
          <a:ln>
            <a:noFill/>
          </a:ln>
        </p:spPr>
      </p:pic>
      <p:sp>
        <p:nvSpPr>
          <p:cNvPr id="290" name="Google Shape;290;p20"/>
          <p:cNvSpPr txBox="1"/>
          <p:nvPr/>
        </p:nvSpPr>
        <p:spPr>
          <a:xfrm>
            <a:off x="1487700" y="4619875"/>
            <a:ext cx="43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=10/0.1		</a:t>
            </a:r>
            <a:r>
              <a:rPr b="1" lang="es">
                <a:latin typeface="Lato"/>
                <a:ea typeface="Lato"/>
                <a:cs typeface="Lato"/>
                <a:sym typeface="Lato"/>
              </a:rPr>
              <a:t>P</a:t>
            </a:r>
            <a:r>
              <a:rPr b="1" lang="es" sz="1000">
                <a:latin typeface="Lato"/>
                <a:ea typeface="Lato"/>
                <a:cs typeface="Lato"/>
                <a:sym typeface="Lato"/>
              </a:rPr>
              <a:t>A</a:t>
            </a:r>
            <a:r>
              <a:rPr b="1" lang="es">
                <a:latin typeface="Lato"/>
                <a:ea typeface="Lato"/>
                <a:cs typeface="Lato"/>
                <a:sym typeface="Lato"/>
              </a:rPr>
              <a:t>= 100$</a:t>
            </a:r>
            <a:endParaRPr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94" name="Shape 294"/>
        <p:cNvGrpSpPr/>
        <p:nvPr/>
      </p:nvGrpSpPr>
      <p:grpSpPr>
        <a:xfrm>
          <a:off x="0" y="0"/>
          <a:ext cx="0" cy="0"/>
          <a:chOff x="0" y="0"/>
          <a:chExt cx="0" cy="0"/>
        </a:xfrm>
      </p:grpSpPr>
      <p:sp>
        <p:nvSpPr>
          <p:cNvPr id="295" name="Google Shape;295;p21"/>
          <p:cNvSpPr txBox="1"/>
          <p:nvPr>
            <p:ph type="title"/>
          </p:nvPr>
        </p:nvSpPr>
        <p:spPr>
          <a:xfrm>
            <a:off x="400800" y="2143500"/>
            <a:ext cx="6327600" cy="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3000">
                <a:solidFill>
                  <a:schemeClr val="lt1"/>
                </a:solidFill>
              </a:rPr>
              <a:t>VALUACIÓN  DE BONOS</a:t>
            </a:r>
            <a:endParaRPr b="1" sz="3000">
              <a:solidFill>
                <a:schemeClr val="lt2"/>
              </a:solidFill>
            </a:endParaRPr>
          </a:p>
        </p:txBody>
      </p:sp>
      <p:sp>
        <p:nvSpPr>
          <p:cNvPr id="296" name="Google Shape;296;p21"/>
          <p:cNvSpPr txBox="1"/>
          <p:nvPr>
            <p:ph type="title"/>
          </p:nvPr>
        </p:nvSpPr>
        <p:spPr>
          <a:xfrm>
            <a:off x="-1603200" y="528375"/>
            <a:ext cx="8331600" cy="8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700">
              <a:solidFill>
                <a:schemeClr val="lt1"/>
              </a:solidFill>
            </a:endParaRPr>
          </a:p>
          <a:p>
            <a:pPr indent="0" lvl="0" marL="457200" rtl="0" algn="l">
              <a:spcBef>
                <a:spcPts val="0"/>
              </a:spcBef>
              <a:spcAft>
                <a:spcPts val="0"/>
              </a:spcAft>
              <a:buNone/>
            </a:pPr>
            <a:r>
              <a:t/>
            </a:r>
            <a:endParaRPr sz="1500">
              <a:solidFill>
                <a:srgbClr val="999999"/>
              </a:solidFill>
            </a:endParaRPr>
          </a:p>
          <a:p>
            <a:pPr indent="0" lvl="0" marL="914400" rtl="0" algn="l">
              <a:spcBef>
                <a:spcPts val="0"/>
              </a:spcBef>
              <a:spcAft>
                <a:spcPts val="0"/>
              </a:spcAft>
              <a:buNone/>
            </a:pPr>
            <a:r>
              <a:t/>
            </a:r>
            <a:endParaRPr sz="1500">
              <a:solidFill>
                <a:srgbClr val="999999"/>
              </a:solidFill>
            </a:endParaRPr>
          </a:p>
        </p:txBody>
      </p:sp>
      <p:grpSp>
        <p:nvGrpSpPr>
          <p:cNvPr id="297" name="Google Shape;297;p21"/>
          <p:cNvGrpSpPr/>
          <p:nvPr/>
        </p:nvGrpSpPr>
        <p:grpSpPr>
          <a:xfrm rot="-5400000">
            <a:off x="-1270088" y="3818616"/>
            <a:ext cx="3132925" cy="2375944"/>
            <a:chOff x="0" y="0"/>
            <a:chExt cx="3423588" cy="2596376"/>
          </a:xfrm>
        </p:grpSpPr>
        <p:sp>
          <p:nvSpPr>
            <p:cNvPr id="298" name="Google Shape;298;p21"/>
            <p:cNvSpPr/>
            <p:nvPr/>
          </p:nvSpPr>
          <p:spPr>
            <a:xfrm>
              <a:off x="2739289"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99" name="Google Shape;299;p21"/>
            <p:cNvSpPr/>
            <p:nvPr/>
          </p:nvSpPr>
          <p:spPr>
            <a:xfrm>
              <a:off x="329528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00" name="Google Shape;300;p21"/>
            <p:cNvSpPr/>
            <p:nvPr/>
          </p:nvSpPr>
          <p:spPr>
            <a:xfrm>
              <a:off x="3295284"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01" name="Google Shape;301;p21"/>
            <p:cNvSpPr/>
            <p:nvPr/>
          </p:nvSpPr>
          <p:spPr>
            <a:xfrm>
              <a:off x="0"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6FAFA">
                <a:alpha val="2078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02" name="Google Shape;302;p21"/>
            <p:cNvSpPr/>
            <p:nvPr/>
          </p:nvSpPr>
          <p:spPr>
            <a:xfrm>
              <a:off x="555994"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03" name="Google Shape;303;p21"/>
            <p:cNvSpPr/>
            <p:nvPr/>
          </p:nvSpPr>
          <p:spPr>
            <a:xfrm>
              <a:off x="2196856"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04" name="Google Shape;304;p21"/>
            <p:cNvSpPr/>
            <p:nvPr/>
          </p:nvSpPr>
          <p:spPr>
            <a:xfrm>
              <a:off x="0"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05" name="Google Shape;305;p21"/>
            <p:cNvSpPr/>
            <p:nvPr/>
          </p:nvSpPr>
          <p:spPr>
            <a:xfrm>
              <a:off x="0"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06" name="Google Shape;306;p21"/>
            <p:cNvSpPr/>
            <p:nvPr/>
          </p:nvSpPr>
          <p:spPr>
            <a:xfrm>
              <a:off x="0"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07" name="Google Shape;307;p21"/>
            <p:cNvSpPr/>
            <p:nvPr/>
          </p:nvSpPr>
          <p:spPr>
            <a:xfrm>
              <a:off x="555994"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08" name="Google Shape;308;p21"/>
            <p:cNvSpPr/>
            <p:nvPr/>
          </p:nvSpPr>
          <p:spPr>
            <a:xfrm>
              <a:off x="55599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09" name="Google Shape;309;p21"/>
            <p:cNvSpPr/>
            <p:nvPr/>
          </p:nvSpPr>
          <p:spPr>
            <a:xfrm>
              <a:off x="1098428"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10" name="Google Shape;310;p21"/>
            <p:cNvSpPr/>
            <p:nvPr/>
          </p:nvSpPr>
          <p:spPr>
            <a:xfrm>
              <a:off x="1640861"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11" name="Google Shape;311;p21"/>
            <p:cNvSpPr/>
            <p:nvPr/>
          </p:nvSpPr>
          <p:spPr>
            <a:xfrm>
              <a:off x="1640861"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12" name="Google Shape;312;p21"/>
            <p:cNvSpPr/>
            <p:nvPr/>
          </p:nvSpPr>
          <p:spPr>
            <a:xfrm>
              <a:off x="1640861"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13" name="Google Shape;313;p21"/>
            <p:cNvSpPr/>
            <p:nvPr/>
          </p:nvSpPr>
          <p:spPr>
            <a:xfrm>
              <a:off x="2196856"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14" name="Google Shape;314;p21"/>
            <p:cNvSpPr/>
            <p:nvPr/>
          </p:nvSpPr>
          <p:spPr>
            <a:xfrm>
              <a:off x="2196856"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15" name="Google Shape;315;p21"/>
            <p:cNvSpPr/>
            <p:nvPr/>
          </p:nvSpPr>
          <p:spPr>
            <a:xfrm>
              <a:off x="0"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16" name="Google Shape;316;p21"/>
            <p:cNvSpPr/>
            <p:nvPr/>
          </p:nvSpPr>
          <p:spPr>
            <a:xfrm>
              <a:off x="1640861"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17" name="Google Shape;317;p21"/>
            <p:cNvSpPr/>
            <p:nvPr/>
          </p:nvSpPr>
          <p:spPr>
            <a:xfrm>
              <a:off x="2196856"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grpSp>
      <p:grpSp>
        <p:nvGrpSpPr>
          <p:cNvPr id="318" name="Google Shape;318;p21"/>
          <p:cNvGrpSpPr/>
          <p:nvPr/>
        </p:nvGrpSpPr>
        <p:grpSpPr>
          <a:xfrm rot="5400000">
            <a:off x="6299508" y="-321979"/>
            <a:ext cx="2624134" cy="2375944"/>
            <a:chOff x="0" y="0"/>
            <a:chExt cx="2867593" cy="2596376"/>
          </a:xfrm>
        </p:grpSpPr>
        <p:sp>
          <p:nvSpPr>
            <p:cNvPr id="319" name="Google Shape;319;p21"/>
            <p:cNvSpPr/>
            <p:nvPr/>
          </p:nvSpPr>
          <p:spPr>
            <a:xfrm>
              <a:off x="2739289"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20" name="Google Shape;320;p21"/>
            <p:cNvSpPr/>
            <p:nvPr/>
          </p:nvSpPr>
          <p:spPr>
            <a:xfrm>
              <a:off x="0"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F6FAFA">
                <a:alpha val="2078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21" name="Google Shape;321;p21"/>
            <p:cNvSpPr/>
            <p:nvPr/>
          </p:nvSpPr>
          <p:spPr>
            <a:xfrm>
              <a:off x="555994" y="2468072"/>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22" name="Google Shape;322;p21"/>
            <p:cNvSpPr/>
            <p:nvPr/>
          </p:nvSpPr>
          <p:spPr>
            <a:xfrm>
              <a:off x="0"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23" name="Google Shape;323;p21"/>
            <p:cNvSpPr/>
            <p:nvPr/>
          </p:nvSpPr>
          <p:spPr>
            <a:xfrm>
              <a:off x="0"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24" name="Google Shape;324;p21"/>
            <p:cNvSpPr/>
            <p:nvPr/>
          </p:nvSpPr>
          <p:spPr>
            <a:xfrm>
              <a:off x="0"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25" name="Google Shape;325;p21"/>
            <p:cNvSpPr/>
            <p:nvPr/>
          </p:nvSpPr>
          <p:spPr>
            <a:xfrm>
              <a:off x="555994"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26" name="Google Shape;326;p21"/>
            <p:cNvSpPr/>
            <p:nvPr/>
          </p:nvSpPr>
          <p:spPr>
            <a:xfrm>
              <a:off x="555994"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27" name="Google Shape;327;p21"/>
            <p:cNvSpPr/>
            <p:nvPr/>
          </p:nvSpPr>
          <p:spPr>
            <a:xfrm>
              <a:off x="1098428"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28" name="Google Shape;328;p21"/>
            <p:cNvSpPr/>
            <p:nvPr/>
          </p:nvSpPr>
          <p:spPr>
            <a:xfrm>
              <a:off x="1640861"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29" name="Google Shape;329;p21"/>
            <p:cNvSpPr/>
            <p:nvPr/>
          </p:nvSpPr>
          <p:spPr>
            <a:xfrm>
              <a:off x="1640861"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30" name="Google Shape;330;p21"/>
            <p:cNvSpPr/>
            <p:nvPr/>
          </p:nvSpPr>
          <p:spPr>
            <a:xfrm>
              <a:off x="1640861" y="610237"/>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31" name="Google Shape;331;p21"/>
            <p:cNvSpPr/>
            <p:nvPr/>
          </p:nvSpPr>
          <p:spPr>
            <a:xfrm>
              <a:off x="2196856" y="1844274"/>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32" name="Google Shape;332;p21"/>
            <p:cNvSpPr/>
            <p:nvPr/>
          </p:nvSpPr>
          <p:spPr>
            <a:xfrm>
              <a:off x="2196856" y="1234036"/>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33" name="Google Shape;333;p21"/>
            <p:cNvSpPr/>
            <p:nvPr/>
          </p:nvSpPr>
          <p:spPr>
            <a:xfrm>
              <a:off x="0"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alpha val="3017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34" name="Google Shape;334;p21"/>
            <p:cNvSpPr/>
            <p:nvPr/>
          </p:nvSpPr>
          <p:spPr>
            <a:xfrm>
              <a:off x="1640861"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9E9E9E"/>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335" name="Google Shape;335;p21"/>
            <p:cNvSpPr/>
            <p:nvPr/>
          </p:nvSpPr>
          <p:spPr>
            <a:xfrm>
              <a:off x="2196856" y="0"/>
              <a:ext cx="128304" cy="128304"/>
            </a:xfrm>
            <a:custGeom>
              <a:rect b="b" l="l" r="r" t="t"/>
              <a:pathLst>
                <a:path extrusionOk="0" h="21600" w="21600">
                  <a:moveTo>
                    <a:pt x="21600" y="0"/>
                  </a:moveTo>
                  <a:lnTo>
                    <a:pt x="21600" y="21600"/>
                  </a:lnTo>
                  <a:lnTo>
                    <a:pt x="0" y="21600"/>
                  </a:lnTo>
                  <a:lnTo>
                    <a:pt x="0" y="0"/>
                  </a:lnTo>
                  <a:cubicBezTo>
                    <a:pt x="0" y="0"/>
                    <a:pt x="21600" y="0"/>
                    <a:pt x="21600" y="0"/>
                  </a:cubicBezTo>
                  <a:close/>
                </a:path>
              </a:pathLst>
            </a:custGeom>
            <a:solidFill>
              <a:srgbClr val="1CBEA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39" name="Shape 339"/>
        <p:cNvGrpSpPr/>
        <p:nvPr/>
      </p:nvGrpSpPr>
      <p:grpSpPr>
        <a:xfrm>
          <a:off x="0" y="0"/>
          <a:ext cx="0" cy="0"/>
          <a:chOff x="0" y="0"/>
          <a:chExt cx="0" cy="0"/>
        </a:xfrm>
      </p:grpSpPr>
      <p:sp>
        <p:nvSpPr>
          <p:cNvPr id="340" name="Google Shape;340;p22"/>
          <p:cNvSpPr txBox="1"/>
          <p:nvPr>
            <p:ph type="title"/>
          </p:nvPr>
        </p:nvSpPr>
        <p:spPr>
          <a:xfrm>
            <a:off x="729900" y="164775"/>
            <a:ext cx="8113800" cy="3810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990"/>
              <a:buNone/>
            </a:pPr>
            <a:r>
              <a:rPr lang="es" sz="1310">
                <a:solidFill>
                  <a:schemeClr val="dk1"/>
                </a:solidFill>
              </a:rPr>
              <a:t>7. UN BONO CON MADUREZ EN 15 AÑOS CALCULA SUS CUPONES CON UN 10% DE SU VALOR NOMINAL DE 1000. EL COSTO DE OPORTUNIDAD ES 10% DE ACUERDO A SU RIESGO. ¿CUÁL ES SU PRECIO?</a:t>
            </a:r>
            <a:endParaRPr sz="2120">
              <a:solidFill>
                <a:schemeClr val="dk1"/>
              </a:solidFill>
            </a:endParaRPr>
          </a:p>
        </p:txBody>
      </p:sp>
      <p:sp>
        <p:nvSpPr>
          <p:cNvPr id="341" name="Google Shape;341;p22"/>
          <p:cNvSpPr txBox="1"/>
          <p:nvPr/>
        </p:nvSpPr>
        <p:spPr>
          <a:xfrm>
            <a:off x="301250" y="4439650"/>
            <a:ext cx="8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latin typeface="Proxima Nova"/>
                <a:ea typeface="Proxima Nova"/>
                <a:cs typeface="Proxima Nova"/>
                <a:sym typeface="Proxima Nova"/>
              </a:rPr>
              <a:t>Como el costo de oportunidad y la tasa del cupón es la misma, el Precio del bono es también $1000</a:t>
            </a:r>
            <a:endParaRPr b="1" sz="1800">
              <a:latin typeface="Proxima Nova"/>
              <a:ea typeface="Proxima Nova"/>
              <a:cs typeface="Proxima Nova"/>
              <a:sym typeface="Proxima Nova"/>
            </a:endParaRPr>
          </a:p>
        </p:txBody>
      </p:sp>
      <p:sp>
        <p:nvSpPr>
          <p:cNvPr id="342" name="Google Shape;342;p22"/>
          <p:cNvSpPr txBox="1"/>
          <p:nvPr/>
        </p:nvSpPr>
        <p:spPr>
          <a:xfrm>
            <a:off x="301250" y="1126975"/>
            <a:ext cx="3422100" cy="16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Proxima Nova"/>
                <a:ea typeface="Proxima Nova"/>
                <a:cs typeface="Proxima Nova"/>
                <a:sym typeface="Proxima Nova"/>
              </a:rPr>
              <a:t>DATOS</a:t>
            </a:r>
            <a:endParaRPr b="1" sz="1100">
              <a:latin typeface="Proxima Nova"/>
              <a:ea typeface="Proxima Nova"/>
              <a:cs typeface="Proxima Nova"/>
              <a:sym typeface="Proxima Nova"/>
            </a:endParaRPr>
          </a:p>
          <a:p>
            <a:pPr indent="0" lvl="0" marL="0" rtl="0" algn="l">
              <a:spcBef>
                <a:spcPts val="0"/>
              </a:spcBef>
              <a:spcAft>
                <a:spcPts val="0"/>
              </a:spcAft>
              <a:buNone/>
            </a:pPr>
            <a:r>
              <a:t/>
            </a:r>
            <a:endParaRPr b="1"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VALOR NOMINAL = $1.000</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TASA CUPÓN = 10%</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COSTO DE OPORTUNIDAD = 10%</a:t>
            </a:r>
            <a:endParaRPr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lang="es" sz="1100">
                <a:latin typeface="Proxima Nova"/>
                <a:ea typeface="Proxima Nova"/>
                <a:cs typeface="Proxima Nova"/>
                <a:sym typeface="Proxima Nova"/>
              </a:rPr>
              <a:t>PLAZO = 15 AÑOS</a:t>
            </a:r>
            <a:endParaRPr sz="1100">
              <a:latin typeface="Proxima Nova"/>
              <a:ea typeface="Proxima Nova"/>
              <a:cs typeface="Proxima Nova"/>
              <a:sym typeface="Proxima Nova"/>
            </a:endParaRPr>
          </a:p>
          <a:p>
            <a:pPr indent="0" lvl="0" marL="457200" rtl="0" algn="l">
              <a:spcBef>
                <a:spcPts val="0"/>
              </a:spcBef>
              <a:spcAft>
                <a:spcPts val="0"/>
              </a:spcAft>
              <a:buNone/>
            </a:pPr>
            <a:r>
              <a:t/>
            </a:r>
            <a:endParaRPr b="1" sz="1100">
              <a:latin typeface="Proxima Nova"/>
              <a:ea typeface="Proxima Nova"/>
              <a:cs typeface="Proxima Nova"/>
              <a:sym typeface="Proxima Nova"/>
            </a:endParaRPr>
          </a:p>
          <a:p>
            <a:pPr indent="-298450" lvl="0" marL="457200" rtl="0" algn="l">
              <a:spcBef>
                <a:spcPts val="0"/>
              </a:spcBef>
              <a:spcAft>
                <a:spcPts val="0"/>
              </a:spcAft>
              <a:buSzPts val="1100"/>
              <a:buFont typeface="Proxima Nova"/>
              <a:buChar char="●"/>
            </a:pPr>
            <a:r>
              <a:rPr b="1" lang="es" sz="1100">
                <a:latin typeface="Proxima Nova"/>
                <a:ea typeface="Proxima Nova"/>
                <a:cs typeface="Proxima Nova"/>
                <a:sym typeface="Proxima Nova"/>
              </a:rPr>
              <a:t>CUPÓN = $1.000 X 0,1 = $100</a:t>
            </a:r>
            <a:endParaRPr b="1" sz="1100">
              <a:latin typeface="Proxima Nova"/>
              <a:ea typeface="Proxima Nova"/>
              <a:cs typeface="Proxima Nova"/>
              <a:sym typeface="Proxima Nova"/>
            </a:endParaRPr>
          </a:p>
          <a:p>
            <a:pPr indent="0" lvl="0" marL="0" rtl="0" algn="l">
              <a:spcBef>
                <a:spcPts val="0"/>
              </a:spcBef>
              <a:spcAft>
                <a:spcPts val="0"/>
              </a:spcAft>
              <a:buNone/>
            </a:pPr>
            <a:r>
              <a:t/>
            </a:r>
            <a:endParaRPr b="1" sz="900">
              <a:latin typeface="Calibri"/>
              <a:ea typeface="Calibri"/>
              <a:cs typeface="Calibri"/>
              <a:sym typeface="Calibri"/>
            </a:endParaRPr>
          </a:p>
        </p:txBody>
      </p:sp>
      <p:pic>
        <p:nvPicPr>
          <p:cNvPr id="343" name="Google Shape;343;p22"/>
          <p:cNvPicPr preferRelativeResize="0"/>
          <p:nvPr/>
        </p:nvPicPr>
        <p:blipFill rotWithShape="1">
          <a:blip r:embed="rId3">
            <a:alphaModFix/>
          </a:blip>
          <a:srcRect b="2194" l="3456" r="1837" t="1131"/>
          <a:stretch/>
        </p:blipFill>
        <p:spPr>
          <a:xfrm>
            <a:off x="4807208" y="738525"/>
            <a:ext cx="3760542" cy="3536026"/>
          </a:xfrm>
          <a:prstGeom prst="rect">
            <a:avLst/>
          </a:prstGeom>
          <a:noFill/>
          <a:ln>
            <a:noFill/>
          </a:ln>
        </p:spPr>
      </p:pic>
      <p:pic>
        <p:nvPicPr>
          <p:cNvPr id="344" name="Google Shape;344;p22"/>
          <p:cNvPicPr preferRelativeResize="0"/>
          <p:nvPr/>
        </p:nvPicPr>
        <p:blipFill>
          <a:blip r:embed="rId4">
            <a:alphaModFix/>
          </a:blip>
          <a:stretch>
            <a:fillRect/>
          </a:stretch>
        </p:blipFill>
        <p:spPr>
          <a:xfrm>
            <a:off x="301250" y="2724150"/>
            <a:ext cx="4270750" cy="657775"/>
          </a:xfrm>
          <a:prstGeom prst="rect">
            <a:avLst/>
          </a:prstGeom>
          <a:noFill/>
          <a:ln cap="flat" cmpd="sng" w="19050">
            <a:solidFill>
              <a:srgbClr val="134F5C"/>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48" name="Shape 348"/>
        <p:cNvGrpSpPr/>
        <p:nvPr/>
      </p:nvGrpSpPr>
      <p:grpSpPr>
        <a:xfrm>
          <a:off x="0" y="0"/>
          <a:ext cx="0" cy="0"/>
          <a:chOff x="0" y="0"/>
          <a:chExt cx="0" cy="0"/>
        </a:xfrm>
      </p:grpSpPr>
      <p:sp>
        <p:nvSpPr>
          <p:cNvPr id="349" name="Google Shape;349;p23"/>
          <p:cNvSpPr txBox="1"/>
          <p:nvPr>
            <p:ph type="title"/>
          </p:nvPr>
        </p:nvSpPr>
        <p:spPr>
          <a:xfrm>
            <a:off x="729900" y="164775"/>
            <a:ext cx="8113800" cy="3810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990"/>
              <a:buNone/>
            </a:pPr>
            <a:r>
              <a:rPr lang="es" sz="1310"/>
              <a:t> 8.SI EL COSTO DE OPORTUNIDAD PASARA A SER DE 10% A 15 % Y LUEGO A 5% QUE OCURRE CON EL PRECIO Y PORQUÉ?							</a:t>
            </a:r>
            <a:endParaRPr sz="2120">
              <a:solidFill>
                <a:schemeClr val="lt1"/>
              </a:solidFill>
            </a:endParaRPr>
          </a:p>
        </p:txBody>
      </p:sp>
      <p:pic>
        <p:nvPicPr>
          <p:cNvPr id="350" name="Google Shape;350;p23"/>
          <p:cNvPicPr preferRelativeResize="0"/>
          <p:nvPr/>
        </p:nvPicPr>
        <p:blipFill>
          <a:blip r:embed="rId3">
            <a:alphaModFix/>
          </a:blip>
          <a:stretch>
            <a:fillRect/>
          </a:stretch>
        </p:blipFill>
        <p:spPr>
          <a:xfrm>
            <a:off x="450622" y="1192075"/>
            <a:ext cx="3584550" cy="3314601"/>
          </a:xfrm>
          <a:prstGeom prst="rect">
            <a:avLst/>
          </a:prstGeom>
          <a:noFill/>
          <a:ln>
            <a:noFill/>
          </a:ln>
        </p:spPr>
      </p:pic>
      <p:pic>
        <p:nvPicPr>
          <p:cNvPr id="351" name="Google Shape;351;p23"/>
          <p:cNvPicPr preferRelativeResize="0"/>
          <p:nvPr/>
        </p:nvPicPr>
        <p:blipFill>
          <a:blip r:embed="rId4">
            <a:alphaModFix/>
          </a:blip>
          <a:stretch>
            <a:fillRect/>
          </a:stretch>
        </p:blipFill>
        <p:spPr>
          <a:xfrm>
            <a:off x="5101975" y="1175100"/>
            <a:ext cx="3548207" cy="3314601"/>
          </a:xfrm>
          <a:prstGeom prst="rect">
            <a:avLst/>
          </a:prstGeom>
          <a:noFill/>
          <a:ln>
            <a:noFill/>
          </a:ln>
        </p:spPr>
      </p:pic>
      <p:sp>
        <p:nvSpPr>
          <p:cNvPr id="352" name="Google Shape;352;p23"/>
          <p:cNvSpPr txBox="1"/>
          <p:nvPr/>
        </p:nvSpPr>
        <p:spPr>
          <a:xfrm>
            <a:off x="374425" y="4506675"/>
            <a:ext cx="3584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
                <a:latin typeface="Proxima Nova"/>
                <a:ea typeface="Proxima Nova"/>
                <a:cs typeface="Proxima Nova"/>
                <a:sym typeface="Proxima Nova"/>
              </a:rPr>
              <a:t>Como el costo de oportunidad es mayor a la tasa del cupón, el precio del bono es menor que su valor nominal</a:t>
            </a:r>
            <a:endParaRPr sz="1500">
              <a:latin typeface="Proxima Nova"/>
              <a:ea typeface="Proxima Nova"/>
              <a:cs typeface="Proxima Nova"/>
              <a:sym typeface="Proxima Nova"/>
            </a:endParaRPr>
          </a:p>
        </p:txBody>
      </p:sp>
      <p:sp>
        <p:nvSpPr>
          <p:cNvPr id="353" name="Google Shape;353;p23"/>
          <p:cNvSpPr txBox="1"/>
          <p:nvPr/>
        </p:nvSpPr>
        <p:spPr>
          <a:xfrm>
            <a:off x="5101975" y="4506675"/>
            <a:ext cx="3548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
                <a:latin typeface="Proxima Nova"/>
                <a:ea typeface="Proxima Nova"/>
                <a:cs typeface="Proxima Nova"/>
                <a:sym typeface="Proxima Nova"/>
              </a:rPr>
              <a:t>Como el costo de oportunidad es menor a la tasa del cupón, el precio del bono es mayor que su valor nominal</a:t>
            </a:r>
            <a:endParaRPr sz="1500">
              <a:latin typeface="Proxima Nova"/>
              <a:ea typeface="Proxima Nova"/>
              <a:cs typeface="Proxima Nova"/>
              <a:sym typeface="Proxima Nova"/>
            </a:endParaRPr>
          </a:p>
        </p:txBody>
      </p:sp>
      <p:sp>
        <p:nvSpPr>
          <p:cNvPr id="354" name="Google Shape;354;p23"/>
          <p:cNvSpPr txBox="1"/>
          <p:nvPr/>
        </p:nvSpPr>
        <p:spPr>
          <a:xfrm>
            <a:off x="895375" y="7743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latin typeface="Proxima Nova"/>
                <a:ea typeface="Proxima Nova"/>
                <a:cs typeface="Proxima Nova"/>
                <a:sym typeface="Proxima Nova"/>
              </a:rPr>
              <a:t>COSTO DE OPORTUNIDAD = 15%</a:t>
            </a:r>
            <a:endParaRPr b="1" sz="1300">
              <a:latin typeface="Proxima Nova"/>
              <a:ea typeface="Proxima Nova"/>
              <a:cs typeface="Proxima Nova"/>
              <a:sym typeface="Proxima Nova"/>
            </a:endParaRPr>
          </a:p>
          <a:p>
            <a:pPr indent="0" lvl="0" marL="457200" rtl="0" algn="l">
              <a:spcBef>
                <a:spcPts val="0"/>
              </a:spcBef>
              <a:spcAft>
                <a:spcPts val="0"/>
              </a:spcAft>
              <a:buNone/>
            </a:pPr>
            <a:r>
              <a:t/>
            </a:r>
            <a:endParaRPr b="1" sz="1100">
              <a:latin typeface="Proxima Nova"/>
              <a:ea typeface="Proxima Nova"/>
              <a:cs typeface="Proxima Nova"/>
              <a:sym typeface="Proxima Nova"/>
            </a:endParaRPr>
          </a:p>
        </p:txBody>
      </p:sp>
      <p:sp>
        <p:nvSpPr>
          <p:cNvPr id="355" name="Google Shape;355;p23"/>
          <p:cNvSpPr txBox="1"/>
          <p:nvPr/>
        </p:nvSpPr>
        <p:spPr>
          <a:xfrm>
            <a:off x="5376025" y="811988"/>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latin typeface="Proxima Nova"/>
                <a:ea typeface="Proxima Nova"/>
                <a:cs typeface="Proxima Nova"/>
                <a:sym typeface="Proxima Nova"/>
              </a:rPr>
              <a:t>COSTO DE OPORTUNIDAD = 5%</a:t>
            </a:r>
            <a:endParaRPr b="1" sz="1300">
              <a:latin typeface="Proxima Nova"/>
              <a:ea typeface="Proxima Nova"/>
              <a:cs typeface="Proxima Nova"/>
              <a:sym typeface="Proxima Nova"/>
            </a:endParaRPr>
          </a:p>
          <a:p>
            <a:pPr indent="0" lvl="0" marL="457200" rtl="0" algn="l">
              <a:spcBef>
                <a:spcPts val="0"/>
              </a:spcBef>
              <a:spcAft>
                <a:spcPts val="0"/>
              </a:spcAft>
              <a:buNone/>
            </a:pPr>
            <a:r>
              <a:t/>
            </a:r>
            <a:endParaRPr b="1" sz="11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