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Merriweather Light"/>
      <p:regular r:id="rId48"/>
      <p:bold r:id="rId49"/>
      <p:italic r:id="rId50"/>
      <p:boldItalic r:id="rId51"/>
    </p:embeddedFont>
    <p:embeddedFont>
      <p:font typeface="Montserrat"/>
      <p:regular r:id="rId52"/>
      <p:bold r:id="rId53"/>
      <p:italic r:id="rId54"/>
      <p:boldItalic r:id="rId55"/>
    </p:embeddedFont>
    <p:embeddedFont>
      <p:font typeface="Open Sans SemiBold"/>
      <p:regular r:id="rId56"/>
      <p:bold r:id="rId57"/>
      <p:italic r:id="rId58"/>
      <p:boldItalic r:id="rId59"/>
    </p:embeddedFont>
    <p:embeddedFont>
      <p:font typeface="Vidaloka"/>
      <p:regular r:id="rId60"/>
    </p:embeddedFont>
    <p:embeddedFont>
      <p:font typeface="Russo One"/>
      <p:regular r:id="rId61"/>
    </p:embeddedFont>
    <p:embeddedFont>
      <p:font typeface="Mako"/>
      <p:regular r:id="rId62"/>
    </p:embeddedFont>
    <p:embeddedFont>
      <p:font typeface="Bree Serif"/>
      <p:regular r:id="rId63"/>
    </p:embeddedFont>
    <p:embeddedFont>
      <p:font typeface="Oswald"/>
      <p:regular r:id="rId64"/>
      <p:bold r:id="rId65"/>
    </p:embeddedFont>
    <p:embeddedFont>
      <p:font typeface="Crimson Text"/>
      <p:regular r:id="rId66"/>
      <p:bold r:id="rId67"/>
      <p:italic r:id="rId68"/>
      <p:boldItalic r:id="rId69"/>
    </p:embeddedFont>
    <p:embeddedFont>
      <p:font typeface="Open Sans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4" roundtripDataSignature="AMtx7mjfOTcBHp7/AEGTDTCVAdcXHbyX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8E4CC6-42E2-4BA1-8B5E-2AF7D648D84E}">
  <a:tblStyle styleId="{6E8E4CC6-42E2-4BA1-8B5E-2AF7D648D84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erriweatherLight-regular.fntdata"/><Relationship Id="rId47" Type="http://schemas.openxmlformats.org/officeDocument/2006/relationships/slide" Target="slides/slide42.xml"/><Relationship Id="rId49" Type="http://schemas.openxmlformats.org/officeDocument/2006/relationships/font" Target="fonts/Merriweather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OpenSans-boldItalic.fntdata"/><Relationship Id="rId72" Type="http://schemas.openxmlformats.org/officeDocument/2006/relationships/font" Target="fonts/OpenSans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customschemas.google.com/relationships/presentationmetadata" Target="meta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OpenSans-bold.fntdata"/><Relationship Id="rId70" Type="http://schemas.openxmlformats.org/officeDocument/2006/relationships/font" Target="fonts/OpenSans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ako-regular.fntdata"/><Relationship Id="rId61" Type="http://schemas.openxmlformats.org/officeDocument/2006/relationships/font" Target="fonts/RussoOne-regular.fntdata"/><Relationship Id="rId20" Type="http://schemas.openxmlformats.org/officeDocument/2006/relationships/slide" Target="slides/slide15.xml"/><Relationship Id="rId64" Type="http://schemas.openxmlformats.org/officeDocument/2006/relationships/font" Target="fonts/Oswald-regular.fntdata"/><Relationship Id="rId63" Type="http://schemas.openxmlformats.org/officeDocument/2006/relationships/font" Target="fonts/BreeSerif-regular.fntdata"/><Relationship Id="rId22" Type="http://schemas.openxmlformats.org/officeDocument/2006/relationships/slide" Target="slides/slide17.xml"/><Relationship Id="rId66" Type="http://schemas.openxmlformats.org/officeDocument/2006/relationships/font" Target="fonts/CrimsonText-regular.fntdata"/><Relationship Id="rId21" Type="http://schemas.openxmlformats.org/officeDocument/2006/relationships/slide" Target="slides/slide16.xml"/><Relationship Id="rId65" Type="http://schemas.openxmlformats.org/officeDocument/2006/relationships/font" Target="fonts/Oswald-bold.fntdata"/><Relationship Id="rId24" Type="http://schemas.openxmlformats.org/officeDocument/2006/relationships/slide" Target="slides/slide19.xml"/><Relationship Id="rId68" Type="http://schemas.openxmlformats.org/officeDocument/2006/relationships/font" Target="fonts/CrimsonText-italic.fntdata"/><Relationship Id="rId23" Type="http://schemas.openxmlformats.org/officeDocument/2006/relationships/slide" Target="slides/slide18.xml"/><Relationship Id="rId67" Type="http://schemas.openxmlformats.org/officeDocument/2006/relationships/font" Target="fonts/CrimsonText-bold.fntdata"/><Relationship Id="rId60" Type="http://schemas.openxmlformats.org/officeDocument/2006/relationships/font" Target="fonts/Vidaloka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CrimsonText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erriweatherLight-boldItalic.fntdata"/><Relationship Id="rId50" Type="http://schemas.openxmlformats.org/officeDocument/2006/relationships/font" Target="fonts/MerriweatherLight-italic.fntdata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8.xml"/><Relationship Id="rId57" Type="http://schemas.openxmlformats.org/officeDocument/2006/relationships/font" Target="fonts/OpenSansSemiBold-bold.fntdata"/><Relationship Id="rId12" Type="http://schemas.openxmlformats.org/officeDocument/2006/relationships/slide" Target="slides/slide7.xml"/><Relationship Id="rId56" Type="http://schemas.openxmlformats.org/officeDocument/2006/relationships/font" Target="fonts/OpenSansSemiBold-regular.fntdata"/><Relationship Id="rId15" Type="http://schemas.openxmlformats.org/officeDocument/2006/relationships/slide" Target="slides/slide10.xml"/><Relationship Id="rId59" Type="http://schemas.openxmlformats.org/officeDocument/2006/relationships/font" Target="fonts/OpenSansSemiBold-boldItalic.fntdata"/><Relationship Id="rId14" Type="http://schemas.openxmlformats.org/officeDocument/2006/relationships/slide" Target="slides/slide9.xml"/><Relationship Id="rId58" Type="http://schemas.openxmlformats.org/officeDocument/2006/relationships/font" Target="fonts/OpenSansSemiBold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0" name="Google Shape;6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FALTA ACTUALIZAR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2" name="Google Shape;7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7" name="Google Shape;76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1" name="Google Shape;78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0" name="Google Shape;79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9" name="Google Shape;79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6" name="Google Shape;80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3" name="Google Shape;81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a1cc3781e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2a1cc3781e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ec68eb6372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ec68eb6372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4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4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4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1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8" name="Google Shape;78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51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51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2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52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5" name="Google Shape;85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52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3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90" name="Google Shape;90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53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4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54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96" name="Google Shape;96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6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56"/>
          <p:cNvSpPr txBox="1"/>
          <p:nvPr>
            <p:ph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04" name="Google Shape;104;p56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6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56"/>
          <p:cNvSpPr txBox="1"/>
          <p:nvPr>
            <p:ph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07" name="Google Shape;107;p56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6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56"/>
          <p:cNvSpPr txBox="1"/>
          <p:nvPr>
            <p:ph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10" name="Google Shape;110;p56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6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56"/>
          <p:cNvSpPr txBox="1"/>
          <p:nvPr>
            <p:ph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13" name="Google Shape;113;p56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6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56"/>
          <p:cNvSpPr txBox="1"/>
          <p:nvPr>
            <p:ph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16" name="Google Shape;116;p56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6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56"/>
          <p:cNvSpPr txBox="1"/>
          <p:nvPr>
            <p:ph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19" name="Google Shape;119;p56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6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1" name="Google Shape;121;p5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5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5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5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7" name="Google Shape;127;p57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8" name="Google Shape;128;p5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5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8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58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33" name="Google Shape;133;p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5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5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5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5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5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5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5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60"/>
          <p:cNvSpPr txBox="1"/>
          <p:nvPr>
            <p:ph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149" name="Google Shape;149;p6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6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6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6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6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8" name="Google Shape;18;p4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0" name="Google Shape;20;p4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" name="Google Shape;22;p4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4" name="Google Shape;24;p4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43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43"/>
          <p:cNvSpPr txBox="1"/>
          <p:nvPr>
            <p:ph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43"/>
          <p:cNvSpPr txBox="1"/>
          <p:nvPr>
            <p:ph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9" name="Google Shape;29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6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6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6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6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6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6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6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6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6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6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6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6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6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6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6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6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6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6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5"/>
          <p:cNvSpPr txBox="1"/>
          <p:nvPr>
            <p:ph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87" name="Google Shape;187;p6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6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6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6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6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66"/>
          <p:cNvSpPr txBox="1"/>
          <p:nvPr>
            <p:ph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195" name="Google Shape;195;p6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6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6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6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67"/>
          <p:cNvSpPr txBox="1"/>
          <p:nvPr>
            <p:ph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202" name="Google Shape;202;p6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6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6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6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6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6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6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6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6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6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6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6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6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6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6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6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6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6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7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7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7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7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7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7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7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7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33" name="Google Shape;33;p44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4" name="Google Shape;34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4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4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7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7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7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7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7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7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7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7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7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7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7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7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7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7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7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7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7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7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7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7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7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7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7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7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7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7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7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7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7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7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7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7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7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7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7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7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7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7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7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7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7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7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7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7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7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7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7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7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7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7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7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7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7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7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7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7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7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7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7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7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7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7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7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7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7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7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7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7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7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7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7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7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7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7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7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p7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7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7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7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7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7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7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7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7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77"/>
          <p:cNvSpPr txBox="1"/>
          <p:nvPr>
            <p:ph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2" name="Google Shape;332;p77"/>
          <p:cNvSpPr txBox="1"/>
          <p:nvPr>
            <p:ph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3" name="Google Shape;333;p77"/>
          <p:cNvSpPr txBox="1"/>
          <p:nvPr>
            <p:ph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4" name="Google Shape;334;p77"/>
          <p:cNvSpPr txBox="1"/>
          <p:nvPr>
            <p:ph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7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7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7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7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7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7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7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7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7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7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7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7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7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7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7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7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7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7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8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8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8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8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8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8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8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8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8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8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8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8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8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40" name="Google Shape;40;p4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41" name="Google Shape;41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1"/>
          <p:cNvSpPr txBox="1"/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73" name="Google Shape;373;p8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81"/>
          <p:cNvSpPr txBox="1"/>
          <p:nvPr>
            <p:ph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75" name="Google Shape;375;p8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81"/>
          <p:cNvSpPr txBox="1"/>
          <p:nvPr>
            <p:ph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77" name="Google Shape;377;p8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8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8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8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8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8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8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8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8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8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8" name="Google Shape;388;p8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p8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0" name="Google Shape;390;p8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1" name="Google Shape;391;p8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" name="Google Shape;392;p82"/>
          <p:cNvSpPr txBox="1"/>
          <p:nvPr>
            <p:ph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93" name="Google Shape;393;p82"/>
          <p:cNvSpPr txBox="1"/>
          <p:nvPr>
            <p:ph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94" name="Google Shape;394;p82"/>
          <p:cNvSpPr txBox="1"/>
          <p:nvPr>
            <p:ph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8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8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8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8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8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8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8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8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8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8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8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Google Shape;410;p8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8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8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4" name="Google Shape;414;p8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8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8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8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p8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8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8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8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8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8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8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8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8" name="Google Shape;428;p8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8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8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8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8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8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8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8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8" name="Google Shape;438;p8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8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8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8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8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b="0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i="0" lang="en" sz="11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11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i="0" lang="en" sz="11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8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8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" name="Google Shape;447;p8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" name="Google Shape;448;p8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9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9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46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46" name="Google Shape;46;p46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7" name="Google Shape;47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46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46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9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9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9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9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9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9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9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9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9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9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5" name="Google Shape;465;p9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9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7" name="Google Shape;467;p9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7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54" name="Google Shape;54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47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8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48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60" name="Google Shape;60;p48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8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62" name="Google Shape;62;p48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48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8" name="Google Shape;68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0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2" name="Google Shape;72;p50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50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4" name="Google Shape;74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b="0" i="0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latin typeface="Bree Serif"/>
                <a:ea typeface="Bree Serif"/>
                <a:cs typeface="Bree Serif"/>
                <a:sym typeface="Bree Serif"/>
              </a:rPr>
              <a:t>Trabajo Práctico Final</a:t>
            </a:r>
            <a:endParaRPr sz="40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Grupo Tiny</a:t>
            </a:r>
            <a:endParaRPr sz="40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73" name="Google Shape;473;p1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Planeamiento Comercial y Negocios Data-Driven (M1.07)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1</a:t>
            </a:r>
            <a:endParaRPr/>
          </a:p>
        </p:txBody>
      </p:sp>
      <p:sp>
        <p:nvSpPr>
          <p:cNvPr id="564" name="Google Shape;564;p8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Estrategia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8"/>
          <p:cNvSpPr txBox="1"/>
          <p:nvPr/>
        </p:nvSpPr>
        <p:spPr>
          <a:xfrm>
            <a:off x="994600" y="2042825"/>
            <a:ext cx="74169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PRODUCCIÓN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Al tener un sobrante de stock considerable, se decide reducir la producción a la mitad de TONE.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La producción de TOPS  se incrementa en un 20% (prácticamente no hubo sobrantes de stock).</a:t>
            </a:r>
            <a:endParaRPr b="0" i="0" sz="1200" u="none" cap="none" strike="noStrike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PRECIO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TONE era uno de los productos más caros del mercado. Sin embargo, se decide subir  el precio un 5% para poder equiparar la pérdida generada por quedarnos posiblemente cortos de producción.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TOPS tenía un precio promedio dentro del mercado. Se decide bajar el precio un 5% para ganar volumen.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MARKETING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Se buscó orientar la publicidad en base a los segmentos con mayor % de market share de cada producto. En TONE, fue Gen-X y en TOP fue Baby Boomers.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1</a:t>
            </a:r>
            <a:endParaRPr/>
          </a:p>
        </p:txBody>
      </p:sp>
      <p:sp>
        <p:nvSpPr>
          <p:cNvPr id="571" name="Google Shape;571;p9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Cuadro de Resultados: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2" name="Google Shape;57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3" y="2070250"/>
            <a:ext cx="83724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0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1</a:t>
            </a:r>
            <a:endParaRPr/>
          </a:p>
        </p:txBody>
      </p:sp>
      <p:sp>
        <p:nvSpPr>
          <p:cNvPr id="578" name="Google Shape;578;p10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Evolución del market share: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10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80" name="Google Shape;580;p10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581" name="Google Shape;581;p10"/>
          <p:cNvPicPr preferRelativeResize="0"/>
          <p:nvPr/>
        </p:nvPicPr>
        <p:blipFill rotWithShape="1">
          <a:blip r:embed="rId3">
            <a:alphaModFix/>
          </a:blip>
          <a:srcRect b="0" l="2110" r="57462" t="0"/>
          <a:stretch/>
        </p:blipFill>
        <p:spPr>
          <a:xfrm>
            <a:off x="1010675" y="1957475"/>
            <a:ext cx="2422049" cy="20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10"/>
          <p:cNvPicPr preferRelativeResize="0"/>
          <p:nvPr/>
        </p:nvPicPr>
        <p:blipFill rotWithShape="1">
          <a:blip r:embed="rId4">
            <a:alphaModFix/>
          </a:blip>
          <a:srcRect b="0" l="2036" r="34197" t="0"/>
          <a:stretch/>
        </p:blipFill>
        <p:spPr>
          <a:xfrm>
            <a:off x="5433607" y="1957474"/>
            <a:ext cx="2610406" cy="209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1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1</a:t>
            </a:r>
            <a:endParaRPr/>
          </a:p>
        </p:txBody>
      </p:sp>
      <p:sp>
        <p:nvSpPr>
          <p:cNvPr id="588" name="Google Shape;588;p11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 share vs competidores: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11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90" name="Google Shape;590;p11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591" name="Google Shape;591;p11"/>
          <p:cNvPicPr preferRelativeResize="0"/>
          <p:nvPr/>
        </p:nvPicPr>
        <p:blipFill rotWithShape="1">
          <a:blip r:embed="rId3">
            <a:alphaModFix/>
          </a:blip>
          <a:srcRect b="8813" l="3136" r="4072" t="6848"/>
          <a:stretch/>
        </p:blipFill>
        <p:spPr>
          <a:xfrm>
            <a:off x="248250" y="2189600"/>
            <a:ext cx="3905475" cy="20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11"/>
          <p:cNvPicPr preferRelativeResize="0"/>
          <p:nvPr/>
        </p:nvPicPr>
        <p:blipFill rotWithShape="1">
          <a:blip r:embed="rId4">
            <a:alphaModFix/>
          </a:blip>
          <a:srcRect b="6597" l="0" r="4066" t="8056"/>
          <a:stretch/>
        </p:blipFill>
        <p:spPr>
          <a:xfrm>
            <a:off x="4528650" y="2189600"/>
            <a:ext cx="4195399" cy="20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2"/>
          <p:cNvSpPr txBox="1"/>
          <p:nvPr>
            <p:ph type="title"/>
          </p:nvPr>
        </p:nvSpPr>
        <p:spPr>
          <a:xfrm>
            <a:off x="3110550" y="3726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2</a:t>
            </a:r>
            <a:endParaRPr/>
          </a:p>
        </p:txBody>
      </p:sp>
      <p:sp>
        <p:nvSpPr>
          <p:cNvPr id="598" name="Google Shape;598;p12"/>
          <p:cNvSpPr txBox="1"/>
          <p:nvPr>
            <p:ph idx="4294967295" type="subTitle"/>
          </p:nvPr>
        </p:nvSpPr>
        <p:spPr>
          <a:xfrm>
            <a:off x="896250" y="920625"/>
            <a:ext cx="7194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Estrategia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12"/>
          <p:cNvSpPr txBox="1"/>
          <p:nvPr/>
        </p:nvSpPr>
        <p:spPr>
          <a:xfrm>
            <a:off x="988050" y="1354250"/>
            <a:ext cx="74169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PRODUCCIÓN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Iniciamos el periodo sin stock remanente en ambos productos.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La producción de TONE se incrementa un 38% y la de TOPS un 10% en función de proyección de ventas por crecimiento de mercado (Gen-X + 18% y Prof +14% entre periodos).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PRECIO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Se baja el precio de TONE un 20% para buscar competitividad en MS a través de una mejora de la intención de compra. Se tiene en cuenta GAP respecto al producto y preferencias del segmento.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TOPS se baja un 8% para alinear con preferencia de segmento objetivo (BB)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MARKETING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Se ajustó tanto la fuerza de venta como así también el presupuesto en MKT para orientar la publicidad en base a los segmentos objetivo y para seguir trabajando en el awareness de cada producto. En TONE, fue Gen-X y Profesionales y en TOP fue Baby Boomers.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R&amp;D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Se lanzan proyectos para orientar el producto TONE a segmento Profesionales y para buscar segmento de Gen-X en marca TOPS, teniendo en cuenta forecast de mercado (salir de BB).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3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2</a:t>
            </a:r>
            <a:endParaRPr/>
          </a:p>
        </p:txBody>
      </p:sp>
      <p:sp>
        <p:nvSpPr>
          <p:cNvPr id="605" name="Google Shape;605;p13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Cuadro de Resultados: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6" name="Google Shape;60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9150"/>
            <a:ext cx="8839201" cy="145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4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2</a:t>
            </a:r>
            <a:endParaRPr/>
          </a:p>
        </p:txBody>
      </p:sp>
      <p:sp>
        <p:nvSpPr>
          <p:cNvPr id="612" name="Google Shape;612;p14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Evolución del market share: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14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14" name="Google Shape;614;p14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15" name="Google Shape;615;p14"/>
          <p:cNvPicPr preferRelativeResize="0"/>
          <p:nvPr/>
        </p:nvPicPr>
        <p:blipFill rotWithShape="1">
          <a:blip r:embed="rId3">
            <a:alphaModFix/>
          </a:blip>
          <a:srcRect b="0" l="0" r="35811" t="0"/>
          <a:stretch/>
        </p:blipFill>
        <p:spPr>
          <a:xfrm>
            <a:off x="80317" y="2189576"/>
            <a:ext cx="4144623" cy="20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7193" y="2189575"/>
            <a:ext cx="4093691" cy="2097699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14"/>
          <p:cNvSpPr txBox="1"/>
          <p:nvPr/>
        </p:nvSpPr>
        <p:spPr>
          <a:xfrm>
            <a:off x="6240161" y="710224"/>
            <a:ext cx="2533135" cy="12483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RESULTADOS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Quiebre de stock en brand TONE nos impacta fuertemente en resultados MS &lt; de intención de compra.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5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2</a:t>
            </a:r>
            <a:endParaRPr/>
          </a:p>
        </p:txBody>
      </p:sp>
      <p:sp>
        <p:nvSpPr>
          <p:cNvPr id="623" name="Google Shape;623;p15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 share vs competidores: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15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25" name="Google Shape;625;p15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26" name="Google Shape;6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60" y="2189600"/>
            <a:ext cx="4324865" cy="20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189600"/>
            <a:ext cx="4516190" cy="20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6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3</a:t>
            </a:r>
            <a:endParaRPr/>
          </a:p>
        </p:txBody>
      </p:sp>
      <p:sp>
        <p:nvSpPr>
          <p:cNvPr id="633" name="Google Shape;633;p16"/>
          <p:cNvSpPr txBox="1"/>
          <p:nvPr>
            <p:ph idx="4294967295" type="subTitle"/>
          </p:nvPr>
        </p:nvSpPr>
        <p:spPr>
          <a:xfrm>
            <a:off x="890815" y="1150646"/>
            <a:ext cx="7194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Estrategia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4" name="Google Shape;634;p16"/>
          <p:cNvSpPr txBox="1"/>
          <p:nvPr/>
        </p:nvSpPr>
        <p:spPr>
          <a:xfrm>
            <a:off x="988421" y="1592546"/>
            <a:ext cx="7416900" cy="3325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PRODUCCIÓN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Nuevamente perdimos ventas en periodo 2 por falta de stock de TONE. Se aumenta un 20% la producción, teniendo en cuenta adicionalmente que se lanza nuevo proyecto para segmento profs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La producción de TOPS  se incrementa en un 12%, tambien por lanzamiento que reorienta la marca a segmento Gen-X (antes Baby Boomers)</a:t>
            </a:r>
            <a:endParaRPr b="0" i="0" sz="1200" u="none" cap="none" strike="noStrike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PRECIO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Se ajusta el precio de TONE aprox un -19% para ajustar a preferencia de segmento profs.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TOPS se aumenta un 5%. Se mejoran funcionalidades de producto para Gen-X.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MARKETING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No ajustamos apropiadamente al cambio de portfolio la estrategia de media y la fuerza de venta. Esto nos impacta en coverture y por lo tanto en MS. 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R&amp;D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No se lanzan nuevos proyectos. Si se incluyen en el portfolio los proyectos desarrollados en el periodo2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7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3</a:t>
            </a:r>
            <a:endParaRPr/>
          </a:p>
        </p:txBody>
      </p:sp>
      <p:sp>
        <p:nvSpPr>
          <p:cNvPr id="640" name="Google Shape;640;p17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Cuadro de Resultados: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17"/>
          <p:cNvSpPr txBox="1"/>
          <p:nvPr/>
        </p:nvSpPr>
        <p:spPr>
          <a:xfrm>
            <a:off x="6240161" y="644614"/>
            <a:ext cx="2533135" cy="12483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RESULTADOS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Nuevo quiebre de stock en brand TONE nos impacta fuertemente en resultados MS &lt; de intención de compra.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42" name="Google Shape;6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61861"/>
            <a:ext cx="8839201" cy="145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"/>
          <p:cNvSpPr txBox="1"/>
          <p:nvPr>
            <p:ph type="title"/>
          </p:nvPr>
        </p:nvSpPr>
        <p:spPr>
          <a:xfrm>
            <a:off x="3328950" y="601275"/>
            <a:ext cx="24861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Agenda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79" name="Google Shape;479;p2"/>
          <p:cNvSpPr txBox="1"/>
          <p:nvPr>
            <p:ph idx="3" type="subTitle"/>
          </p:nvPr>
        </p:nvSpPr>
        <p:spPr>
          <a:xfrm>
            <a:off x="1656050" y="217720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Escenario Base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80" name="Google Shape;480;p2"/>
          <p:cNvSpPr txBox="1"/>
          <p:nvPr>
            <p:ph idx="1" type="subTitle"/>
          </p:nvPr>
        </p:nvSpPr>
        <p:spPr>
          <a:xfrm>
            <a:off x="5001850" y="217720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Simulaciones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81" name="Google Shape;481;p2"/>
          <p:cNvSpPr txBox="1"/>
          <p:nvPr>
            <p:ph idx="7" type="subTitle"/>
          </p:nvPr>
        </p:nvSpPr>
        <p:spPr>
          <a:xfrm>
            <a:off x="3328950" y="37097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Conclusiones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82" name="Google Shape;482;p2"/>
          <p:cNvSpPr txBox="1"/>
          <p:nvPr>
            <p:ph idx="9" type="title"/>
          </p:nvPr>
        </p:nvSpPr>
        <p:spPr>
          <a:xfrm>
            <a:off x="2379500" y="1537863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01</a:t>
            </a:r>
            <a:endParaRPr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83" name="Google Shape;483;p2"/>
          <p:cNvSpPr txBox="1"/>
          <p:nvPr>
            <p:ph idx="13" type="title"/>
          </p:nvPr>
        </p:nvSpPr>
        <p:spPr>
          <a:xfrm>
            <a:off x="5725300" y="1537863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02</a:t>
            </a:r>
            <a:endParaRPr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84" name="Google Shape;484;p2"/>
          <p:cNvSpPr txBox="1"/>
          <p:nvPr>
            <p:ph idx="14" type="title"/>
          </p:nvPr>
        </p:nvSpPr>
        <p:spPr>
          <a:xfrm>
            <a:off x="4052450" y="30685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03</a:t>
            </a:r>
            <a:endParaRPr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8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3</a:t>
            </a:r>
            <a:endParaRPr/>
          </a:p>
        </p:txBody>
      </p:sp>
      <p:sp>
        <p:nvSpPr>
          <p:cNvPr id="648" name="Google Shape;648;p18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Evolución del market share: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18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50" name="Google Shape;650;p18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51" name="Google Shape;6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00" y="2189588"/>
            <a:ext cx="4312736" cy="20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198708"/>
            <a:ext cx="4479311" cy="2088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9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3</a:t>
            </a:r>
            <a:endParaRPr/>
          </a:p>
        </p:txBody>
      </p:sp>
      <p:sp>
        <p:nvSpPr>
          <p:cNvPr id="658" name="Google Shape;658;p19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 share vs competidores: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9" name="Google Shape;659;p19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60" name="Google Shape;660;p19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61" name="Google Shape;6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682" y="2189600"/>
            <a:ext cx="4479324" cy="20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000" y="2189600"/>
            <a:ext cx="4237935" cy="20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0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4</a:t>
            </a:r>
            <a:endParaRPr/>
          </a:p>
        </p:txBody>
      </p:sp>
      <p:sp>
        <p:nvSpPr>
          <p:cNvPr id="668" name="Google Shape;668;p20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Estrategia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20"/>
          <p:cNvSpPr txBox="1"/>
          <p:nvPr/>
        </p:nvSpPr>
        <p:spPr>
          <a:xfrm>
            <a:off x="994600" y="2042825"/>
            <a:ext cx="74169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PRODUCCIÓN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Se decide incrementar en un 25% la producción de TONE. Forecast de mercado y MS luego de nuevo quiebre de stock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La producción de TOPS  se incrementa en un 75% alineado a estrategia de busqueda de MS (precio)</a:t>
            </a:r>
            <a:endParaRPr/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PRECIO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TONE se aumenta el precio en aproximadamente 10% para buscar una mejora en el GM (%). Se ve en resultados un GM de ~ un 35%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TOPS se baja el precio nuevamente y en un 30% para buscar competir y avanzar en MS respecto a la intención de compra del segmento.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MARKETING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Quisimos Volver a Baby Boomers con TOPS????? Revisar eso.. Porq sino fue un error al no segmentar bien la estrategia de media para Gen-X. 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1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4</a:t>
            </a:r>
            <a:endParaRPr/>
          </a:p>
        </p:txBody>
      </p:sp>
      <p:sp>
        <p:nvSpPr>
          <p:cNvPr id="675" name="Google Shape;675;p21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Cuadro de Resultados: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21"/>
          <p:cNvSpPr txBox="1"/>
          <p:nvPr/>
        </p:nvSpPr>
        <p:spPr>
          <a:xfrm>
            <a:off x="6112000" y="601275"/>
            <a:ext cx="29577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RESULTADOS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Nuevo quiebre de stock en brand TONE nos impacta fuertemente en resultados MS &lt; de intención de compra. E</a:t>
            </a: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n TOPS nos quedamos con inventario de 1 mes de venta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77" name="Google Shape;6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9150"/>
            <a:ext cx="8839201" cy="145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2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4</a:t>
            </a:r>
            <a:endParaRPr/>
          </a:p>
        </p:txBody>
      </p:sp>
      <p:sp>
        <p:nvSpPr>
          <p:cNvPr id="683" name="Google Shape;683;p22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Evolución del market share: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22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85" name="Google Shape;685;p22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86" name="Google Shape;6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89575"/>
            <a:ext cx="4368114" cy="20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189574"/>
            <a:ext cx="4417541" cy="209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3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4</a:t>
            </a:r>
            <a:endParaRPr/>
          </a:p>
        </p:txBody>
      </p:sp>
      <p:sp>
        <p:nvSpPr>
          <p:cNvPr id="693" name="Google Shape;693;p23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 share vs competidores: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23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95" name="Google Shape;695;p23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96" name="Google Shape;6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82" y="2189599"/>
            <a:ext cx="4331043" cy="20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8497" y="2189598"/>
            <a:ext cx="4331042" cy="209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4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5</a:t>
            </a:r>
            <a:endParaRPr/>
          </a:p>
        </p:txBody>
      </p:sp>
      <p:sp>
        <p:nvSpPr>
          <p:cNvPr id="703" name="Google Shape;703;p24"/>
          <p:cNvSpPr txBox="1"/>
          <p:nvPr>
            <p:ph idx="4294967295" type="subTitle"/>
          </p:nvPr>
        </p:nvSpPr>
        <p:spPr>
          <a:xfrm>
            <a:off x="909350" y="1053850"/>
            <a:ext cx="7194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Estrategia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4" name="Google Shape;704;p24"/>
          <p:cNvSpPr txBox="1"/>
          <p:nvPr/>
        </p:nvSpPr>
        <p:spPr>
          <a:xfrm>
            <a:off x="994600" y="1661825"/>
            <a:ext cx="74169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PRODUCCIÓN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Luego de un nuevo quiebre de stock de producto TONE, por error mantenemos mismo nivel de producción</a:t>
            </a: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La producción de TOPS  se </a:t>
            </a: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mantiene ya que si bien se esperaba un crecimiento del mercado teníamos inventario remanente</a:t>
            </a: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  <a:endParaRPr b="0" i="0" sz="1200" u="none" cap="none" strike="noStrike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PRECIO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Se bajan ambos precios en </a:t>
            </a: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búsqueda</a:t>
            </a: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de MS, nuestros productos estaban perdiendo contra nuevos productos lanzados por la competencia respecto a los requerimientos de los segmentos objetivo.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MARKETING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PORQ FUIMOS CON TOPS A MILLENIALS????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R&amp;D</a:t>
            </a:r>
            <a:endParaRPr sz="1200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Se lanzan dos proyectos para productos sonites en busqueda de segmento Gen-Z y Gen-X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5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5</a:t>
            </a:r>
            <a:endParaRPr/>
          </a:p>
        </p:txBody>
      </p:sp>
      <p:sp>
        <p:nvSpPr>
          <p:cNvPr id="710" name="Google Shape;710;p25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Cuadro de Resultados: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25"/>
          <p:cNvSpPr txBox="1"/>
          <p:nvPr/>
        </p:nvSpPr>
        <p:spPr>
          <a:xfrm>
            <a:off x="6112000" y="601275"/>
            <a:ext cx="29577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RESULTADOS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Nuevo quiebre de stock</a:t>
            </a: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. En este caso en ambas marcas, se consigue con estrategia agresiva de precio incrementar un 4% el MS 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12" name="Google Shape;7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9150"/>
            <a:ext cx="8839201" cy="145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6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5</a:t>
            </a:r>
            <a:endParaRPr/>
          </a:p>
        </p:txBody>
      </p:sp>
      <p:sp>
        <p:nvSpPr>
          <p:cNvPr id="718" name="Google Shape;718;p26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Evolución del market share: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9" name="Google Shape;719;p26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20" name="Google Shape;720;p26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21" name="Google Shape;7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0" y="2189600"/>
            <a:ext cx="4279699" cy="20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450" y="2189600"/>
            <a:ext cx="4422475" cy="20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7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5</a:t>
            </a:r>
            <a:endParaRPr/>
          </a:p>
        </p:txBody>
      </p:sp>
      <p:sp>
        <p:nvSpPr>
          <p:cNvPr id="728" name="Google Shape;728;p27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 share vs competidores: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9" name="Google Shape;729;p27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30" name="Google Shape;730;p27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31" name="Google Shape;7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89600"/>
            <a:ext cx="4223849" cy="20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100" y="2189600"/>
            <a:ext cx="4462949" cy="20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Escenario Base</a:t>
            </a:r>
            <a:endParaRPr/>
          </a:p>
        </p:txBody>
      </p:sp>
      <p:sp>
        <p:nvSpPr>
          <p:cNvPr id="490" name="Google Shape;490;p3"/>
          <p:cNvSpPr txBox="1"/>
          <p:nvPr/>
        </p:nvSpPr>
        <p:spPr>
          <a:xfrm>
            <a:off x="5645675" y="1945500"/>
            <a:ext cx="3025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KPIs RELEVANTES DE LA INDUSTRIA</a:t>
            </a:r>
            <a:endParaRPr b="0" i="0" sz="14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1" name="Google Shape;491;p3"/>
          <p:cNvSpPr txBox="1"/>
          <p:nvPr/>
        </p:nvSpPr>
        <p:spPr>
          <a:xfrm>
            <a:off x="3349200" y="3204350"/>
            <a:ext cx="3182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PRODUCCIÓN VS VOLUMEN VENDIDO</a:t>
            </a:r>
            <a:endParaRPr b="0" i="0" sz="14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2" name="Google Shape;492;p3"/>
          <p:cNvSpPr txBox="1"/>
          <p:nvPr/>
        </p:nvSpPr>
        <p:spPr>
          <a:xfrm>
            <a:off x="1377925" y="1944028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TOTAL</a:t>
            </a:r>
            <a:endParaRPr b="0" i="0" sz="14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3" name="Google Shape;493;p3"/>
          <p:cNvSpPr txBox="1"/>
          <p:nvPr/>
        </p:nvSpPr>
        <p:spPr>
          <a:xfrm>
            <a:off x="1377925" y="2301777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% en unidades: 14%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% en $: 17%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4" name="Google Shape;494;p3"/>
          <p:cNvSpPr txBox="1"/>
          <p:nvPr/>
        </p:nvSpPr>
        <p:spPr>
          <a:xfrm>
            <a:off x="641125" y="1944023"/>
            <a:ext cx="740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1</a:t>
            </a:r>
            <a:endParaRPr b="0" i="0" sz="60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5" name="Google Shape;495;p3"/>
          <p:cNvSpPr txBox="1"/>
          <p:nvPr/>
        </p:nvSpPr>
        <p:spPr>
          <a:xfrm>
            <a:off x="2612400" y="3117922"/>
            <a:ext cx="740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3</a:t>
            </a:r>
            <a:endParaRPr b="0" i="0" sz="60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6" name="Google Shape;496;p3"/>
          <p:cNvSpPr txBox="1"/>
          <p:nvPr/>
        </p:nvSpPr>
        <p:spPr>
          <a:xfrm>
            <a:off x="4904975" y="1944028"/>
            <a:ext cx="740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2</a:t>
            </a:r>
            <a:endParaRPr b="0" i="0" sz="60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7" name="Google Shape;497;p3"/>
          <p:cNvSpPr txBox="1"/>
          <p:nvPr/>
        </p:nvSpPr>
        <p:spPr>
          <a:xfrm>
            <a:off x="3349200" y="3583623"/>
            <a:ext cx="25941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Producción: 192,000 u.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Volumen vendido: 150,209  u.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Δ (Prod - VV) = </a:t>
            </a:r>
            <a:r>
              <a:rPr b="0" i="0" lang="en" sz="1200" u="none" cap="none" strike="noStrike">
                <a:solidFill>
                  <a:srgbClr val="FF6B65"/>
                </a:solidFill>
                <a:latin typeface="Bree Serif"/>
                <a:ea typeface="Bree Serif"/>
                <a:cs typeface="Bree Serif"/>
                <a:sym typeface="Bree Serif"/>
              </a:rPr>
              <a:t>41,791 u.</a:t>
            </a:r>
            <a:endParaRPr b="0" i="0" sz="1200" u="none" cap="none" strike="noStrike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8" name="Google Shape;498;p3"/>
          <p:cNvSpPr txBox="1"/>
          <p:nvPr/>
        </p:nvSpPr>
        <p:spPr>
          <a:xfrm>
            <a:off x="5645675" y="2303400"/>
            <a:ext cx="3295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Tasa de crecimiento GNP: 3%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Costo de mantenimiento de inventario: 8%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Pérdida por disposición de inventario: 20%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9" name="Google Shape;499;p3"/>
          <p:cNvSpPr txBox="1"/>
          <p:nvPr>
            <p:ph idx="4294967295" type="subTitle"/>
          </p:nvPr>
        </p:nvSpPr>
        <p:spPr>
          <a:xfrm>
            <a:off x="641125" y="1434850"/>
            <a:ext cx="7462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Visión General: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8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6</a:t>
            </a:r>
            <a:endParaRPr/>
          </a:p>
        </p:txBody>
      </p:sp>
      <p:sp>
        <p:nvSpPr>
          <p:cNvPr id="738" name="Google Shape;738;p28"/>
          <p:cNvSpPr txBox="1"/>
          <p:nvPr>
            <p:ph idx="4294967295" type="subTitle"/>
          </p:nvPr>
        </p:nvSpPr>
        <p:spPr>
          <a:xfrm>
            <a:off x="909350" y="1301763"/>
            <a:ext cx="7194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Estrategia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9" name="Google Shape;7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425" y="1743663"/>
            <a:ext cx="7371156" cy="3095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9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6</a:t>
            </a:r>
            <a:endParaRPr/>
          </a:p>
        </p:txBody>
      </p:sp>
      <p:sp>
        <p:nvSpPr>
          <p:cNvPr id="745" name="Google Shape;745;p29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Cuadro de Resultados: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6" name="Google Shape;7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9150"/>
            <a:ext cx="8839199" cy="1691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0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6</a:t>
            </a:r>
            <a:endParaRPr/>
          </a:p>
        </p:txBody>
      </p:sp>
      <p:sp>
        <p:nvSpPr>
          <p:cNvPr id="752" name="Google Shape;752;p30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Evolución del market share: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3" name="Google Shape;753;p30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54" name="Google Shape;754;p30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55" name="Google Shape;7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9150"/>
            <a:ext cx="8722949" cy="21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1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6</a:t>
            </a:r>
            <a:endParaRPr/>
          </a:p>
        </p:txBody>
      </p:sp>
      <p:sp>
        <p:nvSpPr>
          <p:cNvPr id="761" name="Google Shape;761;p31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 share vs competidores: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31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63" name="Google Shape;763;p31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64" name="Google Shape;7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9150"/>
            <a:ext cx="8839201" cy="2001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2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7</a:t>
            </a:r>
            <a:endParaRPr/>
          </a:p>
        </p:txBody>
      </p:sp>
      <p:sp>
        <p:nvSpPr>
          <p:cNvPr id="770" name="Google Shape;770;p32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Estrategia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1" name="Google Shape;7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00" y="1988550"/>
            <a:ext cx="7478617" cy="29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3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7</a:t>
            </a:r>
            <a:endParaRPr/>
          </a:p>
        </p:txBody>
      </p:sp>
      <p:sp>
        <p:nvSpPr>
          <p:cNvPr id="777" name="Google Shape;777;p33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Cuadro de Resultados: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8" name="Google Shape;7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9150"/>
            <a:ext cx="8839199" cy="1733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4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7</a:t>
            </a:r>
            <a:endParaRPr/>
          </a:p>
        </p:txBody>
      </p:sp>
      <p:sp>
        <p:nvSpPr>
          <p:cNvPr id="784" name="Google Shape;784;p34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Evolución del market share: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5" name="Google Shape;785;p34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86" name="Google Shape;786;p34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87" name="Google Shape;7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9150"/>
            <a:ext cx="8753552" cy="21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7</a:t>
            </a:r>
            <a:endParaRPr/>
          </a:p>
        </p:txBody>
      </p:sp>
      <p:sp>
        <p:nvSpPr>
          <p:cNvPr id="793" name="Google Shape;793;p35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 share vs competidores: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4" name="Google Shape;794;p35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95" name="Google Shape;795;p35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96" name="Google Shape;7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9150"/>
            <a:ext cx="8839203" cy="1982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6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8</a:t>
            </a:r>
            <a:endParaRPr/>
          </a:p>
        </p:txBody>
      </p:sp>
      <p:sp>
        <p:nvSpPr>
          <p:cNvPr id="802" name="Google Shape;802;p36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Estrategia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3" name="Google Shape;803;p36"/>
          <p:cNvSpPr txBox="1"/>
          <p:nvPr/>
        </p:nvSpPr>
        <p:spPr>
          <a:xfrm>
            <a:off x="994600" y="2042825"/>
            <a:ext cx="74169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PRODUCCIÓN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Al tener un sobrante de stock considerable, se decide reducir la producción a la mitad de TONE.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La producción de TOPS  se incrementa en un 20% (prácticamente no hubo sobrantes de stock).</a:t>
            </a:r>
            <a:endParaRPr b="0" i="0" sz="1200" u="none" cap="none" strike="noStrike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PRECIO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TONE era uno de los productos más caros del mercado. Sin embargo, se decide subir  el precio un 5% para poder equiparar la pérdida generada por quedarnos posiblemente cortos de producción.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TOPS tenía un precio promedio dentro del mercado. Se decide bajar el precio un 5% para ganar volumen.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MARKETING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Se buscó orientar la publicidad en base a los segmentos con mayor % de market share de cada producto. En TONE, fue Gen-X y en TOP fue Baby Boomers.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7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8</a:t>
            </a:r>
            <a:endParaRPr/>
          </a:p>
        </p:txBody>
      </p:sp>
      <p:sp>
        <p:nvSpPr>
          <p:cNvPr id="809" name="Google Shape;809;p37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Cuadro de Resultados: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0" name="Google Shape;8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9150"/>
            <a:ext cx="8839199" cy="1733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Escenario Base</a:t>
            </a:r>
            <a:endParaRPr/>
          </a:p>
        </p:txBody>
      </p:sp>
      <p:sp>
        <p:nvSpPr>
          <p:cNvPr id="505" name="Google Shape;505;p4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Nuestros Productos: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4"/>
          <p:cNvSpPr/>
          <p:nvPr/>
        </p:nvSpPr>
        <p:spPr>
          <a:xfrm>
            <a:off x="971055" y="2137680"/>
            <a:ext cx="660600" cy="660600"/>
          </a:xfrm>
          <a:prstGeom prst="rect">
            <a:avLst/>
          </a:prstGeom>
          <a:noFill/>
          <a:ln cap="flat" cmpd="sng" w="19050">
            <a:solidFill>
              <a:srgbClr val="E5BF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"/>
          <p:cNvSpPr txBox="1"/>
          <p:nvPr/>
        </p:nvSpPr>
        <p:spPr>
          <a:xfrm>
            <a:off x="1019208" y="2237122"/>
            <a:ext cx="56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8" name="Google Shape;508;p4"/>
          <p:cNvCxnSpPr/>
          <p:nvPr/>
        </p:nvCxnSpPr>
        <p:spPr>
          <a:xfrm>
            <a:off x="1301355" y="2802684"/>
            <a:ext cx="0" cy="598800"/>
          </a:xfrm>
          <a:prstGeom prst="straightConnector1">
            <a:avLst/>
          </a:prstGeom>
          <a:noFill/>
          <a:ln cap="flat" cmpd="sng" w="19050">
            <a:solidFill>
              <a:srgbClr val="E5BF4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9" name="Google Shape;509;p4"/>
          <p:cNvSpPr txBox="1"/>
          <p:nvPr/>
        </p:nvSpPr>
        <p:spPr>
          <a:xfrm>
            <a:off x="480567" y="3405874"/>
            <a:ext cx="1641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TONE</a:t>
            </a:r>
            <a:endParaRPr b="0" i="0" sz="14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10" name="Google Shape;510;p4"/>
          <p:cNvSpPr txBox="1"/>
          <p:nvPr/>
        </p:nvSpPr>
        <p:spPr>
          <a:xfrm>
            <a:off x="1897401" y="2042825"/>
            <a:ext cx="65142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TOTAL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% en unidades: 7%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PRODUCCIÓN VS VOLUMEN VENDIDO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Producción: 112,000 u.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Volumen vendido: 73,608  u.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Δ (Prod - VV) = </a:t>
            </a:r>
            <a:r>
              <a:rPr b="0" i="0" lang="en" sz="1200" u="none" cap="none" strike="noStrike">
                <a:solidFill>
                  <a:srgbClr val="FF6B65"/>
                </a:solidFill>
                <a:latin typeface="Bree Serif"/>
                <a:ea typeface="Bree Serif"/>
                <a:cs typeface="Bree Serif"/>
                <a:sym typeface="Bree Serif"/>
              </a:rPr>
              <a:t>38,392 u.</a:t>
            </a:r>
            <a:endParaRPr b="0" i="0" sz="1200" u="none" cap="none" strike="noStrike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CARACTERÍSTICAS DEL PRODUCTO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Alto % de Market Share  en el mercado Gen-X y también una presencia importante en los mercados Professional y Baby Boomers.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Gran intención de compra en el mercado Gen-X y también una intención de compra considerable en los mercados Professional y Baby Boomers.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Conocimiento de la marca en torno al 60% en todo el mercado.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8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8</a:t>
            </a:r>
            <a:endParaRPr/>
          </a:p>
        </p:txBody>
      </p:sp>
      <p:sp>
        <p:nvSpPr>
          <p:cNvPr id="816" name="Google Shape;816;p38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Evolución del market share: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38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18" name="Google Shape;818;p38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819" name="Google Shape;8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9150"/>
            <a:ext cx="8839203" cy="2091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9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Período 8</a:t>
            </a:r>
            <a:endParaRPr/>
          </a:p>
        </p:txBody>
      </p:sp>
      <p:sp>
        <p:nvSpPr>
          <p:cNvPr id="825" name="Google Shape;825;p39"/>
          <p:cNvSpPr txBox="1"/>
          <p:nvPr>
            <p:ph idx="4294967295" type="subTitle"/>
          </p:nvPr>
        </p:nvSpPr>
        <p:spPr>
          <a:xfrm>
            <a:off x="124000" y="1434850"/>
            <a:ext cx="7980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 share vs competidores: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6" name="Google Shape;826;p39"/>
          <p:cNvSpPr txBox="1"/>
          <p:nvPr/>
        </p:nvSpPr>
        <p:spPr>
          <a:xfrm>
            <a:off x="72170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(Unidades)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27" name="Google Shape;827;p39"/>
          <p:cNvSpPr txBox="1"/>
          <p:nvPr/>
        </p:nvSpPr>
        <p:spPr>
          <a:xfrm>
            <a:off x="5126350" y="4287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($)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828" name="Google Shape;8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9150"/>
            <a:ext cx="8839200" cy="202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0"/>
          <p:cNvSpPr txBox="1"/>
          <p:nvPr>
            <p:ph type="title"/>
          </p:nvPr>
        </p:nvSpPr>
        <p:spPr>
          <a:xfrm>
            <a:off x="1994850" y="2155200"/>
            <a:ext cx="5154300" cy="83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" sz="4500"/>
              <a:t>Muchas Gracias!</a:t>
            </a:r>
            <a:endParaRPr sz="4500"/>
          </a:p>
        </p:txBody>
      </p:sp>
      <p:sp>
        <p:nvSpPr>
          <p:cNvPr id="834" name="Google Shape;834;p40"/>
          <p:cNvSpPr txBox="1"/>
          <p:nvPr>
            <p:ph idx="1" type="subTitle"/>
          </p:nvPr>
        </p:nvSpPr>
        <p:spPr>
          <a:xfrm>
            <a:off x="2299500" y="3497850"/>
            <a:ext cx="4545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¿Preguntas?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Escenario Base</a:t>
            </a:r>
            <a:endParaRPr/>
          </a:p>
        </p:txBody>
      </p:sp>
      <p:sp>
        <p:nvSpPr>
          <p:cNvPr id="516" name="Google Shape;516;p5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Nuestros Productos: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5"/>
          <p:cNvSpPr/>
          <p:nvPr/>
        </p:nvSpPr>
        <p:spPr>
          <a:xfrm>
            <a:off x="971055" y="2137680"/>
            <a:ext cx="660600" cy="660600"/>
          </a:xfrm>
          <a:prstGeom prst="rect">
            <a:avLst/>
          </a:prstGeom>
          <a:noFill/>
          <a:ln cap="flat" cmpd="sng" w="19050">
            <a:solidFill>
              <a:srgbClr val="E5BF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"/>
          <p:cNvSpPr txBox="1"/>
          <p:nvPr/>
        </p:nvSpPr>
        <p:spPr>
          <a:xfrm>
            <a:off x="1019133" y="2237147"/>
            <a:ext cx="56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Google Shape;519;p5"/>
          <p:cNvCxnSpPr/>
          <p:nvPr/>
        </p:nvCxnSpPr>
        <p:spPr>
          <a:xfrm>
            <a:off x="1301355" y="2802684"/>
            <a:ext cx="0" cy="598800"/>
          </a:xfrm>
          <a:prstGeom prst="straightConnector1">
            <a:avLst/>
          </a:prstGeom>
          <a:noFill/>
          <a:ln cap="flat" cmpd="sng" w="19050">
            <a:solidFill>
              <a:srgbClr val="E5BF4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0" name="Google Shape;520;p5"/>
          <p:cNvSpPr txBox="1"/>
          <p:nvPr/>
        </p:nvSpPr>
        <p:spPr>
          <a:xfrm>
            <a:off x="480567" y="3405874"/>
            <a:ext cx="1641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TOPS</a:t>
            </a:r>
            <a:endParaRPr b="0" i="0" sz="14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21" name="Google Shape;521;p5"/>
          <p:cNvSpPr txBox="1"/>
          <p:nvPr/>
        </p:nvSpPr>
        <p:spPr>
          <a:xfrm>
            <a:off x="1897401" y="2042825"/>
            <a:ext cx="65142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% MARKET SHARE TOTAL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% en unidades: 7%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PRODUCCIÓN VS VOLUMEN VENDIDO</a:t>
            </a:r>
            <a:endParaRPr b="0" i="0" sz="12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Producción: 80,000 u.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Volumen vendido: 76,601  u.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Δ (Prod - VV) = </a:t>
            </a:r>
            <a:r>
              <a:rPr b="0" i="0" lang="en" sz="1200" u="none" cap="none" strike="noStrike">
                <a:solidFill>
                  <a:srgbClr val="00C3B1"/>
                </a:solidFill>
                <a:latin typeface="Bree Serif"/>
                <a:ea typeface="Bree Serif"/>
                <a:cs typeface="Bree Serif"/>
                <a:sym typeface="Bree Serif"/>
              </a:rPr>
              <a:t>3,399 u.</a:t>
            </a:r>
            <a:endParaRPr b="0" i="0" sz="1200" u="none" cap="none" strike="noStrike">
              <a:solidFill>
                <a:srgbClr val="00C3B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6B6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CARACTERÍSTICAS DEL PRODUCTO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Alto % de Market Share  en el mercado Baby Boomers y también una presencia importante en el mercado Professional.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Gran intención de compra en el mercado Baby Boomers y también una intención de compra considerable en el mercado Professional.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Conocimiento de la marca en torno al 50% en todo el mercado.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Escenario Base</a:t>
            </a:r>
            <a:endParaRPr/>
          </a:p>
        </p:txBody>
      </p:sp>
      <p:sp>
        <p:nvSpPr>
          <p:cNvPr id="527" name="Google Shape;527;p6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Nuestros </a:t>
            </a:r>
            <a:r>
              <a:rPr lang="en" u="sng">
                <a:solidFill>
                  <a:schemeClr val="dk1"/>
                </a:solidFill>
              </a:rPr>
              <a:t>p</a:t>
            </a: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roductos vs Competencia: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6"/>
          <p:cNvSpPr/>
          <p:nvPr/>
        </p:nvSpPr>
        <p:spPr>
          <a:xfrm>
            <a:off x="971055" y="2137680"/>
            <a:ext cx="660600" cy="660600"/>
          </a:xfrm>
          <a:prstGeom prst="rect">
            <a:avLst/>
          </a:prstGeom>
          <a:noFill/>
          <a:ln cap="flat" cmpd="sng" w="19050">
            <a:solidFill>
              <a:srgbClr val="E5BF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6"/>
          <p:cNvSpPr txBox="1"/>
          <p:nvPr/>
        </p:nvSpPr>
        <p:spPr>
          <a:xfrm>
            <a:off x="480542" y="2247024"/>
            <a:ext cx="1641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TONE</a:t>
            </a:r>
            <a:endParaRPr b="0" i="0" sz="14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30" name="Google Shape;530;p6"/>
          <p:cNvSpPr txBox="1"/>
          <p:nvPr/>
        </p:nvSpPr>
        <p:spPr>
          <a:xfrm>
            <a:off x="1897400" y="2101683"/>
            <a:ext cx="6514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De los 12 productos, TONE se encuentra 4° en el segmento Gen-X (% de market share).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El producto LOOP lidera el segmento Gen-X con un 20% del market share.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Dentro de este segmento, le sigue ROCK con 18% y NOVA con 15%. 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31" name="Google Shape;531;p6"/>
          <p:cNvSpPr/>
          <p:nvPr/>
        </p:nvSpPr>
        <p:spPr>
          <a:xfrm>
            <a:off x="971055" y="3199430"/>
            <a:ext cx="660600" cy="660600"/>
          </a:xfrm>
          <a:prstGeom prst="rect">
            <a:avLst/>
          </a:prstGeom>
          <a:noFill/>
          <a:ln cap="flat" cmpd="sng" w="19050">
            <a:solidFill>
              <a:srgbClr val="E5BF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6"/>
          <p:cNvSpPr txBox="1"/>
          <p:nvPr/>
        </p:nvSpPr>
        <p:spPr>
          <a:xfrm>
            <a:off x="480542" y="3308774"/>
            <a:ext cx="1641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TOPS</a:t>
            </a:r>
            <a:endParaRPr b="0" i="0" sz="14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33" name="Google Shape;533;p6"/>
          <p:cNvSpPr txBox="1"/>
          <p:nvPr/>
        </p:nvSpPr>
        <p:spPr>
          <a:xfrm>
            <a:off x="1897400" y="3163433"/>
            <a:ext cx="6514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De los 12 productos, TOPS se encuentra 1° en el segmento Baby Boomers (% de market share).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Dentro de este segmento, le sigue SOLO con 12%, MOVE con 11% y ROCK con 10%. 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a1cc3781e5_7_0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Escenario Base</a:t>
            </a:r>
            <a:endParaRPr/>
          </a:p>
        </p:txBody>
      </p:sp>
      <p:sp>
        <p:nvSpPr>
          <p:cNvPr id="539" name="Google Shape;539;g2a1cc3781e5_7_0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Nuestros </a:t>
            </a:r>
            <a:r>
              <a:rPr lang="en" u="sng">
                <a:solidFill>
                  <a:schemeClr val="dk1"/>
                </a:solidFill>
              </a:rPr>
              <a:t>p</a:t>
            </a: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roductos vs Competencia: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g2a1cc3781e5_7_0"/>
          <p:cNvSpPr/>
          <p:nvPr/>
        </p:nvSpPr>
        <p:spPr>
          <a:xfrm>
            <a:off x="971055" y="2137680"/>
            <a:ext cx="660600" cy="660600"/>
          </a:xfrm>
          <a:prstGeom prst="rect">
            <a:avLst/>
          </a:prstGeom>
          <a:noFill/>
          <a:ln cap="flat" cmpd="sng" w="19050">
            <a:solidFill>
              <a:srgbClr val="E5BF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2a1cc3781e5_7_0"/>
          <p:cNvSpPr txBox="1"/>
          <p:nvPr/>
        </p:nvSpPr>
        <p:spPr>
          <a:xfrm>
            <a:off x="480542" y="2247024"/>
            <a:ext cx="1641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TONE</a:t>
            </a:r>
            <a:endParaRPr b="0" i="0" sz="14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42" name="Google Shape;542;g2a1cc3781e5_7_0"/>
          <p:cNvSpPr txBox="1"/>
          <p:nvPr/>
        </p:nvSpPr>
        <p:spPr>
          <a:xfrm>
            <a:off x="1897400" y="2101683"/>
            <a:ext cx="6514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De los 12 productos, TONE se encuentra 4° en el segmento Gen-X (% de market share).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El producto LOOP lidera el segmento Gen-X con un 20% del market share.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Dentro de este segmento, le sigue ROCK con 18% y NOVA con 15%. 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43" name="Google Shape;543;g2a1cc3781e5_7_0"/>
          <p:cNvSpPr/>
          <p:nvPr/>
        </p:nvSpPr>
        <p:spPr>
          <a:xfrm>
            <a:off x="971055" y="3199430"/>
            <a:ext cx="660600" cy="660600"/>
          </a:xfrm>
          <a:prstGeom prst="rect">
            <a:avLst/>
          </a:prstGeom>
          <a:noFill/>
          <a:ln cap="flat" cmpd="sng" w="19050">
            <a:solidFill>
              <a:srgbClr val="E5BF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2a1cc3781e5_7_0"/>
          <p:cNvSpPr txBox="1"/>
          <p:nvPr/>
        </p:nvSpPr>
        <p:spPr>
          <a:xfrm>
            <a:off x="480542" y="3308774"/>
            <a:ext cx="1641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5BF4D"/>
                </a:solidFill>
                <a:latin typeface="Bree Serif"/>
                <a:ea typeface="Bree Serif"/>
                <a:cs typeface="Bree Serif"/>
                <a:sym typeface="Bree Serif"/>
              </a:rPr>
              <a:t>TOPS</a:t>
            </a:r>
            <a:endParaRPr b="0" i="0" sz="14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5BF4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45" name="Google Shape;545;g2a1cc3781e5_7_0"/>
          <p:cNvSpPr txBox="1"/>
          <p:nvPr/>
        </p:nvSpPr>
        <p:spPr>
          <a:xfrm>
            <a:off x="1897400" y="3163433"/>
            <a:ext cx="6514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De los 12 productos, TOPS se encuentra 1° en el segmento Baby Boomers (% de market share).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➔"/>
            </a:pPr>
            <a:r>
              <a:rPr b="0" i="0" lang="en" sz="1200" u="none" cap="none" strike="noStrike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Dentro de este segmento, le sigue SOLO con 12%, MOVE con 11% y ROCK con 10%. </a:t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"/>
          <p:cNvSpPr txBox="1"/>
          <p:nvPr>
            <p:ph type="title"/>
          </p:nvPr>
        </p:nvSpPr>
        <p:spPr>
          <a:xfrm>
            <a:off x="3110550" y="601275"/>
            <a:ext cx="2922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Escenario Base</a:t>
            </a:r>
            <a:endParaRPr/>
          </a:p>
        </p:txBody>
      </p:sp>
      <p:sp>
        <p:nvSpPr>
          <p:cNvPr id="551" name="Google Shape;551;p7"/>
          <p:cNvSpPr txBox="1"/>
          <p:nvPr>
            <p:ph idx="4294967295" type="subTitle"/>
          </p:nvPr>
        </p:nvSpPr>
        <p:spPr>
          <a:xfrm>
            <a:off x="909350" y="1434850"/>
            <a:ext cx="7194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Cuadro de Resultados:</a:t>
            </a:r>
            <a:endParaRPr b="0" i="0" sz="1800" u="sng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52" name="Google Shape;552;p7"/>
          <p:cNvGraphicFramePr/>
          <p:nvPr/>
        </p:nvGraphicFramePr>
        <p:xfrm>
          <a:off x="952500" y="204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{6E8E4CC6-42E2-4BA1-8B5E-2AF7D648D84E}</a:tableStyleId>
              </a:tblPr>
              <a:tblGrid>
                <a:gridCol w="1625050"/>
                <a:gridCol w="1994450"/>
                <a:gridCol w="1809750"/>
                <a:gridCol w="1809750"/>
              </a:tblGrid>
              <a:tr h="31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Detalle</a:t>
                      </a:r>
                      <a:endParaRPr b="1" sz="1200" u="none" cap="none" strike="noStrike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TONE</a:t>
                      </a:r>
                      <a:endParaRPr b="1" sz="1200" u="none" cap="none" strike="noStrike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TOPS</a:t>
                      </a:r>
                      <a:endParaRPr b="1" sz="1200" u="none" cap="none" strike="noStrike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E5BF4D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Total Período 0 (M$)</a:t>
                      </a:r>
                      <a:endParaRPr b="1" sz="1200" u="none" cap="none" strike="noStrike">
                        <a:solidFill>
                          <a:srgbClr val="E5BF4D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Ventas</a:t>
                      </a:r>
                      <a:endParaRPr sz="1000" u="none" cap="none" strike="noStrike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$26,167</a:t>
                      </a:r>
                      <a:endParaRPr sz="1000" u="none" cap="none" strike="noStrike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$20,079</a:t>
                      </a:r>
                      <a:endParaRPr sz="1000" u="none" cap="none" strike="noStrike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$46,246</a:t>
                      </a:r>
                      <a:endParaRPr sz="1000" u="none" cap="none" strike="noStrike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CMV</a:t>
                      </a:r>
                      <a:endParaRPr sz="1000" u="none" cap="none" strike="noStrike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($10,267)</a:t>
                      </a:r>
                      <a:endParaRPr sz="1000" u="none" cap="none" strike="noStrike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($13,512)</a:t>
                      </a:r>
                      <a:endParaRPr sz="1000" u="none" cap="none" strike="noStrike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($23,779)</a:t>
                      </a:r>
                      <a:endParaRPr sz="1000" u="none" cap="none" strike="noStrike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Costos de inventario</a:t>
                      </a:r>
                      <a:endParaRPr sz="1000" u="none" cap="none" strike="noStrike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($428)</a:t>
                      </a:r>
                      <a:endParaRPr sz="1000" u="none" cap="none" strike="noStrike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($48)</a:t>
                      </a:r>
                      <a:endParaRPr sz="1000" u="none" cap="none" strike="noStrike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($476)</a:t>
                      </a:r>
                      <a:endParaRPr sz="1000" u="none" cap="none" strike="noStrike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de publicidad</a:t>
                      </a:r>
                      <a:endParaRPr sz="1000" u="none" cap="none" strike="noStrike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($2,000)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($2,000)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($4,000)</a:t>
                      </a:r>
                      <a:endParaRPr sz="1000" u="none" cap="none" strike="noStrike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Comerciales</a:t>
                      </a:r>
                      <a:endParaRPr sz="1000" u="none" cap="none" strike="noStrike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($599)</a:t>
                      </a:r>
                      <a:endParaRPr sz="1000" u="none" cap="none" strike="noStrike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($599)</a:t>
                      </a:r>
                      <a:endParaRPr sz="1000" u="none" cap="none" strike="noStrike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($1,198)</a:t>
                      </a:r>
                      <a:endParaRPr sz="1000" u="none" cap="none" strike="noStrike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Gastos I+D</a:t>
                      </a:r>
                      <a:endParaRPr sz="1000" u="none" cap="none" strike="noStrike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 u="none" cap="none" strike="noStrike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  <a:endParaRPr sz="1000" u="none" cap="none" strike="noStrike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($306)</a:t>
                      </a:r>
                      <a:endParaRPr sz="1000" u="none" cap="none" strike="noStrike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EBT</a:t>
                      </a:r>
                      <a:endParaRPr sz="1000" u="none" cap="none" strike="noStrike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$12,873</a:t>
                      </a:r>
                      <a:endParaRPr sz="1000" u="none" cap="none" strike="noStrike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$3,920</a:t>
                      </a:r>
                      <a:endParaRPr sz="1000" u="none" cap="none" strike="noStrike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$16,487</a:t>
                      </a:r>
                      <a:endParaRPr sz="1000" u="none" cap="none" strike="noStrike">
                        <a:solidFill>
                          <a:srgbClr val="FFFFFF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545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545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g1ec68eb6372_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25" y="892700"/>
            <a:ext cx="8839202" cy="369919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g1ec68eb6372_2_14"/>
          <p:cNvSpPr txBox="1"/>
          <p:nvPr/>
        </p:nvSpPr>
        <p:spPr>
          <a:xfrm>
            <a:off x="3099425" y="3111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rgbClr val="66696E"/>
                </a:solidFill>
                <a:highlight>
                  <a:srgbClr val="EBEEF0"/>
                </a:highlight>
                <a:latin typeface="Oswald"/>
                <a:ea typeface="Oswald"/>
                <a:cs typeface="Oswald"/>
                <a:sym typeface="Oswald"/>
              </a:rPr>
              <a:t>SHARE PRICE INDEX</a:t>
            </a:r>
            <a:endParaRPr sz="2400">
              <a:solidFill>
                <a:srgbClr val="66696E"/>
              </a:solidFill>
              <a:highlight>
                <a:srgbClr val="EBEEF0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