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2" r:id="rId5"/>
    <p:sldId id="308" r:id="rId6"/>
    <p:sldId id="309" r:id="rId7"/>
    <p:sldId id="306" r:id="rId8"/>
    <p:sldId id="280" r:id="rId9"/>
    <p:sldId id="300" r:id="rId10"/>
    <p:sldId id="310" r:id="rId11"/>
    <p:sldId id="276" r:id="rId12"/>
    <p:sldId id="277" r:id="rId13"/>
    <p:sldId id="261" r:id="rId14"/>
    <p:sldId id="273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9" r:id="rId23"/>
    <p:sldId id="266" r:id="rId24"/>
    <p:sldId id="26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1F3412-7CBD-44F3-8BEF-3630A285F8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034389-7330-4F7F-9C14-1266A059C83B}" type="pres">
      <dgm:prSet presAssocID="{A21F3412-7CBD-44F3-8BEF-3630A285F859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F2998F15-8FEB-4F67-8A57-F8CE2B24B32B}" type="presOf" srcId="{A21F3412-7CBD-44F3-8BEF-3630A285F859}" destId="{4C034389-7330-4F7F-9C14-1266A059C8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8339B-A4C3-DC57-900A-D14E9196FDE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4A34F1-DD9A-15AD-EB3D-A50583CC736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s-MX"/>
              <a:t>Haz clic para editar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6281A4-5A39-BF78-C1CA-074E1A621D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EB7D04-5AC2-4760-A5FB-9FDD47A98D59}" type="datetime1">
              <a:rPr lang="en-US"/>
              <a:pPr lvl="0"/>
              <a:t>11/7/2023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A2A974-4638-AF9A-0324-3E78E761CE2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AA0630-7088-B53E-A8D2-F3D0DB43AD1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2586D9F-9B96-420A-88CD-6C3655F358E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0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D6D3C-DA7C-6744-BB69-3DCDCD949ED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A0F1B0-1F94-F31A-4D0B-2186DD74629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01B9AB-774D-0F56-E4E7-5A6296EE39B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EF18CD-F245-4E72-BD17-B7171B43ED27}" type="datetime1">
              <a:rPr lang="en-US"/>
              <a:pPr lvl="0"/>
              <a:t>11/7/2023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24BA4D-19BD-0FEB-2940-8BE2D5D4BC5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1FC392-E842-55A3-BF06-7BBBE6528D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8F81CB-1F45-4EDB-8FFB-6D62E166E92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9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86915E-5805-324A-1342-479216EB5DB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037027-7082-0A09-6B0D-0E84EC06255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A17377-2813-7159-AB42-CE351D9811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E48A53-10AD-4274-A2DF-5DB07226064E}" type="datetime1">
              <a:rPr lang="en-US"/>
              <a:pPr lvl="0"/>
              <a:t>11/7/2023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25C495-E5A3-4E63-1D3C-24758A8BF4A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74C55F-B37B-FA51-2BB7-B588EB6A1F7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D848CA-336F-4276-9D74-CB1C0274F23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B9976-CBBC-889D-BA6F-0AEC51ADFB6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8CDCEA-A795-E82F-D84E-CB963BCC756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3F03E2-D363-FB47-0E9D-15DF32082B0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76A369-9461-4ED8-94F2-9C9D6FB71D9D}" type="datetime1">
              <a:rPr lang="en-US"/>
              <a:pPr lvl="0"/>
              <a:t>11/7/2023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78027B-F4F4-AB6B-3259-4B36B59C539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BF2CB3-FE96-00AE-6949-DA0869B8063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468687-33F3-49D4-8BAA-65E22CF0607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828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082F0-EBC1-29D4-D149-D9E9676825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D54287-2DB3-E52F-9ED4-59D7888FD7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173CE0-2594-FC53-7606-B638F9E444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2F190B-DFA2-43A1-8154-D0EBEE0C623D}" type="datetime1">
              <a:rPr lang="en-US"/>
              <a:pPr lvl="0"/>
              <a:t>11/7/2023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EF253B-70AF-E34E-AE07-2A5F5395790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DC1D0A-E101-4BC7-6ED3-5175F75883D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44D7DD-039F-4ADC-9B51-2405D5C17BD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5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B8568-986C-C6E2-4CC5-C40CF91C04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8DDBF8-E084-2037-35EF-4A47114A0F2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E97048-C873-EE80-CB96-BFEDB0B4680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4D8674-BDBC-05DC-C5FA-EA1DB2CFB26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68B582-7731-4E13-AD29-4164CD3E4315}" type="datetime1">
              <a:rPr lang="en-US"/>
              <a:pPr lvl="0"/>
              <a:t>11/7/2023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6BDCC3-61F6-83BC-C1B4-91641923B1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5135FF-FB84-25F6-A5DF-9CFF517504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BB6390-F06D-4066-AF9D-834A6BF2FE5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8947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32D4E-2CD3-36AA-9631-FDA8A89E3D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04715-3CE5-D548-8B0A-54EF8D845C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C1EBEF-696A-86C7-F5C7-BBA1335A9C5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C3DDBE-4478-4C99-F62F-2F0F62093D6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1753F3-9E28-E447-DB68-09197589AD18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1C2EFC-7814-30FD-1436-E4F6B4C09E9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3F114F-D987-4FDD-A52D-DFDA9CA1271D}" type="datetime1">
              <a:rPr lang="en-US"/>
              <a:pPr lvl="0"/>
              <a:t>11/7/2023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ED03755-0AD1-685A-6893-2970E9969F3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4A8DC1A-1C8F-7D74-05E3-395301DC18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FEFD2A-DD91-448F-AD6A-440F2EF8135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1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7E2E5-C7FC-141F-800C-2A0D8002663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C4DE90D-4BB9-1A26-35C7-B73B7F3573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9E1DCD-3D0C-4684-B5F9-4EB78872AECB}" type="datetime1">
              <a:rPr lang="en-US"/>
              <a:pPr lvl="0"/>
              <a:t>11/7/2023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8C9FE7-6510-90C2-1E9A-15B21B7372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31AF132-0016-5585-1753-86775FB8BA8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EBF29B-98DD-4CAE-8636-8CA40339507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8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94C99D-A7E7-60B0-D32A-E8E3190D0E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AFB321-5E45-45F1-B180-B7EEF739DD18}" type="datetime1">
              <a:rPr lang="en-US"/>
              <a:pPr lvl="0"/>
              <a:t>11/7/2023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2AD693-2F90-7F54-A48D-A0DD25BD56B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2FB547-7CDE-5C30-7E7F-BF1CBC02347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618C28-2512-4917-9F11-205596977BA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2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3E449-ACC4-A4D5-7D5C-95761BDEE1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7D24C8-9939-C06D-03DA-9088FABD5AF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8D3483-6B27-996D-21D5-2A6026AF9ED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E9AC8E-C1D6-3985-2D8A-3CAC8C4C8A8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F23C6F-46C6-48E7-B86E-B4D6167AA078}" type="datetime1">
              <a:rPr lang="en-US"/>
              <a:pPr lvl="0"/>
              <a:t>11/7/2023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700FCA-798F-CB23-8076-051D6B31A85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7F8486-2D01-AB64-5791-1231D3B7D8A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56D88E-46C9-4953-B9CF-28638669E94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5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300FD-0C1E-DE9A-C365-221730D3A2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9B02F2-295D-9645-BA4E-4AA783B504D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s-MX"/>
              <a:t>Haz clic en el icono para agregar una imagen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6F6850-152F-4E03-04E4-026A26B47EB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37B6F7-D3CD-191D-9F4D-71EF1A709D5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AD7939-5763-49C8-933C-1B4A1F54ADD0}" type="datetime1">
              <a:rPr lang="en-US"/>
              <a:pPr lvl="0"/>
              <a:t>11/7/2023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408A79-46B8-F816-B7A7-B6DCC35C55B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36133B-6CF9-905B-8127-D2B300A1D00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676E4B-E569-4FF2-9BBB-3B49A37F01CD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60F897-B2A9-800C-D3ED-2FA0E56D26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919370-4460-A53C-F5F2-31664684F4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A72F59-FD91-E8A3-8D29-49143222748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2E09DAF-5998-4BBA-B59D-5B1EFCBCF357}" type="datetime1">
              <a:rPr lang="en-US"/>
              <a:pPr lvl="0"/>
              <a:t>11/7/2023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970F33-8498-8ECC-6FC4-54C47252013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3DD1B0-795C-5156-E040-4C221766664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9FDD94E-8C63-41CF-AE4D-3170609B0C82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MX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s-MX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>
            <a:extLst>
              <a:ext uri="{FF2B5EF4-FFF2-40B4-BE49-F238E27FC236}">
                <a16:creationId xmlns:a16="http://schemas.microsoft.com/office/drawing/2014/main" id="{0132830E-2D87-61B8-E502-0360A5393C5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ítulo 7">
            <a:extLst>
              <a:ext uri="{FF2B5EF4-FFF2-40B4-BE49-F238E27FC236}">
                <a16:creationId xmlns:a16="http://schemas.microsoft.com/office/drawing/2014/main" id="{BB573E06-535A-CB80-05A6-2BCB28250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17096" y="329184"/>
            <a:ext cx="7192651" cy="1783080"/>
          </a:xfrm>
        </p:spPr>
        <p:txBody>
          <a:bodyPr anchor="b"/>
          <a:lstStyle/>
          <a:p>
            <a:pPr lvl="0"/>
            <a:r>
              <a:rPr lang="es-AR" sz="5400" b="1" dirty="0"/>
              <a:t>Reporte Octubre 2023</a:t>
            </a:r>
            <a:endParaRPr lang="en-US" sz="5400" b="1" dirty="0"/>
          </a:p>
        </p:txBody>
      </p:sp>
      <p:pic>
        <p:nvPicPr>
          <p:cNvPr id="4" name="Marcador de contenido 20" descr="Two business people communicating">
            <a:extLst>
              <a:ext uri="{FF2B5EF4-FFF2-40B4-BE49-F238E27FC236}">
                <a16:creationId xmlns:a16="http://schemas.microsoft.com/office/drawing/2014/main" id="{8398D575-6F4B-C0CE-C0E6-F4E26054A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4772" r="39896" b="-1"/>
          <a:stretch>
            <a:fillRect/>
          </a:stretch>
        </p:blipFill>
        <p:spPr>
          <a:xfrm>
            <a:off x="0" y="9"/>
            <a:ext cx="4657340" cy="6857990"/>
          </a:xfrm>
        </p:spPr>
      </p:pic>
      <p:sp>
        <p:nvSpPr>
          <p:cNvPr id="5" name="sketchy line">
            <a:extLst>
              <a:ext uri="{FF2B5EF4-FFF2-40B4-BE49-F238E27FC236}">
                <a16:creationId xmlns:a16="http://schemas.microsoft.com/office/drawing/2014/main" id="{95209AB9-84CA-C76C-57D9-6CB76C5163DB}"/>
              </a:ext>
            </a:extLst>
          </p:cNvPr>
          <p:cNvSpPr>
            <a:spLocks noMove="1" noResize="1"/>
          </p:cNvSpPr>
          <p:nvPr/>
        </p:nvSpPr>
        <p:spPr>
          <a:xfrm>
            <a:off x="5297759" y="2374943"/>
            <a:ext cx="4243593" cy="18288"/>
          </a:xfrm>
          <a:prstGeom prst="rect">
            <a:avLst/>
          </a:prstGeom>
          <a:solidFill>
            <a:srgbClr val="ED7D31"/>
          </a:solidFill>
          <a:ln w="44448" cap="rnd">
            <a:solidFill>
              <a:srgbClr val="ED7D31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Título 7">
            <a:extLst>
              <a:ext uri="{FF2B5EF4-FFF2-40B4-BE49-F238E27FC236}">
                <a16:creationId xmlns:a16="http://schemas.microsoft.com/office/drawing/2014/main" id="{B1B0FFC7-4DC2-CAAC-F6CA-6A5C2671CF37}"/>
              </a:ext>
            </a:extLst>
          </p:cNvPr>
          <p:cNvSpPr txBox="1"/>
          <p:nvPr/>
        </p:nvSpPr>
        <p:spPr>
          <a:xfrm>
            <a:off x="6619935" y="5121234"/>
            <a:ext cx="4414650" cy="3200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1800" b="1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Operaciones Financial Services </a:t>
            </a:r>
            <a:endParaRPr lang="en-US" sz="1800" b="1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pic>
        <p:nvPicPr>
          <p:cNvPr id="7" name="Imagen 28">
            <a:extLst>
              <a:ext uri="{FF2B5EF4-FFF2-40B4-BE49-F238E27FC236}">
                <a16:creationId xmlns:a16="http://schemas.microsoft.com/office/drawing/2014/main" id="{A3BAA38C-EF61-E5F4-CA88-BE8E705FD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263" y="6394106"/>
            <a:ext cx="1905262" cy="33341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magen 32">
            <a:extLst>
              <a:ext uri="{FF2B5EF4-FFF2-40B4-BE49-F238E27FC236}">
                <a16:creationId xmlns:a16="http://schemas.microsoft.com/office/drawing/2014/main" id="{55744E4E-C991-7DF4-8B03-694FD5807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75" y="2977789"/>
            <a:ext cx="3829049" cy="11906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ítulo 7">
            <a:extLst>
              <a:ext uri="{FF2B5EF4-FFF2-40B4-BE49-F238E27FC236}">
                <a16:creationId xmlns:a16="http://schemas.microsoft.com/office/drawing/2014/main" id="{A55E90BD-615C-5F71-470F-25E957B6BDC1}"/>
              </a:ext>
            </a:extLst>
          </p:cNvPr>
          <p:cNvSpPr txBox="1"/>
          <p:nvPr/>
        </p:nvSpPr>
        <p:spPr>
          <a:xfrm>
            <a:off x="6619935" y="5597655"/>
            <a:ext cx="4414650" cy="3200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1800" b="1" i="0" u="none" strike="noStrike" kern="0" cap="none" spc="0" baseline="0" dirty="0">
                <a:solidFill>
                  <a:srgbClr val="000000"/>
                </a:solidFill>
                <a:uFillTx/>
                <a:latin typeface="Calibri Light"/>
              </a:rPr>
              <a:t>Periodo </a:t>
            </a:r>
            <a:r>
              <a:rPr lang="es-AR" b="1" kern="0" dirty="0">
                <a:solidFill>
                  <a:srgbClr val="000000"/>
                </a:solidFill>
                <a:latin typeface="Calibri Light"/>
              </a:rPr>
              <a:t>01</a:t>
            </a:r>
            <a:r>
              <a:rPr lang="es-AR" sz="1800" b="1" i="0" u="none" strike="noStrike" kern="0" cap="none" spc="0" baseline="0" dirty="0">
                <a:solidFill>
                  <a:srgbClr val="000000"/>
                </a:solidFill>
                <a:uFillTx/>
                <a:latin typeface="Calibri Light"/>
              </a:rPr>
              <a:t>/10/2023 a 31/10/2023 </a:t>
            </a:r>
            <a:r>
              <a:rPr lang="es-AR" sz="1800" b="1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 </a:t>
            </a:r>
            <a:endParaRPr lang="en-US" sz="1800" b="1" i="0" u="none" strike="noStrike" kern="1200" cap="none" spc="0" baseline="0" dirty="0">
              <a:solidFill>
                <a:srgbClr val="000000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714F2-7E00-D564-7609-810CD2E6360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Transacciones fallidas chile (stand-in)</a:t>
            </a:r>
            <a:endParaRPr lang="en-US" b="1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3E9D6C-F327-C869-7EDF-9738912D2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6" y="1503949"/>
            <a:ext cx="11887199" cy="528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57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18059-8A57-CE30-243B-DF3978A0D3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Transacciones rechazadas Perú </a:t>
            </a:r>
            <a:endParaRPr lang="en-US" b="1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F26321A-DE37-79C0-CF31-167A84AD5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1408896"/>
            <a:ext cx="9719967" cy="49666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C402D-AB72-F837-B621-D960E9A5756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 dirty="0"/>
              <a:t>Transacciones fallidas  Perú (stand in) </a:t>
            </a:r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B493E7A-F14F-95D9-79DF-0B76D8409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6774"/>
            <a:ext cx="12192000" cy="175960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85346-84D6-08EA-F241-1E698263FC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Evolución Tarjetas</a:t>
            </a:r>
            <a:endParaRPr lang="en-US" b="1"/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A19C5CC4-A2E3-6B97-7787-D198BD5CB3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8115906"/>
              </p:ext>
            </p:extLst>
          </p:nvPr>
        </p:nvGraphicFramePr>
        <p:xfrm>
          <a:off x="8722542" y="2810693"/>
          <a:ext cx="1257696" cy="471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65B2336E-78BB-3B1D-F804-A865D832F5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197" y="1520686"/>
            <a:ext cx="10073767" cy="50734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47332-6ADF-4CA5-A0BC-06BE8F37A5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/>
              <a:t>Tareas programadas</a:t>
            </a:r>
            <a:endParaRPr lang="en-US"/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7DE21E6C-59DE-7B1B-9D46-E70B235AD9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7484255"/>
              </p:ext>
            </p:extLst>
          </p:nvPr>
        </p:nvGraphicFramePr>
        <p:xfrm>
          <a:off x="274320" y="1939927"/>
          <a:ext cx="11727180" cy="202184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45436">
                  <a:extLst>
                    <a:ext uri="{9D8B030D-6E8A-4147-A177-3AD203B41FA5}">
                      <a16:colId xmlns:a16="http://schemas.microsoft.com/office/drawing/2014/main" val="2994012795"/>
                    </a:ext>
                  </a:extLst>
                </a:gridCol>
                <a:gridCol w="2345436">
                  <a:extLst>
                    <a:ext uri="{9D8B030D-6E8A-4147-A177-3AD203B41FA5}">
                      <a16:colId xmlns:a16="http://schemas.microsoft.com/office/drawing/2014/main" val="1209075897"/>
                    </a:ext>
                  </a:extLst>
                </a:gridCol>
                <a:gridCol w="2345436">
                  <a:extLst>
                    <a:ext uri="{9D8B030D-6E8A-4147-A177-3AD203B41FA5}">
                      <a16:colId xmlns:a16="http://schemas.microsoft.com/office/drawing/2014/main" val="305925341"/>
                    </a:ext>
                  </a:extLst>
                </a:gridCol>
                <a:gridCol w="2345436">
                  <a:extLst>
                    <a:ext uri="{9D8B030D-6E8A-4147-A177-3AD203B41FA5}">
                      <a16:colId xmlns:a16="http://schemas.microsoft.com/office/drawing/2014/main" val="4286938504"/>
                    </a:ext>
                  </a:extLst>
                </a:gridCol>
                <a:gridCol w="2345436">
                  <a:extLst>
                    <a:ext uri="{9D8B030D-6E8A-4147-A177-3AD203B41FA5}">
                      <a16:colId xmlns:a16="http://schemas.microsoft.com/office/drawing/2014/main" val="1188618126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Dia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hora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Descripción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Genera indisponibilidad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Comentarios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975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endParaRPr lang="es-AR" dirty="0"/>
                    </a:p>
                    <a:p>
                      <a:pPr lvl="0"/>
                      <a:r>
                        <a:rPr lang="es-AR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s-AR" dirty="0"/>
                    </a:p>
                    <a:p>
                      <a:pPr lvl="0"/>
                      <a:r>
                        <a:rPr lang="es-AR" dirty="0"/>
                        <a:t>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dirty="0"/>
                        <a:t>SIN TAREAS PROGRAMADAS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s-AR" dirty="0"/>
                    </a:p>
                    <a:p>
                      <a:pPr lvl="0" algn="ctr"/>
                      <a:r>
                        <a:rPr lang="es-AR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s-AR" dirty="0"/>
                    </a:p>
                    <a:p>
                      <a:pPr lvl="0"/>
                      <a:r>
                        <a:rPr lang="es-A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832097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20938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772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77D88-2EEA-C2A5-8F4E-B4907CE932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 dirty="0"/>
              <a:t>API MAKE CVC</a:t>
            </a:r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465087-714A-943C-C13B-76DF6CF04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3541"/>
            <a:ext cx="12192000" cy="48267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8F4F9-F353-1479-FE3C-66F9DF3742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 dirty="0"/>
              <a:t>API MAKE PIN OFFSET</a:t>
            </a:r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CFBF2B-8EB1-3B6D-97A9-D9A49E424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6368"/>
            <a:ext cx="12192000" cy="473551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07A35-FC56-16E4-4314-2EF0B00373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 dirty="0"/>
              <a:t>API MAKE PIN</a:t>
            </a:r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5C899E-0832-A987-4313-6F52E737F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6368"/>
            <a:ext cx="12192000" cy="485545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29DD4-845E-925F-C897-C39C02319B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 dirty="0"/>
              <a:t>API TRX PREPAGA</a:t>
            </a:r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AE38F6-B07E-B677-1079-1218106B3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6368"/>
            <a:ext cx="12192000" cy="48732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33C95-CE6D-8ACF-8580-BB22C286ED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API BLOQUEAR TARJETA</a:t>
            </a:r>
            <a:endParaRPr lang="en-US" b="1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E3EF7F3-A382-E242-396E-03BC0FE45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8" y="1663273"/>
            <a:ext cx="11896627" cy="47757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54A45-1711-0FAF-D456-819C4166E5C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 u="sng" dirty="0"/>
              <a:t>Agenda</a:t>
            </a:r>
            <a:endParaRPr lang="en-US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B79341-D300-041B-2CB9-0916A590F55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60000"/>
              </a:lnSpc>
            </a:pPr>
            <a:r>
              <a:rPr lang="es-AR" sz="2600" dirty="0"/>
              <a:t>Panel General KPI</a:t>
            </a:r>
          </a:p>
          <a:p>
            <a:pPr lvl="0">
              <a:lnSpc>
                <a:spcPct val="60000"/>
              </a:lnSpc>
            </a:pPr>
            <a:r>
              <a:rPr lang="es-AR" sz="2600" dirty="0" err="1"/>
              <a:t>Metricas</a:t>
            </a:r>
            <a:endParaRPr lang="es-AR" sz="2600" dirty="0"/>
          </a:p>
          <a:p>
            <a:pPr lvl="0">
              <a:lnSpc>
                <a:spcPct val="60000"/>
              </a:lnSpc>
            </a:pPr>
            <a:r>
              <a:rPr lang="es-AR" sz="2600" dirty="0"/>
              <a:t>Indicadores </a:t>
            </a:r>
            <a:r>
              <a:rPr lang="es-AR" sz="2600" dirty="0" err="1"/>
              <a:t>historico</a:t>
            </a:r>
            <a:endParaRPr lang="es-AR" sz="2600" dirty="0"/>
          </a:p>
          <a:p>
            <a:pPr lvl="0">
              <a:lnSpc>
                <a:spcPct val="60000"/>
              </a:lnSpc>
            </a:pPr>
            <a:r>
              <a:rPr lang="es-AR" sz="2600" dirty="0"/>
              <a:t>Transacciones aprobadas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Transacciones rechazadas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Transacciones fallidas (stand-in)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Evolución Tarjetas 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Tareas programadas (</a:t>
            </a:r>
            <a:r>
              <a:rPr lang="es-AR" sz="2600" dirty="0" err="1"/>
              <a:t>deploy</a:t>
            </a:r>
            <a:r>
              <a:rPr lang="es-AR" sz="2600" dirty="0"/>
              <a:t>)</a:t>
            </a:r>
            <a:endParaRPr lang="es-AR" sz="2600" b="1" dirty="0"/>
          </a:p>
          <a:p>
            <a:pPr lvl="0">
              <a:lnSpc>
                <a:spcPct val="60000"/>
              </a:lnSpc>
            </a:pPr>
            <a:r>
              <a:rPr lang="es-AR" sz="2600" dirty="0"/>
              <a:t>Detalle tiempos de respuesta Apis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Incidencias / tiempo de respuesta mesa de ayuda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Novedades y próximos avances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DC348-C2ED-702E-5311-5F3A5FE39A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API TARJETA CAMBIAR ESTADO</a:t>
            </a:r>
            <a:endParaRPr lang="en-US" b="1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916669-DEBF-D4E7-A768-41EE71120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5" y="1416368"/>
            <a:ext cx="11972041" cy="481844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A0F5D-F0EC-23ED-CCC9-42AA07BA9B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API TARJETA CAMBIAR PIN</a:t>
            </a:r>
            <a:endParaRPr lang="en-US" b="1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6D9245-178E-5FC3-8459-A7D094C6D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6368"/>
            <a:ext cx="12192000" cy="488754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9C0CB-77A0-681C-38D2-BFE94BA7D3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API TOKEN ACCESS</a:t>
            </a:r>
            <a:endParaRPr lang="en-US" b="1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CF2B6B-09DC-BC9B-7876-1370AC9F5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4705"/>
            <a:ext cx="12192000" cy="486961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8BFB4-F8B5-7D6F-1E24-C7B186E389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Incidencias y tiempo de respuesta</a:t>
            </a:r>
            <a:endParaRPr lang="en-US" b="1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E6E7A6F-1512-E647-73E2-F4864BD61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094590" cy="287676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F807A-6E28-EF7D-1989-4596A43E695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Novedades y Próximos Avances</a:t>
            </a:r>
            <a:endParaRPr lang="en-US" b="1"/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0AC57E3C-BC9F-A203-EE69-8866F4AAD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397703"/>
              </p:ext>
            </p:extLst>
          </p:nvPr>
        </p:nvGraphicFramePr>
        <p:xfrm>
          <a:off x="838193" y="1585588"/>
          <a:ext cx="9446451" cy="278685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61615">
                  <a:extLst>
                    <a:ext uri="{9D8B030D-6E8A-4147-A177-3AD203B41FA5}">
                      <a16:colId xmlns:a16="http://schemas.microsoft.com/office/drawing/2014/main" val="981685646"/>
                    </a:ext>
                  </a:extLst>
                </a:gridCol>
                <a:gridCol w="3303272">
                  <a:extLst>
                    <a:ext uri="{9D8B030D-6E8A-4147-A177-3AD203B41FA5}">
                      <a16:colId xmlns:a16="http://schemas.microsoft.com/office/drawing/2014/main" val="1073029716"/>
                    </a:ext>
                  </a:extLst>
                </a:gridCol>
                <a:gridCol w="2257529">
                  <a:extLst>
                    <a:ext uri="{9D8B030D-6E8A-4147-A177-3AD203B41FA5}">
                      <a16:colId xmlns:a16="http://schemas.microsoft.com/office/drawing/2014/main" val="1501077477"/>
                    </a:ext>
                  </a:extLst>
                </a:gridCol>
                <a:gridCol w="1524035">
                  <a:extLst>
                    <a:ext uri="{9D8B030D-6E8A-4147-A177-3AD203B41FA5}">
                      <a16:colId xmlns:a16="http://schemas.microsoft.com/office/drawing/2014/main" val="1641965223"/>
                    </a:ext>
                  </a:extLst>
                </a:gridCol>
              </a:tblGrid>
              <a:tr h="442591">
                <a:tc>
                  <a:txBody>
                    <a:bodyPr/>
                    <a:lstStyle/>
                    <a:p>
                      <a:pPr lvl="0"/>
                      <a:r>
                        <a:rPr lang="es-AR" dirty="0"/>
                        <a:t>FECHA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 dirty="0"/>
                        <a:t>             DESCRIPCION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PUNTO DE BLOQUEO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FECHA DE ENTREGA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44508"/>
                  </a:ext>
                </a:extLst>
              </a:tr>
              <a:tr h="661906">
                <a:tc>
                  <a:txBody>
                    <a:bodyPr/>
                    <a:lstStyle/>
                    <a:p>
                      <a:pPr lvl="0" algn="ctr"/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s-AR" sz="1200" dirty="0"/>
                    </a:p>
                    <a:p>
                      <a:pPr lvl="0" algn="ctr"/>
                      <a:r>
                        <a:rPr lang="es-AR" sz="1200" dirty="0"/>
                        <a:t>SIN NOVEDADES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s-AR" sz="1200" dirty="0"/>
                    </a:p>
                    <a:p>
                      <a:pPr lvl="0" algn="ctr"/>
                      <a:r>
                        <a:rPr lang="es-AR" sz="1200" dirty="0"/>
                        <a:t>Ninguno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s-A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95235"/>
                  </a:ext>
                </a:extLst>
              </a:tr>
              <a:tr h="661906">
                <a:tc>
                  <a:txBody>
                    <a:bodyPr/>
                    <a:lstStyle/>
                    <a:p>
                      <a:pPr lvl="0"/>
                      <a:r>
                        <a:rPr lang="es-AR" sz="1200" dirty="0"/>
                        <a:t>         </a:t>
                      </a:r>
                    </a:p>
                    <a:p>
                      <a:pPr lvl="0"/>
                      <a:r>
                        <a:rPr lang="es-AR" sz="1200" dirty="0"/>
                        <a:t>                    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 sz="1200" dirty="0"/>
                        <a:t>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252830"/>
                  </a:ext>
                </a:extLst>
              </a:tr>
              <a:tr h="814657">
                <a:tc>
                  <a:txBody>
                    <a:bodyPr/>
                    <a:lstStyle/>
                    <a:p>
                      <a:pPr lvl="0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s-AR" sz="1200" dirty="0"/>
                    </a:p>
                    <a:p>
                      <a:pPr lvl="0"/>
                      <a:r>
                        <a:rPr lang="es-AR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s-AR" sz="1200" dirty="0"/>
                    </a:p>
                    <a:p>
                      <a:pPr lvl="0"/>
                      <a:r>
                        <a:rPr lang="es-AR" sz="1200" dirty="0"/>
                        <a:t> </a:t>
                      </a:r>
                    </a:p>
                    <a:p>
                      <a:pPr lvl="0"/>
                      <a:r>
                        <a:rPr lang="es-AR" sz="1200" dirty="0"/>
                        <a:t>                  </a:t>
                      </a:r>
                    </a:p>
                    <a:p>
                      <a:pPr lvl="0"/>
                      <a:r>
                        <a:rPr lang="es-AR" sz="1200" dirty="0"/>
                        <a:t>                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s-AR" sz="1200" dirty="0"/>
                    </a:p>
                    <a:p>
                      <a:pPr lvl="0"/>
                      <a:r>
                        <a:rPr lang="es-AR" sz="1200" dirty="0"/>
                        <a:t>  </a:t>
                      </a:r>
                    </a:p>
                    <a:p>
                      <a:pPr lvl="0"/>
                      <a:r>
                        <a:rPr lang="es-AR" sz="1200" dirty="0"/>
                        <a:t>        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6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A646F-3EA6-41F1-C763-10DA4C64A3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0157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Key Indicator Performance</a:t>
            </a:r>
            <a:endParaRPr lang="en-US" b="1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5A64A1B-2591-6BCE-137A-9802105EF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44" y="1133475"/>
            <a:ext cx="11458575" cy="5724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A646F-3EA6-41F1-C763-10DA4C64A3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01579"/>
            <a:ext cx="10515600" cy="1325559"/>
          </a:xfrm>
        </p:spPr>
        <p:txBody>
          <a:bodyPr/>
          <a:lstStyle/>
          <a:p>
            <a:pPr lvl="0"/>
            <a:r>
              <a:rPr lang="es-AR" b="1" dirty="0"/>
              <a:t>METRICAS</a:t>
            </a:r>
            <a:endParaRPr lang="en-US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0B7493-7A9D-3D24-42D4-2823C620F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0563"/>
            <a:ext cx="12192000" cy="443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8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A646F-3EA6-41F1-C763-10DA4C64A3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01579"/>
            <a:ext cx="10515600" cy="1325559"/>
          </a:xfrm>
        </p:spPr>
        <p:txBody>
          <a:bodyPr/>
          <a:lstStyle/>
          <a:p>
            <a:pPr lvl="0"/>
            <a:r>
              <a:rPr lang="es-AR" b="1" dirty="0"/>
              <a:t>INDICADORES HISTORICOS</a:t>
            </a:r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2726A8-38E8-FA15-3F4E-DD7EE6921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162" y="1089476"/>
            <a:ext cx="8484982" cy="569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4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A646F-3EA6-41F1-C763-10DA4C64A3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01579"/>
            <a:ext cx="10515600" cy="1325559"/>
          </a:xfrm>
        </p:spPr>
        <p:txBody>
          <a:bodyPr/>
          <a:lstStyle/>
          <a:p>
            <a:pPr lvl="0"/>
            <a:r>
              <a:rPr lang="es-AR" b="1" dirty="0"/>
              <a:t>INDICADORES HISTORICOS</a:t>
            </a:r>
            <a:endParaRPr lang="en-US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D87008-9B5F-B27B-AA90-5840321D8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899" y="1157561"/>
            <a:ext cx="8708792" cy="562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9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2F40717-E724-5578-727D-A2AAD36C6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17" y="1131560"/>
            <a:ext cx="9877425" cy="587692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C887DEF-6691-D941-9801-F8D94F2AF169}"/>
              </a:ext>
            </a:extLst>
          </p:cNvPr>
          <p:cNvSpPr txBox="1"/>
          <p:nvPr/>
        </p:nvSpPr>
        <p:spPr>
          <a:xfrm>
            <a:off x="1263192" y="245097"/>
            <a:ext cx="7456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/>
              <a:t>TRANSACCIONES APROBADAS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2594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6AD0A-3E81-C042-3D41-FEF7DFE6765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Transacciones rechazadas chile</a:t>
            </a:r>
            <a:endParaRPr lang="en-US" b="1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38AFDFA-83C4-453E-378C-CD0F7EED2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6" y="1360372"/>
            <a:ext cx="9414824" cy="53059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714F2-7E00-D564-7609-810CD2E6360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Transacciones fallidas chile (stand-in)</a:t>
            </a:r>
            <a:endParaRPr lang="en-US" b="1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6355A5F-31C2-A2FE-D2F2-3F1360FF3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8618"/>
            <a:ext cx="12094590" cy="518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245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Reporte%20Mayo%202023_v3</Template>
  <TotalTime>5173</TotalTime>
  <Words>161</Words>
  <Application>Microsoft Office PowerPoint</Application>
  <PresentationFormat>Panorámica</PresentationFormat>
  <Paragraphs>72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de Office</vt:lpstr>
      <vt:lpstr>Reporte Octubre 2023</vt:lpstr>
      <vt:lpstr>Agenda</vt:lpstr>
      <vt:lpstr>Key Indicator Performance</vt:lpstr>
      <vt:lpstr>METRICAS</vt:lpstr>
      <vt:lpstr>INDICADORES HISTORICOS</vt:lpstr>
      <vt:lpstr>INDICADORES HISTORICOS</vt:lpstr>
      <vt:lpstr>Presentación de PowerPoint</vt:lpstr>
      <vt:lpstr>Transacciones rechazadas chile</vt:lpstr>
      <vt:lpstr>Transacciones fallidas chile (stand-in)</vt:lpstr>
      <vt:lpstr>Transacciones fallidas chile (stand-in)</vt:lpstr>
      <vt:lpstr>Transacciones rechazadas Perú </vt:lpstr>
      <vt:lpstr>Transacciones fallidas  Perú (stand in) </vt:lpstr>
      <vt:lpstr>Evolución Tarjetas</vt:lpstr>
      <vt:lpstr>Tareas programadas</vt:lpstr>
      <vt:lpstr>API MAKE CVC</vt:lpstr>
      <vt:lpstr>API MAKE PIN OFFSET</vt:lpstr>
      <vt:lpstr>API MAKE PIN</vt:lpstr>
      <vt:lpstr>API TRX PREPAGA</vt:lpstr>
      <vt:lpstr>API BLOQUEAR TARJETA</vt:lpstr>
      <vt:lpstr>API TARJETA CAMBIAR ESTADO</vt:lpstr>
      <vt:lpstr>API TARJETA CAMBIAR PIN</vt:lpstr>
      <vt:lpstr>API TOKEN ACCESS</vt:lpstr>
      <vt:lpstr>Incidencias y tiempo de respuesta</vt:lpstr>
      <vt:lpstr>Novedades y Próximos Avances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Mayo 2023</dc:title>
  <dc:creator>Erramouspe, Maximiliano</dc:creator>
  <cp:lastModifiedBy>Maximiliano Erramouspe</cp:lastModifiedBy>
  <cp:revision>111</cp:revision>
  <dcterms:created xsi:type="dcterms:W3CDTF">2023-06-01T16:54:22Z</dcterms:created>
  <dcterms:modified xsi:type="dcterms:W3CDTF">2023-11-07T13:15:31Z</dcterms:modified>
</cp:coreProperties>
</file>