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8" r:id="rId6"/>
    <p:sldId id="259" r:id="rId7"/>
    <p:sldId id="280" r:id="rId8"/>
    <p:sldId id="300" r:id="rId9"/>
    <p:sldId id="299" r:id="rId10"/>
    <p:sldId id="275" r:id="rId11"/>
    <p:sldId id="301" r:id="rId12"/>
    <p:sldId id="276" r:id="rId13"/>
    <p:sldId id="277" r:id="rId14"/>
    <p:sldId id="291" r:id="rId15"/>
    <p:sldId id="261" r:id="rId16"/>
    <p:sldId id="273" r:id="rId17"/>
    <p:sldId id="278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304" r:id="rId27"/>
    <p:sldId id="266" r:id="rId28"/>
    <p:sldId id="297" r:id="rId29"/>
    <p:sldId id="294" r:id="rId30"/>
    <p:sldId id="295" r:id="rId31"/>
    <p:sldId id="296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 err="1"/>
            <a:t>Peru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NeighborY="19632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F3412-7CBD-44F3-8BEF-3630A285F8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F52A8-FA91-4ECF-B16F-5130B268574D}">
      <dgm:prSet phldrT="[Texto]"/>
      <dgm:spPr/>
      <dgm:t>
        <a:bodyPr/>
        <a:lstStyle/>
        <a:p>
          <a:pPr algn="ctr"/>
          <a:r>
            <a:rPr lang="es-AR" b="1" dirty="0"/>
            <a:t>chile</a:t>
          </a:r>
          <a:endParaRPr lang="en-US" b="1" dirty="0"/>
        </a:p>
      </dgm:t>
    </dgm:pt>
    <dgm:pt modelId="{58F2EF6D-C8BC-4F82-A098-4EDFE0E0C6DB}" type="parTrans" cxnId="{370C3F30-9BCF-464C-8E33-6EC8C6086D97}">
      <dgm:prSet/>
      <dgm:spPr/>
      <dgm:t>
        <a:bodyPr/>
        <a:lstStyle/>
        <a:p>
          <a:endParaRPr lang="en-US"/>
        </a:p>
      </dgm:t>
    </dgm:pt>
    <dgm:pt modelId="{41554042-0A0B-43F1-87AD-A628FE588FBE}" type="sibTrans" cxnId="{370C3F30-9BCF-464C-8E33-6EC8C6086D97}">
      <dgm:prSet/>
      <dgm:spPr/>
      <dgm:t>
        <a:bodyPr/>
        <a:lstStyle/>
        <a:p>
          <a:endParaRPr lang="en-US"/>
        </a:p>
      </dgm:t>
    </dgm:pt>
    <dgm:pt modelId="{4C034389-7330-4F7F-9C14-1266A059C83B}" type="pres">
      <dgm:prSet presAssocID="{A21F3412-7CBD-44F3-8BEF-3630A285F859}" presName="linear" presStyleCnt="0">
        <dgm:presLayoutVars>
          <dgm:animLvl val="lvl"/>
          <dgm:resizeHandles val="exact"/>
        </dgm:presLayoutVars>
      </dgm:prSet>
      <dgm:spPr/>
    </dgm:pt>
    <dgm:pt modelId="{0D90CB22-D931-42D9-AF93-28E37D4DA170}" type="pres">
      <dgm:prSet presAssocID="{D70F52A8-FA91-4ECF-B16F-5130B268574D}" presName="parentText" presStyleLbl="node1" presStyleIdx="0" presStyleCnt="1" custLinFactY="-100000" custLinFactNeighborX="-12117" custLinFactNeighborY="-118915">
        <dgm:presLayoutVars>
          <dgm:chMax val="0"/>
          <dgm:bulletEnabled val="1"/>
        </dgm:presLayoutVars>
      </dgm:prSet>
      <dgm:spPr/>
    </dgm:pt>
  </dgm:ptLst>
  <dgm:cxnLst>
    <dgm:cxn modelId="{F2998F15-8FEB-4F67-8A57-F8CE2B24B32B}" type="presOf" srcId="{A21F3412-7CBD-44F3-8BEF-3630A285F859}" destId="{4C034389-7330-4F7F-9C14-1266A059C83B}" srcOrd="0" destOrd="0" presId="urn:microsoft.com/office/officeart/2005/8/layout/vList2"/>
    <dgm:cxn modelId="{370C3F30-9BCF-464C-8E33-6EC8C6086D97}" srcId="{A21F3412-7CBD-44F3-8BEF-3630A285F859}" destId="{D70F52A8-FA91-4ECF-B16F-5130B268574D}" srcOrd="0" destOrd="0" parTransId="{58F2EF6D-C8BC-4F82-A098-4EDFE0E0C6DB}" sibTransId="{41554042-0A0B-43F1-87AD-A628FE588FBE}"/>
    <dgm:cxn modelId="{709E08AC-A936-4B23-A665-C67A87603713}" type="presOf" srcId="{D70F52A8-FA91-4ECF-B16F-5130B268574D}" destId="{0D90CB22-D931-42D9-AF93-28E37D4DA170}" srcOrd="0" destOrd="0" presId="urn:microsoft.com/office/officeart/2005/8/layout/vList2"/>
    <dgm:cxn modelId="{1DD44264-AB17-43BA-A301-ED5A1B4911D8}" type="presParOf" srcId="{4C034389-7330-4F7F-9C14-1266A059C83B}" destId="{0D90CB22-D931-42D9-AF93-28E37D4DA1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15625"/>
          <a:ext cx="1257696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 err="1"/>
            <a:t>Peru</a:t>
          </a:r>
          <a:endParaRPr lang="en-US" sz="1900" b="1" kern="1200" dirty="0"/>
        </a:p>
      </dsp:txBody>
      <dsp:txXfrm>
        <a:off x="22246" y="37871"/>
        <a:ext cx="1213204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0CB22-D931-42D9-AF93-28E37D4DA170}">
      <dsp:nvSpPr>
        <dsp:cNvPr id="0" name=""/>
        <dsp:cNvSpPr/>
      </dsp:nvSpPr>
      <dsp:spPr>
        <a:xfrm>
          <a:off x="0" y="0"/>
          <a:ext cx="125769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b="1" kern="1200" dirty="0"/>
            <a:t>chile</a:t>
          </a:r>
          <a:endParaRPr lang="en-US" sz="1900" b="1" kern="1200" dirty="0"/>
        </a:p>
      </dsp:txBody>
      <dsp:txXfrm>
        <a:off x="22246" y="22246"/>
        <a:ext cx="1213204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9/6/2023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7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es-AR" sz="5400" b="1" dirty="0"/>
              <a:t>Reporte Agosto 2023</a:t>
            </a:r>
            <a:endParaRPr lang="en-US" sz="5400" b="1" dirty="0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Periodo </a:t>
            </a:r>
            <a:r>
              <a:rPr lang="es-AR" b="1" kern="0" dirty="0">
                <a:solidFill>
                  <a:srgbClr val="000000"/>
                </a:solidFill>
                <a:latin typeface="Calibri Light"/>
              </a:rPr>
              <a:t>01</a:t>
            </a:r>
            <a:r>
              <a:rPr lang="es-A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/08/2023 a 31/08/2023 </a:t>
            </a:r>
            <a:r>
              <a:rPr lang="es-A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23A5A-8299-182D-CF06-BC806654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" y="1276864"/>
            <a:ext cx="6020786" cy="55811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999E68-C439-F8CE-CC8E-27FEBC01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10" y="1276864"/>
            <a:ext cx="5720375" cy="5581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9EA15D-42A8-233B-DD89-BFA05DCC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90246"/>
            <a:ext cx="751332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9D7FE78C-25AD-61CF-079D-5FD86A7C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7" y="487676"/>
            <a:ext cx="1198010" cy="798673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C31FE0-C5FE-94D2-4EB3-C551BB60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01" y="2503088"/>
            <a:ext cx="5852160" cy="29413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1621EE-9240-A058-F009-0B44A8DD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62" y="2503088"/>
            <a:ext cx="4584589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00A36C-DBA0-794F-544B-2AC1799F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2" y="1271072"/>
            <a:ext cx="5003450" cy="55869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F2C51D-C220-5DD9-3954-90F824F0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46" y="1271072"/>
            <a:ext cx="5116951" cy="55869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Transacciones fallidas  Perú (stand in)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A25F0F-3705-0618-921A-DC1C8BF1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9" y="1349216"/>
            <a:ext cx="5840276" cy="55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39EF129-C4B7-DDFB-471B-2335EF872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164721"/>
              </p:ext>
            </p:extLst>
          </p:nvPr>
        </p:nvGraphicFramePr>
        <p:xfrm>
          <a:off x="9502219" y="4484396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19C5CC4-A2E3-6B97-7787-D198BD5CB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164954"/>
              </p:ext>
            </p:extLst>
          </p:nvPr>
        </p:nvGraphicFramePr>
        <p:xfrm>
          <a:off x="9502219" y="3653239"/>
          <a:ext cx="1257696" cy="471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2B46AA8-C25C-0669-9A5A-860D7B9045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286" y="1690688"/>
            <a:ext cx="11725072" cy="5108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E3473-BE83-32EC-A6B3-E62C0EE399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233" y="2201526"/>
            <a:ext cx="9156986" cy="4566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053724"/>
              </p:ext>
            </p:extLst>
          </p:nvPr>
        </p:nvGraphicFramePr>
        <p:xfrm>
          <a:off x="274320" y="1939927"/>
          <a:ext cx="11727180" cy="25704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31/08/2023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    22 pm a 00hs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Actualización de </a:t>
                      </a:r>
                      <a:r>
                        <a:rPr lang="es-E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Infinitus</a:t>
                      </a:r>
                      <a:r>
                        <a:rPr lang="es-E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Imple0097 a la Imple0102_R01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dirty="0"/>
                    </a:p>
                    <a:p>
                      <a:pPr lvl="0" algn="ctr"/>
                      <a:r>
                        <a:rPr lang="es-AR" dirty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dirty="0"/>
                    </a:p>
                    <a:p>
                      <a:pPr lvl="0"/>
                      <a:r>
                        <a:rPr lang="es-AR" dirty="0"/>
                        <a:t>TAREA CON COMPLICACIONES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5AF5-E3AA-5DF1-B2CB-E25A9E192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Panel General Proyectos (Cloude Edge)</a:t>
            </a:r>
            <a:endParaRPr lang="en-US" b="1"/>
          </a:p>
        </p:txBody>
      </p:sp>
      <p:sp>
        <p:nvSpPr>
          <p:cNvPr id="3" name="Rectángulo 5">
            <a:extLst>
              <a:ext uri="{FF2B5EF4-FFF2-40B4-BE49-F238E27FC236}">
                <a16:creationId xmlns:a16="http://schemas.microsoft.com/office/drawing/2014/main" id="{8299D100-0AC5-4FB0-B450-129A2048BE96}"/>
              </a:ext>
            </a:extLst>
          </p:cNvPr>
          <p:cNvSpPr/>
          <p:nvPr/>
        </p:nvSpPr>
        <p:spPr>
          <a:xfrm>
            <a:off x="-982980" y="1290575"/>
            <a:ext cx="6525423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0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Fecha Go live 26/06/2023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C6D36E-1A2A-0821-8A7A-76164E25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1770356"/>
            <a:ext cx="12192000" cy="45239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DESBLOQUEAR TARJETA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B19F0B-976D-F20C-F7F5-D1863007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50"/>
            <a:ext cx="12192000" cy="59112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HABILITAR TARJETA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76D33E-A52C-4C4B-CAED-3455698F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" y="1334806"/>
            <a:ext cx="12192000" cy="5432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 dirty="0"/>
              <a:t>Agenda</a:t>
            </a:r>
            <a:endParaRPr lang="en-U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60000"/>
              </a:lnSpc>
            </a:pPr>
            <a:r>
              <a:rPr lang="es-AR" sz="2600" dirty="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 dirty="0" err="1"/>
              <a:t>Metricas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Incidente </a:t>
            </a:r>
            <a:r>
              <a:rPr lang="es-AR" sz="2600" dirty="0" err="1"/>
              <a:t>Mambu</a:t>
            </a:r>
            <a:endParaRPr lang="es-AR" sz="2600" dirty="0"/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Tareas programadas (</a:t>
            </a:r>
            <a:r>
              <a:rPr lang="es-AR" sz="2600" dirty="0" err="1"/>
              <a:t>deploy</a:t>
            </a:r>
            <a:r>
              <a:rPr lang="es-AR" sz="2600" dirty="0"/>
              <a:t>)</a:t>
            </a:r>
            <a:endParaRPr lang="es-AR" sz="2600" b="1" dirty="0"/>
          </a:p>
          <a:p>
            <a:pPr lvl="0">
              <a:lnSpc>
                <a:spcPct val="60000"/>
              </a:lnSpc>
            </a:pPr>
            <a:r>
              <a:rPr lang="es-AR" sz="2600" dirty="0"/>
              <a:t>Panel General Proyectos paralelos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sensores</a:t>
            </a:r>
          </a:p>
          <a:p>
            <a:pPr lvl="0">
              <a:lnSpc>
                <a:spcPct val="60000"/>
              </a:lnSpc>
            </a:pPr>
            <a:r>
              <a:rPr lang="es-AR" sz="2600" dirty="0"/>
              <a:t>Novedades y próximos avances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TRX PREPAGA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ED78E1-0DEA-CCD5-CCA4-6C0BE07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380"/>
            <a:ext cx="12192000" cy="54628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API TARJETA REQUEST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782E79-2B04-206A-131F-4D4C85C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1206212"/>
            <a:ext cx="12192000" cy="54572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A201A-E5C1-5C95-AB43-BF778C34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258072"/>
            <a:ext cx="12192000" cy="53146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D88824-7414-9AB6-1A88-6DAFCEE6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52904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13E3A9-A4DB-A84F-8068-F993676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4" y="1229513"/>
            <a:ext cx="12192000" cy="54690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4D52DC-3087-D27F-81F0-09E94835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8"/>
            <a:ext cx="12192000" cy="53146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2AC63-8EF4-3D43-7D9F-C9296D49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9" y="365129"/>
            <a:ext cx="10515600" cy="1325559"/>
          </a:xfrm>
        </p:spPr>
        <p:txBody>
          <a:bodyPr/>
          <a:lstStyle/>
          <a:p>
            <a:r>
              <a:rPr lang="es-AR" b="1" dirty="0"/>
              <a:t>DETALLE API CON PICOS ELEVADOS</a:t>
            </a:r>
            <a:endParaRPr lang="en-US" b="1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CE0AA9C-44F0-7712-CFA4-182176D8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4" y="3044308"/>
            <a:ext cx="3543300" cy="184404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5A478A1-EAAD-D90E-D24C-DCE139B2F26D}"/>
              </a:ext>
            </a:extLst>
          </p:cNvPr>
          <p:cNvSpPr txBox="1"/>
          <p:nvPr/>
        </p:nvSpPr>
        <p:spPr>
          <a:xfrm>
            <a:off x="713883" y="2309950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API BLOQUEAR TARJETA</a:t>
            </a:r>
            <a:endParaRPr lang="en-US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730D3C-65B8-9468-3D1B-3ACA87141F66}"/>
              </a:ext>
            </a:extLst>
          </p:cNvPr>
          <p:cNvSpPr txBox="1"/>
          <p:nvPr/>
        </p:nvSpPr>
        <p:spPr>
          <a:xfrm>
            <a:off x="694241" y="1858320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02/08/2023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4B62EACD-0E79-EC94-1337-75CC58DC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288" y="3055620"/>
            <a:ext cx="3604260" cy="74676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672368D7-6CCC-0CF0-413A-008DFF88718C}"/>
              </a:ext>
            </a:extLst>
          </p:cNvPr>
          <p:cNvSpPr txBox="1"/>
          <p:nvPr/>
        </p:nvSpPr>
        <p:spPr>
          <a:xfrm>
            <a:off x="8190288" y="2377241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API  CAMBIAR ESTADO</a:t>
            </a:r>
            <a:endParaRPr lang="en-US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6A403BA-9293-26DB-5F17-63B0B2AA5522}"/>
              </a:ext>
            </a:extLst>
          </p:cNvPr>
          <p:cNvSpPr txBox="1"/>
          <p:nvPr/>
        </p:nvSpPr>
        <p:spPr>
          <a:xfrm>
            <a:off x="4257183" y="1871048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12/08/2023</a:t>
            </a:r>
            <a:endParaRPr lang="en-U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4DEDE211-690D-30B4-EF5A-A2794C73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606" y="3044308"/>
            <a:ext cx="3604260" cy="1295400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3E7033C3-1721-CB31-D5EB-9A45DAD6E7AE}"/>
              </a:ext>
            </a:extLst>
          </p:cNvPr>
          <p:cNvSpPr txBox="1"/>
          <p:nvPr/>
        </p:nvSpPr>
        <p:spPr>
          <a:xfrm>
            <a:off x="4257183" y="2332801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API  CAMBIAR ESTADO</a:t>
            </a:r>
            <a:endParaRPr lang="en-US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934D61-EAF4-D78F-65AD-4660271D2D59}"/>
              </a:ext>
            </a:extLst>
          </p:cNvPr>
          <p:cNvSpPr txBox="1"/>
          <p:nvPr/>
        </p:nvSpPr>
        <p:spPr>
          <a:xfrm>
            <a:off x="8190287" y="1883528"/>
            <a:ext cx="290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14/08/2023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55DFB64-220F-C93B-6050-A573D7034A05}"/>
              </a:ext>
            </a:extLst>
          </p:cNvPr>
          <p:cNvSpPr txBox="1"/>
          <p:nvPr/>
        </p:nvSpPr>
        <p:spPr>
          <a:xfrm>
            <a:off x="713883" y="5329079"/>
            <a:ext cx="1095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ESTAMOS TRABAJANDO CON EL EQUIPO DE NETWORKING PARA DETERMINAR EL ORIGEN DE LA FALLA QUE PROVOCA QUE ALGUNAS APIS TERMINEN CON UN PICO ELEVADO  SIN UN PATRON DE DIA Y HORARIO ESPECIFICO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EBB71DA3-479E-440F-8B3C-C5013C1D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6" y="3326140"/>
            <a:ext cx="111061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5D5A3FE-886B-0496-5EF2-A1FE82551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3" y="1690688"/>
            <a:ext cx="11184115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API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660148-D0DF-213A-7253-7B9CA007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242985"/>
            <a:ext cx="10589443" cy="56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MAMBU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CF927-B2A7-3C90-DEC7-701D061E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232324"/>
            <a:ext cx="9265861" cy="54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36284A-AB95-4620-05B6-4FF1196C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76" y="1087496"/>
            <a:ext cx="12192000" cy="59865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RECALL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4BA1B9-C0D4-63B2-6A5C-91D757FE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7" y="1367956"/>
            <a:ext cx="9138059" cy="54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6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dirty="0"/>
              <a:t>SENSOR STAND IN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82DB84-9AA0-B23D-F3B4-4A23D550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317310"/>
            <a:ext cx="9129319" cy="54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97703"/>
              </p:ext>
            </p:extLst>
          </p:nvPr>
        </p:nvGraphicFramePr>
        <p:xfrm>
          <a:off x="838193" y="1585588"/>
          <a:ext cx="9446451" cy="27868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61615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303272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442591"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FECHA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dirty="0"/>
                        <a:t>             DESCRIPCION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SIN NOVEDADES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  <a:p>
                      <a:pPr lvl="0" algn="ctr"/>
                      <a:r>
                        <a:rPr lang="es-AR" sz="1200" dirty="0"/>
                        <a:t>Ninguno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661906"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 </a:t>
                      </a:r>
                    </a:p>
                    <a:p>
                      <a:pPr lvl="0"/>
                      <a:r>
                        <a:rPr lang="es-AR" sz="1200" dirty="0"/>
                        <a:t>    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 dirty="0"/>
                        <a:t>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814657">
                <a:tc>
                  <a:txBody>
                    <a:bodyPr/>
                    <a:lstStyle/>
                    <a:p>
                      <a:pPr lvl="0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</a:t>
                      </a:r>
                    </a:p>
                    <a:p>
                      <a:pPr lvl="0"/>
                      <a:r>
                        <a:rPr lang="es-AR" sz="1200" dirty="0"/>
                        <a:t>                  </a:t>
                      </a:r>
                    </a:p>
                    <a:p>
                      <a:pPr lvl="0"/>
                      <a:r>
                        <a:rPr lang="es-AR" sz="1200" dirty="0"/>
                        <a:t>               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 dirty="0"/>
                    </a:p>
                    <a:p>
                      <a:pPr lvl="0"/>
                      <a:r>
                        <a:rPr lang="es-AR" sz="1200" dirty="0"/>
                        <a:t>  </a:t>
                      </a:r>
                    </a:p>
                    <a:p>
                      <a:pPr lvl="0"/>
                      <a:r>
                        <a:rPr lang="es-AR" sz="1200" dirty="0"/>
                        <a:t>        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METRICAS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663E0B-4FB6-6E35-5D8E-6CD5E5AE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4" y="1625338"/>
            <a:ext cx="11809111" cy="4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 dirty="0"/>
              <a:t>INCIDENTE MAMBU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7FC69-50DB-1F60-00E4-EB948FB041BD}"/>
              </a:ext>
            </a:extLst>
          </p:cNvPr>
          <p:cNvSpPr txBox="1"/>
          <p:nvPr/>
        </p:nvSpPr>
        <p:spPr>
          <a:xfrm>
            <a:off x="926157" y="1527138"/>
            <a:ext cx="10515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incidente ocasionó problemas con el servicio de autorizaciones entre las 15:10 y las 16:10, tanto para Chile como </a:t>
            </a:r>
          </a:p>
          <a:p>
            <a:r>
              <a:rPr lang="es-ES" dirty="0"/>
              <a:t>para Perú. </a:t>
            </a:r>
          </a:p>
          <a:p>
            <a:r>
              <a:rPr lang="es-ES" dirty="0"/>
              <a:t>Para ver el impacto en la cantidad de Autorizaciones y Monto, se entrega un cuadro separando por País y las </a:t>
            </a:r>
          </a:p>
          <a:p>
            <a:r>
              <a:rPr lang="es-ES" dirty="0"/>
              <a:t>Autorizaciones No Recibidas (o Iniciales) y las Repetidas (Reintentos de las Iniciales)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4DACD4-36D1-5754-850B-13FF1E13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02" y="3702087"/>
            <a:ext cx="7181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62BF-FB0F-C3C3-1E93-7F85DAA48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aprobadas</a:t>
            </a:r>
            <a:endParaRPr lang="en-US" b="1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0A8BBDE7-02C9-6716-168D-5A6B670F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95" y="1765240"/>
            <a:ext cx="1417320" cy="945617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A2F537FC-2FE5-F2C7-C332-AB551B2E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3" y="1720260"/>
            <a:ext cx="1485900" cy="990596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D879B5-04C0-B3CD-AB80-AA0270C5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49" y="1781216"/>
            <a:ext cx="2225040" cy="9296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45AD7F-1420-DFBA-322E-04D26B02E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94" y="3403054"/>
            <a:ext cx="4584589" cy="275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C40B16-26B7-392F-FF82-3E0AFDFF6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182" y="1781216"/>
            <a:ext cx="2225040" cy="9296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6B8AA6-4889-457F-D14E-21289E119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975" y="3403053"/>
            <a:ext cx="4578493" cy="2755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5" name="Imagen 15">
            <a:extLst>
              <a:ext uri="{FF2B5EF4-FFF2-40B4-BE49-F238E27FC236}">
                <a16:creationId xmlns:a16="http://schemas.microsoft.com/office/drawing/2014/main" id="{78F8FA83-02B0-4A7E-835E-5BF4200F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33" y="537091"/>
            <a:ext cx="1471306" cy="981635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0CE8BC-39DA-2023-96F5-6B219D79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0" y="1945606"/>
            <a:ext cx="4485097" cy="37026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874B1E-1391-1D05-A09E-955E0A61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460" y="2169774"/>
            <a:ext cx="5019472" cy="3374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91D1B4-939F-E022-2A27-5BE7529F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328639"/>
            <a:ext cx="5293070" cy="51642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D2B7F4-1EA8-30E1-3C0B-E69E99E1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52" y="1328639"/>
            <a:ext cx="5414158" cy="54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076834-89EE-1249-2A50-4159DF90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8262"/>
            <a:ext cx="5854714" cy="54271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30DDC31-9D6C-637D-B379-7060E4AC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69" y="1246987"/>
            <a:ext cx="4869304" cy="5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3694</TotalTime>
  <Words>326</Words>
  <Application>Microsoft Office PowerPoint</Application>
  <PresentationFormat>Panorámica</PresentationFormat>
  <Paragraphs>96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Reporte Agosto 2023</vt:lpstr>
      <vt:lpstr>Agenda</vt:lpstr>
      <vt:lpstr>Key Indicator Performance</vt:lpstr>
      <vt:lpstr>METRICAS</vt:lpstr>
      <vt:lpstr>INCIDENTE MAMBU</vt:lpstr>
      <vt:lpstr>Transacciones aprobadas</vt:lpstr>
      <vt:lpstr>Transacciones rechazadas chile</vt:lpstr>
      <vt:lpstr>Transacciones fallidas chile (stand-in)</vt:lpstr>
      <vt:lpstr>Transacciones fallidas chile (stand-in)</vt:lpstr>
      <vt:lpstr>Transacciones fallidas chile (stand-in)</vt:lpstr>
      <vt:lpstr>Transacciones fallidas chile (stand-in)</vt:lpstr>
      <vt:lpstr>Transacciones rechazadas Perú </vt:lpstr>
      <vt:lpstr>Transacciones fallidas  Perú (stand in) </vt:lpstr>
      <vt:lpstr>Transacciones fallidas  Perú (stand in) </vt:lpstr>
      <vt:lpstr>Evolución Tarjetas</vt:lpstr>
      <vt:lpstr>Tareas programadas</vt:lpstr>
      <vt:lpstr>Panel General Proyectos (Cloude Edge)</vt:lpstr>
      <vt:lpstr>API DESBLOQUEAR TARJETA</vt:lpstr>
      <vt:lpstr>API HABILITAR TARJETA</vt:lpstr>
      <vt:lpstr>API TRX PREPAGA</vt:lpstr>
      <vt:lpstr>API TARJETA REQUEST</vt:lpstr>
      <vt:lpstr>API BLOQUEAR TARJETA</vt:lpstr>
      <vt:lpstr>API TARJETA CAMBIAR ESTADO</vt:lpstr>
      <vt:lpstr>API TARJETA CAMBIAR PIN</vt:lpstr>
      <vt:lpstr>API TOKEN ACCESS</vt:lpstr>
      <vt:lpstr>DETALLE API CON PICOS ELEVADOS</vt:lpstr>
      <vt:lpstr>Incidencias y tiempo de respuesta</vt:lpstr>
      <vt:lpstr>SENSOR API</vt:lpstr>
      <vt:lpstr>SENSOR MAMBU</vt:lpstr>
      <vt:lpstr>SENSOR RECALL</vt:lpstr>
      <vt:lpstr>SENSOR STAND IN</vt:lpstr>
      <vt:lpstr>Novedades y Próximos Avances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Maximiliano Erramouspe</cp:lastModifiedBy>
  <cp:revision>91</cp:revision>
  <dcterms:created xsi:type="dcterms:W3CDTF">2023-06-01T16:54:22Z</dcterms:created>
  <dcterms:modified xsi:type="dcterms:W3CDTF">2023-09-06T14:11:48Z</dcterms:modified>
</cp:coreProperties>
</file>