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75" r:id="rId7"/>
    <p:sldId id="276" r:id="rId8"/>
    <p:sldId id="277" r:id="rId9"/>
    <p:sldId id="261" r:id="rId10"/>
    <p:sldId id="273" r:id="rId11"/>
    <p:sldId id="278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6" r:id="rId27"/>
    <p:sldId id="265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8339B-A4C3-DC57-900A-D14E9196FD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A34F1-DD9A-15AD-EB3D-A50583CC73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281A4-5A39-BF78-C1CA-074E1A621D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EB7D04-5AC2-4760-A5FB-9FDD47A98D59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2A974-4638-AF9A-0324-3E78E761CE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AA0630-7088-B53E-A8D2-F3D0DB43AD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586D9F-9B96-420A-88CD-6C3655F358E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D6D3C-DA7C-6744-BB69-3DCDCD949E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A0F1B0-1F94-F31A-4D0B-2186DD74629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1B9AB-774D-0F56-E4E7-5A6296EE39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EF18CD-F245-4E72-BD17-B7171B43ED27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24BA4D-19BD-0FEB-2940-8BE2D5D4BC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C392-E842-55A3-BF06-7BBBE6528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8F81CB-1F45-4EDB-8FFB-6D62E166E92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86915E-5805-324A-1342-479216EB5DB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37027-7082-0A09-6B0D-0E84EC062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17377-2813-7159-AB42-CE351D9811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E48A53-10AD-4274-A2DF-5DB07226064E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5C495-E5A3-4E63-1D3C-24758A8BF4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4C55F-B37B-FA51-2BB7-B588EB6A1F7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848CA-336F-4276-9D74-CB1C0274F23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B9976-CBBC-889D-BA6F-0AEC51ADF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CDCEA-A795-E82F-D84E-CB963BCC756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03E2-D363-FB47-0E9D-15DF32082B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6A369-9461-4ED8-94F2-9C9D6FB71D9D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8027B-F4F4-AB6B-3259-4B36B59C53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F2CB3-FE96-00AE-6949-DA0869B806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468687-33F3-49D4-8BAA-65E22CF0607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28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82F0-EBC1-29D4-D149-D9E96768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D54287-2DB3-E52F-9ED4-59D7888FD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73CE0-2594-FC53-7606-B638F9E44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2F190B-DFA2-43A1-8154-D0EBEE0C623D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F253B-70AF-E34E-AE07-2A5F5395790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C1D0A-E101-4BC7-6ED3-5175F75883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4D7DD-039F-4ADC-9B51-2405D5C17B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5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B8568-986C-C6E2-4CC5-C40CF91C04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DDBF8-E084-2037-35EF-4A47114A0F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E97048-C873-EE80-CB96-BFEDB0B468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4D8674-BDBC-05DC-C5FA-EA1DB2CFB2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68B582-7731-4E13-AD29-4164CD3E4315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DCC3-61F6-83BC-C1B4-91641923B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5135FF-FB84-25F6-A5DF-9CFF51750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BB6390-F06D-4066-AF9D-834A6BF2FE5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894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2D4E-2CD3-36AA-9631-FDA8A89E3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04715-3CE5-D548-8B0A-54EF8D845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1EBEF-696A-86C7-F5C7-BBA1335A9C5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3DDBE-4478-4C99-F62F-2F0F62093D6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1753F3-9E28-E447-DB68-09197589AD1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1C2EFC-7814-30FD-1436-E4F6B4C09E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3F114F-D987-4FDD-A52D-DFDA9CA1271D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D03755-0AD1-685A-6893-2970E9969F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A8DC1A-1C8F-7D74-05E3-395301DC1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FD2A-DD91-448F-AD6A-440F2EF813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E2E5-C7FC-141F-800C-2A0D800266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4DE90D-4BB9-1A26-35C7-B73B7F3573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9E1DCD-3D0C-4684-B5F9-4EB78872AECB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8C9FE7-6510-90C2-1E9A-15B21B7372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1AF132-0016-5585-1753-86775FB8BA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EBF29B-98DD-4CAE-8636-8CA4033950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4C99D-A7E7-60B0-D32A-E8E3190D0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AFB321-5E45-45F1-B180-B7EEF739DD18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2AD693-2F90-7F54-A48D-A0DD25BD56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FB547-7CDE-5C30-7E7F-BF1CBC023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618C28-2512-4917-9F11-205596977BA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E449-ACC4-A4D5-7D5C-95761BDEE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24C8-9939-C06D-03DA-9088FABD5A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D3483-6B27-996D-21D5-2A6026AF9E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9AC8E-C1D6-3985-2D8A-3CAC8C4C8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23C6F-46C6-48E7-B86E-B4D6167AA078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00FCA-798F-CB23-8076-051D6B31A8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F8486-2D01-AB64-5791-1231D3B7D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6D88E-46C9-4953-B9CF-28638669E94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5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300FD-0C1E-DE9A-C365-221730D3A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B02F2-295D-9645-BA4E-4AA783B504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s-MX"/>
              <a:t>Haz clic en el icono para agregar una imagen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F6850-152F-4E03-04E4-026A26B47E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B6F7-D3CD-191D-9F4D-71EF1A709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AD7939-5763-49C8-933C-1B4A1F54ADD0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8A79-46B8-F816-B7A7-B6DCC35C55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36133B-6CF9-905B-8127-D2B300A1D0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76E4B-E569-4FF2-9BBB-3B49A37F01C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60F897-B2A9-800C-D3ED-2FA0E56D2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19370-4460-A53C-F5F2-31664684F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72F59-FD91-E8A3-8D29-49143222748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E09DAF-5998-4BBA-B59D-5B1EFCBCF357}" type="datetime1">
              <a:rPr lang="en-US"/>
              <a:pPr lvl="0"/>
              <a:t>7/4/2023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70F33-8498-8ECC-6FC4-54C47252013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DD1B0-795C-5156-E040-4C221766664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FDD94E-8C63-41CF-AE4D-3170609B0C82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s-MX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s-MX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>
            <a:extLst>
              <a:ext uri="{FF2B5EF4-FFF2-40B4-BE49-F238E27FC236}">
                <a16:creationId xmlns:a16="http://schemas.microsoft.com/office/drawing/2014/main" id="{0132830E-2D87-61B8-E502-0360A5393C5F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BB573E06-535A-CB80-05A6-2BCB28250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7759" y="329184"/>
            <a:ext cx="6251112" cy="1783080"/>
          </a:xfrm>
        </p:spPr>
        <p:txBody>
          <a:bodyPr anchor="b"/>
          <a:lstStyle/>
          <a:p>
            <a:pPr lvl="0"/>
            <a:r>
              <a:rPr lang="es-AR" sz="5400" b="1"/>
              <a:t>Reporte Mayo 2023</a:t>
            </a:r>
            <a:endParaRPr lang="en-US" sz="5400" b="1"/>
          </a:p>
        </p:txBody>
      </p:sp>
      <p:pic>
        <p:nvPicPr>
          <p:cNvPr id="4" name="Marcador de contenido 20" descr="Two business people communicating">
            <a:extLst>
              <a:ext uri="{FF2B5EF4-FFF2-40B4-BE49-F238E27FC236}">
                <a16:creationId xmlns:a16="http://schemas.microsoft.com/office/drawing/2014/main" id="{8398D575-6F4B-C0CE-C0E6-F4E26054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72" r="39896" b="-1"/>
          <a:stretch>
            <a:fillRect/>
          </a:stretch>
        </p:blipFill>
        <p:spPr>
          <a:xfrm>
            <a:off x="0" y="9"/>
            <a:ext cx="4657340" cy="6857990"/>
          </a:xfr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95209AB9-84CA-C76C-57D9-6CB76C5163DB}"/>
              </a:ext>
            </a:extLst>
          </p:cNvPr>
          <p:cNvSpPr>
            <a:spLocks noMove="1" noResize="1"/>
          </p:cNvSpPr>
          <p:nvPr/>
        </p:nvSpPr>
        <p:spPr>
          <a:xfrm>
            <a:off x="5297759" y="2374943"/>
            <a:ext cx="4243593" cy="18288"/>
          </a:xfrm>
          <a:prstGeom prst="rect">
            <a:avLst/>
          </a:prstGeom>
          <a:solidFill>
            <a:srgbClr val="ED7D31"/>
          </a:solidFill>
          <a:ln w="44448" cap="rnd">
            <a:solidFill>
              <a:srgbClr val="ED7D31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1B0FFC7-4DC2-CAAC-F6CA-6A5C2671CF37}"/>
              </a:ext>
            </a:extLst>
          </p:cNvPr>
          <p:cNvSpPr txBox="1"/>
          <p:nvPr/>
        </p:nvSpPr>
        <p:spPr>
          <a:xfrm>
            <a:off x="6619935" y="5121234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Operaciones Financial Services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  <p:pic>
        <p:nvPicPr>
          <p:cNvPr id="7" name="Imagen 28">
            <a:extLst>
              <a:ext uri="{FF2B5EF4-FFF2-40B4-BE49-F238E27FC236}">
                <a16:creationId xmlns:a16="http://schemas.microsoft.com/office/drawing/2014/main" id="{A3BAA38C-EF61-E5F4-CA88-BE8E705F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263" y="6394106"/>
            <a:ext cx="1905262" cy="3334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32">
            <a:extLst>
              <a:ext uri="{FF2B5EF4-FFF2-40B4-BE49-F238E27FC236}">
                <a16:creationId xmlns:a16="http://schemas.microsoft.com/office/drawing/2014/main" id="{55744E4E-C991-7DF4-8B03-694FD580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2977789"/>
            <a:ext cx="3829049" cy="11906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A55E90BD-615C-5F71-470F-25E957B6BDC1}"/>
              </a:ext>
            </a:extLst>
          </p:cNvPr>
          <p:cNvSpPr txBox="1"/>
          <p:nvPr/>
        </p:nvSpPr>
        <p:spPr>
          <a:xfrm>
            <a:off x="6619935" y="5597655"/>
            <a:ext cx="4414650" cy="320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AR" sz="1800" b="1" i="0" u="none" strike="noStrike" kern="0" cap="none" spc="0" baseline="0">
                <a:solidFill>
                  <a:srgbClr val="000000"/>
                </a:solidFill>
                <a:uFillTx/>
                <a:latin typeface="Calibri Light"/>
              </a:rPr>
              <a:t>Periodo 27/04/2023 a 31/05/2023 </a:t>
            </a:r>
            <a:r>
              <a:rPr lang="es-AR" sz="18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 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47332-6ADF-4CA5-A0BC-06BE8F37A5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/>
              <a:t>Tareas programadas</a:t>
            </a:r>
            <a:endParaRPr lang="en-US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7DE21E6C-59DE-7B1B-9D46-E70B235AD9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320" y="1939927"/>
          <a:ext cx="11727180" cy="202184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45436">
                  <a:extLst>
                    <a:ext uri="{9D8B030D-6E8A-4147-A177-3AD203B41FA5}">
                      <a16:colId xmlns:a16="http://schemas.microsoft.com/office/drawing/2014/main" val="2994012795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209075897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305925341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4286938504"/>
                    </a:ext>
                  </a:extLst>
                </a:gridCol>
                <a:gridCol w="2345436">
                  <a:extLst>
                    <a:ext uri="{9D8B030D-6E8A-4147-A177-3AD203B41FA5}">
                      <a16:colId xmlns:a16="http://schemas.microsoft.com/office/drawing/2014/main" val="1188618126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hora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Genera indisponibilidad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Comentarios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9752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04/05/2023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23:00hs a 00:09hs Arg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Actualización OpenSSL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s-AR"/>
                        <a:t>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Tarea realizada con éxito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3209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0938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72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45AF5-E3AA-5DF1-B2CB-E25A9E192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Panel General Proyectos (Cloude Edge)</a:t>
            </a:r>
            <a:endParaRPr lang="en-US" b="1"/>
          </a:p>
        </p:txBody>
      </p:sp>
      <p:sp>
        <p:nvSpPr>
          <p:cNvPr id="3" name="Rectángulo 5">
            <a:extLst>
              <a:ext uri="{FF2B5EF4-FFF2-40B4-BE49-F238E27FC236}">
                <a16:creationId xmlns:a16="http://schemas.microsoft.com/office/drawing/2014/main" id="{8299D100-0AC5-4FB0-B450-129A2048BE96}"/>
              </a:ext>
            </a:extLst>
          </p:cNvPr>
          <p:cNvSpPr/>
          <p:nvPr/>
        </p:nvSpPr>
        <p:spPr>
          <a:xfrm>
            <a:off x="-982980" y="1290575"/>
            <a:ext cx="6525423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2000" b="0" i="0" u="none" strike="noStrike" kern="1200" cap="none" spc="0" baseline="0">
                <a:solidFill>
                  <a:srgbClr val="000000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Fecha Go live 26/06/2023</a:t>
            </a: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8F94EE44-66C4-283C-46C5-EC182D03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6" y="1690689"/>
            <a:ext cx="12191996" cy="42712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77D88-2EEA-C2A5-8F4E-B4907CE93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DESBLOQUEAR TARJETA</a:t>
            </a:r>
            <a:endParaRPr lang="en-US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7FA1C309-3A03-8226-B5D7-43701D9B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9"/>
            <a:ext cx="12191996" cy="553895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8F4F9-F353-1479-FE3C-66F9DF37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HABILITAR TARJETA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568F0E5F-DC32-F9F3-E187-5EB25DC9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0" y="1052501"/>
            <a:ext cx="11475710" cy="58962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07A35-FC56-16E4-4314-2EF0B0037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TRX PREPAGA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418FE6-F047-3561-03E4-8784A031C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" y="1279236"/>
            <a:ext cx="12191996" cy="54879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29DD4-845E-925F-C897-C39C02319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CREAR TARJETA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EFD3D3AD-71D7-8482-0465-2026D108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343"/>
            <a:ext cx="12191996" cy="58076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33C95-CE6D-8ACF-8580-BB22C286E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BLOQUEAR TARJETA</a:t>
            </a:r>
            <a:endParaRPr lang="en-US" b="1"/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1D3278A2-9EAD-4530-B4EE-D4D65ED99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622"/>
            <a:ext cx="12191996" cy="584737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C348-C2ED-702E-5311-5F3A5FE39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ESTADO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908B8D-609D-1D05-901A-E021DE01D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" y="1180481"/>
            <a:ext cx="12191996" cy="558670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A0F5D-F0EC-23ED-CCC9-42AA07BA9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CAMBIAR PIN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1B6DEAAA-9C91-FA30-BDD1-444B449CB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9"/>
            <a:ext cx="12191996" cy="564386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ECC82-A04E-3A04-EBBA-E5ABE3F24F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TARJETA REIMPRESION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FD324E-A8DD-9006-EB6C-8F3AC007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6" y="1145862"/>
            <a:ext cx="12191996" cy="59179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54A45-1711-0FAF-D456-819C4166E5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 u="sng"/>
              <a:t>Agenda</a:t>
            </a:r>
            <a:endParaRPr lang="en-US" b="1" u="sng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79341-D300-041B-2CB9-0916A590F55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60000"/>
              </a:lnSpc>
            </a:pPr>
            <a:r>
              <a:rPr lang="es-AR" sz="2600"/>
              <a:t>Panel General KPI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Transacciones aprobadas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Transacciones rechazadas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Transacciones fallidas (stand-in)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Evolución Tarjetas 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Tareas programadas (deploy)</a:t>
            </a:r>
            <a:endParaRPr lang="es-AR" sz="2600" b="1"/>
          </a:p>
          <a:p>
            <a:pPr lvl="0">
              <a:lnSpc>
                <a:spcPct val="60000"/>
              </a:lnSpc>
            </a:pPr>
            <a:r>
              <a:rPr lang="es-AR" sz="2600"/>
              <a:t>Panel General Proyectos paralelos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Detalle tiempos de respuesta Apis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Incidencias / tiempo de respuesta mesa de ayuda</a:t>
            </a:r>
          </a:p>
          <a:p>
            <a:pPr lvl="0">
              <a:lnSpc>
                <a:spcPct val="60000"/>
              </a:lnSpc>
            </a:pPr>
            <a:r>
              <a:rPr lang="es-AR" sz="2600"/>
              <a:t>Novedades y próximos avances</a:t>
            </a:r>
          </a:p>
          <a:p>
            <a:pPr lvl="0">
              <a:lnSpc>
                <a:spcPct val="60000"/>
              </a:lnSpc>
            </a:pPr>
            <a:r>
              <a:rPr lang="en-US" sz="2600"/>
              <a:t>Detalle implementaciones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C0CB-77A0-681C-38D2-BFE94BA7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TOKEN ACCESS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87701F5B-87B0-F747-9CEA-071078D8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369"/>
            <a:ext cx="12191996" cy="53941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66EE2-454C-9EF4-A765-1032DFC7C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DOCUMENTO TIPO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5B4F9A-4813-671F-2FD2-A328C98D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391"/>
            <a:ext cx="12191996" cy="52903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B280-1E30-B8FA-E294-C1171E4C2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MARCAS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6D7184F-9DE2-6FD5-8919-0F0E6F6D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455"/>
            <a:ext cx="12191996" cy="53445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01C82-8AC3-06A7-EB63-537C2F4CA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PROVINCIAS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7EFBB9-A83E-6842-A438-9456CB1D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252"/>
            <a:ext cx="12191996" cy="57497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1C9ED-8698-CE74-2EBF-B8715C3ADB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SUCURSALES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F2D600BB-967D-AB72-EDF7-A9D6F2D3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680"/>
            <a:ext cx="12191996" cy="53941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D9071-0240-E820-DE63-2866853B7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286" y="9080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API TIPO DE PRODUCTO</a:t>
            </a:r>
            <a:endParaRPr lang="en-US" b="1"/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57B3B43C-C639-5568-7782-BAFEFA8A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618"/>
            <a:ext cx="12191996" cy="543855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BFB4-F8B5-7D6F-1E24-C7B186E389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Incidencias y tiempo de respuesta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8F3D7A-D0F9-339B-DEC6-EA5BE398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" y="1960309"/>
            <a:ext cx="11660959" cy="20038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047F9B-E252-1383-E85D-E36677B1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" y="4233745"/>
            <a:ext cx="8652180" cy="208781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807A-6E28-EF7D-1989-4596A43E69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Novedades y Próximos Avances</a:t>
            </a:r>
            <a:endParaRPr lang="en-US" b="1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AC57E3C-BC9F-A203-EE69-8866F4AADC4D}"/>
              </a:ext>
            </a:extLst>
          </p:cNvPr>
          <p:cNvGraphicFramePr>
            <a:graphicFrameLocks noGrp="1"/>
          </p:cNvGraphicFramePr>
          <p:nvPr/>
        </p:nvGraphicFramePr>
        <p:xfrm>
          <a:off x="838193" y="1585587"/>
          <a:ext cx="9813295" cy="438339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53326">
                  <a:extLst>
                    <a:ext uri="{9D8B030D-6E8A-4147-A177-3AD203B41FA5}">
                      <a16:colId xmlns:a16="http://schemas.microsoft.com/office/drawing/2014/main" val="981685646"/>
                    </a:ext>
                  </a:extLst>
                </a:gridCol>
                <a:gridCol w="3431551">
                  <a:extLst>
                    <a:ext uri="{9D8B030D-6E8A-4147-A177-3AD203B41FA5}">
                      <a16:colId xmlns:a16="http://schemas.microsoft.com/office/drawing/2014/main" val="1073029716"/>
                    </a:ext>
                  </a:extLst>
                </a:gridCol>
                <a:gridCol w="2345198">
                  <a:extLst>
                    <a:ext uri="{9D8B030D-6E8A-4147-A177-3AD203B41FA5}">
                      <a16:colId xmlns:a16="http://schemas.microsoft.com/office/drawing/2014/main" val="1501077477"/>
                    </a:ext>
                  </a:extLst>
                </a:gridCol>
                <a:gridCol w="1583219">
                  <a:extLst>
                    <a:ext uri="{9D8B030D-6E8A-4147-A177-3AD203B41FA5}">
                      <a16:colId xmlns:a16="http://schemas.microsoft.com/office/drawing/2014/main" val="1641965223"/>
                    </a:ext>
                  </a:extLst>
                </a:gridCol>
              </a:tblGrid>
              <a:tr h="568656"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DESCRIPCION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PUNTO DE BLOQUEO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/>
                        <a:t>FECHA DE ENTREGA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344508"/>
                  </a:ext>
                </a:extLst>
              </a:tr>
              <a:tr h="957257">
                <a:tc>
                  <a:txBody>
                    <a:bodyPr/>
                    <a:lstStyle/>
                    <a:p>
                      <a:pPr lvl="0" algn="ctr"/>
                      <a:endParaRPr lang="es-AR" sz="1200"/>
                    </a:p>
                    <a:p>
                      <a:pPr lvl="0" algn="ctr"/>
                      <a:r>
                        <a:rPr lang="es-AR" sz="1200"/>
                        <a:t>27/05/2023</a:t>
                      </a:r>
                    </a:p>
                    <a:p>
                      <a:pPr lvl="0"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AR" sz="1200"/>
                        <a:t>SE ENTREGA UNA VERSION PARCIAL DEL REPORTE PARA REVISION DEL CLIENTE GLOBAL 66</a:t>
                      </a:r>
                      <a:endParaRPr lang="en-US" sz="1200"/>
                    </a:p>
                    <a:p>
                      <a:pPr lvl="0"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/>
                    </a:p>
                    <a:p>
                      <a:pPr lvl="0" algn="ctr"/>
                      <a:r>
                        <a:rPr lang="es-AR" sz="1200"/>
                        <a:t>NINGUNO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s-AR" sz="1200"/>
                    </a:p>
                    <a:p>
                      <a:pPr lvl="0" algn="ctr"/>
                      <a:r>
                        <a:rPr lang="es-AR" sz="1200"/>
                        <a:t>07/06/2023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5235"/>
                  </a:ext>
                </a:extLst>
              </a:tr>
              <a:tr h="957257">
                <a:tc>
                  <a:txBody>
                    <a:bodyPr/>
                    <a:lstStyle/>
                    <a:p>
                      <a:pPr lvl="0"/>
                      <a:endParaRPr lang="es-AR" sz="1200"/>
                    </a:p>
                    <a:p>
                      <a:pPr lvl="0"/>
                      <a:r>
                        <a:rPr lang="es-AR" sz="1200"/>
                        <a:t>             01/06/2023</a:t>
                      </a:r>
                    </a:p>
                    <a:p>
                      <a:pPr lvl="0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SE REALIZAN PRUEBAS CON TRANSACCIONES SEND MONEY (MANDATORIO MC)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INFINITUS LAS ACEPTA PERO</a:t>
                      </a:r>
                    </a:p>
                    <a:p>
                      <a:pPr lvl="0"/>
                      <a:r>
                        <a:rPr lang="es-AR" sz="1200"/>
                        <a:t>MAMBU NO (SE REVISA CON PRODUCTO)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/>
                    </a:p>
                    <a:p>
                      <a:pPr lvl="0"/>
                      <a:r>
                        <a:rPr lang="es-AR" sz="1200"/>
                        <a:t>   A DEFINIR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52830"/>
                  </a:ext>
                </a:extLst>
              </a:tr>
              <a:tr h="1178167"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          </a:t>
                      </a:r>
                    </a:p>
                    <a:p>
                      <a:pPr lvl="0"/>
                      <a:r>
                        <a:rPr lang="es-AR" sz="1200"/>
                        <a:t>    </a:t>
                      </a:r>
                    </a:p>
                    <a:p>
                      <a:pPr lvl="0"/>
                      <a:r>
                        <a:rPr lang="es-AR" sz="1200"/>
                        <a:t>             01/06/2023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SE PROGRAMA UNA VENTANA DE TRABAJO PARA IMPLEMENTAR NUEVAS MEJORAS EN INFINITUS (IMPLE </a:t>
                      </a:r>
                      <a:r>
                        <a:rPr lang="pt-BR" sz="1200"/>
                        <a:t> Imple0096 / Imple0096 R01 / Imple0096 R02 / Imple0096 R03 / Imple0096 R04 / Imple0096 R05 / Imple0096 R06 / Imple0096 R07 / Imple0097 / Imple0097 R01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/>
                    </a:p>
                    <a:p>
                      <a:pPr lvl="0"/>
                      <a:r>
                        <a:rPr lang="es-AR" sz="1200"/>
                        <a:t>               </a:t>
                      </a:r>
                    </a:p>
                    <a:p>
                      <a:pPr lvl="0"/>
                      <a:r>
                        <a:rPr lang="es-AR" sz="1200"/>
                        <a:t>                 NINGUNO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s-AR" sz="1200"/>
                    </a:p>
                    <a:p>
                      <a:pPr lvl="0"/>
                      <a:r>
                        <a:rPr lang="es-AR" sz="1200"/>
                        <a:t>  </a:t>
                      </a:r>
                    </a:p>
                    <a:p>
                      <a:pPr lvl="0"/>
                      <a:r>
                        <a:rPr lang="es-AR" sz="1200"/>
                        <a:t>    A DEFINIR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72"/>
                  </a:ext>
                </a:extLst>
              </a:tr>
              <a:tr h="568656"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    </a:t>
                      </a:r>
                    </a:p>
                    <a:p>
                      <a:pPr lvl="0"/>
                      <a:r>
                        <a:rPr lang="es-AR" sz="1200"/>
                        <a:t>             01/06/2023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ESTA SEMANA SE TERMINAN LA PRUEBAS DE CONECTIVIDAD CLOUD /TRANSACCIONES/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MC TIENE MAL SETEADO LOS NATEOS DE LAS IP (SE ESPERAN CORRECCIONES A LA BREVEDAD)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AR" sz="1200"/>
                        <a:t> </a:t>
                      </a:r>
                    </a:p>
                    <a:p>
                      <a:pPr lvl="0"/>
                      <a:r>
                        <a:rPr lang="es-AR" sz="1200"/>
                        <a:t>  A DEFINIR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166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1D9B4-DBA4-90C4-CA4B-EB8F517B31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Implementaciones software infinitus</a:t>
            </a:r>
            <a:endParaRPr lang="en-US" b="1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285B0138-CB82-4938-5E38-D797E6D0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1827812"/>
            <a:ext cx="6685589" cy="71742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EF88511-9830-B5B6-8DF8-A90F249A3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3" y="2870511"/>
            <a:ext cx="6134096" cy="4190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865B4363-F2B4-F9CC-BC6E-0771571A90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30266" y="3614888"/>
            <a:ext cx="6142033" cy="5492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F98FB-307E-6699-D02A-86F95B34A9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8203" y="4489429"/>
            <a:ext cx="6164263" cy="11890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E6034-C308-9A6C-1BAE-DD360D6C32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8203" y="6003749"/>
            <a:ext cx="6149970" cy="6016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46F-3EA6-41F1-C763-10DA4C64A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01579"/>
            <a:ext cx="10515600" cy="1325559"/>
          </a:xfrm>
        </p:spPr>
        <p:txBody>
          <a:bodyPr/>
          <a:lstStyle/>
          <a:p>
            <a:pPr lvl="0"/>
            <a:r>
              <a:rPr lang="es-AR" b="1"/>
              <a:t>Key Indicator Performance</a:t>
            </a:r>
            <a:endParaRPr lang="en-US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5D8664-1820-08DE-ABD8-1574FAAF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358"/>
            <a:ext cx="12192000" cy="61412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62BF-FB0F-C3C3-1E93-7F85DAA481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aprobadas</a:t>
            </a:r>
            <a:endParaRPr lang="en-US" b="1"/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C1C7BE6E-8548-CD4C-70B6-A5979034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6" y="2836386"/>
            <a:ext cx="4838703" cy="272425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0A8BBDE7-02C9-6716-168D-5A6B670F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95" y="1765240"/>
            <a:ext cx="1417320" cy="945617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4548199C-E646-666D-6600-B85AC709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1765240"/>
            <a:ext cx="2392683" cy="9296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n 10">
            <a:extLst>
              <a:ext uri="{FF2B5EF4-FFF2-40B4-BE49-F238E27FC236}">
                <a16:creationId xmlns:a16="http://schemas.microsoft.com/office/drawing/2014/main" id="{A2F537FC-2FE5-F2C7-C332-AB551B2EE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0683" y="1720260"/>
            <a:ext cx="1485900" cy="990596"/>
          </a:xfrm>
          <a:prstGeom prst="rect">
            <a:avLst/>
          </a:prstGeom>
          <a:noFill/>
          <a:ln cap="flat">
            <a:noFill/>
          </a:ln>
          <a:effectLst>
            <a:outerShdw dist="139699" dir="2700000" algn="tl">
              <a:srgbClr val="333333">
                <a:alpha val="65000"/>
              </a:srgbClr>
            </a:outerShdw>
          </a:effectLst>
        </p:spPr>
      </p:pic>
      <p:pic>
        <p:nvPicPr>
          <p:cNvPr id="7" name="Imagen 11">
            <a:extLst>
              <a:ext uri="{FF2B5EF4-FFF2-40B4-BE49-F238E27FC236}">
                <a16:creationId xmlns:a16="http://schemas.microsoft.com/office/drawing/2014/main" id="{6D407107-87A6-8F07-CAD0-478AFCF4F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20" y="1720260"/>
            <a:ext cx="2225036" cy="9296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n 12">
            <a:extLst>
              <a:ext uri="{FF2B5EF4-FFF2-40B4-BE49-F238E27FC236}">
                <a16:creationId xmlns:a16="http://schemas.microsoft.com/office/drawing/2014/main" id="{4464B09E-B26F-1286-5EE1-A8F73FBC1B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279" y="2836386"/>
            <a:ext cx="4566303" cy="274343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AD0A-3E81-C042-3D41-FEF7DFE676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chile</a:t>
            </a:r>
            <a:endParaRPr lang="en-US" b="1"/>
          </a:p>
        </p:txBody>
      </p:sp>
      <p:pic>
        <p:nvPicPr>
          <p:cNvPr id="3" name="Imagen 11">
            <a:extLst>
              <a:ext uri="{FF2B5EF4-FFF2-40B4-BE49-F238E27FC236}">
                <a16:creationId xmlns:a16="http://schemas.microsoft.com/office/drawing/2014/main" id="{04E05E46-F17E-6BD3-6A40-BA7ED8BC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56" y="1492346"/>
            <a:ext cx="5188351" cy="4855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13">
            <a:extLst>
              <a:ext uri="{FF2B5EF4-FFF2-40B4-BE49-F238E27FC236}">
                <a16:creationId xmlns:a16="http://schemas.microsoft.com/office/drawing/2014/main" id="{A412316C-1BCA-39F4-A138-12BC6E9E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73" y="1744976"/>
            <a:ext cx="4305296" cy="367284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15">
            <a:extLst>
              <a:ext uri="{FF2B5EF4-FFF2-40B4-BE49-F238E27FC236}">
                <a16:creationId xmlns:a16="http://schemas.microsoft.com/office/drawing/2014/main" id="{78F8FA83-02B0-4A7E-835E-5BF4200F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233" y="537091"/>
            <a:ext cx="1471306" cy="981635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714F2-7E00-D564-7609-810CD2E636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chile (stand-in)</a:t>
            </a:r>
            <a:endParaRPr lang="en-US" b="1"/>
          </a:p>
        </p:txBody>
      </p:sp>
      <p:pic>
        <p:nvPicPr>
          <p:cNvPr id="3" name="Imagen 10">
            <a:extLst>
              <a:ext uri="{FF2B5EF4-FFF2-40B4-BE49-F238E27FC236}">
                <a16:creationId xmlns:a16="http://schemas.microsoft.com/office/drawing/2014/main" id="{7AE0E17B-7AB0-FD44-8747-E5B790C1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72" y="1795259"/>
            <a:ext cx="9486900" cy="45872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18059-8A57-CE30-243B-DF3978A0D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rechazadas Perú </a:t>
            </a:r>
            <a:endParaRPr lang="en-US" b="1"/>
          </a:p>
        </p:txBody>
      </p:sp>
      <p:pic>
        <p:nvPicPr>
          <p:cNvPr id="3" name="Imagen 5">
            <a:extLst>
              <a:ext uri="{FF2B5EF4-FFF2-40B4-BE49-F238E27FC236}">
                <a16:creationId xmlns:a16="http://schemas.microsoft.com/office/drawing/2014/main" id="{9D7FE78C-25AD-61CF-079D-5FD86A7C9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747" y="487676"/>
            <a:ext cx="1198010" cy="798673"/>
          </a:xfrm>
          <a:prstGeom prst="rect">
            <a:avLst/>
          </a:prstGeom>
          <a:solidFill>
            <a:srgbClr val="EDEDED"/>
          </a:solidFill>
          <a:ln cap="flat">
            <a:noFill/>
          </a:ln>
        </p:spPr>
      </p:pic>
      <p:pic>
        <p:nvPicPr>
          <p:cNvPr id="4" name="Imagen 6">
            <a:extLst>
              <a:ext uri="{FF2B5EF4-FFF2-40B4-BE49-F238E27FC236}">
                <a16:creationId xmlns:a16="http://schemas.microsoft.com/office/drawing/2014/main" id="{94256DDA-EBAF-704F-FCAE-830DF1DDC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3" y="1912623"/>
            <a:ext cx="5265416" cy="33070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n 7">
            <a:extLst>
              <a:ext uri="{FF2B5EF4-FFF2-40B4-BE49-F238E27FC236}">
                <a16:creationId xmlns:a16="http://schemas.microsoft.com/office/drawing/2014/main" id="{A89D2353-6584-88A9-97A4-16FB3C760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3" y="1912623"/>
            <a:ext cx="4861499" cy="359927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C402D-AB72-F837-B621-D960E9A5756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Transacciones fallidas  Peru </a:t>
            </a:r>
            <a:endParaRPr lang="en-US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C1EAF5-1BB6-B527-21AF-45AC9E2C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6" y="2662522"/>
            <a:ext cx="9578340" cy="92964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85346-84D6-08EA-F241-1E698263FC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AR" b="1"/>
              <a:t>Evolución Tarjetas</a:t>
            </a:r>
            <a:endParaRPr lang="en-US" b="1"/>
          </a:p>
        </p:txBody>
      </p:sp>
      <p:pic>
        <p:nvPicPr>
          <p:cNvPr id="3" name="Imagen 4">
            <a:extLst>
              <a:ext uri="{FF2B5EF4-FFF2-40B4-BE49-F238E27FC236}">
                <a16:creationId xmlns:a16="http://schemas.microsoft.com/office/drawing/2014/main" id="{A893A0AB-7D5F-EC48-092D-70422759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3" y="2013581"/>
            <a:ext cx="10271756" cy="5638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A8683D74-5390-E507-DCD0-EFE31767C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67" y="2762054"/>
            <a:ext cx="6662647" cy="38250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Reporte%20Mayo%202023_v3</Template>
  <TotalTime>1699</TotalTime>
  <Words>300</Words>
  <Application>Microsoft Office PowerPoint</Application>
  <PresentationFormat>Panorámica</PresentationFormat>
  <Paragraphs>86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Reporte Mayo 2023</vt:lpstr>
      <vt:lpstr>Agenda</vt:lpstr>
      <vt:lpstr>Key Indicator Performance</vt:lpstr>
      <vt:lpstr>Transacciones aprobadas</vt:lpstr>
      <vt:lpstr>Transacciones rechazadas chile</vt:lpstr>
      <vt:lpstr>Transacciones fallidas chile (stand-in)</vt:lpstr>
      <vt:lpstr>Transacciones rechazadas Perú </vt:lpstr>
      <vt:lpstr>Transacciones fallidas  Peru </vt:lpstr>
      <vt:lpstr>Evolución Tarjetas</vt:lpstr>
      <vt:lpstr>Tareas programadas</vt:lpstr>
      <vt:lpstr>Panel General Proyectos (Cloude Edge)</vt:lpstr>
      <vt:lpstr>API DESBLOQUEAR TARJETA</vt:lpstr>
      <vt:lpstr>API HABILITAR TARJETA</vt:lpstr>
      <vt:lpstr>API TRX PREPAGA</vt:lpstr>
      <vt:lpstr>API CREAR TARJETA</vt:lpstr>
      <vt:lpstr>API BLOQUEAR TARJETA</vt:lpstr>
      <vt:lpstr>API TARJETA CAMBIAR ESTADO</vt:lpstr>
      <vt:lpstr>API TARJETA CAMBIAR PIN</vt:lpstr>
      <vt:lpstr>API TARJETA REIMPRESION</vt:lpstr>
      <vt:lpstr>API TOKEN ACCESS</vt:lpstr>
      <vt:lpstr>API DOCUMENTO TIPO</vt:lpstr>
      <vt:lpstr>API MARCAS</vt:lpstr>
      <vt:lpstr>API PROVINCIAS</vt:lpstr>
      <vt:lpstr>API SUCURSALES</vt:lpstr>
      <vt:lpstr>API TIPO DE PRODUCTO</vt:lpstr>
      <vt:lpstr>Incidencias y tiempo de respuesta</vt:lpstr>
      <vt:lpstr>Novedades y Próximos Avances</vt:lpstr>
      <vt:lpstr>Implementaciones software infinitus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Mayo 2023</dc:title>
  <dc:creator>Erramouspe, Maximiliano</dc:creator>
  <cp:lastModifiedBy>Erramouspe, Maximiliano</cp:lastModifiedBy>
  <cp:revision>31</cp:revision>
  <dcterms:created xsi:type="dcterms:W3CDTF">2023-06-01T16:54:22Z</dcterms:created>
  <dcterms:modified xsi:type="dcterms:W3CDTF">2023-07-04T17:40:08Z</dcterms:modified>
</cp:coreProperties>
</file>