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304" r:id="rId6"/>
    <p:sldId id="301" r:id="rId7"/>
    <p:sldId id="259" r:id="rId8"/>
    <p:sldId id="302" r:id="rId9"/>
    <p:sldId id="306" r:id="rId10"/>
    <p:sldId id="280" r:id="rId11"/>
    <p:sldId id="300" r:id="rId12"/>
    <p:sldId id="276" r:id="rId13"/>
    <p:sldId id="277" r:id="rId14"/>
    <p:sldId id="261" r:id="rId15"/>
    <p:sldId id="303" r:id="rId16"/>
    <p:sldId id="273" r:id="rId17"/>
    <p:sldId id="281" r:id="rId18"/>
    <p:sldId id="305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66" r:id="rId27"/>
    <p:sldId id="297" r:id="rId28"/>
    <p:sldId id="294" r:id="rId29"/>
    <p:sldId id="295" r:id="rId30"/>
    <p:sldId id="296" r:id="rId31"/>
    <p:sldId id="26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F3412-7CBD-44F3-8BEF-3630A285F85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70F52A8-FA91-4ECF-B16F-5130B268574D}">
      <dgm:prSet phldrT="[Texto]"/>
      <dgm:spPr/>
      <dgm:t>
        <a:bodyPr/>
        <a:lstStyle/>
        <a:p>
          <a:pPr algn="ctr"/>
          <a:r>
            <a:rPr lang="es-AR" b="1" dirty="0" err="1"/>
            <a:t>Peru</a:t>
          </a:r>
          <a:endParaRPr lang="en-US" b="1" dirty="0"/>
        </a:p>
      </dgm:t>
    </dgm:pt>
    <dgm:pt modelId="{58F2EF6D-C8BC-4F82-A098-4EDFE0E0C6DB}" type="parTrans" cxnId="{370C3F30-9BCF-464C-8E33-6EC8C6086D97}">
      <dgm:prSet/>
      <dgm:spPr/>
      <dgm:t>
        <a:bodyPr/>
        <a:lstStyle/>
        <a:p>
          <a:endParaRPr lang="en-US"/>
        </a:p>
      </dgm:t>
    </dgm:pt>
    <dgm:pt modelId="{41554042-0A0B-43F1-87AD-A628FE588FBE}" type="sibTrans" cxnId="{370C3F30-9BCF-464C-8E33-6EC8C6086D97}">
      <dgm:prSet/>
      <dgm:spPr/>
      <dgm:t>
        <a:bodyPr/>
        <a:lstStyle/>
        <a:p>
          <a:endParaRPr lang="en-US"/>
        </a:p>
      </dgm:t>
    </dgm:pt>
    <dgm:pt modelId="{4C034389-7330-4F7F-9C14-1266A059C83B}" type="pres">
      <dgm:prSet presAssocID="{A21F3412-7CBD-44F3-8BEF-3630A285F859}" presName="linear" presStyleCnt="0">
        <dgm:presLayoutVars>
          <dgm:animLvl val="lvl"/>
          <dgm:resizeHandles val="exact"/>
        </dgm:presLayoutVars>
      </dgm:prSet>
      <dgm:spPr/>
    </dgm:pt>
    <dgm:pt modelId="{0D90CB22-D931-42D9-AF93-28E37D4DA170}" type="pres">
      <dgm:prSet presAssocID="{D70F52A8-FA91-4ECF-B16F-5130B268574D}" presName="parentText" presStyleLbl="node1" presStyleIdx="0" presStyleCnt="1" custLinFactNeighborY="3523">
        <dgm:presLayoutVars>
          <dgm:chMax val="0"/>
          <dgm:bulletEnabled val="1"/>
        </dgm:presLayoutVars>
      </dgm:prSet>
      <dgm:spPr/>
    </dgm:pt>
  </dgm:ptLst>
  <dgm:cxnLst>
    <dgm:cxn modelId="{F2998F15-8FEB-4F67-8A57-F8CE2B24B32B}" type="presOf" srcId="{A21F3412-7CBD-44F3-8BEF-3630A285F859}" destId="{4C034389-7330-4F7F-9C14-1266A059C83B}" srcOrd="0" destOrd="0" presId="urn:microsoft.com/office/officeart/2005/8/layout/vList2"/>
    <dgm:cxn modelId="{370C3F30-9BCF-464C-8E33-6EC8C6086D97}" srcId="{A21F3412-7CBD-44F3-8BEF-3630A285F859}" destId="{D70F52A8-FA91-4ECF-B16F-5130B268574D}" srcOrd="0" destOrd="0" parTransId="{58F2EF6D-C8BC-4F82-A098-4EDFE0E0C6DB}" sibTransId="{41554042-0A0B-43F1-87AD-A628FE588FBE}"/>
    <dgm:cxn modelId="{709E08AC-A936-4B23-A665-C67A87603713}" type="presOf" srcId="{D70F52A8-FA91-4ECF-B16F-5130B268574D}" destId="{0D90CB22-D931-42D9-AF93-28E37D4DA170}" srcOrd="0" destOrd="0" presId="urn:microsoft.com/office/officeart/2005/8/layout/vList2"/>
    <dgm:cxn modelId="{1DD44264-AB17-43BA-A301-ED5A1B4911D8}" type="presParOf" srcId="{4C034389-7330-4F7F-9C14-1266A059C83B}" destId="{0D90CB22-D931-42D9-AF93-28E37D4DA1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1F3412-7CBD-44F3-8BEF-3630A285F8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0F52A8-FA91-4ECF-B16F-5130B268574D}">
      <dgm:prSet phldrT="[Texto]"/>
      <dgm:spPr/>
      <dgm:t>
        <a:bodyPr/>
        <a:lstStyle/>
        <a:p>
          <a:pPr algn="ctr"/>
          <a:r>
            <a:rPr lang="es-AR" b="1" dirty="0"/>
            <a:t>chile</a:t>
          </a:r>
          <a:endParaRPr lang="en-US" b="1" dirty="0"/>
        </a:p>
      </dgm:t>
    </dgm:pt>
    <dgm:pt modelId="{58F2EF6D-C8BC-4F82-A098-4EDFE0E0C6DB}" type="parTrans" cxnId="{370C3F30-9BCF-464C-8E33-6EC8C6086D97}">
      <dgm:prSet/>
      <dgm:spPr/>
      <dgm:t>
        <a:bodyPr/>
        <a:lstStyle/>
        <a:p>
          <a:endParaRPr lang="en-US"/>
        </a:p>
      </dgm:t>
    </dgm:pt>
    <dgm:pt modelId="{41554042-0A0B-43F1-87AD-A628FE588FBE}" type="sibTrans" cxnId="{370C3F30-9BCF-464C-8E33-6EC8C6086D97}">
      <dgm:prSet/>
      <dgm:spPr/>
      <dgm:t>
        <a:bodyPr/>
        <a:lstStyle/>
        <a:p>
          <a:endParaRPr lang="en-US"/>
        </a:p>
      </dgm:t>
    </dgm:pt>
    <dgm:pt modelId="{4C034389-7330-4F7F-9C14-1266A059C83B}" type="pres">
      <dgm:prSet presAssocID="{A21F3412-7CBD-44F3-8BEF-3630A285F859}" presName="linear" presStyleCnt="0">
        <dgm:presLayoutVars>
          <dgm:animLvl val="lvl"/>
          <dgm:resizeHandles val="exact"/>
        </dgm:presLayoutVars>
      </dgm:prSet>
      <dgm:spPr/>
    </dgm:pt>
    <dgm:pt modelId="{0D90CB22-D931-42D9-AF93-28E37D4DA170}" type="pres">
      <dgm:prSet presAssocID="{D70F52A8-FA91-4ECF-B16F-5130B268574D}" presName="parentText" presStyleLbl="node1" presStyleIdx="0" presStyleCnt="1" custLinFactY="-100000" custLinFactNeighborX="-12117" custLinFactNeighborY="-118915">
        <dgm:presLayoutVars>
          <dgm:chMax val="0"/>
          <dgm:bulletEnabled val="1"/>
        </dgm:presLayoutVars>
      </dgm:prSet>
      <dgm:spPr/>
    </dgm:pt>
  </dgm:ptLst>
  <dgm:cxnLst>
    <dgm:cxn modelId="{F2998F15-8FEB-4F67-8A57-F8CE2B24B32B}" type="presOf" srcId="{A21F3412-7CBD-44F3-8BEF-3630A285F859}" destId="{4C034389-7330-4F7F-9C14-1266A059C83B}" srcOrd="0" destOrd="0" presId="urn:microsoft.com/office/officeart/2005/8/layout/vList2"/>
    <dgm:cxn modelId="{370C3F30-9BCF-464C-8E33-6EC8C6086D97}" srcId="{A21F3412-7CBD-44F3-8BEF-3630A285F859}" destId="{D70F52A8-FA91-4ECF-B16F-5130B268574D}" srcOrd="0" destOrd="0" parTransId="{58F2EF6D-C8BC-4F82-A098-4EDFE0E0C6DB}" sibTransId="{41554042-0A0B-43F1-87AD-A628FE588FBE}"/>
    <dgm:cxn modelId="{709E08AC-A936-4B23-A665-C67A87603713}" type="presOf" srcId="{D70F52A8-FA91-4ECF-B16F-5130B268574D}" destId="{0D90CB22-D931-42D9-AF93-28E37D4DA170}" srcOrd="0" destOrd="0" presId="urn:microsoft.com/office/officeart/2005/8/layout/vList2"/>
    <dgm:cxn modelId="{1DD44264-AB17-43BA-A301-ED5A1B4911D8}" type="presParOf" srcId="{4C034389-7330-4F7F-9C14-1266A059C83B}" destId="{0D90CB22-D931-42D9-AF93-28E37D4DA1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1F3412-7CBD-44F3-8BEF-3630A285F8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34389-7330-4F7F-9C14-1266A059C83B}" type="pres">
      <dgm:prSet presAssocID="{A21F3412-7CBD-44F3-8BEF-3630A285F859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F2998F15-8FEB-4F67-8A57-F8CE2B24B32B}" type="presOf" srcId="{A21F3412-7CBD-44F3-8BEF-3630A285F859}" destId="{4C034389-7330-4F7F-9C14-1266A059C8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0CB22-D931-42D9-AF93-28E37D4DA170}">
      <dsp:nvSpPr>
        <dsp:cNvPr id="0" name=""/>
        <dsp:cNvSpPr/>
      </dsp:nvSpPr>
      <dsp:spPr>
        <a:xfrm>
          <a:off x="0" y="15625"/>
          <a:ext cx="1257696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b="1" kern="1200" dirty="0" err="1"/>
            <a:t>Peru</a:t>
          </a:r>
          <a:endParaRPr lang="en-US" sz="1900" b="1" kern="1200" dirty="0"/>
        </a:p>
      </dsp:txBody>
      <dsp:txXfrm>
        <a:off x="22246" y="37871"/>
        <a:ext cx="1213204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0CB22-D931-42D9-AF93-28E37D4DA170}">
      <dsp:nvSpPr>
        <dsp:cNvPr id="0" name=""/>
        <dsp:cNvSpPr/>
      </dsp:nvSpPr>
      <dsp:spPr>
        <a:xfrm>
          <a:off x="0" y="0"/>
          <a:ext cx="125769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b="1" kern="1200" dirty="0"/>
            <a:t>chile</a:t>
          </a:r>
          <a:endParaRPr lang="en-US" sz="1900" b="1" kern="1200" dirty="0"/>
        </a:p>
      </dsp:txBody>
      <dsp:txXfrm>
        <a:off x="22246" y="22246"/>
        <a:ext cx="1213204" cy="411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8339B-A4C3-DC57-900A-D14E9196FDE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4A34F1-DD9A-15AD-EB3D-A50583CC73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6281A4-5A39-BF78-C1CA-074E1A621D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EB7D04-5AC2-4760-A5FB-9FDD47A98D59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2A974-4638-AF9A-0324-3E78E761CE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AA0630-7088-B53E-A8D2-F3D0DB43AD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586D9F-9B96-420A-88CD-6C3655F358E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0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D6D3C-DA7C-6744-BB69-3DCDCD949E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A0F1B0-1F94-F31A-4D0B-2186DD74629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1B9AB-774D-0F56-E4E7-5A6296EE39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EF18CD-F245-4E72-BD17-B7171B43ED27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24BA4D-19BD-0FEB-2940-8BE2D5D4BC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1FC392-E842-55A3-BF06-7BBBE6528D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8F81CB-1F45-4EDB-8FFB-6D62E166E92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86915E-5805-324A-1342-479216EB5DB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037027-7082-0A09-6B0D-0E84EC06255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17377-2813-7159-AB42-CE351D9811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E48A53-10AD-4274-A2DF-5DB07226064E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25C495-E5A3-4E63-1D3C-24758A8BF4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74C55F-B37B-FA51-2BB7-B588EB6A1F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D848CA-336F-4276-9D74-CB1C0274F23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B9976-CBBC-889D-BA6F-0AEC51ADFB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CDCEA-A795-E82F-D84E-CB963BCC756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F03E2-D363-FB47-0E9D-15DF32082B0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76A369-9461-4ED8-94F2-9C9D6FB71D9D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78027B-F4F4-AB6B-3259-4B36B59C53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F2CB3-FE96-00AE-6949-DA0869B806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468687-33F3-49D4-8BAA-65E22CF0607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28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082F0-EBC1-29D4-D149-D9E9676825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D54287-2DB3-E52F-9ED4-59D7888FD7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173CE0-2594-FC53-7606-B638F9E444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2F190B-DFA2-43A1-8154-D0EBEE0C623D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F253B-70AF-E34E-AE07-2A5F539579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C1D0A-E101-4BC7-6ED3-5175F75883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44D7DD-039F-4ADC-9B51-2405D5C17BD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5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B8568-986C-C6E2-4CC5-C40CF91C04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DDBF8-E084-2037-35EF-4A47114A0F2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E97048-C873-EE80-CB96-BFEDB0B4680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4D8674-BDBC-05DC-C5FA-EA1DB2CFB2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68B582-7731-4E13-AD29-4164CD3E4315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BDCC3-61F6-83BC-C1B4-91641923B1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5135FF-FB84-25F6-A5DF-9CFF517504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BB6390-F06D-4066-AF9D-834A6BF2FE5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894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32D4E-2CD3-36AA-9631-FDA8A89E3D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04715-3CE5-D548-8B0A-54EF8D845C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C1EBEF-696A-86C7-F5C7-BBA1335A9C5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C3DDBE-4478-4C99-F62F-2F0F62093D6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1753F3-9E28-E447-DB68-09197589AD1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1C2EFC-7814-30FD-1436-E4F6B4C09E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3F114F-D987-4FDD-A52D-DFDA9CA1271D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D03755-0AD1-685A-6893-2970E9969F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A8DC1A-1C8F-7D74-05E3-395301DC18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FEFD2A-DD91-448F-AD6A-440F2EF8135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7E2E5-C7FC-141F-800C-2A0D800266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4DE90D-4BB9-1A26-35C7-B73B7F3573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9E1DCD-3D0C-4684-B5F9-4EB78872AECB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C9FE7-6510-90C2-1E9A-15B21B7372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1AF132-0016-5585-1753-86775FB8BA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EBF29B-98DD-4CAE-8636-8CA4033950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94C99D-A7E7-60B0-D32A-E8E3190D0E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AFB321-5E45-45F1-B180-B7EEF739DD18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2AD693-2F90-7F54-A48D-A0DD25BD56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2FB547-7CDE-5C30-7E7F-BF1CBC0234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618C28-2512-4917-9F11-205596977BA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3E449-ACC4-A4D5-7D5C-95761BDEE1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D24C8-9939-C06D-03DA-9088FABD5A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D3483-6B27-996D-21D5-2A6026AF9ED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9AC8E-C1D6-3985-2D8A-3CAC8C4C8A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F23C6F-46C6-48E7-B86E-B4D6167AA078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700FCA-798F-CB23-8076-051D6B31A8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7F8486-2D01-AB64-5791-1231D3B7D8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56D88E-46C9-4953-B9CF-28638669E94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5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300FD-0C1E-DE9A-C365-221730D3A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9B02F2-295D-9645-BA4E-4AA783B504D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s-MX"/>
              <a:t>Haz clic en el icono para agregar una imagen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6F6850-152F-4E03-04E4-026A26B47E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37B6F7-D3CD-191D-9F4D-71EF1A709D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AD7939-5763-49C8-933C-1B4A1F54ADD0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408A79-46B8-F816-B7A7-B6DCC35C55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36133B-6CF9-905B-8127-D2B300A1D0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676E4B-E569-4FF2-9BBB-3B49A37F01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60F897-B2A9-800C-D3ED-2FA0E56D26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919370-4460-A53C-F5F2-31664684F4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72F59-FD91-E8A3-8D29-49143222748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2E09DAF-5998-4BBA-B59D-5B1EFCBCF357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70F33-8498-8ECC-6FC4-54C47252013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3DD1B0-795C-5156-E040-4C221766664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FDD94E-8C63-41CF-AE4D-3170609B0C82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MX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MX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4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3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0132830E-2D87-61B8-E502-0360A5393C5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7">
            <a:extLst>
              <a:ext uri="{FF2B5EF4-FFF2-40B4-BE49-F238E27FC236}">
                <a16:creationId xmlns:a16="http://schemas.microsoft.com/office/drawing/2014/main" id="{BB573E06-535A-CB80-05A6-2BCB28250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17096" y="329184"/>
            <a:ext cx="7192651" cy="1783080"/>
          </a:xfrm>
        </p:spPr>
        <p:txBody>
          <a:bodyPr anchor="b"/>
          <a:lstStyle/>
          <a:p>
            <a:pPr lvl="0"/>
            <a:r>
              <a:rPr lang="es-AR" sz="5400" b="1" dirty="0"/>
              <a:t>Reporte Septiembre 2023</a:t>
            </a:r>
            <a:endParaRPr lang="en-US" sz="5400" b="1" dirty="0"/>
          </a:p>
        </p:txBody>
      </p:sp>
      <p:pic>
        <p:nvPicPr>
          <p:cNvPr id="4" name="Marcador de contenido 20" descr="Two business people communicating">
            <a:extLst>
              <a:ext uri="{FF2B5EF4-FFF2-40B4-BE49-F238E27FC236}">
                <a16:creationId xmlns:a16="http://schemas.microsoft.com/office/drawing/2014/main" id="{8398D575-6F4B-C0CE-C0E6-F4E26054A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772" r="39896" b="-1"/>
          <a:stretch>
            <a:fillRect/>
          </a:stretch>
        </p:blipFill>
        <p:spPr>
          <a:xfrm>
            <a:off x="0" y="9"/>
            <a:ext cx="4657340" cy="6857990"/>
          </a:xfrm>
        </p:spPr>
      </p:pic>
      <p:sp>
        <p:nvSpPr>
          <p:cNvPr id="5" name="sketchy line">
            <a:extLst>
              <a:ext uri="{FF2B5EF4-FFF2-40B4-BE49-F238E27FC236}">
                <a16:creationId xmlns:a16="http://schemas.microsoft.com/office/drawing/2014/main" id="{95209AB9-84CA-C76C-57D9-6CB76C5163DB}"/>
              </a:ext>
            </a:extLst>
          </p:cNvPr>
          <p:cNvSpPr>
            <a:spLocks noMove="1" noResize="1"/>
          </p:cNvSpPr>
          <p:nvPr/>
        </p:nvSpPr>
        <p:spPr>
          <a:xfrm>
            <a:off x="5297759" y="2374943"/>
            <a:ext cx="4243593" cy="18288"/>
          </a:xfrm>
          <a:prstGeom prst="rect">
            <a:avLst/>
          </a:prstGeom>
          <a:solidFill>
            <a:srgbClr val="ED7D31"/>
          </a:solidFill>
          <a:ln w="44448" cap="rnd">
            <a:solidFill>
              <a:srgbClr val="ED7D31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B1B0FFC7-4DC2-CAAC-F6CA-6A5C2671CF37}"/>
              </a:ext>
            </a:extLst>
          </p:cNvPr>
          <p:cNvSpPr txBox="1"/>
          <p:nvPr/>
        </p:nvSpPr>
        <p:spPr>
          <a:xfrm>
            <a:off x="6619935" y="5121234"/>
            <a:ext cx="4414650" cy="320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1800" b="1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Operaciones Financial Services 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pic>
        <p:nvPicPr>
          <p:cNvPr id="7" name="Imagen 28">
            <a:extLst>
              <a:ext uri="{FF2B5EF4-FFF2-40B4-BE49-F238E27FC236}">
                <a16:creationId xmlns:a16="http://schemas.microsoft.com/office/drawing/2014/main" id="{A3BAA38C-EF61-E5F4-CA88-BE8E705F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263" y="6394106"/>
            <a:ext cx="1905262" cy="3334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n 32">
            <a:extLst>
              <a:ext uri="{FF2B5EF4-FFF2-40B4-BE49-F238E27FC236}">
                <a16:creationId xmlns:a16="http://schemas.microsoft.com/office/drawing/2014/main" id="{55744E4E-C991-7DF4-8B03-694FD5807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5" y="2977789"/>
            <a:ext cx="3829049" cy="11906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ítulo 7">
            <a:extLst>
              <a:ext uri="{FF2B5EF4-FFF2-40B4-BE49-F238E27FC236}">
                <a16:creationId xmlns:a16="http://schemas.microsoft.com/office/drawing/2014/main" id="{A55E90BD-615C-5F71-470F-25E957B6BDC1}"/>
              </a:ext>
            </a:extLst>
          </p:cNvPr>
          <p:cNvSpPr txBox="1"/>
          <p:nvPr/>
        </p:nvSpPr>
        <p:spPr>
          <a:xfrm>
            <a:off x="6619935" y="5597655"/>
            <a:ext cx="4414650" cy="320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1800" b="1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Periodo </a:t>
            </a:r>
            <a:r>
              <a:rPr lang="es-AR" b="1" kern="0" dirty="0">
                <a:solidFill>
                  <a:srgbClr val="000000"/>
                </a:solidFill>
                <a:latin typeface="Calibri Light"/>
              </a:rPr>
              <a:t>01</a:t>
            </a:r>
            <a:r>
              <a:rPr lang="es-AR" sz="1800" b="1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/09/2023 a 30/09/2023 </a:t>
            </a:r>
            <a:r>
              <a:rPr lang="es-AR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 </a:t>
            </a:r>
            <a:endParaRPr lang="en-US" sz="1800" b="1" i="0" u="none" strike="noStrike" kern="1200" cap="none" spc="0" baseline="0" dirty="0">
              <a:solidFill>
                <a:srgbClr val="000000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6AD0A-3E81-C042-3D41-FEF7DFE676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rechazadas chile</a:t>
            </a:r>
            <a:endParaRPr lang="en-US" b="1"/>
          </a:p>
        </p:txBody>
      </p:sp>
      <p:pic>
        <p:nvPicPr>
          <p:cNvPr id="5" name="Imagen 15">
            <a:extLst>
              <a:ext uri="{FF2B5EF4-FFF2-40B4-BE49-F238E27FC236}">
                <a16:creationId xmlns:a16="http://schemas.microsoft.com/office/drawing/2014/main" id="{78F8FA83-02B0-4A7E-835E-5BF4200F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233" y="537091"/>
            <a:ext cx="1471306" cy="981635"/>
          </a:xfrm>
          <a:prstGeom prst="rect">
            <a:avLst/>
          </a:prstGeom>
          <a:solidFill>
            <a:srgbClr val="EDEDED"/>
          </a:solidFill>
          <a:ln cap="flat"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C3EF778-6C3D-E22A-6271-313B6DC4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36" y="1950558"/>
            <a:ext cx="4617720" cy="42214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6545621-9B4B-FCC3-38FB-96509510B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422" y="2488677"/>
            <a:ext cx="5091796" cy="34240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714F2-7E00-D564-7609-810CD2E636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fallidas chile (stand-in)</a:t>
            </a:r>
            <a:endParaRPr lang="en-US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BF1820-9933-F371-0A9D-317C98B35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75" y="1525317"/>
            <a:ext cx="4502085" cy="52548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80A9E26-0CE1-8A44-F3D8-30E5933A2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378" y="1594374"/>
            <a:ext cx="5357247" cy="52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2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18059-8A57-CE30-243B-DF3978A0D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rechazadas Perú </a:t>
            </a:r>
            <a:endParaRPr lang="en-US" b="1"/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id="{9D7FE78C-25AD-61CF-079D-5FD86A7C9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747" y="487676"/>
            <a:ext cx="1198010" cy="798673"/>
          </a:xfrm>
          <a:prstGeom prst="rect">
            <a:avLst/>
          </a:prstGeom>
          <a:solidFill>
            <a:srgbClr val="EDEDED"/>
          </a:solidFill>
          <a:ln cap="flat"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4BFB372-F411-DF59-6954-4085146E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94" y="2277407"/>
            <a:ext cx="3528060" cy="34899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1C420F-A197-951B-F388-6E413A134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416" y="2277407"/>
            <a:ext cx="5398661" cy="3489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C402D-AB72-F837-B621-D960E9A575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dirty="0"/>
              <a:t>Transacciones fallidas  Perú (stand in) </a:t>
            </a: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D3D4A5F-4C16-3FAD-EE56-F79DA505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87" y="1491194"/>
            <a:ext cx="5481536" cy="53668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85346-84D6-08EA-F241-1E698263FC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Evolución Tarjetas</a:t>
            </a:r>
            <a:endParaRPr lang="en-US" b="1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E39EF129-C4B7-DDFB-471B-2335EF8729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0379379"/>
              </p:ext>
            </p:extLst>
          </p:nvPr>
        </p:nvGraphicFramePr>
        <p:xfrm>
          <a:off x="8722542" y="4368093"/>
          <a:ext cx="1257696" cy="471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A19C5CC4-A2E3-6B97-7787-D198BD5CB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611597"/>
              </p:ext>
            </p:extLst>
          </p:nvPr>
        </p:nvGraphicFramePr>
        <p:xfrm>
          <a:off x="8722542" y="2810693"/>
          <a:ext cx="1257696" cy="471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0BA87B2F-3C6D-925D-3C6D-6576AAB65F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824" y="1814713"/>
            <a:ext cx="11262360" cy="571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3349ADC-46E2-63E9-1CEA-FFDCAD8F60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825" y="2700424"/>
            <a:ext cx="7978286" cy="41308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A19C5CC4-A2E3-6B97-7787-D198BD5CB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123604"/>
              </p:ext>
            </p:extLst>
          </p:nvPr>
        </p:nvGraphicFramePr>
        <p:xfrm>
          <a:off x="8722542" y="2810693"/>
          <a:ext cx="1257696" cy="471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E975D6F1-1686-E83C-8463-8006F2DBE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97980"/>
            <a:ext cx="12192000" cy="62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24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47332-6ADF-4CA5-A0BC-06BE8F37A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/>
              <a:t>Tareas programadas</a:t>
            </a:r>
            <a:endParaRPr lang="en-US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7DE21E6C-59DE-7B1B-9D46-E70B235AD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533701"/>
              </p:ext>
            </p:extLst>
          </p:nvPr>
        </p:nvGraphicFramePr>
        <p:xfrm>
          <a:off x="274320" y="1939927"/>
          <a:ext cx="11727180" cy="229616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45436">
                  <a:extLst>
                    <a:ext uri="{9D8B030D-6E8A-4147-A177-3AD203B41FA5}">
                      <a16:colId xmlns:a16="http://schemas.microsoft.com/office/drawing/2014/main" val="2994012795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1209075897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305925341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4286938504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118861812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Dia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hora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Descripción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Genera indisponibilidad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Comentarios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975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es-AR" dirty="0"/>
                    </a:p>
                    <a:p>
                      <a:pPr lvl="0"/>
                      <a:r>
                        <a:rPr lang="es-AR" dirty="0"/>
                        <a:t>05/09/2023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dirty="0"/>
                    </a:p>
                    <a:p>
                      <a:pPr lvl="0"/>
                      <a:r>
                        <a:rPr lang="es-AR" dirty="0"/>
                        <a:t>    00 pm a 06hs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dirty="0"/>
                        <a:t>Mantenimiento PROD - Actualización de cifrados en 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dirty="0"/>
                    </a:p>
                    <a:p>
                      <a:pPr lvl="0" algn="ctr"/>
                      <a:r>
                        <a:rPr lang="es-AR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dirty="0"/>
                    </a:p>
                    <a:p>
                      <a:pPr lvl="0"/>
                      <a:r>
                        <a:rPr lang="es-AR" dirty="0"/>
                        <a:t>TAREA SIN COMPLICACIONES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3209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0938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772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77D88-2EEA-C2A5-8F4E-B4907CE932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API MAKE CVC</a:t>
            </a:r>
            <a:endParaRPr lang="en-U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AAE64D-BC0E-A49B-C3E3-EFEEDCDDA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14" y="1458772"/>
            <a:ext cx="12192000" cy="53084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EACD2B8-2F2B-01A3-21FC-6632A902F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0" y="300037"/>
            <a:ext cx="3971925" cy="62579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B89BDE7-7ECB-B862-7327-067E55C5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36" y="832322"/>
            <a:ext cx="8677072" cy="550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00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8F4F9-F353-1479-FE3C-66F9DF3742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API MAKE PIN OFFSET</a:t>
            </a: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2B04EF-615A-5AE0-E312-10694D39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14" y="1123655"/>
            <a:ext cx="12192000" cy="5734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54A45-1711-0FAF-D456-819C4166E5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u="sng" dirty="0"/>
              <a:t>Agenda</a:t>
            </a:r>
            <a:endParaRPr lang="en-US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B79341-D300-041B-2CB9-0916A590F55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60000"/>
              </a:lnSpc>
            </a:pPr>
            <a:r>
              <a:rPr lang="es-AR" sz="2600" dirty="0"/>
              <a:t>Panel General KPI</a:t>
            </a:r>
          </a:p>
          <a:p>
            <a:pPr lvl="0">
              <a:lnSpc>
                <a:spcPct val="60000"/>
              </a:lnSpc>
            </a:pPr>
            <a:r>
              <a:rPr lang="es-AR" sz="2600" dirty="0" err="1"/>
              <a:t>Metricas</a:t>
            </a:r>
            <a:endParaRPr lang="es-AR" sz="2600" dirty="0"/>
          </a:p>
          <a:p>
            <a:pPr lvl="0">
              <a:lnSpc>
                <a:spcPct val="60000"/>
              </a:lnSpc>
            </a:pPr>
            <a:r>
              <a:rPr lang="es-AR" sz="2600" dirty="0"/>
              <a:t>Indicadores </a:t>
            </a:r>
            <a:r>
              <a:rPr lang="es-AR" sz="2600" dirty="0" err="1"/>
              <a:t>historico</a:t>
            </a:r>
            <a:endParaRPr lang="es-AR" sz="2600" dirty="0"/>
          </a:p>
          <a:p>
            <a:pPr lvl="0">
              <a:lnSpc>
                <a:spcPct val="60000"/>
              </a:lnSpc>
            </a:pPr>
            <a:r>
              <a:rPr lang="es-AR" sz="2600" dirty="0"/>
              <a:t>Transacciones aprobadas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Transacciones rechazadas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Transacciones fallidas (stand-in)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Evolución Tarjetas 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Tareas programadas (</a:t>
            </a:r>
            <a:r>
              <a:rPr lang="es-AR" sz="2600" dirty="0" err="1"/>
              <a:t>deploy</a:t>
            </a:r>
            <a:r>
              <a:rPr lang="es-AR" sz="2600" dirty="0"/>
              <a:t>)</a:t>
            </a:r>
            <a:endParaRPr lang="es-AR" sz="2600" b="1" dirty="0"/>
          </a:p>
          <a:p>
            <a:pPr lvl="0">
              <a:lnSpc>
                <a:spcPct val="60000"/>
              </a:lnSpc>
            </a:pPr>
            <a:r>
              <a:rPr lang="es-AR" sz="2600" dirty="0"/>
              <a:t>Detalle tiempos de respuesta Apis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Incidencias / tiempo de respuesta mesa de ayuda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sensores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Novedades y próximos avances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07A35-FC56-16E4-4314-2EF0B0037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API MAKE PIN</a:t>
            </a: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F948BD-E1E4-A39E-FE74-942F22956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374" y="1416368"/>
            <a:ext cx="12192000" cy="53138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29DD4-845E-925F-C897-C39C02319B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API TRX PREPAGA</a:t>
            </a: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29B551-E37F-9E33-3F1F-57A405899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554" y="1370939"/>
            <a:ext cx="12192000" cy="539625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33C95-CE6D-8ACF-8580-BB22C286ED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BLOQUEAR TARJETA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694247-67E9-9EE6-0010-E19979E6F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14" y="1620916"/>
            <a:ext cx="12192000" cy="501695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DC348-C2ED-702E-5311-5F3A5FE39A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TARJETA CAMBIAR ESTADO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913DFB-F12B-9B7E-A2E8-4D6EBD256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633"/>
            <a:ext cx="12192000" cy="529040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A0F5D-F0EC-23ED-CCC9-42AA07BA9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TARJETA CAMBIAR PIN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99AF2BD-F967-22F4-2424-6677140D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368"/>
            <a:ext cx="12192000" cy="517104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9C0CB-77A0-681C-38D2-BFE94BA7D3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TOKEN ACCESS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E31139-98F7-86F5-5A27-67E982FBD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14" y="1416368"/>
            <a:ext cx="12192000" cy="52512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BFB4-F8B5-7D6F-1E24-C7B186E38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Incidencias y tiempo de respuesta</a:t>
            </a:r>
            <a:endParaRPr lang="en-US" b="1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942ED3A-5D9D-439E-6491-157147E39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7" y="2240436"/>
            <a:ext cx="11931325" cy="364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BFB4-F8B5-7D6F-1E24-C7B186E38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dirty="0"/>
              <a:t>SENSOR API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69D915-CA68-2465-0661-EEA280D2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35" y="1429295"/>
            <a:ext cx="10080396" cy="539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7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BFB4-F8B5-7D6F-1E24-C7B186E38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dirty="0"/>
              <a:t>SENSOR MAMBU</a:t>
            </a:r>
            <a:endParaRPr lang="en-U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351AA0-9898-3C67-7E49-5284C329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230468"/>
            <a:ext cx="9767053" cy="562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40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BFB4-F8B5-7D6F-1E24-C7B186E38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dirty="0"/>
              <a:t>SENSOR RECALL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6EF1BF-C108-F0EF-3019-2CDE49C9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302775"/>
            <a:ext cx="8917789" cy="519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2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Key Indicator Performance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7426540-FAA0-3E35-B7DD-F8CDA5FD7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662"/>
            <a:ext cx="12192000" cy="578271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BFB4-F8B5-7D6F-1E24-C7B186E38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dirty="0"/>
              <a:t>SENSOR STAND IN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9F9FDD-3372-A008-26E7-2EA017FFB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67" y="1366887"/>
            <a:ext cx="9051459" cy="521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4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F807A-6E28-EF7D-1989-4596A43E69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Novedades y Próximos Avances</a:t>
            </a:r>
            <a:endParaRPr lang="en-US" b="1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0AC57E3C-BC9F-A203-EE69-8866F4AAD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397703"/>
              </p:ext>
            </p:extLst>
          </p:nvPr>
        </p:nvGraphicFramePr>
        <p:xfrm>
          <a:off x="838193" y="1585588"/>
          <a:ext cx="9446451" cy="278685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61615">
                  <a:extLst>
                    <a:ext uri="{9D8B030D-6E8A-4147-A177-3AD203B41FA5}">
                      <a16:colId xmlns:a16="http://schemas.microsoft.com/office/drawing/2014/main" val="981685646"/>
                    </a:ext>
                  </a:extLst>
                </a:gridCol>
                <a:gridCol w="3303272">
                  <a:extLst>
                    <a:ext uri="{9D8B030D-6E8A-4147-A177-3AD203B41FA5}">
                      <a16:colId xmlns:a16="http://schemas.microsoft.com/office/drawing/2014/main" val="1073029716"/>
                    </a:ext>
                  </a:extLst>
                </a:gridCol>
                <a:gridCol w="2257529">
                  <a:extLst>
                    <a:ext uri="{9D8B030D-6E8A-4147-A177-3AD203B41FA5}">
                      <a16:colId xmlns:a16="http://schemas.microsoft.com/office/drawing/2014/main" val="1501077477"/>
                    </a:ext>
                  </a:extLst>
                </a:gridCol>
                <a:gridCol w="1524035">
                  <a:extLst>
                    <a:ext uri="{9D8B030D-6E8A-4147-A177-3AD203B41FA5}">
                      <a16:colId xmlns:a16="http://schemas.microsoft.com/office/drawing/2014/main" val="1641965223"/>
                    </a:ext>
                  </a:extLst>
                </a:gridCol>
              </a:tblGrid>
              <a:tr h="442591">
                <a:tc>
                  <a:txBody>
                    <a:bodyPr/>
                    <a:lstStyle/>
                    <a:p>
                      <a:pPr lvl="0"/>
                      <a:r>
                        <a:rPr lang="es-AR" dirty="0"/>
                        <a:t>FECHA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dirty="0"/>
                        <a:t>             DESCRIPCION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PUNTO DE BLOQUEO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FECHA DE ENTREGA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44508"/>
                  </a:ext>
                </a:extLst>
              </a:tr>
              <a:tr h="661906"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  <a:p>
                      <a:pPr lvl="0" algn="ctr"/>
                      <a:r>
                        <a:rPr lang="es-AR" sz="1200" dirty="0"/>
                        <a:t>SIN NOVEDADES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  <a:p>
                      <a:pPr lvl="0" algn="ctr"/>
                      <a:r>
                        <a:rPr lang="es-AR" sz="1200" dirty="0"/>
                        <a:t>Ninguno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5235"/>
                  </a:ext>
                </a:extLst>
              </a:tr>
              <a:tr h="661906">
                <a:tc>
                  <a:txBody>
                    <a:bodyPr/>
                    <a:lstStyle/>
                    <a:p>
                      <a:pPr lvl="0"/>
                      <a:r>
                        <a:rPr lang="es-AR" sz="1200" dirty="0"/>
                        <a:t>         </a:t>
                      </a:r>
                    </a:p>
                    <a:p>
                      <a:pPr lvl="0"/>
                      <a:r>
                        <a:rPr lang="es-AR" sz="1200" dirty="0"/>
                        <a:t>                    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sz="1200" dirty="0"/>
                        <a:t>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52830"/>
                  </a:ext>
                </a:extLst>
              </a:tr>
              <a:tr h="814657">
                <a:tc>
                  <a:txBody>
                    <a:bodyPr/>
                    <a:lstStyle/>
                    <a:p>
                      <a:pPr lvl="0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  <a:p>
                      <a:pPr lvl="0"/>
                      <a:r>
                        <a:rPr lang="es-AR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  <a:p>
                      <a:pPr lvl="0"/>
                      <a:r>
                        <a:rPr lang="es-AR" sz="1200" dirty="0"/>
                        <a:t> </a:t>
                      </a:r>
                    </a:p>
                    <a:p>
                      <a:pPr lvl="0"/>
                      <a:r>
                        <a:rPr lang="es-AR" sz="1200" dirty="0"/>
                        <a:t>                  </a:t>
                      </a:r>
                    </a:p>
                    <a:p>
                      <a:pPr lvl="0"/>
                      <a:r>
                        <a:rPr lang="es-AR" sz="1200" dirty="0"/>
                        <a:t>                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  <a:p>
                      <a:pPr lvl="0"/>
                      <a:r>
                        <a:rPr lang="es-AR" sz="1200" dirty="0"/>
                        <a:t>  </a:t>
                      </a:r>
                    </a:p>
                    <a:p>
                      <a:pPr lvl="0"/>
                      <a:r>
                        <a:rPr lang="es-AR" sz="1200" dirty="0"/>
                        <a:t>        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METRICAS</a:t>
            </a:r>
            <a:endParaRPr lang="en-U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0CB5AA-11E5-5FA9-FD3E-9E0B09BA9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6" y="1420238"/>
            <a:ext cx="11871255" cy="45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F0722F0-09B8-8436-205E-E548AFC8C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70" y="772998"/>
            <a:ext cx="9820275" cy="56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INDICADORES HISTORICOS</a:t>
            </a: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10F3C8-0583-ED97-013B-E5A8539B5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268" y="1240998"/>
            <a:ext cx="12192000" cy="571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8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B62BF-FB0F-C3C3-1E93-7F85DAA481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aprobadas</a:t>
            </a:r>
            <a:endParaRPr lang="en-US" b="1"/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0A8BBDE7-02C9-6716-168D-5A6B670FE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395" y="1765240"/>
            <a:ext cx="1417320" cy="945617"/>
          </a:xfrm>
          <a:prstGeom prst="rect">
            <a:avLst/>
          </a:prstGeom>
          <a:noFill/>
          <a:ln cap="flat">
            <a:noFill/>
          </a:ln>
          <a:effectLst>
            <a:outerShdw dist="139699" dir="2700000" algn="tl">
              <a:srgbClr val="333333">
                <a:alpha val="65000"/>
              </a:srgbClr>
            </a:outerShdw>
          </a:effectLst>
        </p:spPr>
      </p:pic>
      <p:pic>
        <p:nvPicPr>
          <p:cNvPr id="6" name="Imagen 10">
            <a:extLst>
              <a:ext uri="{FF2B5EF4-FFF2-40B4-BE49-F238E27FC236}">
                <a16:creationId xmlns:a16="http://schemas.microsoft.com/office/drawing/2014/main" id="{A2F537FC-2FE5-F2C7-C332-AB551B2E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683" y="1720260"/>
            <a:ext cx="1485900" cy="990596"/>
          </a:xfrm>
          <a:prstGeom prst="rect">
            <a:avLst/>
          </a:prstGeom>
          <a:noFill/>
          <a:ln cap="flat">
            <a:noFill/>
          </a:ln>
          <a:effectLst>
            <a:outerShdw dist="139699" dir="2700000" algn="tl">
              <a:srgbClr val="333333">
                <a:alpha val="65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39E5FFB-6070-E47B-2EB1-B87ACCDF6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284" y="1720260"/>
            <a:ext cx="2278380" cy="9296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9885A0F-EF3D-BE19-0599-D190ADB37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417" y="3403053"/>
            <a:ext cx="4578493" cy="27556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53880AA-BBC4-97FC-B085-C0B426DEB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891" y="1781216"/>
            <a:ext cx="2225040" cy="9296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747712E-0629-16B6-6C0B-959BBEE5AF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902" y="3403052"/>
            <a:ext cx="4584589" cy="27556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B62BF-FB0F-C3C3-1E93-7F85DAA481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aprobadas</a:t>
            </a:r>
            <a:endParaRPr lang="en-US" b="1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D4DFB7B-2288-CD91-D7DD-7C9B2A9B3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3" y="1783323"/>
            <a:ext cx="10058400" cy="36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3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16A2110-2371-0BCA-7881-61970CDDB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23825"/>
            <a:ext cx="105822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42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Reporte%20Mayo%202023_v3</Template>
  <TotalTime>4787</TotalTime>
  <Words>177</Words>
  <Application>Microsoft Office PowerPoint</Application>
  <PresentationFormat>Panorámica</PresentationFormat>
  <Paragraphs>78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de Office</vt:lpstr>
      <vt:lpstr>Reporte Septiembre 2023</vt:lpstr>
      <vt:lpstr>Agenda</vt:lpstr>
      <vt:lpstr>Key Indicator Performance</vt:lpstr>
      <vt:lpstr>METRICAS</vt:lpstr>
      <vt:lpstr>Presentación de PowerPoint</vt:lpstr>
      <vt:lpstr>INDICADORES HISTORICOS</vt:lpstr>
      <vt:lpstr>Transacciones aprobadas</vt:lpstr>
      <vt:lpstr>Transacciones aprobadas</vt:lpstr>
      <vt:lpstr>Presentación de PowerPoint</vt:lpstr>
      <vt:lpstr>Transacciones rechazadas chile</vt:lpstr>
      <vt:lpstr>Transacciones fallidas chile (stand-in)</vt:lpstr>
      <vt:lpstr>Transacciones rechazadas Perú </vt:lpstr>
      <vt:lpstr>Transacciones fallidas  Perú (stand in) </vt:lpstr>
      <vt:lpstr>Evolución Tarjetas</vt:lpstr>
      <vt:lpstr>Presentación de PowerPoint</vt:lpstr>
      <vt:lpstr>Tareas programadas</vt:lpstr>
      <vt:lpstr>API MAKE CVC</vt:lpstr>
      <vt:lpstr>Presentación de PowerPoint</vt:lpstr>
      <vt:lpstr>API MAKE PIN OFFSET</vt:lpstr>
      <vt:lpstr>API MAKE PIN</vt:lpstr>
      <vt:lpstr>API TRX PREPAGA</vt:lpstr>
      <vt:lpstr>API BLOQUEAR TARJETA</vt:lpstr>
      <vt:lpstr>API TARJETA CAMBIAR ESTADO</vt:lpstr>
      <vt:lpstr>API TARJETA CAMBIAR PIN</vt:lpstr>
      <vt:lpstr>API TOKEN ACCESS</vt:lpstr>
      <vt:lpstr>Incidencias y tiempo de respuesta</vt:lpstr>
      <vt:lpstr>SENSOR API</vt:lpstr>
      <vt:lpstr>SENSOR MAMBU</vt:lpstr>
      <vt:lpstr>SENSOR RECALL</vt:lpstr>
      <vt:lpstr>SENSOR STAND IN</vt:lpstr>
      <vt:lpstr>Novedades y Próximos Avances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Mayo 2023</dc:title>
  <dc:creator>Erramouspe, Maximiliano</dc:creator>
  <cp:lastModifiedBy>Maximiliano Erramouspe</cp:lastModifiedBy>
  <cp:revision>105</cp:revision>
  <dcterms:created xsi:type="dcterms:W3CDTF">2023-06-01T16:54:22Z</dcterms:created>
  <dcterms:modified xsi:type="dcterms:W3CDTF">2023-10-26T01:14:53Z</dcterms:modified>
</cp:coreProperties>
</file>