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5" r:id="rId7"/>
    <p:sldId id="263" r:id="rId8"/>
    <p:sldId id="264"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9"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64" d="100"/>
          <a:sy n="64" d="100"/>
        </p:scale>
        <p:origin x="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342512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183845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2719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1564502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184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3634087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158724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21106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304239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5FDCFF2-7664-4B66-9F1E-829C868A0A83}" type="datetimeFigureOut">
              <a:rPr lang="es-AR" smtClean="0"/>
              <a:t>29/9/2020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308431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FDCFF2-7664-4B66-9F1E-829C868A0A83}" type="datetimeFigureOut">
              <a:rPr lang="es-AR" smtClean="0"/>
              <a:t>29/9/2020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97633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FDCFF2-7664-4B66-9F1E-829C868A0A83}" type="datetimeFigureOut">
              <a:rPr lang="es-AR" smtClean="0"/>
              <a:t>29/9/2020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189068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FDCFF2-7664-4B66-9F1E-829C868A0A83}" type="datetimeFigureOut">
              <a:rPr lang="es-AR" smtClean="0"/>
              <a:t>29/9/2020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24199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DCFF2-7664-4B66-9F1E-829C868A0A83}" type="datetimeFigureOut">
              <a:rPr lang="es-AR" smtClean="0"/>
              <a:t>29/9/2020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143028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FDCFF2-7664-4B66-9F1E-829C868A0A83}" type="datetimeFigureOut">
              <a:rPr lang="es-AR" smtClean="0"/>
              <a:t>29/9/2020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148692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5FDCFF2-7664-4B66-9F1E-829C868A0A83}" type="datetimeFigureOut">
              <a:rPr lang="es-AR" smtClean="0"/>
              <a:t>29/9/2020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698B9F7-1FA9-4047-8C78-483EAD4FDCD3}" type="slidenum">
              <a:rPr lang="es-AR" smtClean="0"/>
              <a:t>‹Nº›</a:t>
            </a:fld>
            <a:endParaRPr lang="es-AR"/>
          </a:p>
        </p:txBody>
      </p:sp>
    </p:spTree>
    <p:extLst>
      <p:ext uri="{BB962C8B-B14F-4D97-AF65-F5344CB8AC3E}">
        <p14:creationId xmlns:p14="http://schemas.microsoft.com/office/powerpoint/2010/main" val="9397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FDCFF2-7664-4B66-9F1E-829C868A0A83}" type="datetimeFigureOut">
              <a:rPr lang="es-AR" smtClean="0"/>
              <a:t>29/9/2020</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98B9F7-1FA9-4047-8C78-483EAD4FDCD3}" type="slidenum">
              <a:rPr lang="es-AR" smtClean="0"/>
              <a:t>‹Nº›</a:t>
            </a:fld>
            <a:endParaRPr lang="es-AR"/>
          </a:p>
        </p:txBody>
      </p:sp>
    </p:spTree>
    <p:extLst>
      <p:ext uri="{BB962C8B-B14F-4D97-AF65-F5344CB8AC3E}">
        <p14:creationId xmlns:p14="http://schemas.microsoft.com/office/powerpoint/2010/main" val="20251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getbootstrap.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etbootstrap.com/docs/4.0/exampl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cons.getbootstrap.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bootstrap/bootstrap_template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ootsnipp.com/"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etuiki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foundation.zur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aterializecs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898468"/>
            <a:ext cx="7766936" cy="898333"/>
          </a:xfrm>
        </p:spPr>
        <p:txBody>
          <a:bodyPr>
            <a:normAutofit fontScale="90000"/>
          </a:bodyPr>
          <a:lstStyle/>
          <a:p>
            <a:pPr algn="ctr"/>
            <a:r>
              <a:rPr lang="es-AR"/>
              <a:t>PROGRAMACIÓN WEB CON LARAVEL</a:t>
            </a:r>
            <a:br>
              <a:rPr lang="es-AR" dirty="0"/>
            </a:br>
            <a:r>
              <a:rPr lang="es-AR"/>
              <a:t>Clase 5</a:t>
            </a:r>
            <a:endParaRPr lang="es-AR" dirty="0"/>
          </a:p>
        </p:txBody>
      </p:sp>
      <p:sp>
        <p:nvSpPr>
          <p:cNvPr id="3" name="Subtítulo 2"/>
          <p:cNvSpPr>
            <a:spLocks noGrp="1"/>
          </p:cNvSpPr>
          <p:nvPr>
            <p:ph type="subTitle" idx="1"/>
          </p:nvPr>
        </p:nvSpPr>
        <p:spPr>
          <a:xfrm>
            <a:off x="1241143" y="3223518"/>
            <a:ext cx="8298784" cy="2236756"/>
          </a:xfrm>
        </p:spPr>
        <p:txBody>
          <a:bodyPr>
            <a:normAutofit/>
          </a:bodyPr>
          <a:lstStyle/>
          <a:p>
            <a:pPr algn="ctr"/>
            <a:r>
              <a:rPr lang="es-AR" sz="4400" b="1" dirty="0"/>
              <a:t>FRAMEWORKS</a:t>
            </a:r>
          </a:p>
          <a:p>
            <a:pPr algn="ctr"/>
            <a:r>
              <a:rPr lang="es-AR" sz="4400" b="1" dirty="0"/>
              <a:t>PARTE I</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67" y="3949338"/>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4296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813" y="1889760"/>
            <a:ext cx="5462209" cy="1985554"/>
          </a:xfrm>
        </p:spPr>
        <p:txBody>
          <a:bodyPr>
            <a:noAutofit/>
          </a:bodyPr>
          <a:lstStyle/>
          <a:p>
            <a:r>
              <a:rPr lang="es-AR" sz="6600" b="1" dirty="0"/>
              <a:t>BOOTSTRAP</a:t>
            </a:r>
            <a:endParaRPr lang="es-AR" sz="5400" b="1" dirty="0"/>
          </a:p>
        </p:txBody>
      </p:sp>
      <p:pic>
        <p:nvPicPr>
          <p:cNvPr id="4" name="Marcador de contenido 3"/>
          <p:cNvPicPr>
            <a:picLocks noGrp="1" noChangeAspect="1"/>
          </p:cNvPicPr>
          <p:nvPr>
            <p:ph idx="1"/>
          </p:nvPr>
        </p:nvPicPr>
        <p:blipFill>
          <a:blip r:embed="rId2"/>
          <a:stretch>
            <a:fillRect/>
          </a:stretch>
        </p:blipFill>
        <p:spPr>
          <a:xfrm>
            <a:off x="3863089" y="4047013"/>
            <a:ext cx="3224101" cy="17441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618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USO DE BOOTSTRAP</a:t>
            </a:r>
          </a:p>
        </p:txBody>
      </p:sp>
      <p:sp>
        <p:nvSpPr>
          <p:cNvPr id="3" name="Marcador de contenido 2"/>
          <p:cNvSpPr>
            <a:spLocks noGrp="1"/>
          </p:cNvSpPr>
          <p:nvPr>
            <p:ph idx="1"/>
          </p:nvPr>
        </p:nvSpPr>
        <p:spPr>
          <a:xfrm>
            <a:off x="677334" y="1767840"/>
            <a:ext cx="8596668" cy="4911634"/>
          </a:xfrm>
        </p:spPr>
        <p:txBody>
          <a:bodyPr>
            <a:normAutofit/>
          </a:bodyPr>
          <a:lstStyle/>
          <a:p>
            <a:pPr marL="0" indent="0">
              <a:buNone/>
            </a:pPr>
            <a:r>
              <a:rPr lang="es-AR" dirty="0"/>
              <a:t>Hay dos maneras de comenzar a usar </a:t>
            </a:r>
            <a:r>
              <a:rPr lang="es-AR" dirty="0" err="1"/>
              <a:t>Bootstrap</a:t>
            </a:r>
            <a:r>
              <a:rPr lang="es-AR" dirty="0"/>
              <a:t>. Estas son:</a:t>
            </a:r>
          </a:p>
          <a:p>
            <a:pPr>
              <a:buFont typeface="Wingdings" panose="05000000000000000000" pitchFamily="2" charset="2"/>
              <a:buChar char="ü"/>
            </a:pPr>
            <a:r>
              <a:rPr lang="es-AR" dirty="0"/>
              <a:t>Descargar </a:t>
            </a:r>
            <a:r>
              <a:rPr lang="es-AR" dirty="0" err="1"/>
              <a:t>Bootstrap</a:t>
            </a:r>
            <a:r>
              <a:rPr lang="es-AR" dirty="0"/>
              <a:t> de </a:t>
            </a:r>
            <a:r>
              <a:rPr lang="es-AR" dirty="0">
                <a:hlinkClick r:id="rId2"/>
              </a:rPr>
              <a:t>http://getbootstrap.com/</a:t>
            </a:r>
            <a:endParaRPr lang="es-AR" dirty="0"/>
          </a:p>
          <a:p>
            <a:pPr>
              <a:buFont typeface="Wingdings" panose="05000000000000000000" pitchFamily="2" charset="2"/>
              <a:buChar char="ü"/>
            </a:pPr>
            <a:endParaRPr lang="es-AR" dirty="0"/>
          </a:p>
          <a:p>
            <a:pPr>
              <a:buFont typeface="Wingdings" panose="05000000000000000000" pitchFamily="2" charset="2"/>
              <a:buChar char="ü"/>
            </a:pPr>
            <a:endParaRPr lang="es-AR" dirty="0"/>
          </a:p>
          <a:p>
            <a:pPr>
              <a:buFont typeface="Wingdings" panose="05000000000000000000" pitchFamily="2" charset="2"/>
              <a:buChar char="ü"/>
            </a:pPr>
            <a:endParaRPr lang="es-AR" dirty="0"/>
          </a:p>
          <a:p>
            <a:pPr marL="0" indent="0">
              <a:buNone/>
            </a:pPr>
            <a:endParaRPr lang="es-AR" dirty="0"/>
          </a:p>
          <a:p>
            <a:pPr marL="0" indent="0">
              <a:buNone/>
            </a:pPr>
            <a:endParaRPr lang="es-AR" dirty="0"/>
          </a:p>
          <a:p>
            <a:pPr marL="0" indent="0">
              <a:buNone/>
            </a:pPr>
            <a:endParaRPr lang="es-AR" dirty="0"/>
          </a:p>
          <a:p>
            <a:pPr>
              <a:buFont typeface="Wingdings" panose="05000000000000000000" pitchFamily="2" charset="2"/>
              <a:buChar char="ü"/>
            </a:pPr>
            <a:r>
              <a:rPr lang="es-AR" dirty="0"/>
              <a:t>Incluir </a:t>
            </a:r>
            <a:r>
              <a:rPr lang="es-AR" dirty="0" err="1"/>
              <a:t>Bootstrap</a:t>
            </a:r>
            <a:r>
              <a:rPr lang="es-AR" dirty="0"/>
              <a:t>:</a:t>
            </a:r>
          </a:p>
        </p:txBody>
      </p:sp>
      <p:pic>
        <p:nvPicPr>
          <p:cNvPr id="4" name="Imagen 3"/>
          <p:cNvPicPr>
            <a:picLocks noChangeAspect="1"/>
          </p:cNvPicPr>
          <p:nvPr/>
        </p:nvPicPr>
        <p:blipFill>
          <a:blip r:embed="rId3"/>
          <a:stretch>
            <a:fillRect/>
          </a:stretch>
        </p:blipFill>
        <p:spPr>
          <a:xfrm>
            <a:off x="4073676" y="2673532"/>
            <a:ext cx="3018693" cy="22226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4"/>
          <a:stretch>
            <a:fillRect/>
          </a:stretch>
        </p:blipFill>
        <p:spPr>
          <a:xfrm>
            <a:off x="741861" y="5344676"/>
            <a:ext cx="8908650" cy="1273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284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a:t>
            </a:r>
          </a:p>
        </p:txBody>
      </p:sp>
      <p:pic>
        <p:nvPicPr>
          <p:cNvPr id="5" name="Imagen 4"/>
          <p:cNvPicPr>
            <a:picLocks noChangeAspect="1"/>
          </p:cNvPicPr>
          <p:nvPr/>
        </p:nvPicPr>
        <p:blipFill>
          <a:blip r:embed="rId2"/>
          <a:stretch>
            <a:fillRect/>
          </a:stretch>
        </p:blipFill>
        <p:spPr>
          <a:xfrm>
            <a:off x="677334" y="1860732"/>
            <a:ext cx="8980170" cy="3733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597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GRID SYSTEM</a:t>
            </a:r>
          </a:p>
        </p:txBody>
      </p:sp>
      <p:sp>
        <p:nvSpPr>
          <p:cNvPr id="3" name="Marcador de contenido 2"/>
          <p:cNvSpPr>
            <a:spLocks noGrp="1"/>
          </p:cNvSpPr>
          <p:nvPr>
            <p:ph idx="1"/>
          </p:nvPr>
        </p:nvSpPr>
        <p:spPr>
          <a:xfrm>
            <a:off x="677334" y="1759131"/>
            <a:ext cx="8596668" cy="4282231"/>
          </a:xfrm>
        </p:spPr>
        <p:txBody>
          <a:bodyPr/>
          <a:lstStyle/>
          <a:p>
            <a:pPr marL="0" indent="0" algn="just">
              <a:buNone/>
            </a:pPr>
            <a:r>
              <a:rPr lang="es-AR" dirty="0"/>
              <a:t>El sistema de grillas de </a:t>
            </a:r>
            <a:r>
              <a:rPr lang="es-AR" dirty="0" err="1"/>
              <a:t>Bootstrap</a:t>
            </a:r>
            <a:r>
              <a:rPr lang="es-AR" dirty="0"/>
              <a:t> permite hasta 12 columnas en la página. Es posible agrupar las columnas para crear columnas más amplias:</a:t>
            </a:r>
          </a:p>
        </p:txBody>
      </p:sp>
      <p:pic>
        <p:nvPicPr>
          <p:cNvPr id="4" name="Imagen 3"/>
          <p:cNvPicPr>
            <a:picLocks noChangeAspect="1"/>
          </p:cNvPicPr>
          <p:nvPr/>
        </p:nvPicPr>
        <p:blipFill>
          <a:blip r:embed="rId2"/>
          <a:stretch>
            <a:fillRect/>
          </a:stretch>
        </p:blipFill>
        <p:spPr>
          <a:xfrm>
            <a:off x="677334" y="3079931"/>
            <a:ext cx="9580110" cy="1980607"/>
          </a:xfrm>
          <a:prstGeom prst="rect">
            <a:avLst/>
          </a:prstGeom>
          <a:ln>
            <a:noFill/>
          </a:ln>
          <a:effectLst>
            <a:outerShdw blurRad="292100" dist="139700" dir="2700000" algn="tl" rotWithShape="0">
              <a:srgbClr val="333333">
                <a:alpha val="65000"/>
              </a:srgbClr>
            </a:outerShdw>
          </a:effectLst>
        </p:spPr>
      </p:pic>
      <p:sp>
        <p:nvSpPr>
          <p:cNvPr id="5" name="Rectángulo 4"/>
          <p:cNvSpPr/>
          <p:nvPr/>
        </p:nvSpPr>
        <p:spPr>
          <a:xfrm>
            <a:off x="677334" y="5466716"/>
            <a:ext cx="9015306" cy="677108"/>
          </a:xfrm>
          <a:prstGeom prst="rect">
            <a:avLst/>
          </a:prstGeom>
        </p:spPr>
        <p:txBody>
          <a:bodyPr wrap="square">
            <a:spAutoFit/>
          </a:bodyPr>
          <a:lstStyle/>
          <a:p>
            <a:pPr algn="just"/>
            <a:r>
              <a:rPr lang="es-AR" dirty="0">
                <a:solidFill>
                  <a:schemeClr val="tx1">
                    <a:lumMod val="75000"/>
                    <a:lumOff val="25000"/>
                  </a:schemeClr>
                </a:solidFill>
              </a:rPr>
              <a:t>Este sistema es </a:t>
            </a:r>
            <a:r>
              <a:rPr lang="es-AR" sz="2000" b="1" dirty="0" err="1">
                <a:solidFill>
                  <a:schemeClr val="tx1">
                    <a:lumMod val="75000"/>
                    <a:lumOff val="25000"/>
                  </a:schemeClr>
                </a:solidFill>
              </a:rPr>
              <a:t>responsive</a:t>
            </a:r>
            <a:r>
              <a:rPr lang="es-AR" dirty="0">
                <a:solidFill>
                  <a:schemeClr val="tx1">
                    <a:lumMod val="75000"/>
                    <a:lumOff val="25000"/>
                  </a:schemeClr>
                </a:solidFill>
              </a:rPr>
              <a:t>, por lo tanto, las columnas se reorganizarán automáticamente dependiendo del tamaño de la pantalla.</a:t>
            </a:r>
          </a:p>
        </p:txBody>
      </p:sp>
    </p:spTree>
    <p:extLst>
      <p:ext uri="{BB962C8B-B14F-4D97-AF65-F5344CB8AC3E}">
        <p14:creationId xmlns:p14="http://schemas.microsoft.com/office/powerpoint/2010/main" val="63079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 – GRID SYSTEM</a:t>
            </a:r>
          </a:p>
        </p:txBody>
      </p:sp>
      <p:pic>
        <p:nvPicPr>
          <p:cNvPr id="5" name="Imagen 4"/>
          <p:cNvPicPr>
            <a:picLocks noChangeAspect="1"/>
          </p:cNvPicPr>
          <p:nvPr/>
        </p:nvPicPr>
        <p:blipFill>
          <a:blip r:embed="rId2"/>
          <a:stretch>
            <a:fillRect/>
          </a:stretch>
        </p:blipFill>
        <p:spPr>
          <a:xfrm>
            <a:off x="677334" y="1625599"/>
            <a:ext cx="7398988" cy="4784725"/>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3"/>
          <a:stretch>
            <a:fillRect/>
          </a:stretch>
        </p:blipFill>
        <p:spPr>
          <a:xfrm>
            <a:off x="6006057" y="2682240"/>
            <a:ext cx="6118220" cy="1893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6668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TABLES</a:t>
            </a:r>
          </a:p>
        </p:txBody>
      </p:sp>
      <p:sp>
        <p:nvSpPr>
          <p:cNvPr id="3" name="Marcador de contenido 2"/>
          <p:cNvSpPr>
            <a:spLocks noGrp="1"/>
          </p:cNvSpPr>
          <p:nvPr>
            <p:ph idx="1"/>
          </p:nvPr>
        </p:nvSpPr>
        <p:spPr>
          <a:xfrm>
            <a:off x="677334" y="1532709"/>
            <a:ext cx="8596668" cy="4508653"/>
          </a:xfrm>
        </p:spPr>
        <p:txBody>
          <a:bodyPr/>
          <a:lstStyle/>
          <a:p>
            <a:pPr marL="0" indent="0">
              <a:buNone/>
            </a:pPr>
            <a:r>
              <a:rPr lang="es-AR" dirty="0"/>
              <a:t>Tenemos distintas clases para dar estilo a las tablas, estas son algunas de ellas:</a:t>
            </a:r>
          </a:p>
          <a:p>
            <a:pPr>
              <a:buFont typeface="Wingdings" panose="05000000000000000000" pitchFamily="2" charset="2"/>
              <a:buChar char="ü"/>
            </a:pPr>
            <a:r>
              <a:rPr lang="es-AR" dirty="0"/>
              <a:t>.</a:t>
            </a:r>
            <a:r>
              <a:rPr lang="es-AR" dirty="0" err="1"/>
              <a:t>table</a:t>
            </a:r>
            <a:r>
              <a:rPr lang="es-AR" dirty="0"/>
              <a:t> (por defecto)</a:t>
            </a:r>
          </a:p>
          <a:p>
            <a:pPr>
              <a:buFont typeface="Wingdings" panose="05000000000000000000" pitchFamily="2" charset="2"/>
              <a:buChar char="ü"/>
            </a:pPr>
            <a:r>
              <a:rPr lang="es-AR" dirty="0"/>
              <a:t>.</a:t>
            </a:r>
            <a:r>
              <a:rPr lang="es-AR" dirty="0" err="1"/>
              <a:t>table-striped</a:t>
            </a:r>
            <a:r>
              <a:rPr lang="es-AR" dirty="0"/>
              <a:t> </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a:buFont typeface="Wingdings" panose="05000000000000000000" pitchFamily="2" charset="2"/>
              <a:buChar char="ü"/>
            </a:pPr>
            <a:endParaRPr lang="es-AR" dirty="0"/>
          </a:p>
          <a:p>
            <a:pPr>
              <a:buFont typeface="Wingdings" panose="05000000000000000000" pitchFamily="2" charset="2"/>
              <a:buChar char="ü"/>
            </a:pPr>
            <a:r>
              <a:rPr lang="es-AR" dirty="0"/>
              <a:t>.</a:t>
            </a:r>
            <a:r>
              <a:rPr lang="es-AR" dirty="0" err="1"/>
              <a:t>table-hover</a:t>
            </a:r>
            <a:endParaRPr lang="es-AR" dirty="0"/>
          </a:p>
          <a:p>
            <a:pPr>
              <a:buFont typeface="Wingdings" panose="05000000000000000000" pitchFamily="2" charset="2"/>
              <a:buChar char="ü"/>
            </a:pPr>
            <a:endParaRPr lang="es-AR" dirty="0"/>
          </a:p>
        </p:txBody>
      </p:sp>
      <p:pic>
        <p:nvPicPr>
          <p:cNvPr id="4" name="Imagen 3"/>
          <p:cNvPicPr>
            <a:picLocks noChangeAspect="1"/>
          </p:cNvPicPr>
          <p:nvPr/>
        </p:nvPicPr>
        <p:blipFill>
          <a:blip r:embed="rId2"/>
          <a:stretch>
            <a:fillRect/>
          </a:stretch>
        </p:blipFill>
        <p:spPr>
          <a:xfrm>
            <a:off x="1067472" y="2853509"/>
            <a:ext cx="3549559" cy="1222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3"/>
          <a:stretch>
            <a:fillRect/>
          </a:stretch>
        </p:blipFill>
        <p:spPr>
          <a:xfrm>
            <a:off x="3958534" y="4378853"/>
            <a:ext cx="3870472" cy="2028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4"/>
          <a:stretch>
            <a:fillRect/>
          </a:stretch>
        </p:blipFill>
        <p:spPr>
          <a:xfrm>
            <a:off x="8556729" y="2058640"/>
            <a:ext cx="2102564" cy="4349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658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14400"/>
          </a:xfrm>
        </p:spPr>
        <p:txBody>
          <a:bodyPr/>
          <a:lstStyle/>
          <a:p>
            <a:r>
              <a:rPr lang="es-AR" dirty="0"/>
              <a:t>IMAGES</a:t>
            </a:r>
          </a:p>
        </p:txBody>
      </p:sp>
      <p:pic>
        <p:nvPicPr>
          <p:cNvPr id="4" name="Marcador de contenido 3"/>
          <p:cNvPicPr>
            <a:picLocks noGrp="1" noChangeAspect="1"/>
          </p:cNvPicPr>
          <p:nvPr>
            <p:ph idx="1"/>
          </p:nvPr>
        </p:nvPicPr>
        <p:blipFill>
          <a:blip r:embed="rId2"/>
          <a:stretch>
            <a:fillRect/>
          </a:stretch>
        </p:blipFill>
        <p:spPr>
          <a:xfrm>
            <a:off x="939120" y="4130008"/>
            <a:ext cx="8596312" cy="1649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Marcador de contenido 2"/>
          <p:cNvSpPr txBox="1">
            <a:spLocks/>
          </p:cNvSpPr>
          <p:nvPr/>
        </p:nvSpPr>
        <p:spPr>
          <a:xfrm>
            <a:off x="677334" y="1532710"/>
            <a:ext cx="8596668" cy="18026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AR" dirty="0"/>
              <a:t>Tenemos:</a:t>
            </a:r>
          </a:p>
          <a:p>
            <a:pPr>
              <a:buFont typeface="Wingdings" panose="05000000000000000000" pitchFamily="2" charset="2"/>
              <a:buChar char="ü"/>
            </a:pPr>
            <a:r>
              <a:rPr lang="es-AR" dirty="0"/>
              <a:t>.</a:t>
            </a:r>
            <a:r>
              <a:rPr lang="es-AR" dirty="0" err="1"/>
              <a:t>img-rounded</a:t>
            </a:r>
            <a:endParaRPr lang="es-AR" dirty="0"/>
          </a:p>
          <a:p>
            <a:pPr>
              <a:buFont typeface="Wingdings" panose="05000000000000000000" pitchFamily="2" charset="2"/>
              <a:buChar char="ü"/>
            </a:pPr>
            <a:r>
              <a:rPr lang="es-AR" dirty="0"/>
              <a:t>.</a:t>
            </a:r>
            <a:r>
              <a:rPr lang="es-AR" dirty="0" err="1"/>
              <a:t>img-circle</a:t>
            </a:r>
            <a:endParaRPr lang="es-AR" dirty="0"/>
          </a:p>
          <a:p>
            <a:pPr>
              <a:buFont typeface="Wingdings" panose="05000000000000000000" pitchFamily="2" charset="2"/>
              <a:buChar char="ü"/>
            </a:pPr>
            <a:r>
              <a:rPr lang="es-AR" dirty="0"/>
              <a:t>.</a:t>
            </a:r>
            <a:r>
              <a:rPr lang="es-AR" dirty="0" err="1"/>
              <a:t>img-thumbnail</a:t>
            </a:r>
            <a:endParaRPr lang="es-AR" dirty="0"/>
          </a:p>
        </p:txBody>
      </p:sp>
      <p:pic>
        <p:nvPicPr>
          <p:cNvPr id="7" name="Imagen 6"/>
          <p:cNvPicPr>
            <a:picLocks noChangeAspect="1"/>
          </p:cNvPicPr>
          <p:nvPr/>
        </p:nvPicPr>
        <p:blipFill>
          <a:blip r:embed="rId3"/>
          <a:stretch>
            <a:fillRect/>
          </a:stretch>
        </p:blipFill>
        <p:spPr>
          <a:xfrm>
            <a:off x="1465376" y="3313596"/>
            <a:ext cx="7543800" cy="419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117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BUTTONS</a:t>
            </a:r>
          </a:p>
        </p:txBody>
      </p:sp>
      <p:sp>
        <p:nvSpPr>
          <p:cNvPr id="3" name="Marcador de contenido 2"/>
          <p:cNvSpPr>
            <a:spLocks noGrp="1"/>
          </p:cNvSpPr>
          <p:nvPr>
            <p:ph idx="1"/>
          </p:nvPr>
        </p:nvSpPr>
        <p:spPr>
          <a:xfrm>
            <a:off x="677334" y="1820092"/>
            <a:ext cx="8596668" cy="505098"/>
          </a:xfrm>
        </p:spPr>
        <p:txBody>
          <a:bodyPr/>
          <a:lstStyle/>
          <a:p>
            <a:pPr marL="0" indent="0">
              <a:buNone/>
            </a:pPr>
            <a:r>
              <a:rPr lang="es-AR" dirty="0" err="1"/>
              <a:t>Bootstrap</a:t>
            </a:r>
            <a:r>
              <a:rPr lang="es-AR" dirty="0"/>
              <a:t> ofrece diferentes estilos de botones:</a:t>
            </a:r>
          </a:p>
        </p:txBody>
      </p:sp>
      <p:pic>
        <p:nvPicPr>
          <p:cNvPr id="4" name="Imagen 3"/>
          <p:cNvPicPr>
            <a:picLocks noChangeAspect="1"/>
          </p:cNvPicPr>
          <p:nvPr/>
        </p:nvPicPr>
        <p:blipFill>
          <a:blip r:embed="rId2"/>
          <a:stretch>
            <a:fillRect/>
          </a:stretch>
        </p:blipFill>
        <p:spPr>
          <a:xfrm>
            <a:off x="677334" y="2827383"/>
            <a:ext cx="4783806" cy="17010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3"/>
          <a:stretch>
            <a:fillRect/>
          </a:stretch>
        </p:blipFill>
        <p:spPr>
          <a:xfrm>
            <a:off x="5783171" y="3392170"/>
            <a:ext cx="6181725" cy="571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012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PROGRESS BARS</a:t>
            </a:r>
          </a:p>
        </p:txBody>
      </p:sp>
      <p:pic>
        <p:nvPicPr>
          <p:cNvPr id="4" name="Imagen 3"/>
          <p:cNvPicPr>
            <a:picLocks noChangeAspect="1"/>
          </p:cNvPicPr>
          <p:nvPr/>
        </p:nvPicPr>
        <p:blipFill>
          <a:blip r:embed="rId2"/>
          <a:stretch>
            <a:fillRect/>
          </a:stretch>
        </p:blipFill>
        <p:spPr>
          <a:xfrm>
            <a:off x="677334" y="1830892"/>
            <a:ext cx="9094852" cy="2714982"/>
          </a:xfrm>
          <a:prstGeom prst="rect">
            <a:avLst/>
          </a:prstGeom>
        </p:spPr>
      </p:pic>
      <p:pic>
        <p:nvPicPr>
          <p:cNvPr id="5" name="Imagen 4"/>
          <p:cNvPicPr>
            <a:picLocks noChangeAspect="1"/>
          </p:cNvPicPr>
          <p:nvPr/>
        </p:nvPicPr>
        <p:blipFill rotWithShape="1">
          <a:blip r:embed="rId3"/>
          <a:srcRect t="2671"/>
          <a:stretch/>
        </p:blipFill>
        <p:spPr>
          <a:xfrm>
            <a:off x="1998507" y="4676502"/>
            <a:ext cx="7110659" cy="1586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928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FORMS</a:t>
            </a:r>
          </a:p>
        </p:txBody>
      </p:sp>
      <p:pic>
        <p:nvPicPr>
          <p:cNvPr id="4" name="Imagen 3"/>
          <p:cNvPicPr>
            <a:picLocks noChangeAspect="1"/>
          </p:cNvPicPr>
          <p:nvPr/>
        </p:nvPicPr>
        <p:blipFill>
          <a:blip r:embed="rId2"/>
          <a:stretch>
            <a:fillRect/>
          </a:stretch>
        </p:blipFill>
        <p:spPr>
          <a:xfrm>
            <a:off x="677334" y="1689460"/>
            <a:ext cx="7269151" cy="4467499"/>
          </a:xfrm>
          <a:prstGeom prst="rect">
            <a:avLst/>
          </a:prstGeom>
        </p:spPr>
      </p:pic>
      <p:pic>
        <p:nvPicPr>
          <p:cNvPr id="5" name="Imagen 4"/>
          <p:cNvPicPr>
            <a:picLocks noChangeAspect="1"/>
          </p:cNvPicPr>
          <p:nvPr/>
        </p:nvPicPr>
        <p:blipFill>
          <a:blip r:embed="rId3"/>
          <a:stretch>
            <a:fillRect/>
          </a:stretch>
        </p:blipFill>
        <p:spPr>
          <a:xfrm>
            <a:off x="6885382" y="3979817"/>
            <a:ext cx="4608044" cy="2244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5142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¿QUÉ ES UN FRAMEWORK?</a:t>
            </a:r>
          </a:p>
        </p:txBody>
      </p:sp>
      <p:sp>
        <p:nvSpPr>
          <p:cNvPr id="3" name="Marcador de contenido 2"/>
          <p:cNvSpPr>
            <a:spLocks noGrp="1"/>
          </p:cNvSpPr>
          <p:nvPr>
            <p:ph idx="1"/>
          </p:nvPr>
        </p:nvSpPr>
        <p:spPr>
          <a:xfrm>
            <a:off x="677334" y="1930400"/>
            <a:ext cx="8596668" cy="3880773"/>
          </a:xfrm>
        </p:spPr>
        <p:txBody>
          <a:bodyPr/>
          <a:lstStyle/>
          <a:p>
            <a:pPr marL="0" indent="0" algn="just">
              <a:buNone/>
            </a:pPr>
            <a:r>
              <a:rPr lang="es-AR" dirty="0"/>
              <a:t>Es un conjunto de herramientas, librerías, convenciones y buenas prácticas que pretenden encapsular las tareas repetitivas en módulos genéricos fácilmente reutilizables.</a:t>
            </a:r>
          </a:p>
          <a:p>
            <a:pPr marL="0" indent="0" algn="just">
              <a:buNone/>
            </a:pPr>
            <a:endParaRPr lang="es-AR" dirty="0"/>
          </a:p>
          <a:p>
            <a:pPr marL="0" indent="0" algn="just">
              <a:buNone/>
            </a:pPr>
            <a:r>
              <a:rPr lang="es-AR" dirty="0"/>
              <a:t>Un </a:t>
            </a:r>
            <a:r>
              <a:rPr lang="es-AR" i="1" dirty="0" err="1"/>
              <a:t>framework</a:t>
            </a:r>
            <a:r>
              <a:rPr lang="es-AR" dirty="0"/>
              <a:t> CSS es un conjunto de herramientas, hojas de estilos y buenas prácticas que permiten al diseñador web olvidarse de las tareas repetitivas para centrarse en los elementos únicos de cada diseño en los que puede aportar valor.</a:t>
            </a:r>
          </a:p>
          <a:p>
            <a:pPr marL="0" indent="0" algn="just">
              <a:buNone/>
            </a:pPr>
            <a:endParaRPr lang="es-AR" dirty="0"/>
          </a:p>
          <a:p>
            <a:pPr marL="0" indent="0" algn="just">
              <a:buNone/>
            </a:pPr>
            <a:r>
              <a:rPr lang="es-AR" dirty="0"/>
              <a:t>Los </a:t>
            </a:r>
            <a:r>
              <a:rPr lang="es-AR" i="1" dirty="0" err="1"/>
              <a:t>frameworks</a:t>
            </a:r>
            <a:r>
              <a:rPr lang="es-AR" dirty="0"/>
              <a:t> CSS más completos incluyen utilidades para que el diseñador no tenga que trabajar en ningún aspecto genérico del diseño web.</a:t>
            </a:r>
          </a:p>
          <a:p>
            <a:pPr marL="0" indent="0">
              <a:buNone/>
            </a:pPr>
            <a:endParaRPr lang="es-AR" dirty="0"/>
          </a:p>
        </p:txBody>
      </p:sp>
    </p:spTree>
    <p:extLst>
      <p:ext uri="{BB962C8B-B14F-4D97-AF65-F5344CB8AC3E}">
        <p14:creationId xmlns:p14="http://schemas.microsoft.com/office/powerpoint/2010/main" val="240284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Y MÁS…</a:t>
            </a:r>
          </a:p>
        </p:txBody>
      </p:sp>
      <p:sp>
        <p:nvSpPr>
          <p:cNvPr id="3" name="Marcador de contenido 2"/>
          <p:cNvSpPr>
            <a:spLocks noGrp="1"/>
          </p:cNvSpPr>
          <p:nvPr>
            <p:ph idx="1"/>
          </p:nvPr>
        </p:nvSpPr>
        <p:spPr>
          <a:xfrm>
            <a:off x="677334" y="2160589"/>
            <a:ext cx="5984723" cy="3880773"/>
          </a:xfrm>
        </p:spPr>
        <p:txBody>
          <a:bodyPr/>
          <a:lstStyle/>
          <a:p>
            <a:pPr marL="0" indent="0" algn="just">
              <a:buNone/>
            </a:pPr>
            <a:r>
              <a:rPr lang="es-AR" dirty="0"/>
              <a:t>Estos fueron sólo algunos de los componentes que nos ofrece </a:t>
            </a:r>
            <a:r>
              <a:rPr lang="es-AR" dirty="0" err="1"/>
              <a:t>Bootstrap</a:t>
            </a:r>
            <a:r>
              <a:rPr lang="es-AR" dirty="0"/>
              <a:t>.</a:t>
            </a:r>
          </a:p>
          <a:p>
            <a:pPr marL="0" indent="0" algn="just">
              <a:buNone/>
            </a:pPr>
            <a:endParaRPr lang="es-AR" dirty="0"/>
          </a:p>
          <a:p>
            <a:pPr marL="0" indent="0" algn="just">
              <a:buNone/>
            </a:pPr>
            <a:r>
              <a:rPr lang="es-AR" dirty="0">
                <a:solidFill>
                  <a:schemeClr val="accent2"/>
                </a:solidFill>
              </a:rPr>
              <a:t>Recomendación: </a:t>
            </a:r>
          </a:p>
          <a:p>
            <a:pPr marL="0" indent="0" algn="just">
              <a:buNone/>
            </a:pPr>
            <a:r>
              <a:rPr lang="es-AR" dirty="0"/>
              <a:t>Navegar en el sitio web oficial, y conocer los distintos componentes disponibles.</a:t>
            </a:r>
          </a:p>
        </p:txBody>
      </p:sp>
      <p:pic>
        <p:nvPicPr>
          <p:cNvPr id="4" name="Imagen 3"/>
          <p:cNvPicPr>
            <a:picLocks noChangeAspect="1"/>
          </p:cNvPicPr>
          <p:nvPr/>
        </p:nvPicPr>
        <p:blipFill>
          <a:blip r:embed="rId2"/>
          <a:stretch>
            <a:fillRect/>
          </a:stretch>
        </p:blipFill>
        <p:spPr>
          <a:xfrm>
            <a:off x="7401878" y="1270000"/>
            <a:ext cx="2795860" cy="46865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714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EXAMPLES</a:t>
            </a:r>
          </a:p>
        </p:txBody>
      </p:sp>
      <p:sp>
        <p:nvSpPr>
          <p:cNvPr id="3" name="Marcador de contenido 2"/>
          <p:cNvSpPr>
            <a:spLocks noGrp="1"/>
          </p:cNvSpPr>
          <p:nvPr>
            <p:ph idx="1"/>
          </p:nvPr>
        </p:nvSpPr>
        <p:spPr/>
        <p:txBody>
          <a:bodyPr>
            <a:normAutofit/>
          </a:bodyPr>
          <a:lstStyle/>
          <a:p>
            <a:pPr marL="0" indent="0">
              <a:buNone/>
            </a:pPr>
            <a:r>
              <a:rPr lang="es-AR" sz="2000" dirty="0"/>
              <a:t>En </a:t>
            </a:r>
            <a:r>
              <a:rPr lang="es-AR" sz="2000" dirty="0">
                <a:hlinkClick r:id="rId2"/>
              </a:rPr>
              <a:t>https://getbootstrap.com/docs/4.5/examples/</a:t>
            </a:r>
            <a:r>
              <a:rPr lang="es-AR" sz="2000" dirty="0"/>
              <a:t> encontrarán muchos ejemplos que podrán ser útiles para el Proyecto Final del curso.</a:t>
            </a:r>
          </a:p>
        </p:txBody>
      </p:sp>
      <p:pic>
        <p:nvPicPr>
          <p:cNvPr id="4" name="Marcador de contenido 3"/>
          <p:cNvPicPr>
            <a:picLocks noChangeAspect="1"/>
          </p:cNvPicPr>
          <p:nvPr/>
        </p:nvPicPr>
        <p:blipFill>
          <a:blip r:embed="rId3"/>
          <a:stretch>
            <a:fillRect/>
          </a:stretch>
        </p:blipFill>
        <p:spPr>
          <a:xfrm>
            <a:off x="6368877" y="3916384"/>
            <a:ext cx="2905125"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614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ICONS</a:t>
            </a:r>
          </a:p>
        </p:txBody>
      </p:sp>
      <p:sp>
        <p:nvSpPr>
          <p:cNvPr id="3" name="Marcador de contenido 2"/>
          <p:cNvSpPr>
            <a:spLocks noGrp="1"/>
          </p:cNvSpPr>
          <p:nvPr>
            <p:ph idx="1"/>
          </p:nvPr>
        </p:nvSpPr>
        <p:spPr/>
        <p:txBody>
          <a:bodyPr>
            <a:normAutofit/>
          </a:bodyPr>
          <a:lstStyle/>
          <a:p>
            <a:pPr marL="0" indent="0">
              <a:buNone/>
            </a:pPr>
            <a:r>
              <a:rPr lang="es-AR" sz="2000" dirty="0"/>
              <a:t>En </a:t>
            </a:r>
            <a:r>
              <a:rPr lang="es-AR" sz="2000" dirty="0">
                <a:hlinkClick r:id="rId2"/>
              </a:rPr>
              <a:t>https://icons.getbootstrap.com/</a:t>
            </a:r>
            <a:r>
              <a:rPr lang="es-AR" sz="2000" dirty="0"/>
              <a:t> encuentran la nueva sección de iconos de Bootstrap desarrollados con SVG, lo cual permite escalar los iconos (distintos tamaños sin perder calidad) y también aplicarle estilos con las mismas clases del </a:t>
            </a:r>
            <a:r>
              <a:rPr lang="es-AR" sz="2000" dirty="0" err="1"/>
              <a:t>framework</a:t>
            </a:r>
            <a:r>
              <a:rPr lang="es-AR" sz="2000" dirty="0"/>
              <a:t> o mediante </a:t>
            </a:r>
            <a:r>
              <a:rPr lang="es-AR" sz="2000" dirty="0" err="1"/>
              <a:t>css</a:t>
            </a:r>
            <a:r>
              <a:rPr lang="es-AR" sz="2000" dirty="0"/>
              <a:t> propio.</a:t>
            </a:r>
          </a:p>
        </p:txBody>
      </p:sp>
      <p:pic>
        <p:nvPicPr>
          <p:cNvPr id="4" name="Marcador de contenido 3"/>
          <p:cNvPicPr>
            <a:picLocks noChangeAspect="1"/>
          </p:cNvPicPr>
          <p:nvPr/>
        </p:nvPicPr>
        <p:blipFill>
          <a:blip r:embed="rId3"/>
          <a:stretch>
            <a:fillRect/>
          </a:stretch>
        </p:blipFill>
        <p:spPr>
          <a:xfrm>
            <a:off x="6368877" y="3916384"/>
            <a:ext cx="2905125"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7107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THEMES</a:t>
            </a:r>
          </a:p>
        </p:txBody>
      </p:sp>
      <p:sp>
        <p:nvSpPr>
          <p:cNvPr id="3" name="Marcador de contenido 2"/>
          <p:cNvSpPr>
            <a:spLocks noGrp="1"/>
          </p:cNvSpPr>
          <p:nvPr>
            <p:ph idx="1"/>
          </p:nvPr>
        </p:nvSpPr>
        <p:spPr/>
        <p:txBody>
          <a:bodyPr>
            <a:normAutofit/>
          </a:bodyPr>
          <a:lstStyle/>
          <a:p>
            <a:pPr marL="0" indent="0">
              <a:buNone/>
            </a:pPr>
            <a:r>
              <a:rPr lang="es-AR" sz="2000" dirty="0"/>
              <a:t>En </a:t>
            </a:r>
            <a:r>
              <a:rPr lang="es-AR" sz="2000" dirty="0">
                <a:hlinkClick r:id="rId2"/>
              </a:rPr>
              <a:t>https://www.w3schools.com/bootstrap/bootstrap_templates.asp</a:t>
            </a:r>
            <a:r>
              <a:rPr lang="es-AR" sz="2000" dirty="0"/>
              <a:t> podrán encontrar distintos “temas” y probarlos (como así también visualizar el código) mediante la opción “Try </a:t>
            </a:r>
            <a:r>
              <a:rPr lang="es-AR" sz="2000" dirty="0" err="1"/>
              <a:t>it</a:t>
            </a:r>
            <a:r>
              <a:rPr lang="es-AR" sz="2000" dirty="0"/>
              <a:t> </a:t>
            </a:r>
            <a:r>
              <a:rPr lang="es-AR" sz="2000" dirty="0" err="1"/>
              <a:t>yourself</a:t>
            </a:r>
            <a:r>
              <a:rPr lang="es-AR" sz="2000" dirty="0"/>
              <a:t>”.</a:t>
            </a:r>
          </a:p>
        </p:txBody>
      </p:sp>
      <p:pic>
        <p:nvPicPr>
          <p:cNvPr id="4" name="Marcador de contenido 3"/>
          <p:cNvPicPr>
            <a:picLocks noChangeAspect="1"/>
          </p:cNvPicPr>
          <p:nvPr/>
        </p:nvPicPr>
        <p:blipFill>
          <a:blip r:embed="rId3"/>
          <a:stretch>
            <a:fillRect/>
          </a:stretch>
        </p:blipFill>
        <p:spPr>
          <a:xfrm>
            <a:off x="6368877" y="3916384"/>
            <a:ext cx="2905125"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5882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EJERCICIO</a:t>
            </a:r>
          </a:p>
        </p:txBody>
      </p:sp>
      <p:sp>
        <p:nvSpPr>
          <p:cNvPr id="3" name="Marcador de contenido 2"/>
          <p:cNvSpPr>
            <a:spLocks noGrp="1"/>
          </p:cNvSpPr>
          <p:nvPr>
            <p:ph idx="1"/>
          </p:nvPr>
        </p:nvSpPr>
        <p:spPr>
          <a:xfrm>
            <a:off x="677334" y="1593668"/>
            <a:ext cx="8596668" cy="4902925"/>
          </a:xfrm>
        </p:spPr>
        <p:txBody>
          <a:bodyPr>
            <a:normAutofit/>
          </a:bodyPr>
          <a:lstStyle/>
          <a:p>
            <a:pPr marL="0" indent="0">
              <a:buNone/>
            </a:pPr>
            <a:r>
              <a:rPr lang="es-AR" dirty="0"/>
              <a:t>Navegar en </a:t>
            </a:r>
            <a:r>
              <a:rPr lang="es-AR" dirty="0">
                <a:hlinkClick r:id="rId2"/>
              </a:rPr>
              <a:t>http://getbootstrap.com/</a:t>
            </a:r>
            <a:r>
              <a:rPr lang="es-AR" dirty="0"/>
              <a:t> para conocer mejor las facilidades que ofrece el Framework. Luego, visitar </a:t>
            </a:r>
            <a:r>
              <a:rPr lang="es-AR" dirty="0">
                <a:hlinkClick r:id="rId3"/>
              </a:rPr>
              <a:t>https://bootsnipp.com/</a:t>
            </a:r>
            <a:r>
              <a:rPr lang="es-AR" dirty="0"/>
              <a:t> </a:t>
            </a:r>
          </a:p>
          <a:p>
            <a:pPr marL="0" indent="0">
              <a:buNone/>
            </a:pPr>
            <a:endParaRPr lang="es-AR" dirty="0"/>
          </a:p>
          <a:p>
            <a:pPr marL="0" indent="0">
              <a:buNone/>
            </a:pPr>
            <a:r>
              <a:rPr lang="es-AR" dirty="0"/>
              <a:t>Una vez hecho esto:</a:t>
            </a:r>
          </a:p>
          <a:p>
            <a:pPr>
              <a:buFont typeface="Wingdings" panose="05000000000000000000" pitchFamily="2" charset="2"/>
              <a:buChar char="ü"/>
            </a:pPr>
            <a:r>
              <a:rPr lang="es-AR" dirty="0"/>
              <a:t>Incluir </a:t>
            </a:r>
            <a:r>
              <a:rPr lang="es-AR" dirty="0" err="1"/>
              <a:t>Bootstrap</a:t>
            </a:r>
            <a:r>
              <a:rPr lang="es-AR" dirty="0"/>
              <a:t> en sus páginas web. </a:t>
            </a:r>
          </a:p>
          <a:p>
            <a:pPr marL="0" indent="0">
              <a:buNone/>
            </a:pPr>
            <a:endParaRPr lang="es-AR" dirty="0"/>
          </a:p>
          <a:p>
            <a:pPr marL="0" indent="0">
              <a:buNone/>
            </a:pPr>
            <a:r>
              <a:rPr lang="es-AR" dirty="0"/>
              <a:t>Además deberá:</a:t>
            </a:r>
          </a:p>
          <a:p>
            <a:pPr>
              <a:buFont typeface="Wingdings" panose="05000000000000000000" pitchFamily="2" charset="2"/>
              <a:buChar char="ü"/>
            </a:pPr>
            <a:r>
              <a:rPr lang="es-AR" dirty="0"/>
              <a:t>Utilizar el sistema de grillas.</a:t>
            </a:r>
          </a:p>
          <a:p>
            <a:pPr>
              <a:buFont typeface="Wingdings" panose="05000000000000000000" pitchFamily="2" charset="2"/>
              <a:buChar char="ü"/>
            </a:pPr>
            <a:r>
              <a:rPr lang="es-AR" dirty="0"/>
              <a:t>Utilizar al menos 4 clases del Framework.</a:t>
            </a:r>
          </a:p>
          <a:p>
            <a:pPr>
              <a:buFont typeface="Wingdings" panose="05000000000000000000" pitchFamily="2" charset="2"/>
              <a:buChar char="ü"/>
            </a:pPr>
            <a:endParaRPr lang="es-AR" dirty="0"/>
          </a:p>
          <a:p>
            <a:pPr marL="0" indent="0">
              <a:buNone/>
            </a:pPr>
            <a:r>
              <a:rPr lang="es-AR" dirty="0"/>
              <a:t>Al finalizar la clase, </a:t>
            </a:r>
            <a:r>
              <a:rPr lang="es-AR" b="1" dirty="0">
                <a:solidFill>
                  <a:schemeClr val="accent1"/>
                </a:solidFill>
              </a:rPr>
              <a:t>subir los avances a GitHub!</a:t>
            </a:r>
          </a:p>
          <a:p>
            <a:pPr marL="0" indent="0">
              <a:buNone/>
            </a:pPr>
            <a:endParaRPr lang="es-AR" dirty="0"/>
          </a:p>
        </p:txBody>
      </p:sp>
      <p:pic>
        <p:nvPicPr>
          <p:cNvPr id="4" name="Imagen 3"/>
          <p:cNvPicPr>
            <a:picLocks noChangeAspect="1"/>
          </p:cNvPicPr>
          <p:nvPr/>
        </p:nvPicPr>
        <p:blipFill>
          <a:blip r:embed="rId4"/>
          <a:stretch>
            <a:fillRect/>
          </a:stretch>
        </p:blipFill>
        <p:spPr>
          <a:xfrm>
            <a:off x="6086718" y="3663665"/>
            <a:ext cx="4553563" cy="2106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263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1176" y="1323701"/>
            <a:ext cx="4608768" cy="1332412"/>
          </a:xfrm>
        </p:spPr>
        <p:txBody>
          <a:bodyPr>
            <a:noAutofit/>
          </a:bodyPr>
          <a:lstStyle/>
          <a:p>
            <a:r>
              <a:rPr lang="es-AR" sz="4800">
                <a:solidFill>
                  <a:schemeClr val="accent2"/>
                </a:solidFill>
              </a:rPr>
              <a:t>¡TERMINAMOS</a:t>
            </a:r>
            <a:r>
              <a:rPr lang="es-AR" sz="4800" dirty="0">
                <a:solidFill>
                  <a:schemeClr val="accent2"/>
                </a:solidFill>
              </a:rPr>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495" y="2656113"/>
            <a:ext cx="4490905" cy="29739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603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VENTAJAS</a:t>
            </a:r>
          </a:p>
        </p:txBody>
      </p:sp>
      <p:sp>
        <p:nvSpPr>
          <p:cNvPr id="3" name="Marcador de contenido 2"/>
          <p:cNvSpPr>
            <a:spLocks noGrp="1"/>
          </p:cNvSpPr>
          <p:nvPr>
            <p:ph idx="1"/>
          </p:nvPr>
        </p:nvSpPr>
        <p:spPr>
          <a:xfrm>
            <a:off x="677333" y="2160589"/>
            <a:ext cx="7378095" cy="3880773"/>
          </a:xfrm>
        </p:spPr>
        <p:txBody>
          <a:bodyPr>
            <a:normAutofit/>
          </a:bodyPr>
          <a:lstStyle/>
          <a:p>
            <a:pPr lvl="0" algn="just">
              <a:spcBef>
                <a:spcPts val="0"/>
              </a:spcBef>
              <a:buFont typeface="Wingdings" panose="05000000000000000000" pitchFamily="2" charset="2"/>
              <a:buChar char="ü"/>
            </a:pPr>
            <a:r>
              <a:rPr lang="es-AR" sz="2000" dirty="0"/>
              <a:t>Rapidez y facilidad.</a:t>
            </a:r>
          </a:p>
          <a:p>
            <a:pPr marL="0" lvl="0" indent="0" algn="just">
              <a:spcBef>
                <a:spcPts val="0"/>
              </a:spcBef>
              <a:buNone/>
            </a:pPr>
            <a:endParaRPr lang="es-AR" sz="2000" dirty="0"/>
          </a:p>
          <a:p>
            <a:pPr lvl="0" algn="just">
              <a:spcBef>
                <a:spcPts val="0"/>
              </a:spcBef>
              <a:buFont typeface="Wingdings" panose="05000000000000000000" pitchFamily="2" charset="2"/>
              <a:buChar char="ü"/>
            </a:pPr>
            <a:r>
              <a:rPr lang="es-AR" sz="2000" dirty="0"/>
              <a:t>Soporte.</a:t>
            </a:r>
          </a:p>
          <a:p>
            <a:pPr lvl="0" algn="just">
              <a:spcBef>
                <a:spcPts val="0"/>
              </a:spcBef>
              <a:buFont typeface="Wingdings" panose="05000000000000000000" pitchFamily="2" charset="2"/>
              <a:buChar char="ü"/>
            </a:pPr>
            <a:endParaRPr lang="es-AR" sz="2000" dirty="0"/>
          </a:p>
          <a:p>
            <a:pPr lvl="0" algn="just">
              <a:spcBef>
                <a:spcPts val="0"/>
              </a:spcBef>
              <a:buFont typeface="Wingdings" panose="05000000000000000000" pitchFamily="2" charset="2"/>
              <a:buChar char="ü"/>
            </a:pPr>
            <a:r>
              <a:rPr lang="es-AR" sz="2000" dirty="0"/>
              <a:t>Nos aseguran que el diseño va a funcionar en una amplia gama de navegadores.</a:t>
            </a:r>
          </a:p>
          <a:p>
            <a:pPr marL="0" lvl="0" indent="0" algn="just">
              <a:spcBef>
                <a:spcPts val="0"/>
              </a:spcBef>
              <a:buNone/>
            </a:pPr>
            <a:endParaRPr lang="es-AR" sz="2000" dirty="0"/>
          </a:p>
          <a:p>
            <a:pPr lvl="0" algn="just">
              <a:spcBef>
                <a:spcPts val="0"/>
              </a:spcBef>
              <a:buFont typeface="Wingdings" panose="05000000000000000000" pitchFamily="2" charset="2"/>
              <a:buChar char="ü"/>
            </a:pPr>
            <a:r>
              <a:rPr lang="es-AR" sz="2000" dirty="0"/>
              <a:t>Nos aseguran cierto grado de fiabilidad en la eficacia de las utilidades que nos aportan. Un </a:t>
            </a:r>
            <a:r>
              <a:rPr lang="es-AR" sz="2000" dirty="0" err="1"/>
              <a:t>framework</a:t>
            </a:r>
            <a:r>
              <a:rPr lang="es-AR" sz="2000" dirty="0"/>
              <a:t> se supone que está bien probado para asegurarnos que no hay errores.</a:t>
            </a:r>
          </a:p>
          <a:p>
            <a:pPr marL="0" indent="0">
              <a:buNone/>
            </a:pPr>
            <a:endParaRPr lang="es-AR" dirty="0"/>
          </a:p>
        </p:txBody>
      </p:sp>
      <p:pic>
        <p:nvPicPr>
          <p:cNvPr id="5" name="Imagen 4"/>
          <p:cNvPicPr>
            <a:picLocks noChangeAspect="1"/>
          </p:cNvPicPr>
          <p:nvPr/>
        </p:nvPicPr>
        <p:blipFill>
          <a:blip r:embed="rId2"/>
          <a:stretch>
            <a:fillRect/>
          </a:stretch>
        </p:blipFill>
        <p:spPr>
          <a:xfrm>
            <a:off x="8503648" y="2624600"/>
            <a:ext cx="2952750" cy="2952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882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DESVENTAJAS</a:t>
            </a:r>
          </a:p>
        </p:txBody>
      </p:sp>
      <p:sp>
        <p:nvSpPr>
          <p:cNvPr id="3" name="Marcador de contenido 2"/>
          <p:cNvSpPr>
            <a:spLocks noGrp="1"/>
          </p:cNvSpPr>
          <p:nvPr>
            <p:ph idx="1"/>
          </p:nvPr>
        </p:nvSpPr>
        <p:spPr>
          <a:xfrm>
            <a:off x="607665" y="1628798"/>
            <a:ext cx="7656769" cy="4867796"/>
          </a:xfrm>
        </p:spPr>
        <p:txBody>
          <a:bodyPr>
            <a:noAutofit/>
          </a:bodyPr>
          <a:lstStyle/>
          <a:p>
            <a:pPr lvl="0" algn="just">
              <a:spcBef>
                <a:spcPts val="0"/>
              </a:spcBef>
              <a:buFont typeface="Wingdings" panose="05000000000000000000" pitchFamily="2" charset="2"/>
              <a:buChar char="ü"/>
            </a:pPr>
            <a:endParaRPr lang="es-AR" dirty="0"/>
          </a:p>
          <a:p>
            <a:pPr lvl="0" algn="just">
              <a:spcBef>
                <a:spcPts val="0"/>
              </a:spcBef>
              <a:buFont typeface="Wingdings" panose="05000000000000000000" pitchFamily="2" charset="2"/>
              <a:buChar char="ü"/>
            </a:pPr>
            <a:r>
              <a:rPr lang="es-AR" dirty="0"/>
              <a:t>Tiempo de aprendizaje</a:t>
            </a:r>
          </a:p>
          <a:p>
            <a:pPr marL="0" lvl="0" indent="0" algn="just">
              <a:spcBef>
                <a:spcPts val="0"/>
              </a:spcBef>
              <a:buNone/>
            </a:pPr>
            <a:endParaRPr lang="es-AR" dirty="0"/>
          </a:p>
          <a:p>
            <a:pPr algn="just">
              <a:buFont typeface="Wingdings" panose="05000000000000000000" pitchFamily="2" charset="2"/>
              <a:buChar char="ü"/>
            </a:pPr>
            <a:r>
              <a:rPr lang="es-AR" dirty="0"/>
              <a:t>Exceso de código. La importación de código del </a:t>
            </a:r>
            <a:r>
              <a:rPr lang="es-AR" dirty="0" err="1"/>
              <a:t>framework</a:t>
            </a:r>
            <a:r>
              <a:rPr lang="es-AR" dirty="0"/>
              <a:t> que no es necesario en nuestro diseño web concreto. Esto provoca un incremento innecesario del consumo del ancho de banda y del tiempo de descarga.</a:t>
            </a:r>
          </a:p>
          <a:p>
            <a:pPr marL="0" indent="0" algn="just">
              <a:buNone/>
            </a:pPr>
            <a:endParaRPr lang="es-AR" dirty="0"/>
          </a:p>
          <a:p>
            <a:pPr algn="just">
              <a:buFont typeface="Wingdings" panose="05000000000000000000" pitchFamily="2" charset="2"/>
              <a:buChar char="ü"/>
            </a:pPr>
            <a:r>
              <a:rPr lang="es-AR" dirty="0"/>
              <a:t>Hay un menor control por parte del desarrollador de lo que realmente está sucediendo en la visualización de la página web. Esto suele ser un problema cuando se tiene que corregir algún efecto indeseado.</a:t>
            </a:r>
          </a:p>
          <a:p>
            <a:pPr marL="0" indent="0" algn="just">
              <a:buNone/>
            </a:pPr>
            <a:endParaRPr lang="es-AR" dirty="0"/>
          </a:p>
          <a:p>
            <a:pPr algn="just">
              <a:buFont typeface="Wingdings" panose="05000000000000000000" pitchFamily="2" charset="2"/>
              <a:buChar char="ü"/>
            </a:pPr>
            <a:r>
              <a:rPr lang="es-AR" dirty="0"/>
              <a:t>Al diseñar con código “</a:t>
            </a:r>
            <a:r>
              <a:rPr lang="es-AR" dirty="0" err="1"/>
              <a:t>prehecho</a:t>
            </a:r>
            <a:r>
              <a:rPr lang="es-AR" dirty="0"/>
              <a:t>”, podemos estar limitándonos en cuanto las posibilidades de elección del diseño web.</a:t>
            </a:r>
          </a:p>
        </p:txBody>
      </p:sp>
      <p:pic>
        <p:nvPicPr>
          <p:cNvPr id="4" name="Imagen 3"/>
          <p:cNvPicPr>
            <a:picLocks noChangeAspect="1"/>
          </p:cNvPicPr>
          <p:nvPr/>
        </p:nvPicPr>
        <p:blipFill>
          <a:blip r:embed="rId2"/>
          <a:stretch>
            <a:fillRect/>
          </a:stretch>
        </p:blipFill>
        <p:spPr>
          <a:xfrm>
            <a:off x="8856891" y="2819683"/>
            <a:ext cx="2838450" cy="2486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71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ALGUNOS FRAMEWORKS CSS…</a:t>
            </a:r>
          </a:p>
        </p:txBody>
      </p:sp>
      <p:sp>
        <p:nvSpPr>
          <p:cNvPr id="3" name="Marcador de contenido 2"/>
          <p:cNvSpPr>
            <a:spLocks noGrp="1"/>
          </p:cNvSpPr>
          <p:nvPr>
            <p:ph idx="1"/>
          </p:nvPr>
        </p:nvSpPr>
        <p:spPr/>
        <p:txBody>
          <a:bodyPr/>
          <a:lstStyle/>
          <a:p>
            <a:pPr marL="0" indent="0">
              <a:buNone/>
            </a:pPr>
            <a:r>
              <a:rPr lang="es-AR" dirty="0"/>
              <a:t>A continuación se presentarán algunos </a:t>
            </a:r>
            <a:r>
              <a:rPr lang="es-AR" dirty="0" err="1"/>
              <a:t>Frameworks</a:t>
            </a:r>
            <a:r>
              <a:rPr lang="es-AR" dirty="0"/>
              <a:t> CSS. </a:t>
            </a:r>
          </a:p>
        </p:txBody>
      </p:sp>
      <p:pic>
        <p:nvPicPr>
          <p:cNvPr id="4" name="Imagen 3"/>
          <p:cNvPicPr>
            <a:picLocks noChangeAspect="1"/>
          </p:cNvPicPr>
          <p:nvPr/>
        </p:nvPicPr>
        <p:blipFill>
          <a:blip r:embed="rId2"/>
          <a:stretch>
            <a:fillRect/>
          </a:stretch>
        </p:blipFill>
        <p:spPr>
          <a:xfrm>
            <a:off x="1159899" y="3514914"/>
            <a:ext cx="1809220" cy="865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3"/>
          <a:stretch>
            <a:fillRect/>
          </a:stretch>
        </p:blipFill>
        <p:spPr>
          <a:xfrm>
            <a:off x="3254319" y="4869240"/>
            <a:ext cx="2526511" cy="161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4"/>
          <a:stretch>
            <a:fillRect/>
          </a:stretch>
        </p:blipFill>
        <p:spPr>
          <a:xfrm>
            <a:off x="5347990" y="3255295"/>
            <a:ext cx="1765304" cy="1087809"/>
          </a:xfrm>
          <a:prstGeom prst="rect">
            <a:avLst/>
          </a:prstGeom>
          <a:ln>
            <a:noFill/>
          </a:ln>
          <a:effectLst>
            <a:outerShdw blurRad="292100" dist="139700" dir="2700000" algn="tl" rotWithShape="0">
              <a:srgbClr val="333333">
                <a:alpha val="65000"/>
              </a:srgbClr>
            </a:outerShdw>
          </a:effectLst>
        </p:spPr>
      </p:pic>
      <p:pic>
        <p:nvPicPr>
          <p:cNvPr id="8" name="Marcador de contenido 3"/>
          <p:cNvPicPr>
            <a:picLocks noChangeAspect="1"/>
          </p:cNvPicPr>
          <p:nvPr/>
        </p:nvPicPr>
        <p:blipFill>
          <a:blip r:embed="rId5"/>
          <a:stretch>
            <a:fillRect/>
          </a:stretch>
        </p:blipFill>
        <p:spPr>
          <a:xfrm>
            <a:off x="7452798" y="4343104"/>
            <a:ext cx="2905125"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938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UIKIT</a:t>
            </a:r>
          </a:p>
        </p:txBody>
      </p:sp>
      <p:sp>
        <p:nvSpPr>
          <p:cNvPr id="3" name="Marcador de contenido 2"/>
          <p:cNvSpPr>
            <a:spLocks noGrp="1"/>
          </p:cNvSpPr>
          <p:nvPr>
            <p:ph idx="1"/>
          </p:nvPr>
        </p:nvSpPr>
        <p:spPr/>
        <p:txBody>
          <a:bodyPr/>
          <a:lstStyle/>
          <a:p>
            <a:pPr marL="0" indent="0">
              <a:buNone/>
            </a:pPr>
            <a:r>
              <a:rPr lang="es-AR" sz="2000" dirty="0">
                <a:hlinkClick r:id="rId2"/>
              </a:rPr>
              <a:t>https://getuikit.com/</a:t>
            </a:r>
            <a:endParaRPr lang="es-AR" sz="2000" dirty="0"/>
          </a:p>
          <a:p>
            <a:pPr marL="0" indent="0">
              <a:buNone/>
            </a:pPr>
            <a:endParaRPr lang="es-AR" dirty="0"/>
          </a:p>
          <a:p>
            <a:pPr marL="0" indent="0" algn="just">
              <a:buNone/>
            </a:pPr>
            <a:r>
              <a:rPr lang="es-AR" sz="2000" dirty="0"/>
              <a:t>Un </a:t>
            </a:r>
            <a:r>
              <a:rPr lang="es-AR" sz="2000" dirty="0" err="1"/>
              <a:t>framework</a:t>
            </a:r>
            <a:r>
              <a:rPr lang="es-AR" sz="2000" dirty="0"/>
              <a:t> ligero y modular para el desarrollo de interfaces web rápidas y potentes. </a:t>
            </a:r>
            <a:r>
              <a:rPr lang="es-AR" sz="2000" dirty="0" err="1"/>
              <a:t>UIKit</a:t>
            </a:r>
            <a:r>
              <a:rPr lang="es-AR" sz="2000" dirty="0"/>
              <a:t> le ofrece una colección completa de componentes HTML, CSS y JS que es fácil de usar, fácil de personalizar y extensible.</a:t>
            </a:r>
          </a:p>
          <a:p>
            <a:pPr marL="0" indent="0">
              <a:buNone/>
            </a:pPr>
            <a:endParaRPr lang="es-AR" dirty="0"/>
          </a:p>
        </p:txBody>
      </p:sp>
      <p:pic>
        <p:nvPicPr>
          <p:cNvPr id="4" name="Imagen 3"/>
          <p:cNvPicPr>
            <a:picLocks noChangeAspect="1"/>
          </p:cNvPicPr>
          <p:nvPr/>
        </p:nvPicPr>
        <p:blipFill>
          <a:blip r:embed="rId3"/>
          <a:stretch>
            <a:fillRect/>
          </a:stretch>
        </p:blipFill>
        <p:spPr>
          <a:xfrm>
            <a:off x="6949032" y="4873669"/>
            <a:ext cx="1809220" cy="865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01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FOUNDATION</a:t>
            </a:r>
          </a:p>
        </p:txBody>
      </p:sp>
      <p:sp>
        <p:nvSpPr>
          <p:cNvPr id="3" name="Marcador de contenido 2"/>
          <p:cNvSpPr>
            <a:spLocks noGrp="1"/>
          </p:cNvSpPr>
          <p:nvPr>
            <p:ph idx="1"/>
          </p:nvPr>
        </p:nvSpPr>
        <p:spPr/>
        <p:txBody>
          <a:bodyPr/>
          <a:lstStyle/>
          <a:p>
            <a:pPr marL="0" indent="0">
              <a:buNone/>
            </a:pPr>
            <a:r>
              <a:rPr lang="es-AR" dirty="0">
                <a:hlinkClick r:id="rId2"/>
              </a:rPr>
              <a:t>http://foundation.zurb.com/</a:t>
            </a:r>
            <a:endParaRPr lang="es-AR" dirty="0"/>
          </a:p>
          <a:p>
            <a:pPr marL="0" indent="0">
              <a:buNone/>
            </a:pPr>
            <a:endParaRPr lang="es-AR" dirty="0"/>
          </a:p>
          <a:p>
            <a:pPr marL="0" indent="0">
              <a:buNone/>
            </a:pPr>
            <a:r>
              <a:rPr lang="es-AR" sz="2000" dirty="0"/>
              <a:t>Fue el primer </a:t>
            </a:r>
            <a:r>
              <a:rPr lang="es-AR" sz="2000" dirty="0" err="1"/>
              <a:t>framework</a:t>
            </a:r>
            <a:r>
              <a:rPr lang="es-AR" sz="2000" dirty="0"/>
              <a:t> de código abierto. Se puede comenzar con “</a:t>
            </a:r>
            <a:r>
              <a:rPr lang="es-AR" sz="2000" dirty="0" err="1"/>
              <a:t>mobile</a:t>
            </a:r>
            <a:r>
              <a:rPr lang="es-AR" sz="2000" dirty="0"/>
              <a:t> </a:t>
            </a:r>
            <a:r>
              <a:rPr lang="es-AR" sz="2000" dirty="0" err="1"/>
              <a:t>first</a:t>
            </a:r>
            <a:r>
              <a:rPr lang="es-AR" sz="2000" dirty="0"/>
              <a:t>”. Se utiliza para los sitios web flexibles y </a:t>
            </a:r>
            <a:r>
              <a:rPr lang="es-AR" sz="2000" dirty="0" err="1"/>
              <a:t>responsive</a:t>
            </a:r>
            <a:r>
              <a:rPr lang="es-AR" sz="2000" dirty="0"/>
              <a:t>.</a:t>
            </a:r>
          </a:p>
          <a:p>
            <a:pPr marL="0" indent="0">
              <a:buNone/>
            </a:pPr>
            <a:endParaRPr lang="es-AR" dirty="0"/>
          </a:p>
        </p:txBody>
      </p:sp>
      <p:pic>
        <p:nvPicPr>
          <p:cNvPr id="4" name="Imagen 3"/>
          <p:cNvPicPr>
            <a:picLocks noChangeAspect="1"/>
          </p:cNvPicPr>
          <p:nvPr/>
        </p:nvPicPr>
        <p:blipFill>
          <a:blip r:embed="rId3"/>
          <a:stretch>
            <a:fillRect/>
          </a:stretch>
        </p:blipFill>
        <p:spPr>
          <a:xfrm>
            <a:off x="5263243" y="4100975"/>
            <a:ext cx="3534991" cy="2265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942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MATERIALIZE</a:t>
            </a:r>
          </a:p>
        </p:txBody>
      </p:sp>
      <p:sp>
        <p:nvSpPr>
          <p:cNvPr id="3" name="Marcador de contenido 2"/>
          <p:cNvSpPr>
            <a:spLocks noGrp="1"/>
          </p:cNvSpPr>
          <p:nvPr>
            <p:ph idx="1"/>
          </p:nvPr>
        </p:nvSpPr>
        <p:spPr/>
        <p:txBody>
          <a:bodyPr/>
          <a:lstStyle/>
          <a:p>
            <a:pPr marL="0" indent="0">
              <a:buNone/>
            </a:pPr>
            <a:r>
              <a:rPr lang="es-AR" dirty="0">
                <a:hlinkClick r:id="rId2"/>
              </a:rPr>
              <a:t>http://materializecss.com</a:t>
            </a:r>
            <a:endParaRPr lang="es-AR" dirty="0"/>
          </a:p>
          <a:p>
            <a:pPr marL="0" indent="0">
              <a:buNone/>
            </a:pPr>
            <a:endParaRPr lang="es-AR" dirty="0"/>
          </a:p>
          <a:p>
            <a:pPr marL="0" indent="0" algn="just">
              <a:buNone/>
            </a:pPr>
            <a:r>
              <a:rPr lang="es-AR" sz="2000" dirty="0"/>
              <a:t>Creado y diseñado por Google.</a:t>
            </a:r>
          </a:p>
          <a:p>
            <a:pPr marL="0" indent="0" algn="just">
              <a:buNone/>
            </a:pPr>
            <a:r>
              <a:rPr lang="es-AR" sz="2000" dirty="0" err="1"/>
              <a:t>Materialize</a:t>
            </a:r>
            <a:r>
              <a:rPr lang="es-AR" sz="2000" dirty="0"/>
              <a:t> es un </a:t>
            </a:r>
            <a:r>
              <a:rPr lang="es-AR" sz="2000" dirty="0" err="1"/>
              <a:t>framework</a:t>
            </a:r>
            <a:r>
              <a:rPr lang="es-AR" sz="2000" dirty="0"/>
              <a:t> moderno, </a:t>
            </a:r>
            <a:r>
              <a:rPr lang="es-AR" sz="2000" dirty="0" err="1"/>
              <a:t>responsive</a:t>
            </a:r>
            <a:r>
              <a:rPr lang="es-AR" sz="2000" dirty="0"/>
              <a:t>, basado en Material </a:t>
            </a:r>
            <a:r>
              <a:rPr lang="es-AR" sz="2000" dirty="0" err="1"/>
              <a:t>Design</a:t>
            </a:r>
            <a:r>
              <a:rPr lang="es-AR" sz="2000" dirty="0"/>
              <a:t>.</a:t>
            </a:r>
          </a:p>
        </p:txBody>
      </p:sp>
      <p:pic>
        <p:nvPicPr>
          <p:cNvPr id="4" name="Imagen 3"/>
          <p:cNvPicPr>
            <a:picLocks noChangeAspect="1"/>
          </p:cNvPicPr>
          <p:nvPr/>
        </p:nvPicPr>
        <p:blipFill>
          <a:blip r:embed="rId3"/>
          <a:stretch>
            <a:fillRect/>
          </a:stretch>
        </p:blipFill>
        <p:spPr>
          <a:xfrm>
            <a:off x="6590892" y="4575536"/>
            <a:ext cx="1902126" cy="1172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978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BOOTSTRAP</a:t>
            </a:r>
          </a:p>
        </p:txBody>
      </p:sp>
      <p:pic>
        <p:nvPicPr>
          <p:cNvPr id="4" name="Marcador de contenido 3"/>
          <p:cNvPicPr>
            <a:picLocks noGrp="1" noChangeAspect="1"/>
          </p:cNvPicPr>
          <p:nvPr>
            <p:ph idx="1"/>
          </p:nvPr>
        </p:nvPicPr>
        <p:blipFill>
          <a:blip r:embed="rId2"/>
          <a:stretch>
            <a:fillRect/>
          </a:stretch>
        </p:blipFill>
        <p:spPr>
          <a:xfrm>
            <a:off x="5787684" y="4334396"/>
            <a:ext cx="2905125"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Marcador de contenido 2"/>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AR" dirty="0">
                <a:hlinkClick r:id="rId3"/>
              </a:rPr>
              <a:t>http://getbootstrap.com/</a:t>
            </a:r>
            <a:endParaRPr lang="es-AR" dirty="0"/>
          </a:p>
          <a:p>
            <a:pPr marL="0" indent="0">
              <a:buNone/>
            </a:pPr>
            <a:endParaRPr lang="es-AR" dirty="0"/>
          </a:p>
          <a:p>
            <a:pPr marL="0" indent="0" algn="just">
              <a:buNone/>
            </a:pPr>
            <a:r>
              <a:rPr lang="es-AR" dirty="0"/>
              <a:t>Uno de los Framework más populares y utilizados. Fue desarrollado por Twitter. </a:t>
            </a:r>
          </a:p>
          <a:p>
            <a:pPr marL="0" indent="0" algn="just">
              <a:buNone/>
            </a:pPr>
            <a:r>
              <a:rPr lang="es-AR" dirty="0"/>
              <a:t>Nos ofrece  estructuras en HTML5, clases CSS3 para </a:t>
            </a:r>
            <a:r>
              <a:rPr lang="es-AR" dirty="0" err="1"/>
              <a:t>grids</a:t>
            </a:r>
            <a:r>
              <a:rPr lang="es-AR" dirty="0"/>
              <a:t> </a:t>
            </a:r>
            <a:r>
              <a:rPr lang="es-AR" dirty="0" err="1"/>
              <a:t>responsive</a:t>
            </a:r>
            <a:r>
              <a:rPr lang="es-AR" dirty="0"/>
              <a:t>, efectos en </a:t>
            </a:r>
            <a:r>
              <a:rPr lang="es-AR" dirty="0" err="1"/>
              <a:t>Jquery</a:t>
            </a:r>
            <a:r>
              <a:rPr lang="es-AR" dirty="0"/>
              <a:t> y mucho más…</a:t>
            </a:r>
          </a:p>
          <a:p>
            <a:pPr marL="0" indent="0" algn="just">
              <a:buNone/>
            </a:pPr>
            <a:r>
              <a:rPr lang="es-AR" dirty="0"/>
              <a:t>Será abordado en mayor detalle a continuación.</a:t>
            </a:r>
          </a:p>
          <a:p>
            <a:pPr marL="0" indent="0">
              <a:buNone/>
            </a:pPr>
            <a:endParaRPr lang="es-AR" dirty="0"/>
          </a:p>
        </p:txBody>
      </p:sp>
    </p:spTree>
    <p:extLst>
      <p:ext uri="{BB962C8B-B14F-4D97-AF65-F5344CB8AC3E}">
        <p14:creationId xmlns:p14="http://schemas.microsoft.com/office/powerpoint/2010/main" val="3019845748"/>
      </p:ext>
    </p:extLst>
  </p:cSld>
  <p:clrMapOvr>
    <a:masterClrMapping/>
  </p:clrMapOvr>
</p:sld>
</file>

<file path=ppt/theme/theme1.xml><?xml version="1.0" encoding="utf-8"?>
<a:theme xmlns:a="http://schemas.openxmlformats.org/drawingml/2006/main" name="Faceta">
  <a:themeElements>
    <a:clrScheme name="Personalizado 6">
      <a:dk1>
        <a:sysClr val="windowText" lastClr="000000"/>
      </a:dk1>
      <a:lt1>
        <a:sysClr val="window" lastClr="FFFFFF"/>
      </a:lt1>
      <a:dk2>
        <a:srgbClr val="17406D"/>
      </a:dk2>
      <a:lt2>
        <a:srgbClr val="DBEFF9"/>
      </a:lt2>
      <a:accent1>
        <a:srgbClr val="146F8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770</Words>
  <Application>Microsoft Office PowerPoint</Application>
  <PresentationFormat>Panorámica</PresentationFormat>
  <Paragraphs>105</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Trebuchet MS</vt:lpstr>
      <vt:lpstr>Wingdings</vt:lpstr>
      <vt:lpstr>Wingdings 3</vt:lpstr>
      <vt:lpstr>Faceta</vt:lpstr>
      <vt:lpstr>PROGRAMACIÓN WEB CON LARAVEL Clase 5</vt:lpstr>
      <vt:lpstr>¿QUÉ ES UN FRAMEWORK?</vt:lpstr>
      <vt:lpstr>VENTAJAS</vt:lpstr>
      <vt:lpstr>DESVENTAJAS</vt:lpstr>
      <vt:lpstr>ALGUNOS FRAMEWORKS CSS…</vt:lpstr>
      <vt:lpstr>UIKIT</vt:lpstr>
      <vt:lpstr>FOUNDATION</vt:lpstr>
      <vt:lpstr>MATERIALIZE</vt:lpstr>
      <vt:lpstr>BOOTSTRAP</vt:lpstr>
      <vt:lpstr>BOOTSTRAP</vt:lpstr>
      <vt:lpstr>USO DE BOOTSTRAP</vt:lpstr>
      <vt:lpstr>EJEMPLO</vt:lpstr>
      <vt:lpstr>GRID SYSTEM</vt:lpstr>
      <vt:lpstr>EJEMPLO – GRID SYSTEM</vt:lpstr>
      <vt:lpstr>TABLES</vt:lpstr>
      <vt:lpstr>IMAGES</vt:lpstr>
      <vt:lpstr>BUTTONS</vt:lpstr>
      <vt:lpstr>PROGRESS BARS</vt:lpstr>
      <vt:lpstr>FORMS</vt:lpstr>
      <vt:lpstr>Y MÁS…</vt:lpstr>
      <vt:lpstr>EXAMPLES</vt:lpstr>
      <vt:lpstr>ICONS</vt:lpstr>
      <vt:lpstr>THEMES</vt:lpstr>
      <vt:lpstr>EJERCICIO</vt:lpstr>
      <vt:lpstr>¡TERMINAMOS!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PARTE Clase 4</dc:title>
  <dc:creator>Macarena Latini</dc:creator>
  <cp:lastModifiedBy>Ferrete Maximiliano (Contractor)</cp:lastModifiedBy>
  <cp:revision>31</cp:revision>
  <dcterms:created xsi:type="dcterms:W3CDTF">2017-08-27T19:26:48Z</dcterms:created>
  <dcterms:modified xsi:type="dcterms:W3CDTF">2020-09-29T20:05:46Z</dcterms:modified>
</cp:coreProperties>
</file>