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7053263" cy="93091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6B2EEBD-7AEF-4E2F-A685-C1A6FDAD9CEE}" type="datetimeFigureOut">
              <a:rPr lang="es-AR" smtClean="0"/>
              <a:t>16/9/2018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9F905E4E-CED2-4492-B004-A28D79D1AA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28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3049-F2B3-4D37-BD3F-60792E8E38B1}" type="datetime1">
              <a:rPr lang="es-AR" smtClean="0"/>
              <a:t>16/9/2018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90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2832-3E04-49A7-B679-76D9AA180FE3}" type="datetime1">
              <a:rPr lang="es-AR" smtClean="0"/>
              <a:t>16/9/2018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468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63E2-79A3-40D4-B397-B06EF5B3A20D}" type="datetime1">
              <a:rPr lang="es-AR" smtClean="0"/>
              <a:t>16/9/2018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37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DDCB-D33F-4591-9FCA-7E4B28C529BA}" type="datetime1">
              <a:rPr lang="es-AR" smtClean="0"/>
              <a:t>16/9/2018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22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395D-7283-4F5F-8234-26BCB0186EBA}" type="datetime1">
              <a:rPr lang="es-AR" smtClean="0"/>
              <a:t>16/9/2018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12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D300-A0D4-4E46-A7F1-1D4D0291E899}" type="datetime1">
              <a:rPr lang="es-AR" smtClean="0"/>
              <a:t>16/9/2018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025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E58E-06B9-499C-9752-79F1D2179121}" type="datetime1">
              <a:rPr lang="es-AR" smtClean="0"/>
              <a:t>16/9/2018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426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440E-86FC-4308-AAE3-4A71343A3241}" type="datetime1">
              <a:rPr lang="es-AR" smtClean="0"/>
              <a:t>16/9/2018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018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BF9-4078-4C75-960F-8AA5432E0C4B}" type="datetime1">
              <a:rPr lang="es-AR" smtClean="0"/>
              <a:t>16/9/2018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859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D4D5-1F7E-4FFF-96C0-722B6C4B6BA0}" type="datetime1">
              <a:rPr lang="es-AR" smtClean="0"/>
              <a:t>16/9/2018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163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6AF3-6C83-40FA-B62E-D3A866E3B171}" type="datetime1">
              <a:rPr lang="es-AR" smtClean="0"/>
              <a:t>16/9/2018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47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CA56-2FA1-4CA6-AE18-DD4C403451C5}" type="datetime1">
              <a:rPr lang="es-AR" smtClean="0"/>
              <a:t>16/9/2018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76CD-028D-45B6-9F4A-4529E96E3F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968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17411" y="5570509"/>
            <a:ext cx="9144000" cy="1035277"/>
          </a:xfrm>
        </p:spPr>
        <p:txBody>
          <a:bodyPr>
            <a:normAutofit/>
          </a:bodyPr>
          <a:lstStyle/>
          <a:p>
            <a:r>
              <a:rPr lang="es-AR" sz="2800" dirty="0" smtClean="0">
                <a:latin typeface="Bodoni MT" panose="02070603080606020203" pitchFamily="18" charset="0"/>
              </a:rPr>
              <a:t>Universidad  Nacional de Lomas de </a:t>
            </a:r>
            <a:r>
              <a:rPr lang="es-AR" sz="2800" dirty="0">
                <a:latin typeface="Bodoni MT" panose="02070603080606020203" pitchFamily="18" charset="0"/>
              </a:rPr>
              <a:t>Z</a:t>
            </a:r>
            <a:r>
              <a:rPr lang="es-AR" sz="2800" dirty="0" smtClean="0">
                <a:latin typeface="Bodoni MT" panose="02070603080606020203" pitchFamily="18" charset="0"/>
              </a:rPr>
              <a:t>amora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94" y="650128"/>
            <a:ext cx="3445783" cy="4529501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2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10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653141" y="1040414"/>
            <a:ext cx="108160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err="1" smtClean="0">
                <a:latin typeface="StagSans-Light"/>
              </a:rPr>
              <a:t>Northbridge</a:t>
            </a:r>
            <a:r>
              <a:rPr lang="es-AR" sz="2400" dirty="0" smtClean="0">
                <a:latin typeface="StagSans-Light"/>
              </a:rPr>
              <a:t> </a:t>
            </a:r>
          </a:p>
          <a:p>
            <a:endParaRPr lang="es-AR" sz="2400" dirty="0">
              <a:latin typeface="StagSans-Light"/>
            </a:endParaRPr>
          </a:p>
          <a:p>
            <a:r>
              <a:rPr lang="es-AR" sz="2400" dirty="0" smtClean="0">
                <a:latin typeface="StagSans-Light"/>
              </a:rPr>
              <a:t>Podríamos decir que es </a:t>
            </a:r>
            <a:r>
              <a:rPr lang="es-AR" sz="2400" dirty="0">
                <a:latin typeface="StagSans-Light"/>
              </a:rPr>
              <a:t>la </a:t>
            </a:r>
            <a:r>
              <a:rPr lang="es-AR" sz="2400" dirty="0" smtClean="0">
                <a:latin typeface="StagSans-Light"/>
              </a:rPr>
              <a:t>mano derecha </a:t>
            </a:r>
            <a:r>
              <a:rPr lang="es-AR" sz="2400" dirty="0">
                <a:latin typeface="StagSans-Light"/>
              </a:rPr>
              <a:t>del procesador, ya que es el que se</a:t>
            </a:r>
          </a:p>
          <a:p>
            <a:r>
              <a:rPr lang="es-AR" sz="2400" dirty="0">
                <a:latin typeface="StagSans-Light"/>
              </a:rPr>
              <a:t>ocupa de recibir todos los pedidos de este y </a:t>
            </a:r>
            <a:r>
              <a:rPr lang="es-AR" sz="2400" dirty="0" smtClean="0">
                <a:latin typeface="StagSans-Light"/>
              </a:rPr>
              <a:t>de </a:t>
            </a:r>
            <a:r>
              <a:rPr lang="es-AR" sz="2400" dirty="0">
                <a:latin typeface="StagSans-Light"/>
              </a:rPr>
              <a:t>manejar el tráfico de datos (desde la </a:t>
            </a:r>
            <a:r>
              <a:rPr lang="es-AR" sz="2400" dirty="0" smtClean="0">
                <a:latin typeface="StagSans-Light"/>
              </a:rPr>
              <a:t>memoria </a:t>
            </a:r>
            <a:r>
              <a:rPr lang="es-AR" sz="2400" dirty="0" err="1" smtClean="0">
                <a:latin typeface="StagSans-Light"/>
              </a:rPr>
              <a:t>ram</a:t>
            </a:r>
            <a:r>
              <a:rPr lang="es-AR" sz="2400" dirty="0">
                <a:latin typeface="StagSans-Light"/>
              </a:rPr>
              <a:t>, la interfaz gráfica, el </a:t>
            </a:r>
            <a:r>
              <a:rPr lang="es-AR" sz="2400" dirty="0" err="1">
                <a:latin typeface="StagSans-Light"/>
              </a:rPr>
              <a:t>southbridge</a:t>
            </a:r>
            <a:r>
              <a:rPr lang="es-AR" sz="2400" dirty="0">
                <a:latin typeface="StagSans-Light"/>
              </a:rPr>
              <a:t>, y </a:t>
            </a:r>
            <a:r>
              <a:rPr lang="es-AR" sz="2400" dirty="0" smtClean="0">
                <a:latin typeface="StagSans-Light"/>
              </a:rPr>
              <a:t>hacia ellos</a:t>
            </a:r>
            <a:r>
              <a:rPr lang="es-AR" sz="2400" dirty="0">
                <a:latin typeface="StagSans-Light"/>
              </a:rPr>
              <a:t>) para entregar en tiempo y forma los </a:t>
            </a:r>
            <a:r>
              <a:rPr lang="es-AR" sz="2400" dirty="0" smtClean="0">
                <a:latin typeface="StagSans-Light"/>
              </a:rPr>
              <a:t>datos que </a:t>
            </a:r>
            <a:r>
              <a:rPr lang="es-AR" sz="2400" dirty="0">
                <a:latin typeface="StagSans-Light"/>
              </a:rPr>
              <a:t>se le piden. </a:t>
            </a:r>
            <a:endParaRPr lang="es-AR" sz="2400" dirty="0" smtClean="0">
              <a:latin typeface="StagSans-Light"/>
            </a:endParaRPr>
          </a:p>
          <a:p>
            <a:endParaRPr lang="es-AR" sz="2400" dirty="0">
              <a:latin typeface="StagSans-Light"/>
            </a:endParaRPr>
          </a:p>
          <a:p>
            <a:r>
              <a:rPr lang="es-AR" sz="2400" dirty="0" smtClean="0">
                <a:latin typeface="StagSans-Light"/>
              </a:rPr>
              <a:t>Por </a:t>
            </a:r>
            <a:r>
              <a:rPr lang="es-AR" sz="2400" dirty="0">
                <a:latin typeface="StagSans-Light"/>
              </a:rPr>
              <a:t>supuesto que este </a:t>
            </a:r>
            <a:r>
              <a:rPr lang="es-AR" sz="2400" dirty="0" smtClean="0">
                <a:latin typeface="StagSans-Light"/>
              </a:rPr>
              <a:t>corazón, que </a:t>
            </a:r>
            <a:r>
              <a:rPr lang="es-AR" sz="2400" dirty="0">
                <a:latin typeface="StagSans-Light"/>
              </a:rPr>
              <a:t>sincroniza los diversos componentes, no</a:t>
            </a:r>
          </a:p>
          <a:p>
            <a:r>
              <a:rPr lang="es-AR" sz="2400" dirty="0">
                <a:latin typeface="StagSans-Light"/>
              </a:rPr>
              <a:t>puede trabajar con cualquier combinación </a:t>
            </a:r>
            <a:r>
              <a:rPr lang="es-AR" sz="2400" dirty="0" smtClean="0">
                <a:latin typeface="StagSans-Light"/>
              </a:rPr>
              <a:t>de frecuencias</a:t>
            </a:r>
            <a:r>
              <a:rPr lang="es-AR" sz="2400" dirty="0">
                <a:latin typeface="StagSans-Light"/>
              </a:rPr>
              <a:t>. es decir, debe haber una cierta </a:t>
            </a:r>
            <a:r>
              <a:rPr lang="es-AR" sz="2400" dirty="0" smtClean="0">
                <a:latin typeface="StagSans-Light"/>
              </a:rPr>
              <a:t>armonía entre </a:t>
            </a:r>
            <a:r>
              <a:rPr lang="es-AR" sz="2400" dirty="0">
                <a:latin typeface="StagSans-Light"/>
              </a:rPr>
              <a:t>las distintas frecuencias (procesador,</a:t>
            </a:r>
          </a:p>
          <a:p>
            <a:r>
              <a:rPr lang="es-AR" sz="2400" dirty="0">
                <a:latin typeface="StagSans-Light"/>
              </a:rPr>
              <a:t>buses, memoria, etc.) para que el chipset </a:t>
            </a:r>
            <a:r>
              <a:rPr lang="es-AR" sz="2400" dirty="0" smtClean="0">
                <a:latin typeface="StagSans-Light"/>
              </a:rPr>
              <a:t>pueda relacionarlas </a:t>
            </a:r>
            <a:r>
              <a:rPr lang="es-AR" sz="2400" dirty="0">
                <a:latin typeface="StagSans-Light"/>
              </a:rPr>
              <a:t>en forma correcta.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0928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11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1162594" y="1473317"/>
            <a:ext cx="103588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err="1" smtClean="0">
                <a:latin typeface="StagSans-Light"/>
              </a:rPr>
              <a:t>Southbridge</a:t>
            </a:r>
            <a:r>
              <a:rPr lang="es-AR" sz="2400" b="1" dirty="0" smtClean="0">
                <a:latin typeface="StagSans-Light"/>
              </a:rPr>
              <a:t> </a:t>
            </a:r>
          </a:p>
          <a:p>
            <a:endParaRPr lang="es-AR" sz="2400" dirty="0">
              <a:latin typeface="StagSans-Light"/>
            </a:endParaRPr>
          </a:p>
          <a:p>
            <a:r>
              <a:rPr lang="es-AR" sz="2400" dirty="0">
                <a:latin typeface="StagSans-Light"/>
              </a:rPr>
              <a:t>S</a:t>
            </a:r>
            <a:r>
              <a:rPr lang="es-AR" sz="2400" dirty="0" smtClean="0">
                <a:latin typeface="StagSans-Light"/>
              </a:rPr>
              <a:t>e </a:t>
            </a:r>
            <a:r>
              <a:rPr lang="es-AR" sz="2400" dirty="0">
                <a:latin typeface="StagSans-Light"/>
              </a:rPr>
              <a:t>encarga de </a:t>
            </a:r>
            <a:r>
              <a:rPr lang="es-AR" sz="2400" dirty="0" smtClean="0">
                <a:latin typeface="StagSans-Light"/>
              </a:rPr>
              <a:t>controlar diversos </a:t>
            </a:r>
            <a:r>
              <a:rPr lang="es-AR" sz="2400" dirty="0">
                <a:latin typeface="StagSans-Light"/>
              </a:rPr>
              <a:t>buses, </a:t>
            </a:r>
            <a:r>
              <a:rPr lang="es-AR" sz="2400" dirty="0" smtClean="0">
                <a:latin typeface="StagSans-Light"/>
              </a:rPr>
              <a:t>como:</a:t>
            </a:r>
          </a:p>
          <a:p>
            <a:endParaRPr lang="es-AR" sz="2400" dirty="0" smtClean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tagSans-Light"/>
              </a:rPr>
              <a:t>el </a:t>
            </a:r>
            <a:r>
              <a:rPr lang="es-AR" sz="2400" dirty="0">
                <a:latin typeface="StagSans-Light"/>
              </a:rPr>
              <a:t>serial–ata, </a:t>
            </a:r>
            <a:endParaRPr lang="es-AR" sz="2400" dirty="0" smtClean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tagSans-Light"/>
              </a:rPr>
              <a:t>el </a:t>
            </a:r>
            <a:r>
              <a:rPr lang="es-AR" sz="2400" dirty="0" err="1" smtClean="0">
                <a:latin typeface="StagSans-Light"/>
              </a:rPr>
              <a:t>PcI</a:t>
            </a:r>
            <a:r>
              <a:rPr lang="es-AR" sz="2400" dirty="0" smtClean="0">
                <a:latin typeface="StagSans-Light"/>
              </a:rPr>
              <a:t> </a:t>
            </a:r>
            <a:r>
              <a:rPr lang="es-AR" sz="2400" dirty="0" err="1" smtClean="0">
                <a:latin typeface="StagSans-Light"/>
              </a:rPr>
              <a:t>express</a:t>
            </a:r>
            <a:r>
              <a:rPr lang="es-AR" sz="2400" dirty="0" smtClean="0">
                <a:latin typeface="StagSans-Light"/>
              </a:rPr>
              <a:t> x1,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tagSans-Light"/>
              </a:rPr>
              <a:t>los </a:t>
            </a:r>
            <a:r>
              <a:rPr lang="es-AR" sz="2400" dirty="0">
                <a:latin typeface="StagSans-Light"/>
              </a:rPr>
              <a:t>puertos </a:t>
            </a:r>
            <a:r>
              <a:rPr lang="es-AR" sz="2400" dirty="0" err="1" smtClean="0">
                <a:latin typeface="StagSans-Light"/>
              </a:rPr>
              <a:t>usb</a:t>
            </a:r>
            <a:r>
              <a:rPr lang="es-AR" sz="2400" dirty="0" smtClean="0">
                <a:latin typeface="StagSans-Light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tagSans-Light"/>
              </a:rPr>
              <a:t>Interfaz de </a:t>
            </a:r>
            <a:r>
              <a:rPr lang="es-AR" sz="2400" dirty="0" smtClean="0"/>
              <a:t>Sonido,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 Interfaz de Red (RJ45),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err="1" smtClean="0"/>
              <a:t>Wirelless</a:t>
            </a:r>
            <a:r>
              <a:rPr lang="es-AR" sz="2400" dirty="0" smtClean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Tecnología RAID,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entre otros. </a:t>
            </a:r>
            <a:endParaRPr lang="es-AR" sz="2400" dirty="0" smtClean="0">
              <a:latin typeface="Stag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16319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12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470263" y="1171042"/>
            <a:ext cx="108835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>
                <a:latin typeface="StagSans-Semibold"/>
              </a:rPr>
              <a:t>BIOS</a:t>
            </a:r>
          </a:p>
          <a:p>
            <a:endParaRPr lang="es-AR" sz="2800" b="1" dirty="0">
              <a:latin typeface="StagSans-Semibold"/>
            </a:endParaRPr>
          </a:p>
          <a:p>
            <a:r>
              <a:rPr lang="en-US" sz="2400" dirty="0" smtClean="0">
                <a:latin typeface="StagSans-Light"/>
              </a:rPr>
              <a:t>El </a:t>
            </a:r>
            <a:r>
              <a:rPr lang="en-US" sz="2400" b="1" dirty="0">
                <a:latin typeface="StagSans-Medium"/>
              </a:rPr>
              <a:t>BIOS</a:t>
            </a:r>
            <a:r>
              <a:rPr lang="en-US" sz="2400" dirty="0">
                <a:latin typeface="StagSans-Medium"/>
              </a:rPr>
              <a:t> </a:t>
            </a:r>
            <a:r>
              <a:rPr lang="en-US" sz="2400" dirty="0">
                <a:latin typeface="StagSans-Light"/>
              </a:rPr>
              <a:t>(</a:t>
            </a:r>
            <a:r>
              <a:rPr lang="en-US" sz="2400" i="1" dirty="0">
                <a:latin typeface="StagSans-BookItalic"/>
              </a:rPr>
              <a:t>Basic </a:t>
            </a:r>
            <a:r>
              <a:rPr lang="en-US" sz="2400" i="1" dirty="0" err="1">
                <a:latin typeface="StagSans-BookItalic"/>
              </a:rPr>
              <a:t>Input/Output</a:t>
            </a:r>
            <a:r>
              <a:rPr lang="en-US" sz="2400" i="1" dirty="0">
                <a:latin typeface="StagSans-BookItalic"/>
              </a:rPr>
              <a:t> System </a:t>
            </a:r>
            <a:r>
              <a:rPr lang="en-US" sz="2400" dirty="0">
                <a:latin typeface="StagSans-Light"/>
              </a:rPr>
              <a:t>o </a:t>
            </a:r>
            <a:r>
              <a:rPr lang="en-US" sz="2400" dirty="0" smtClean="0">
                <a:latin typeface="StagSans-Light"/>
              </a:rPr>
              <a:t>Sistema </a:t>
            </a:r>
            <a:r>
              <a:rPr lang="es-AR" sz="2400" dirty="0" smtClean="0">
                <a:latin typeface="StagSans-Light"/>
              </a:rPr>
              <a:t>básico </a:t>
            </a:r>
            <a:r>
              <a:rPr lang="es-AR" sz="2400" dirty="0">
                <a:latin typeface="StagSans-Light"/>
              </a:rPr>
              <a:t>de entrada/salida) es un </a:t>
            </a:r>
            <a:r>
              <a:rPr lang="es-AR" sz="2400" b="1" dirty="0">
                <a:latin typeface="StagSans-Medium"/>
              </a:rPr>
              <a:t>firmware</a:t>
            </a:r>
            <a:r>
              <a:rPr lang="es-AR" sz="2400" dirty="0">
                <a:latin typeface="StagSans-Medium"/>
              </a:rPr>
              <a:t> </a:t>
            </a:r>
            <a:r>
              <a:rPr lang="es-AR" sz="2400" dirty="0" smtClean="0">
                <a:latin typeface="StagSans-Light"/>
              </a:rPr>
              <a:t>al que accede </a:t>
            </a:r>
            <a:r>
              <a:rPr lang="es-AR" sz="2400" dirty="0">
                <a:latin typeface="StagSans-Light"/>
              </a:rPr>
              <a:t>el microprocesador no bien se </a:t>
            </a:r>
            <a:r>
              <a:rPr lang="es-AR" sz="2400" dirty="0" smtClean="0">
                <a:latin typeface="StagSans-Light"/>
              </a:rPr>
              <a:t>enciende el </a:t>
            </a:r>
            <a:r>
              <a:rPr lang="es-AR" sz="2400" dirty="0">
                <a:latin typeface="StagSans-Light"/>
              </a:rPr>
              <a:t>equipo. </a:t>
            </a:r>
            <a:endParaRPr lang="es-AR" sz="2400" dirty="0" smtClean="0">
              <a:latin typeface="StagSans-Light"/>
            </a:endParaRPr>
          </a:p>
          <a:p>
            <a:r>
              <a:rPr lang="es-AR" sz="2400" dirty="0" smtClean="0">
                <a:latin typeface="StagSans-Light"/>
              </a:rPr>
              <a:t>El </a:t>
            </a:r>
            <a:r>
              <a:rPr lang="es-AR" sz="2400" dirty="0">
                <a:latin typeface="StagSans-Light"/>
              </a:rPr>
              <a:t>chip que contiene estas </a:t>
            </a:r>
            <a:r>
              <a:rPr lang="es-AR" sz="2400" dirty="0" smtClean="0">
                <a:latin typeface="StagSans-Light"/>
              </a:rPr>
              <a:t>instrucciones se </a:t>
            </a:r>
            <a:r>
              <a:rPr lang="es-AR" sz="2400" dirty="0">
                <a:latin typeface="StagSans-Light"/>
              </a:rPr>
              <a:t>encuentra por lo general conectado al </a:t>
            </a:r>
            <a:r>
              <a:rPr lang="es-AR" sz="2400" dirty="0" smtClean="0">
                <a:latin typeface="StagSans-Light"/>
              </a:rPr>
              <a:t>chip </a:t>
            </a:r>
            <a:r>
              <a:rPr lang="es-AR" sz="2400" dirty="0" smtClean="0">
                <a:latin typeface="StagSans-Medium"/>
              </a:rPr>
              <a:t>LPCIO</a:t>
            </a:r>
            <a:r>
              <a:rPr lang="es-AR" sz="2400" dirty="0">
                <a:latin typeface="StagSans-Light"/>
              </a:rPr>
              <a:t>, también llamado simplemente </a:t>
            </a:r>
            <a:r>
              <a:rPr lang="es-AR" sz="2400" dirty="0" err="1">
                <a:latin typeface="StagSans-Medium"/>
              </a:rPr>
              <a:t>Super</a:t>
            </a:r>
            <a:r>
              <a:rPr lang="es-AR" sz="2400" dirty="0">
                <a:latin typeface="StagSans-Medium"/>
              </a:rPr>
              <a:t> </a:t>
            </a:r>
            <a:r>
              <a:rPr lang="es-AR" sz="2400" dirty="0" smtClean="0">
                <a:latin typeface="StagSans-Medium"/>
              </a:rPr>
              <a:t>I/O</a:t>
            </a:r>
            <a:r>
              <a:rPr lang="es-AR" sz="2400" dirty="0" smtClean="0">
                <a:latin typeface="StagSans-Light"/>
              </a:rPr>
              <a:t>, y </a:t>
            </a:r>
            <a:r>
              <a:rPr lang="es-AR" sz="2400" dirty="0">
                <a:latin typeface="StagSans-Light"/>
              </a:rPr>
              <a:t>este a su vez, al </a:t>
            </a:r>
            <a:r>
              <a:rPr lang="es-AR" sz="2400" dirty="0" err="1">
                <a:latin typeface="StagSans-Light"/>
              </a:rPr>
              <a:t>southbridge</a:t>
            </a:r>
            <a:r>
              <a:rPr lang="es-AR" sz="2400" dirty="0">
                <a:latin typeface="StagSans-Light"/>
              </a:rPr>
              <a:t> del </a:t>
            </a:r>
            <a:r>
              <a:rPr lang="es-AR" sz="2400" dirty="0" smtClean="0">
                <a:latin typeface="StagSans-Light"/>
              </a:rPr>
              <a:t>chipset. </a:t>
            </a:r>
          </a:p>
          <a:p>
            <a:endParaRPr lang="es-AR" sz="2400" dirty="0" smtClean="0">
              <a:latin typeface="StagSans-Light"/>
            </a:endParaRPr>
          </a:p>
          <a:p>
            <a:r>
              <a:rPr lang="es-AR" sz="2400" dirty="0">
                <a:latin typeface="StagSans-Light"/>
              </a:rPr>
              <a:t>E</a:t>
            </a:r>
            <a:r>
              <a:rPr lang="es-AR" sz="2400" dirty="0" smtClean="0">
                <a:latin typeface="StagSans-Light"/>
              </a:rPr>
              <a:t>l </a:t>
            </a:r>
            <a:r>
              <a:rPr lang="es-AR" sz="2400" b="1" dirty="0" err="1" smtClean="0">
                <a:latin typeface="StagSans-Light"/>
              </a:rPr>
              <a:t>bios</a:t>
            </a:r>
            <a:r>
              <a:rPr lang="es-AR" sz="2400" dirty="0" smtClean="0">
                <a:latin typeface="StagSans-Light"/>
              </a:rPr>
              <a:t> </a:t>
            </a:r>
            <a:r>
              <a:rPr lang="es-AR" sz="2400" dirty="0">
                <a:latin typeface="StagSans-Light"/>
              </a:rPr>
              <a:t>es un componente crucial en </a:t>
            </a:r>
            <a:r>
              <a:rPr lang="es-AR" sz="2400" dirty="0" smtClean="0">
                <a:latin typeface="StagSans-Light"/>
              </a:rPr>
              <a:t>todo </a:t>
            </a:r>
            <a:r>
              <a:rPr lang="es-AR" sz="2400" dirty="0" err="1" smtClean="0">
                <a:latin typeface="StagSans-Light"/>
              </a:rPr>
              <a:t>motherboard</a:t>
            </a:r>
            <a:r>
              <a:rPr lang="es-AR" sz="2400" dirty="0" smtClean="0">
                <a:latin typeface="StagSans-Light"/>
              </a:rPr>
              <a:t>.</a:t>
            </a:r>
            <a:endParaRPr lang="es-AR" sz="2400" dirty="0"/>
          </a:p>
        </p:txBody>
      </p:sp>
      <p:sp>
        <p:nvSpPr>
          <p:cNvPr id="7" name="Rectángulo 6"/>
          <p:cNvSpPr/>
          <p:nvPr/>
        </p:nvSpPr>
        <p:spPr>
          <a:xfrm>
            <a:off x="642257" y="5523249"/>
            <a:ext cx="109074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smtClean="0">
                <a:latin typeface="StagSans-Medium"/>
              </a:rPr>
              <a:t>Firmware</a:t>
            </a:r>
            <a:r>
              <a:rPr lang="es-AR" sz="2400" dirty="0" smtClean="0">
                <a:latin typeface="StagSans-Medium"/>
              </a:rPr>
              <a:t>: </a:t>
            </a:r>
            <a:r>
              <a:rPr lang="es-AR" i="1" dirty="0" smtClean="0"/>
              <a:t>bloque </a:t>
            </a:r>
            <a:r>
              <a:rPr lang="es-AR" i="1" dirty="0"/>
              <a:t>de instrucciones de máquina para propósitos específicos, grabado en una memoria, normalmente de lectura/escritura, que establece la lógica de más bajo nivel que controla los circuitos electrónicos de un dispositivo de cualquier </a:t>
            </a:r>
            <a:r>
              <a:rPr lang="es-AR" i="1" dirty="0" smtClean="0"/>
              <a:t>tipo.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83" y="3692729"/>
            <a:ext cx="3938307" cy="199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13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653141" y="912223"/>
            <a:ext cx="1118180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err="1">
                <a:latin typeface="StagSans-Bold"/>
              </a:rPr>
              <a:t>Form</a:t>
            </a:r>
            <a:r>
              <a:rPr lang="es-AR" sz="2800" b="1" dirty="0">
                <a:latin typeface="StagSans-Bold"/>
              </a:rPr>
              <a:t> </a:t>
            </a:r>
            <a:r>
              <a:rPr lang="es-AR" sz="2800" b="1" dirty="0" err="1" smtClean="0">
                <a:latin typeface="StagSans-Bold"/>
              </a:rPr>
              <a:t>factors</a:t>
            </a:r>
            <a:endParaRPr lang="es-AR" sz="2800" b="1" dirty="0" smtClean="0">
              <a:latin typeface="StagSans-Bold"/>
            </a:endParaRPr>
          </a:p>
          <a:p>
            <a:endParaRPr lang="es-AR" sz="2800" b="1" dirty="0">
              <a:solidFill>
                <a:srgbClr val="333333"/>
              </a:solidFill>
              <a:latin typeface="StagSans-Bold"/>
            </a:endParaRPr>
          </a:p>
          <a:p>
            <a:r>
              <a:rPr lang="es-AR" sz="2400" dirty="0" smtClean="0">
                <a:solidFill>
                  <a:srgbClr val="000000"/>
                </a:solidFill>
                <a:latin typeface="StagSans-Light"/>
              </a:rPr>
              <a:t>El </a:t>
            </a:r>
            <a:r>
              <a:rPr lang="es-AR" sz="2400" b="1" i="1" dirty="0" err="1">
                <a:solidFill>
                  <a:srgbClr val="000000"/>
                </a:solidFill>
                <a:latin typeface="StagSans-BookItalic"/>
              </a:rPr>
              <a:t>form</a:t>
            </a:r>
            <a:r>
              <a:rPr lang="es-AR" sz="2400" b="1" i="1" dirty="0">
                <a:solidFill>
                  <a:srgbClr val="000000"/>
                </a:solidFill>
                <a:latin typeface="StagSans-BookItalic"/>
              </a:rPr>
              <a:t> factor </a:t>
            </a:r>
            <a:r>
              <a:rPr lang="es-AR" sz="2400" dirty="0">
                <a:solidFill>
                  <a:srgbClr val="000000"/>
                </a:solidFill>
                <a:latin typeface="StagSans-Light"/>
              </a:rPr>
              <a:t>o </a:t>
            </a:r>
            <a:r>
              <a:rPr lang="es-AR" sz="2400" b="1" dirty="0">
                <a:solidFill>
                  <a:srgbClr val="000000"/>
                </a:solidFill>
                <a:latin typeface="StagSans-Medium"/>
              </a:rPr>
              <a:t>factor de </a:t>
            </a:r>
            <a:r>
              <a:rPr lang="es-AR" sz="2400" b="1" dirty="0" smtClean="0">
                <a:solidFill>
                  <a:srgbClr val="000000"/>
                </a:solidFill>
                <a:latin typeface="StagSans-Medium"/>
              </a:rPr>
              <a:t>forma, </a:t>
            </a:r>
            <a:r>
              <a:rPr lang="es-AR" sz="2400" dirty="0">
                <a:solidFill>
                  <a:srgbClr val="000000"/>
                </a:solidFill>
                <a:latin typeface="StagSans-Light"/>
              </a:rPr>
              <a:t>es el </a:t>
            </a:r>
            <a:r>
              <a:rPr lang="es-AR" sz="2400" dirty="0" smtClean="0">
                <a:solidFill>
                  <a:srgbClr val="000000"/>
                </a:solidFill>
                <a:latin typeface="StagSans-Light"/>
              </a:rPr>
              <a:t>estándar que </a:t>
            </a:r>
            <a:r>
              <a:rPr lang="es-AR" sz="2400" dirty="0">
                <a:solidFill>
                  <a:srgbClr val="000000"/>
                </a:solidFill>
                <a:latin typeface="StagSans-Light"/>
              </a:rPr>
              <a:t>define ciertos parámetros como </a:t>
            </a:r>
            <a:r>
              <a:rPr lang="es-AR" sz="2400" dirty="0" smtClean="0">
                <a:solidFill>
                  <a:srgbClr val="000000"/>
                </a:solidFill>
                <a:latin typeface="StagSans-Light"/>
              </a:rPr>
              <a:t>medidas, la </a:t>
            </a:r>
            <a:r>
              <a:rPr lang="es-AR" sz="2400" dirty="0">
                <a:solidFill>
                  <a:srgbClr val="000000"/>
                </a:solidFill>
                <a:latin typeface="StagSans-Light"/>
              </a:rPr>
              <a:t>ubicación de los componentes cruciales y </a:t>
            </a:r>
            <a:r>
              <a:rPr lang="es-AR" sz="2400" dirty="0" smtClean="0">
                <a:solidFill>
                  <a:srgbClr val="000000"/>
                </a:solidFill>
                <a:latin typeface="StagSans-Light"/>
              </a:rPr>
              <a:t>los dispositivos </a:t>
            </a:r>
            <a:r>
              <a:rPr lang="es-AR" sz="2400" dirty="0">
                <a:solidFill>
                  <a:srgbClr val="000000"/>
                </a:solidFill>
                <a:latin typeface="StagSans-Light"/>
              </a:rPr>
              <a:t>de anclaje (como perforaciones, </a:t>
            </a:r>
            <a:r>
              <a:rPr lang="es-AR" sz="2400" dirty="0" smtClean="0">
                <a:solidFill>
                  <a:srgbClr val="000000"/>
                </a:solidFill>
                <a:latin typeface="StagSans-Light"/>
              </a:rPr>
              <a:t>orificios roscados </a:t>
            </a:r>
            <a:r>
              <a:rPr lang="es-AR" sz="2400" dirty="0">
                <a:solidFill>
                  <a:srgbClr val="000000"/>
                </a:solidFill>
                <a:latin typeface="StagSans-Light"/>
              </a:rPr>
              <a:t>y otros elementos de sujeción) </a:t>
            </a:r>
            <a:r>
              <a:rPr lang="es-AR" sz="2400" dirty="0" smtClean="0">
                <a:solidFill>
                  <a:srgbClr val="000000"/>
                </a:solidFill>
                <a:latin typeface="StagSans-Light"/>
              </a:rPr>
              <a:t>en </a:t>
            </a:r>
            <a:r>
              <a:rPr lang="es-AR" sz="2400" dirty="0" err="1" smtClean="0">
                <a:solidFill>
                  <a:srgbClr val="000000"/>
                </a:solidFill>
                <a:latin typeface="StagSans-Light"/>
              </a:rPr>
              <a:t>motherboards</a:t>
            </a:r>
            <a:r>
              <a:rPr lang="es-AR" sz="2400" dirty="0">
                <a:solidFill>
                  <a:srgbClr val="000000"/>
                </a:solidFill>
                <a:latin typeface="StagSans-Light"/>
              </a:rPr>
              <a:t>, fuentes de energía y </a:t>
            </a:r>
            <a:r>
              <a:rPr lang="es-AR" sz="2400" dirty="0" smtClean="0">
                <a:solidFill>
                  <a:srgbClr val="000000"/>
                </a:solidFill>
                <a:latin typeface="StagSans-Light"/>
              </a:rPr>
              <a:t>gabinetes.</a:t>
            </a:r>
          </a:p>
          <a:p>
            <a:r>
              <a:rPr lang="es-AR" sz="2400" dirty="0" smtClean="0">
                <a:solidFill>
                  <a:srgbClr val="000000"/>
                </a:solidFill>
                <a:latin typeface="StagSans-Light"/>
              </a:rPr>
              <a:t> </a:t>
            </a:r>
          </a:p>
          <a:p>
            <a:r>
              <a:rPr lang="es-AR" sz="2400" dirty="0">
                <a:solidFill>
                  <a:srgbClr val="000000"/>
                </a:solidFill>
                <a:latin typeface="StagSans-Light"/>
              </a:rPr>
              <a:t>E</a:t>
            </a:r>
            <a:r>
              <a:rPr lang="es-AR" sz="2400" dirty="0" smtClean="0">
                <a:solidFill>
                  <a:srgbClr val="000000"/>
                </a:solidFill>
                <a:latin typeface="StagSans-Light"/>
              </a:rPr>
              <a:t>stas </a:t>
            </a:r>
            <a:r>
              <a:rPr lang="es-AR" sz="2400" dirty="0">
                <a:solidFill>
                  <a:srgbClr val="000000"/>
                </a:solidFill>
                <a:latin typeface="StagSans-Light"/>
              </a:rPr>
              <a:t>normas son el fruto de acuerdos entre </a:t>
            </a:r>
            <a:r>
              <a:rPr lang="es-AR" sz="2400" dirty="0" smtClean="0">
                <a:solidFill>
                  <a:srgbClr val="000000"/>
                </a:solidFill>
                <a:latin typeface="StagSans-Light"/>
              </a:rPr>
              <a:t>los fabricantes </a:t>
            </a:r>
            <a:r>
              <a:rPr lang="es-AR" sz="2400" dirty="0">
                <a:solidFill>
                  <a:srgbClr val="000000"/>
                </a:solidFill>
                <a:latin typeface="StagSans-Light"/>
              </a:rPr>
              <a:t>de los componentes, de manera </a:t>
            </a:r>
            <a:r>
              <a:rPr lang="es-AR" sz="2400" dirty="0" smtClean="0">
                <a:solidFill>
                  <a:srgbClr val="000000"/>
                </a:solidFill>
                <a:latin typeface="StagSans-Light"/>
              </a:rPr>
              <a:t>que sean </a:t>
            </a:r>
            <a:r>
              <a:rPr lang="es-AR" sz="2400" dirty="0">
                <a:solidFill>
                  <a:srgbClr val="000000"/>
                </a:solidFill>
                <a:latin typeface="StagSans-Light"/>
              </a:rPr>
              <a:t>compatibles entre sí a la hora de </a:t>
            </a:r>
            <a:r>
              <a:rPr lang="es-AR" sz="2400" dirty="0" smtClean="0">
                <a:solidFill>
                  <a:srgbClr val="000000"/>
                </a:solidFill>
                <a:latin typeface="StagSans-Light"/>
              </a:rPr>
              <a:t>ensamblar computadoras </a:t>
            </a:r>
            <a:r>
              <a:rPr lang="es-AR" sz="2400" dirty="0">
                <a:solidFill>
                  <a:srgbClr val="000000"/>
                </a:solidFill>
                <a:latin typeface="StagSans-Light"/>
              </a:rPr>
              <a:t>personales.</a:t>
            </a:r>
            <a:endParaRPr lang="es-AR" sz="2400" dirty="0"/>
          </a:p>
        </p:txBody>
      </p:sp>
      <p:sp>
        <p:nvSpPr>
          <p:cNvPr id="10" name="Rectángulo 9"/>
          <p:cNvSpPr/>
          <p:nvPr/>
        </p:nvSpPr>
        <p:spPr>
          <a:xfrm>
            <a:off x="653141" y="5040126"/>
            <a:ext cx="10998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StagSans-Light"/>
              </a:rPr>
              <a:t>Muy atrás en la historia quedaron los </a:t>
            </a:r>
            <a:r>
              <a:rPr lang="es-AR" sz="2400" dirty="0" smtClean="0">
                <a:latin typeface="StagSans-Light"/>
              </a:rPr>
              <a:t>estándares XT </a:t>
            </a:r>
            <a:r>
              <a:rPr lang="es-AR" sz="2400" dirty="0">
                <a:latin typeface="StagSans-Light"/>
              </a:rPr>
              <a:t>y AT , para dar lugar al que más </a:t>
            </a:r>
            <a:r>
              <a:rPr lang="es-AR" sz="2400" dirty="0" err="1" smtClean="0">
                <a:latin typeface="StagSans-Light"/>
              </a:rPr>
              <a:t>motherboards</a:t>
            </a:r>
            <a:r>
              <a:rPr lang="es-AR" sz="2400" dirty="0" smtClean="0">
                <a:latin typeface="StagSans-Light"/>
              </a:rPr>
              <a:t> fabricados </a:t>
            </a:r>
            <a:r>
              <a:rPr lang="es-AR" sz="2400" dirty="0">
                <a:latin typeface="StagSans-Light"/>
              </a:rPr>
              <a:t>ha logrado dar aspecto: la </a:t>
            </a:r>
            <a:r>
              <a:rPr lang="es-AR" sz="2400" dirty="0" smtClean="0">
                <a:latin typeface="StagSans-Medium"/>
              </a:rPr>
              <a:t>norma ATX </a:t>
            </a:r>
            <a:r>
              <a:rPr lang="es-AR" sz="2400" dirty="0">
                <a:latin typeface="StagSans-Light"/>
              </a:rPr>
              <a:t>y sus variantes.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9104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14</a:t>
            </a:fld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653141" y="951399"/>
            <a:ext cx="1099892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>
                <a:latin typeface="StagSans-Semibold"/>
              </a:rPr>
              <a:t>ATX</a:t>
            </a:r>
          </a:p>
          <a:p>
            <a:endParaRPr lang="es-AR" sz="2800" dirty="0">
              <a:latin typeface="StagSans-Semibold"/>
            </a:endParaRPr>
          </a:p>
          <a:p>
            <a:r>
              <a:rPr lang="es-AR" sz="2000" dirty="0">
                <a:latin typeface="StagSans-Light"/>
              </a:rPr>
              <a:t>El </a:t>
            </a:r>
            <a:r>
              <a:rPr lang="es-AR" sz="2000" dirty="0">
                <a:latin typeface="StagSans-Medium"/>
              </a:rPr>
              <a:t>ATX </a:t>
            </a:r>
            <a:r>
              <a:rPr lang="es-AR" sz="2000" dirty="0">
                <a:latin typeface="StagSans-Light"/>
              </a:rPr>
              <a:t>es un factor de forma desarrollado </a:t>
            </a:r>
            <a:r>
              <a:rPr lang="es-AR" sz="2000" dirty="0" smtClean="0">
                <a:latin typeface="StagSans-Light"/>
              </a:rPr>
              <a:t>por </a:t>
            </a:r>
            <a:r>
              <a:rPr lang="es-AR" sz="2000" dirty="0" smtClean="0">
                <a:latin typeface="StagSans-Medium"/>
              </a:rPr>
              <a:t>Intel </a:t>
            </a:r>
            <a:r>
              <a:rPr lang="es-AR" sz="2000" dirty="0">
                <a:latin typeface="StagSans-Light"/>
              </a:rPr>
              <a:t>en 1995, que se popularizó con la salida</a:t>
            </a:r>
          </a:p>
          <a:p>
            <a:r>
              <a:rPr lang="es-AR" sz="2000" dirty="0">
                <a:latin typeface="StagSans-Light"/>
              </a:rPr>
              <a:t>al mercado de los </a:t>
            </a:r>
            <a:r>
              <a:rPr lang="es-AR" sz="2000" dirty="0" err="1">
                <a:latin typeface="StagSans-Light"/>
              </a:rPr>
              <a:t>motherboards</a:t>
            </a:r>
            <a:r>
              <a:rPr lang="es-AR" sz="2000" dirty="0">
                <a:latin typeface="StagSans-Light"/>
              </a:rPr>
              <a:t> para </a:t>
            </a:r>
            <a:r>
              <a:rPr lang="es-AR" sz="2000" dirty="0" smtClean="0">
                <a:latin typeface="StagSans-Light"/>
              </a:rPr>
              <a:t>procesadores </a:t>
            </a:r>
            <a:r>
              <a:rPr lang="es-AR" sz="2000" dirty="0" smtClean="0">
                <a:latin typeface="StagSans-Medium"/>
              </a:rPr>
              <a:t>Pentium II</a:t>
            </a:r>
            <a:r>
              <a:rPr lang="es-AR" sz="2000" dirty="0" smtClean="0">
                <a:latin typeface="StagSans-Light"/>
              </a:rPr>
              <a:t>.</a:t>
            </a:r>
          </a:p>
          <a:p>
            <a:endParaRPr lang="es-AR" sz="2000" dirty="0" smtClean="0">
              <a:latin typeface="StagSans-Light"/>
            </a:endParaRPr>
          </a:p>
          <a:p>
            <a:r>
              <a:rPr lang="es-AR" sz="2000" dirty="0" smtClean="0">
                <a:latin typeface="StagSans-Light"/>
              </a:rPr>
              <a:t>Las </a:t>
            </a:r>
            <a:r>
              <a:rPr lang="es-AR" sz="2000" dirty="0">
                <a:latin typeface="StagSans-Light"/>
              </a:rPr>
              <a:t>características del estándar </a:t>
            </a:r>
            <a:r>
              <a:rPr lang="es-AR" sz="2000" dirty="0" smtClean="0">
                <a:latin typeface="StagSans-Light"/>
              </a:rPr>
              <a:t>ATX con </a:t>
            </a:r>
            <a:r>
              <a:rPr lang="es-AR" sz="2000" dirty="0">
                <a:latin typeface="StagSans-Light"/>
              </a:rPr>
              <a:t>respecto al obsoleto AT son muy prácticas</a:t>
            </a:r>
            <a:r>
              <a:rPr lang="es-AR" sz="2000" dirty="0" smtClean="0">
                <a:latin typeface="StagSans-Light"/>
              </a:rPr>
              <a:t>:</a:t>
            </a:r>
          </a:p>
          <a:p>
            <a:endParaRPr lang="es-AR" sz="2000" dirty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latin typeface="StagSans-Light"/>
              </a:rPr>
              <a:t>Redefinen </a:t>
            </a:r>
            <a:r>
              <a:rPr lang="es-AR" sz="2000" dirty="0">
                <a:latin typeface="StagSans-Light"/>
              </a:rPr>
              <a:t>la ubicación de dispositivos </a:t>
            </a:r>
            <a:r>
              <a:rPr lang="es-AR" sz="2000" dirty="0" smtClean="0">
                <a:latin typeface="StagSans-Light"/>
              </a:rPr>
              <a:t>clave como </a:t>
            </a:r>
            <a:r>
              <a:rPr lang="es-AR" sz="2000" dirty="0">
                <a:latin typeface="StagSans-Light"/>
              </a:rPr>
              <a:t>el procesador </a:t>
            </a:r>
            <a:endParaRPr lang="es-AR" sz="2000" dirty="0" smtClean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 smtClean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StagSans-Light"/>
              </a:rPr>
              <a:t>P</a:t>
            </a:r>
            <a:r>
              <a:rPr lang="es-AR" sz="2000" dirty="0" smtClean="0">
                <a:latin typeface="StagSans-Light"/>
              </a:rPr>
              <a:t>ermiten </a:t>
            </a:r>
            <a:r>
              <a:rPr lang="es-AR" sz="2000" dirty="0">
                <a:latin typeface="StagSans-Light"/>
              </a:rPr>
              <a:t>el </a:t>
            </a:r>
            <a:r>
              <a:rPr lang="es-AR" sz="2000" dirty="0" smtClean="0">
                <a:latin typeface="StagSans-Light"/>
              </a:rPr>
              <a:t>apagado de </a:t>
            </a:r>
            <a:r>
              <a:rPr lang="es-AR" sz="2000" dirty="0">
                <a:latin typeface="StagSans-Light"/>
              </a:rPr>
              <a:t>la PC por </a:t>
            </a:r>
            <a:r>
              <a:rPr lang="es-AR" sz="2000" dirty="0" smtClean="0">
                <a:latin typeface="StagSans-Light"/>
              </a:rPr>
              <a:t>software. “El estándar </a:t>
            </a:r>
            <a:r>
              <a:rPr lang="es-AR" sz="2000" dirty="0">
                <a:latin typeface="StagSans-Medium"/>
              </a:rPr>
              <a:t>ACPI/APM </a:t>
            </a:r>
            <a:r>
              <a:rPr lang="es-AR" sz="2000" dirty="0">
                <a:latin typeface="StagSans-Light"/>
              </a:rPr>
              <a:t>(</a:t>
            </a:r>
            <a:r>
              <a:rPr lang="es-AR" sz="2000" dirty="0" smtClean="0">
                <a:latin typeface="StagSans-Light"/>
              </a:rPr>
              <a:t>Configuración Avanzada </a:t>
            </a:r>
            <a:r>
              <a:rPr lang="es-AR" sz="2000" dirty="0">
                <a:latin typeface="StagSans-Light"/>
              </a:rPr>
              <a:t>e Interfaz de Energía / </a:t>
            </a:r>
            <a:r>
              <a:rPr lang="es-AR" sz="2000" dirty="0" smtClean="0">
                <a:latin typeface="StagSans-Light"/>
              </a:rPr>
              <a:t>Manejo Avanzado </a:t>
            </a:r>
            <a:r>
              <a:rPr lang="es-AR" sz="2000" dirty="0">
                <a:latin typeface="StagSans-Light"/>
              </a:rPr>
              <a:t>de Energía) se introdujo junto con </a:t>
            </a:r>
            <a:r>
              <a:rPr lang="es-AR" sz="2000" dirty="0" smtClean="0">
                <a:latin typeface="StagSans-Light"/>
              </a:rPr>
              <a:t>la norma ATX.”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 smtClean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smtClean="0">
                <a:latin typeface="StagSans-Light"/>
              </a:rPr>
              <a:t>También </a:t>
            </a:r>
            <a:r>
              <a:rPr lang="es-AR" sz="2000" dirty="0">
                <a:latin typeface="StagSans-Light"/>
              </a:rPr>
              <a:t>se puede programar mediante </a:t>
            </a:r>
            <a:r>
              <a:rPr lang="es-AR" sz="2000" dirty="0" smtClean="0">
                <a:latin typeface="StagSans-Light"/>
              </a:rPr>
              <a:t>aplicaciones especiales </a:t>
            </a:r>
            <a:r>
              <a:rPr lang="es-AR" sz="2000" dirty="0">
                <a:latin typeface="StagSans-Light"/>
              </a:rPr>
              <a:t>el apagado de la PC a una</a:t>
            </a:r>
          </a:p>
          <a:p>
            <a:pPr lvl="1"/>
            <a:r>
              <a:rPr lang="es-AR" sz="2000" dirty="0">
                <a:latin typeface="StagSans-Light"/>
              </a:rPr>
              <a:t>determinada hora, y existe la posibilidad de </a:t>
            </a:r>
            <a:r>
              <a:rPr lang="es-AR" sz="2000" dirty="0" smtClean="0">
                <a:latin typeface="StagSans-Light"/>
              </a:rPr>
              <a:t>encender el </a:t>
            </a:r>
            <a:r>
              <a:rPr lang="es-AR" sz="2000" dirty="0">
                <a:latin typeface="StagSans-Light"/>
              </a:rPr>
              <a:t>equipo vía mouse o teclado (con </a:t>
            </a:r>
            <a:r>
              <a:rPr lang="es-AR" sz="2000" dirty="0" smtClean="0">
                <a:latin typeface="StagSans-Light"/>
              </a:rPr>
              <a:t>una tecla</a:t>
            </a:r>
            <a:r>
              <a:rPr lang="es-AR" sz="2000" dirty="0">
                <a:latin typeface="StagSans-Light"/>
              </a:rPr>
              <a:t>, una combinación de ellas o una contraseña</a:t>
            </a:r>
            <a:r>
              <a:rPr lang="es-AR" sz="2000" dirty="0" smtClean="0">
                <a:latin typeface="StagSans-Light"/>
              </a:rPr>
              <a:t>), o </a:t>
            </a:r>
            <a:r>
              <a:rPr lang="es-AR" sz="2000" dirty="0">
                <a:latin typeface="StagSans-Light"/>
              </a:rPr>
              <a:t>bien, establecer la hora en que </a:t>
            </a:r>
            <a:r>
              <a:rPr lang="es-AR" sz="2000" dirty="0" smtClean="0">
                <a:latin typeface="StagSans-Light"/>
              </a:rPr>
              <a:t>queremos que </a:t>
            </a:r>
            <a:r>
              <a:rPr lang="es-AR" sz="2000" dirty="0">
                <a:latin typeface="StagSans-Light"/>
              </a:rPr>
              <a:t>nuestra PC se encienda cada día.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3850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15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653142" y="1680056"/>
            <a:ext cx="110642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tagSans-Light"/>
              </a:rPr>
              <a:t>Por todo esto también se puede encender </a:t>
            </a:r>
            <a:r>
              <a:rPr lang="es-AR" sz="2400" dirty="0">
                <a:latin typeface="StagSans-Light"/>
              </a:rPr>
              <a:t>un equipo en </a:t>
            </a:r>
            <a:r>
              <a:rPr lang="es-AR" sz="2400" dirty="0" smtClean="0">
                <a:latin typeface="StagSans-Light"/>
              </a:rPr>
              <a:t>forma remota </a:t>
            </a:r>
            <a:r>
              <a:rPr lang="es-AR" sz="2400" dirty="0">
                <a:latin typeface="StagSans-Light"/>
              </a:rPr>
              <a:t>por red local (Wake </a:t>
            </a:r>
            <a:r>
              <a:rPr lang="es-AR" sz="2400" dirty="0" err="1">
                <a:latin typeface="StagSans-Light"/>
              </a:rPr>
              <a:t>on</a:t>
            </a:r>
            <a:r>
              <a:rPr lang="es-AR" sz="2400" dirty="0">
                <a:latin typeface="StagSans-Light"/>
              </a:rPr>
              <a:t> LAN ), vía </a:t>
            </a:r>
            <a:r>
              <a:rPr lang="es-AR" sz="2400" dirty="0" err="1" smtClean="0">
                <a:latin typeface="StagSans-Light"/>
              </a:rPr>
              <a:t>Wi</a:t>
            </a:r>
            <a:r>
              <a:rPr lang="es-AR" sz="2400" dirty="0" smtClean="0">
                <a:latin typeface="StagSans-Light"/>
              </a:rPr>
              <a:t>–Fi (</a:t>
            </a:r>
            <a:r>
              <a:rPr lang="es-AR" sz="2400" dirty="0" err="1" smtClean="0">
                <a:latin typeface="StagSans-Light"/>
              </a:rPr>
              <a:t>WoWLAN</a:t>
            </a:r>
            <a:r>
              <a:rPr lang="es-AR" sz="2400" dirty="0" smtClean="0">
                <a:latin typeface="StagSans-Light"/>
              </a:rPr>
              <a:t> </a:t>
            </a:r>
            <a:r>
              <a:rPr lang="es-AR" sz="2400" dirty="0">
                <a:latin typeface="StagSans-Light"/>
              </a:rPr>
              <a:t>o Wake </a:t>
            </a:r>
            <a:r>
              <a:rPr lang="es-AR" sz="2400" dirty="0" err="1">
                <a:latin typeface="StagSans-Light"/>
              </a:rPr>
              <a:t>on</a:t>
            </a:r>
            <a:r>
              <a:rPr lang="es-AR" sz="2400" dirty="0">
                <a:latin typeface="StagSans-Light"/>
              </a:rPr>
              <a:t> Wireless LAN ) y también </a:t>
            </a:r>
            <a:r>
              <a:rPr lang="es-AR" sz="2400" dirty="0" smtClean="0">
                <a:latin typeface="StagSans-Light"/>
              </a:rPr>
              <a:t>a través </a:t>
            </a:r>
            <a:r>
              <a:rPr lang="es-AR" sz="2400" dirty="0">
                <a:latin typeface="StagSans-Light"/>
              </a:rPr>
              <a:t>de Internet</a:t>
            </a:r>
            <a:r>
              <a:rPr lang="es-AR" sz="2400" dirty="0" smtClean="0">
                <a:latin typeface="StagSans-Ligh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tagSans-Light"/>
              </a:rPr>
              <a:t>La medida de los </a:t>
            </a:r>
            <a:r>
              <a:rPr lang="es-AR" sz="2400" dirty="0" err="1">
                <a:latin typeface="StagSans-Light"/>
              </a:rPr>
              <a:t>motherboards</a:t>
            </a:r>
            <a:r>
              <a:rPr lang="es-AR" sz="2400" dirty="0">
                <a:latin typeface="StagSans-Light"/>
              </a:rPr>
              <a:t> de la </a:t>
            </a:r>
            <a:r>
              <a:rPr lang="es-AR" sz="2400" dirty="0" smtClean="0">
                <a:latin typeface="StagSans-Light"/>
              </a:rPr>
              <a:t>especificación original </a:t>
            </a:r>
            <a:r>
              <a:rPr lang="es-AR" sz="2400" dirty="0">
                <a:latin typeface="StagSans-Light"/>
              </a:rPr>
              <a:t>es de 305x244 milímetros</a:t>
            </a:r>
          </a:p>
          <a:p>
            <a:pPr lvl="1"/>
            <a:r>
              <a:rPr lang="es-AR" sz="2400" dirty="0">
                <a:latin typeface="StagSans-Light"/>
              </a:rPr>
              <a:t>(ancho x largo), </a:t>
            </a:r>
            <a:endParaRPr lang="es-AR" sz="2400" dirty="0" smtClean="0">
              <a:latin typeface="StagSans-Light"/>
            </a:endParaRPr>
          </a:p>
          <a:p>
            <a:endParaRPr lang="es-AR" sz="2400" dirty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tagSans-Light"/>
              </a:rPr>
              <a:t>P</a:t>
            </a:r>
            <a:r>
              <a:rPr lang="es-AR" sz="2400" dirty="0" smtClean="0">
                <a:latin typeface="StagSans-Light"/>
              </a:rPr>
              <a:t>ero </a:t>
            </a:r>
            <a:r>
              <a:rPr lang="es-AR" sz="2400" dirty="0">
                <a:latin typeface="StagSans-Light"/>
              </a:rPr>
              <a:t>AT X posee </a:t>
            </a:r>
            <a:r>
              <a:rPr lang="es-AR" sz="2400" dirty="0" smtClean="0">
                <a:latin typeface="StagSans-Light"/>
              </a:rPr>
              <a:t>numerosas variantes </a:t>
            </a:r>
            <a:r>
              <a:rPr lang="es-AR" sz="2400" dirty="0">
                <a:latin typeface="StagSans-Light"/>
              </a:rPr>
              <a:t>según las necesidades: </a:t>
            </a:r>
          </a:p>
          <a:p>
            <a:pPr lvl="1"/>
            <a:r>
              <a:rPr lang="es-AR" sz="2400" dirty="0" smtClean="0">
                <a:latin typeface="StagSans-Light"/>
              </a:rPr>
              <a:t>desde versiones reducidas </a:t>
            </a:r>
            <a:r>
              <a:rPr lang="es-AR" sz="2400" dirty="0">
                <a:latin typeface="StagSans-Light"/>
              </a:rPr>
              <a:t>para equipos básicos </a:t>
            </a:r>
            <a:r>
              <a:rPr lang="es-AR" sz="2400" dirty="0" smtClean="0">
                <a:latin typeface="StagSans-Light"/>
              </a:rPr>
              <a:t>hasta revisiones </a:t>
            </a:r>
            <a:r>
              <a:rPr lang="es-AR" sz="2400" dirty="0">
                <a:latin typeface="StagSans-Light"/>
              </a:rPr>
              <a:t>expandidas para </a:t>
            </a:r>
            <a:r>
              <a:rPr lang="es-AR" sz="2400" dirty="0" smtClean="0">
                <a:latin typeface="StagSans-Light"/>
              </a:rPr>
              <a:t>   computadoras más </a:t>
            </a:r>
            <a:r>
              <a:rPr lang="es-AR" sz="2400" dirty="0">
                <a:latin typeface="StagSans-Light"/>
              </a:rPr>
              <a:t>potentes.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430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16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531223" y="1415128"/>
            <a:ext cx="113646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err="1" smtClean="0">
                <a:latin typeface="LiberationSerif"/>
              </a:rPr>
              <a:t>MicroATX</a:t>
            </a:r>
            <a:r>
              <a:rPr lang="es-AR" sz="2400" dirty="0" smtClean="0">
                <a:latin typeface="LiberationSerif"/>
              </a:rPr>
              <a:t> </a:t>
            </a:r>
            <a:r>
              <a:rPr lang="es-AR" sz="2400" dirty="0">
                <a:latin typeface="LiberationSerif"/>
              </a:rPr>
              <a:t>(244x244 mm): </a:t>
            </a:r>
            <a:endParaRPr lang="es-AR" sz="2400" dirty="0" smtClean="0">
              <a:latin typeface="LiberationSerif"/>
            </a:endParaRPr>
          </a:p>
          <a:p>
            <a:endParaRPr lang="es-AR" sz="2400" dirty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LiberationSerif"/>
              </a:rPr>
              <a:t>E</a:t>
            </a:r>
            <a:r>
              <a:rPr lang="es-AR" sz="2400" dirty="0" smtClean="0">
                <a:latin typeface="LiberationSerif"/>
              </a:rPr>
              <a:t>sta </a:t>
            </a:r>
            <a:r>
              <a:rPr lang="es-AR" sz="2400" dirty="0" err="1">
                <a:latin typeface="LiberationSerif"/>
              </a:rPr>
              <a:t>subnorma</a:t>
            </a:r>
            <a:r>
              <a:rPr lang="es-AR" sz="2400" dirty="0">
                <a:latin typeface="LiberationSerif"/>
              </a:rPr>
              <a:t> </a:t>
            </a:r>
            <a:r>
              <a:rPr lang="es-AR" sz="2400" dirty="0" smtClean="0">
                <a:latin typeface="LiberationSerif"/>
              </a:rPr>
              <a:t>fue introducida </a:t>
            </a:r>
            <a:r>
              <a:rPr lang="es-AR" sz="2400" dirty="0">
                <a:latin typeface="LiberationSerif"/>
              </a:rPr>
              <a:t>a finales del año 1997, y los fabricantes</a:t>
            </a:r>
          </a:p>
          <a:p>
            <a:r>
              <a:rPr lang="es-AR" sz="2400" dirty="0" smtClean="0">
                <a:latin typeface="LiberationSerif"/>
              </a:rPr>
              <a:t>    continúan </a:t>
            </a:r>
            <a:r>
              <a:rPr lang="es-AR" sz="2400" dirty="0">
                <a:latin typeface="LiberationSerif"/>
              </a:rPr>
              <a:t>adoptándola hoy en día </a:t>
            </a:r>
            <a:r>
              <a:rPr lang="es-AR" sz="2400" dirty="0" smtClean="0">
                <a:latin typeface="LiberationSerif"/>
              </a:rPr>
              <a:t>en </a:t>
            </a:r>
            <a:r>
              <a:rPr lang="es-AR" sz="2400" dirty="0" err="1" smtClean="0">
                <a:latin typeface="LiberationSerif"/>
              </a:rPr>
              <a:t>motherboards</a:t>
            </a:r>
            <a:r>
              <a:rPr lang="es-AR" sz="2400" dirty="0" smtClean="0">
                <a:latin typeface="LiberationSerif"/>
              </a:rPr>
              <a:t> </a:t>
            </a:r>
            <a:r>
              <a:rPr lang="es-AR" sz="2400" dirty="0">
                <a:latin typeface="LiberationSerif"/>
              </a:rPr>
              <a:t>de prestaciones </a:t>
            </a:r>
            <a:r>
              <a:rPr lang="es-AR" sz="2400" dirty="0" smtClean="0">
                <a:latin typeface="LiberationSerif"/>
              </a:rPr>
              <a:t>  sencillas</a:t>
            </a:r>
            <a:r>
              <a:rPr lang="es-AR" sz="2400" dirty="0">
                <a:latin typeface="LiberationSerif"/>
              </a:rPr>
              <a:t>. </a:t>
            </a:r>
            <a:endParaRPr lang="es-AR" sz="2400" dirty="0" smtClean="0">
              <a:latin typeface="LiberationSerif"/>
            </a:endParaRPr>
          </a:p>
          <a:p>
            <a:endParaRPr lang="es-AR" sz="2400" dirty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LiberationSerif"/>
              </a:rPr>
              <a:t>Debido a </a:t>
            </a:r>
            <a:r>
              <a:rPr lang="es-AR" sz="2400" dirty="0">
                <a:latin typeface="LiberationSerif"/>
              </a:rPr>
              <a:t>las dimensiones de la especificación, las </a:t>
            </a:r>
            <a:r>
              <a:rPr lang="es-AR" sz="2400" dirty="0" smtClean="0">
                <a:latin typeface="LiberationSerif"/>
              </a:rPr>
              <a:t>placas base </a:t>
            </a:r>
            <a:r>
              <a:rPr lang="es-AR" sz="2400" dirty="0">
                <a:latin typeface="LiberationSerif"/>
              </a:rPr>
              <a:t>pueden ofrecer hasta cuatro zócalos </a:t>
            </a:r>
            <a:r>
              <a:rPr lang="es-AR" sz="2400" dirty="0" smtClean="0">
                <a:latin typeface="LiberationSerif"/>
              </a:rPr>
              <a:t>de expansión</a:t>
            </a:r>
            <a:r>
              <a:rPr lang="es-AR" sz="2400" dirty="0">
                <a:latin typeface="LiberationSerif"/>
              </a:rPr>
              <a:t>. </a:t>
            </a:r>
            <a:endParaRPr lang="es-AR" sz="2400" dirty="0" smtClean="0">
              <a:latin typeface="LiberationSerif"/>
            </a:endParaRPr>
          </a:p>
          <a:p>
            <a:endParaRPr lang="es-AR" sz="2400" dirty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LiberationSerif"/>
              </a:rPr>
              <a:t>Este </a:t>
            </a:r>
            <a:r>
              <a:rPr lang="es-AR" sz="2400" dirty="0">
                <a:latin typeface="LiberationSerif"/>
              </a:rPr>
              <a:t>estándar también introduce </a:t>
            </a:r>
            <a:r>
              <a:rPr lang="es-AR" sz="2400" dirty="0" smtClean="0">
                <a:latin typeface="LiberationSerif"/>
              </a:rPr>
              <a:t>la posibilidad </a:t>
            </a:r>
            <a:r>
              <a:rPr lang="es-AR" sz="2400" dirty="0">
                <a:latin typeface="LiberationSerif"/>
              </a:rPr>
              <a:t>de usar placas de expansión </a:t>
            </a:r>
            <a:r>
              <a:rPr lang="es-AR" sz="2400" dirty="0" err="1" smtClean="0">
                <a:latin typeface="LiberationSerif"/>
              </a:rPr>
              <a:t>Low</a:t>
            </a:r>
            <a:r>
              <a:rPr lang="es-AR" sz="2400" dirty="0" smtClean="0">
                <a:latin typeface="LiberationSerif"/>
              </a:rPr>
              <a:t> </a:t>
            </a:r>
            <a:r>
              <a:rPr lang="es-AR" sz="2400" dirty="0" err="1" smtClean="0">
                <a:latin typeface="LiberationSerif"/>
              </a:rPr>
              <a:t>Profile</a:t>
            </a:r>
            <a:r>
              <a:rPr lang="es-AR" sz="2400" dirty="0">
                <a:latin typeface="LiberationSerif"/>
              </a:rPr>
              <a:t> </a:t>
            </a:r>
            <a:r>
              <a:rPr lang="es-AR" sz="2400" dirty="0" smtClean="0">
                <a:latin typeface="LiberationSerif"/>
              </a:rPr>
              <a:t>( Bajo Perfil) o </a:t>
            </a:r>
            <a:r>
              <a:rPr lang="es-AR" sz="2400" dirty="0">
                <a:latin typeface="LiberationSerif"/>
              </a:rPr>
              <a:t>Slim, para que quepan en </a:t>
            </a:r>
            <a:r>
              <a:rPr lang="es-AR" sz="2400" dirty="0" smtClean="0">
                <a:latin typeface="LiberationSerif"/>
              </a:rPr>
              <a:t>gabinetes ultra–delgados</a:t>
            </a:r>
            <a:r>
              <a:rPr lang="es-AR" sz="2400" dirty="0">
                <a:latin typeface="Liberation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6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17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1175657" y="1728636"/>
            <a:ext cx="106331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err="1">
                <a:latin typeface="LiberationSerif"/>
              </a:rPr>
              <a:t>FlexATX</a:t>
            </a:r>
            <a:r>
              <a:rPr lang="es-AR" sz="2400" dirty="0">
                <a:latin typeface="LiberationSerif"/>
              </a:rPr>
              <a:t> (229x191 mm): </a:t>
            </a:r>
            <a:endParaRPr lang="es-AR" sz="2400" dirty="0" smtClean="0">
              <a:latin typeface="LiberationSerif"/>
            </a:endParaRPr>
          </a:p>
          <a:p>
            <a:endParaRPr lang="es-AR" sz="2400" dirty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LiberationSerif"/>
              </a:rPr>
              <a:t>E</a:t>
            </a:r>
            <a:r>
              <a:rPr lang="es-AR" sz="2400" dirty="0" smtClean="0">
                <a:latin typeface="LiberationSerif"/>
              </a:rPr>
              <a:t>sta </a:t>
            </a:r>
            <a:r>
              <a:rPr lang="es-AR" sz="2400" dirty="0">
                <a:latin typeface="LiberationSerif"/>
              </a:rPr>
              <a:t>variante </a:t>
            </a:r>
            <a:r>
              <a:rPr lang="es-AR" sz="2400" dirty="0" smtClean="0">
                <a:latin typeface="LiberationSerif"/>
              </a:rPr>
              <a:t>fue publicada </a:t>
            </a:r>
            <a:r>
              <a:rPr lang="es-AR" sz="2400" dirty="0">
                <a:latin typeface="LiberationSerif"/>
              </a:rPr>
              <a:t>en el año 1999 por </a:t>
            </a:r>
            <a:r>
              <a:rPr lang="es-AR" sz="2400" dirty="0" smtClean="0">
                <a:latin typeface="LiberationSerif"/>
              </a:rPr>
              <a:t>Intel.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 smtClean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LiberationSerif"/>
              </a:rPr>
              <a:t>E</a:t>
            </a:r>
            <a:r>
              <a:rPr lang="es-AR" sz="2400" dirty="0" smtClean="0">
                <a:latin typeface="LiberationSerif"/>
              </a:rPr>
              <a:t>s </a:t>
            </a:r>
            <a:r>
              <a:rPr lang="es-AR" sz="2400" dirty="0">
                <a:latin typeface="LiberationSerif"/>
              </a:rPr>
              <a:t>la </a:t>
            </a:r>
            <a:r>
              <a:rPr lang="es-AR" sz="2400" dirty="0" smtClean="0">
                <a:latin typeface="LiberationSerif"/>
              </a:rPr>
              <a:t>versión reducida de </a:t>
            </a:r>
            <a:r>
              <a:rPr lang="es-AR" sz="2400" dirty="0" err="1" smtClean="0">
                <a:latin typeface="LiberationSerif"/>
              </a:rPr>
              <a:t>microAT</a:t>
            </a:r>
            <a:r>
              <a:rPr lang="es-AR" sz="2400" dirty="0" smtClean="0">
                <a:latin typeface="LiberationSerif"/>
              </a:rPr>
              <a:t> 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 smtClean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LiberationSerif"/>
              </a:rPr>
              <a:t>Posee solo dos ranuras de </a:t>
            </a:r>
            <a:r>
              <a:rPr lang="es-AR" sz="2400" dirty="0">
                <a:latin typeface="LiberationSerif"/>
              </a:rPr>
              <a:t>expansión al estar pensado para equipos de</a:t>
            </a:r>
          </a:p>
          <a:p>
            <a:r>
              <a:rPr lang="es-AR" sz="2400" dirty="0">
                <a:latin typeface="LiberationSerif"/>
              </a:rPr>
              <a:t>dimensiones reducidas.</a:t>
            </a:r>
          </a:p>
        </p:txBody>
      </p:sp>
    </p:spTree>
    <p:extLst>
      <p:ext uri="{BB962C8B-B14F-4D97-AF65-F5344CB8AC3E}">
        <p14:creationId xmlns:p14="http://schemas.microsoft.com/office/powerpoint/2010/main" val="212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18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561701" y="1636842"/>
            <a:ext cx="110903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err="1">
                <a:latin typeface="LiberationSerif"/>
              </a:rPr>
              <a:t>MiniATX</a:t>
            </a:r>
            <a:r>
              <a:rPr lang="es-AR" sz="2400" dirty="0">
                <a:latin typeface="LiberationSerif"/>
              </a:rPr>
              <a:t> (284x208 mm y 150x150 mm</a:t>
            </a:r>
            <a:r>
              <a:rPr lang="es-AR" sz="2400" dirty="0" smtClean="0">
                <a:latin typeface="LiberationSerif"/>
              </a:rPr>
              <a:t>):</a:t>
            </a:r>
          </a:p>
          <a:p>
            <a:endParaRPr lang="es-AR" sz="2400" dirty="0">
              <a:latin typeface="LiberationSerif"/>
            </a:endParaRPr>
          </a:p>
          <a:p>
            <a:r>
              <a:rPr lang="es-AR" sz="2400" dirty="0">
                <a:latin typeface="LiberationSerif"/>
              </a:rPr>
              <a:t>E</a:t>
            </a:r>
            <a:r>
              <a:rPr lang="es-AR" sz="2400" dirty="0" smtClean="0">
                <a:latin typeface="LiberationSerif"/>
              </a:rPr>
              <a:t>xisten </a:t>
            </a:r>
            <a:r>
              <a:rPr lang="es-AR" sz="2400" dirty="0">
                <a:latin typeface="LiberationSerif"/>
              </a:rPr>
              <a:t>dos posibles tamaños para el </a:t>
            </a:r>
            <a:r>
              <a:rPr lang="es-AR" sz="2400" dirty="0" smtClean="0">
                <a:latin typeface="LiberationSerif"/>
              </a:rPr>
              <a:t>mismo estándar</a:t>
            </a:r>
            <a:r>
              <a:rPr lang="es-AR" sz="2400" dirty="0">
                <a:latin typeface="LiberationSerif"/>
              </a:rPr>
              <a:t>, lo cual genera </a:t>
            </a:r>
            <a:r>
              <a:rPr lang="es-AR" sz="2400" dirty="0" smtClean="0">
                <a:latin typeface="LiberationSerif"/>
              </a:rPr>
              <a:t>confusión</a:t>
            </a:r>
            <a:r>
              <a:rPr lang="es-AR" sz="2400" dirty="0">
                <a:latin typeface="LiberationSerif"/>
              </a:rPr>
              <a:t>:</a:t>
            </a:r>
            <a:endParaRPr lang="es-AR" sz="2400" dirty="0" smtClean="0">
              <a:latin typeface="LiberationSerif"/>
            </a:endParaRPr>
          </a:p>
          <a:p>
            <a:r>
              <a:rPr lang="es-AR" sz="2400" dirty="0" smtClean="0">
                <a:latin typeface="LiberationSerif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LiberationSerif"/>
              </a:rPr>
              <a:t>El primero, desarrollado </a:t>
            </a:r>
            <a:r>
              <a:rPr lang="es-AR" sz="2400" dirty="0">
                <a:latin typeface="LiberationSerif"/>
              </a:rPr>
              <a:t>por Intel, es una versión </a:t>
            </a:r>
            <a:r>
              <a:rPr lang="es-AR" sz="2400" dirty="0" smtClean="0">
                <a:latin typeface="LiberationSerif"/>
              </a:rPr>
              <a:t>recortada del </a:t>
            </a:r>
            <a:r>
              <a:rPr lang="es-AR" sz="2400" dirty="0">
                <a:latin typeface="LiberationSerif"/>
              </a:rPr>
              <a:t>AT X, con la finalidad de usar </a:t>
            </a:r>
            <a:r>
              <a:rPr lang="es-AR" sz="2400" dirty="0" smtClean="0">
                <a:latin typeface="LiberationSerif"/>
              </a:rPr>
              <a:t>gabinetes </a:t>
            </a:r>
            <a:r>
              <a:rPr lang="es-AR" sz="2400" dirty="0">
                <a:latin typeface="LiberationSerif"/>
              </a:rPr>
              <a:t>de menor altura; </a:t>
            </a:r>
            <a:endParaRPr lang="es-AR" sz="2400" dirty="0" smtClean="0">
              <a:latin typeface="LiberationSerif"/>
            </a:endParaRPr>
          </a:p>
          <a:p>
            <a:endParaRPr lang="es-AR" sz="2400" dirty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LiberationSerif"/>
              </a:rPr>
              <a:t>mientras </a:t>
            </a:r>
            <a:r>
              <a:rPr lang="es-AR" sz="2400" dirty="0">
                <a:latin typeface="LiberationSerif"/>
              </a:rPr>
              <a:t>que la versión </a:t>
            </a:r>
            <a:r>
              <a:rPr lang="es-AR" sz="2400" dirty="0" smtClean="0">
                <a:latin typeface="LiberationSerif"/>
              </a:rPr>
              <a:t>inferior, desarrollada </a:t>
            </a:r>
            <a:r>
              <a:rPr lang="es-AR" sz="2400" dirty="0">
                <a:latin typeface="LiberationSerif"/>
              </a:rPr>
              <a:t>por </a:t>
            </a:r>
            <a:r>
              <a:rPr lang="es-AR" sz="2400" dirty="0" err="1" smtClean="0">
                <a:latin typeface="LiberationSerif"/>
              </a:rPr>
              <a:t>AOpen</a:t>
            </a:r>
            <a:r>
              <a:rPr lang="es-AR" sz="2400" dirty="0">
                <a:latin typeface="LiberationSerif"/>
              </a:rPr>
              <a:t>, fue pensada para</a:t>
            </a:r>
          </a:p>
          <a:p>
            <a:r>
              <a:rPr lang="es-AR" sz="2400" dirty="0">
                <a:latin typeface="LiberationSerif"/>
              </a:rPr>
              <a:t>equipos </a:t>
            </a:r>
            <a:r>
              <a:rPr lang="es-AR" sz="2400" dirty="0" err="1">
                <a:latin typeface="LiberationSerif"/>
              </a:rPr>
              <a:t>ultrapequeños</a:t>
            </a:r>
            <a:r>
              <a:rPr lang="es-AR" sz="2400" dirty="0">
                <a:latin typeface="LiberationSerif"/>
              </a:rPr>
              <a:t>, como HTPC y </a:t>
            </a:r>
            <a:r>
              <a:rPr lang="es-AR" sz="2400" dirty="0" smtClean="0">
                <a:latin typeface="LiberationSerif"/>
              </a:rPr>
              <a:t>Media Centers </a:t>
            </a:r>
            <a:r>
              <a:rPr lang="es-AR" sz="2400" dirty="0">
                <a:latin typeface="LiberationSerif"/>
              </a:rPr>
              <a:t>compactos.</a:t>
            </a:r>
          </a:p>
        </p:txBody>
      </p:sp>
    </p:spTree>
    <p:extLst>
      <p:ext uri="{BB962C8B-B14F-4D97-AF65-F5344CB8AC3E}">
        <p14:creationId xmlns:p14="http://schemas.microsoft.com/office/powerpoint/2010/main" val="31311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19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744583" y="1171042"/>
            <a:ext cx="111556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latin typeface="LiberationSerif"/>
              </a:rPr>
              <a:t>Ultra ATX </a:t>
            </a:r>
            <a:r>
              <a:rPr lang="es-AR" sz="2400" dirty="0">
                <a:latin typeface="LiberationSerif"/>
              </a:rPr>
              <a:t>(244x367 mm): </a:t>
            </a:r>
            <a:endParaRPr lang="es-AR" sz="2400" dirty="0" smtClean="0">
              <a:latin typeface="LiberationSerif"/>
            </a:endParaRPr>
          </a:p>
          <a:p>
            <a:endParaRPr lang="es-AR" sz="2400" dirty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LiberationSerif"/>
              </a:rPr>
              <a:t>Fue creado </a:t>
            </a:r>
            <a:r>
              <a:rPr lang="es-AR" sz="2400" dirty="0">
                <a:latin typeface="LiberationSerif"/>
              </a:rPr>
              <a:t>en el año 2008 por la </a:t>
            </a:r>
            <a:r>
              <a:rPr lang="es-AR" sz="2400" dirty="0" smtClean="0">
                <a:latin typeface="LiberationSerif"/>
              </a:rPr>
              <a:t>empresa </a:t>
            </a:r>
            <a:r>
              <a:rPr lang="es-AR" sz="2400" dirty="0" err="1" smtClean="0">
                <a:latin typeface="LiberationSerif"/>
              </a:rPr>
              <a:t>Foxconn</a:t>
            </a:r>
            <a:r>
              <a:rPr lang="es-AR" sz="2400" dirty="0" smtClean="0">
                <a:latin typeface="LiberationSerif"/>
              </a:rPr>
              <a:t> </a:t>
            </a:r>
            <a:r>
              <a:rPr lang="es-AR" sz="2400" dirty="0">
                <a:latin typeface="LiberationSerif"/>
              </a:rPr>
              <a:t>con el objetivo de</a:t>
            </a:r>
          </a:p>
          <a:p>
            <a:r>
              <a:rPr lang="es-AR" sz="2400" dirty="0" smtClean="0">
                <a:latin typeface="LiberationSerif"/>
              </a:rPr>
              <a:t>    abastecer </a:t>
            </a:r>
            <a:r>
              <a:rPr lang="es-AR" sz="2400" dirty="0">
                <a:latin typeface="LiberationSerif"/>
              </a:rPr>
              <a:t>un segmento del </a:t>
            </a:r>
            <a:r>
              <a:rPr lang="es-AR" sz="2400" dirty="0" smtClean="0">
                <a:latin typeface="LiberationSerif"/>
              </a:rPr>
              <a:t>mercado que </a:t>
            </a:r>
            <a:r>
              <a:rPr lang="es-AR" sz="2400" dirty="0">
                <a:latin typeface="LiberationSerif"/>
              </a:rPr>
              <a:t>el AT X no estaba </a:t>
            </a:r>
            <a:r>
              <a:rPr lang="es-AR" sz="2400" dirty="0" smtClean="0">
                <a:latin typeface="LiberationSerif"/>
              </a:rPr>
              <a:t>cubriendo, como     el de </a:t>
            </a:r>
            <a:r>
              <a:rPr lang="es-AR" sz="2400" dirty="0">
                <a:latin typeface="LiberationSerif"/>
              </a:rPr>
              <a:t>los </a:t>
            </a:r>
            <a:r>
              <a:rPr lang="es-AR" sz="2400" dirty="0" err="1">
                <a:latin typeface="LiberationSerif"/>
              </a:rPr>
              <a:t>motherboards</a:t>
            </a:r>
            <a:r>
              <a:rPr lang="es-AR" sz="2400" dirty="0">
                <a:latin typeface="LiberationSerif"/>
              </a:rPr>
              <a:t> </a:t>
            </a:r>
            <a:r>
              <a:rPr lang="es-AR" sz="2400" dirty="0" smtClean="0">
                <a:latin typeface="LiberationSerif"/>
              </a:rPr>
              <a:t>de alto </a:t>
            </a:r>
            <a:r>
              <a:rPr lang="es-AR" sz="2400" dirty="0">
                <a:latin typeface="LiberationSerif"/>
              </a:rPr>
              <a:t>rendimiento. </a:t>
            </a:r>
            <a:endParaRPr lang="es-AR" sz="2400" dirty="0" smtClean="0">
              <a:latin typeface="LiberationSerif"/>
            </a:endParaRPr>
          </a:p>
          <a:p>
            <a:endParaRPr lang="es-AR" sz="2400" dirty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LiberationSerif"/>
              </a:rPr>
              <a:t>Tanto </a:t>
            </a:r>
            <a:r>
              <a:rPr lang="es-AR" sz="2400" dirty="0">
                <a:latin typeface="LiberationSerif"/>
              </a:rPr>
              <a:t>es </a:t>
            </a:r>
            <a:r>
              <a:rPr lang="es-AR" sz="2400" dirty="0" smtClean="0">
                <a:latin typeface="LiberationSerif"/>
              </a:rPr>
              <a:t>así que </a:t>
            </a:r>
            <a:r>
              <a:rPr lang="es-AR" sz="2400" dirty="0">
                <a:latin typeface="LiberationSerif"/>
              </a:rPr>
              <a:t>este formato llega al </a:t>
            </a:r>
            <a:r>
              <a:rPr lang="es-AR" sz="2400" dirty="0" smtClean="0">
                <a:latin typeface="LiberationSerif"/>
              </a:rPr>
              <a:t>extremo de </a:t>
            </a:r>
            <a:r>
              <a:rPr lang="es-AR" sz="2400" dirty="0">
                <a:latin typeface="LiberationSerif"/>
              </a:rPr>
              <a:t>brindar diez zócalos de </a:t>
            </a:r>
            <a:r>
              <a:rPr lang="es-AR" sz="2400" dirty="0" smtClean="0">
                <a:latin typeface="LiberationSerif"/>
              </a:rPr>
              <a:t>expansión en </a:t>
            </a:r>
            <a:r>
              <a:rPr lang="es-AR" sz="2400" dirty="0">
                <a:latin typeface="LiberationSerif"/>
              </a:rPr>
              <a:t>los </a:t>
            </a:r>
            <a:r>
              <a:rPr lang="es-AR" sz="2400" dirty="0" err="1">
                <a:latin typeface="LiberationSerif"/>
              </a:rPr>
              <a:t>motherboards</a:t>
            </a:r>
            <a:r>
              <a:rPr lang="es-AR" sz="2400" dirty="0">
                <a:latin typeface="LiberationSerif"/>
              </a:rPr>
              <a:t> que </a:t>
            </a:r>
            <a:r>
              <a:rPr lang="es-AR" sz="2400" dirty="0" smtClean="0">
                <a:latin typeface="LiberationSerif"/>
              </a:rPr>
              <a:t>lo </a:t>
            </a:r>
            <a:r>
              <a:rPr lang="es-AR" sz="2400" dirty="0">
                <a:latin typeface="StagSans-Light"/>
              </a:rPr>
              <a:t>adoptan. </a:t>
            </a:r>
            <a:endParaRPr lang="es-AR" sz="2400" dirty="0" smtClean="0">
              <a:latin typeface="StagSans-Light"/>
            </a:endParaRPr>
          </a:p>
          <a:p>
            <a:endParaRPr lang="es-AR" sz="2400" dirty="0">
              <a:latin typeface="StagSans-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tagSans-Light"/>
              </a:rPr>
              <a:t>Esta </a:t>
            </a:r>
            <a:r>
              <a:rPr lang="es-AR" sz="2400" dirty="0">
                <a:latin typeface="StagSans-Light"/>
              </a:rPr>
              <a:t>norma permite montar </a:t>
            </a:r>
            <a:r>
              <a:rPr lang="es-AR" sz="2400" dirty="0" smtClean="0">
                <a:latin typeface="StagSans-Light"/>
              </a:rPr>
              <a:t>sistemas </a:t>
            </a:r>
            <a:r>
              <a:rPr lang="es-AR" sz="2400" dirty="0" smtClean="0">
                <a:latin typeface="StagSans-Medium"/>
              </a:rPr>
              <a:t>SLI </a:t>
            </a:r>
            <a:r>
              <a:rPr lang="es-AR" sz="2400" dirty="0">
                <a:latin typeface="StagSans-Light"/>
              </a:rPr>
              <a:t>y </a:t>
            </a:r>
            <a:r>
              <a:rPr lang="es-AR" sz="2400" dirty="0" err="1">
                <a:latin typeface="StagSans-Medium"/>
              </a:rPr>
              <a:t>CrossFire</a:t>
            </a:r>
            <a:r>
              <a:rPr lang="es-AR" sz="2400" dirty="0">
                <a:latin typeface="StagSans-Medium"/>
              </a:rPr>
              <a:t> </a:t>
            </a:r>
            <a:r>
              <a:rPr lang="es-AR" sz="2400" dirty="0">
                <a:latin typeface="StagSans-Light"/>
              </a:rPr>
              <a:t>con múltiples tarjetas gráficas, </a:t>
            </a:r>
            <a:r>
              <a:rPr lang="es-AR" sz="2400" dirty="0" smtClean="0">
                <a:latin typeface="StagSans-Light"/>
              </a:rPr>
              <a:t>y una </a:t>
            </a:r>
            <a:r>
              <a:rPr lang="es-AR" sz="2400" dirty="0">
                <a:latin typeface="StagSans-Light"/>
              </a:rPr>
              <a:t>expansibilidad mayor para agregar todo </a:t>
            </a:r>
            <a:r>
              <a:rPr lang="es-AR" sz="2400" dirty="0" smtClean="0">
                <a:latin typeface="StagSans-Light"/>
              </a:rPr>
              <a:t>tipo de </a:t>
            </a:r>
            <a:r>
              <a:rPr lang="es-AR" sz="2400" dirty="0">
                <a:latin typeface="StagSans-Light"/>
              </a:rPr>
              <a:t>placas adicionales.</a:t>
            </a:r>
            <a:endParaRPr lang="es-AR" sz="2400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8129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213924" y="1415128"/>
            <a:ext cx="274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3200" b="1" i="0" u="sng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12124" y="3310870"/>
            <a:ext cx="4469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AR" sz="2800" b="1" dirty="0" smtClean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Introducción</a:t>
            </a:r>
          </a:p>
          <a:p>
            <a:pPr algn="r"/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s-AR" sz="2800" b="1" dirty="0" err="1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Form</a:t>
            </a:r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 Factor</a:t>
            </a:r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2</a:t>
            </a:fld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1007759" y="2842924"/>
            <a:ext cx="260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Tema:</a:t>
            </a:r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7090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20</a:t>
            </a:fld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653142" y="1284499"/>
            <a:ext cx="109466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latin typeface="LiberationSerif"/>
              </a:rPr>
              <a:t>EATX</a:t>
            </a:r>
            <a:r>
              <a:rPr lang="es-AR" sz="2400" dirty="0">
                <a:latin typeface="LiberationSerif"/>
              </a:rPr>
              <a:t> (305x330 mm): </a:t>
            </a:r>
            <a:endParaRPr lang="es-AR" sz="2400" dirty="0" smtClean="0">
              <a:latin typeface="LiberationSerif"/>
            </a:endParaRPr>
          </a:p>
          <a:p>
            <a:endParaRPr lang="es-AR" sz="2400" dirty="0">
              <a:latin typeface="LiberationSerif"/>
            </a:endParaRPr>
          </a:p>
          <a:p>
            <a:r>
              <a:rPr lang="es-AR" sz="2400" dirty="0">
                <a:latin typeface="LiberationSerif"/>
              </a:rPr>
              <a:t>L</a:t>
            </a:r>
            <a:r>
              <a:rPr lang="es-AR" sz="2400" dirty="0" smtClean="0">
                <a:latin typeface="LiberationSerif"/>
              </a:rPr>
              <a:t>a </a:t>
            </a:r>
            <a:r>
              <a:rPr lang="es-AR" sz="2400" dirty="0">
                <a:latin typeface="LiberationSerif"/>
              </a:rPr>
              <a:t>especificación </a:t>
            </a:r>
            <a:r>
              <a:rPr lang="es-AR" sz="2400" dirty="0" smtClean="0">
                <a:latin typeface="LiberationSerif"/>
              </a:rPr>
              <a:t>Extended AT </a:t>
            </a:r>
            <a:r>
              <a:rPr lang="es-AR" sz="2400" dirty="0">
                <a:latin typeface="LiberationSerif"/>
              </a:rPr>
              <a:t>X es muy similar al AT X nativo, con</a:t>
            </a:r>
          </a:p>
          <a:p>
            <a:r>
              <a:rPr lang="es-AR" sz="2400" dirty="0">
                <a:latin typeface="LiberationSerif"/>
              </a:rPr>
              <a:t>unos centímetros adicionales en el largo, lo </a:t>
            </a:r>
            <a:r>
              <a:rPr lang="es-AR" sz="2400" dirty="0" smtClean="0">
                <a:latin typeface="LiberationSerif"/>
              </a:rPr>
              <a:t>que permite </a:t>
            </a:r>
            <a:r>
              <a:rPr lang="es-AR" sz="2400" dirty="0">
                <a:latin typeface="LiberationSerif"/>
              </a:rPr>
              <a:t>a los fabricantes incluir tres zócalos </a:t>
            </a:r>
            <a:r>
              <a:rPr lang="es-AR" sz="2400" dirty="0" smtClean="0">
                <a:latin typeface="LiberationSerif"/>
              </a:rPr>
              <a:t>de expansión </a:t>
            </a:r>
            <a:r>
              <a:rPr lang="es-AR" sz="2400" dirty="0">
                <a:latin typeface="LiberationSerif"/>
              </a:rPr>
              <a:t>adicionales en el PCB 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53141" y="3479872"/>
            <a:ext cx="110642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latin typeface="LiberationSerif"/>
              </a:rPr>
              <a:t>EEATX</a:t>
            </a:r>
            <a:r>
              <a:rPr lang="es-AR" sz="2400" dirty="0">
                <a:latin typeface="LiberationSerif"/>
              </a:rPr>
              <a:t> (347x330 mm): </a:t>
            </a:r>
            <a:endParaRPr lang="es-AR" sz="2400" dirty="0" smtClean="0">
              <a:latin typeface="LiberationSerif"/>
            </a:endParaRPr>
          </a:p>
          <a:p>
            <a:endParaRPr lang="es-AR" sz="2400" dirty="0">
              <a:latin typeface="LiberationSerif"/>
            </a:endParaRPr>
          </a:p>
          <a:p>
            <a:r>
              <a:rPr lang="es-AR" sz="2400" dirty="0">
                <a:latin typeface="LiberationSerif"/>
              </a:rPr>
              <a:t>L</a:t>
            </a:r>
            <a:r>
              <a:rPr lang="es-AR" sz="2400" dirty="0" smtClean="0">
                <a:latin typeface="LiberationSerif"/>
              </a:rPr>
              <a:t>a </a:t>
            </a:r>
            <a:r>
              <a:rPr lang="es-AR" sz="2400" dirty="0">
                <a:latin typeface="LiberationSerif"/>
              </a:rPr>
              <a:t>norma </a:t>
            </a:r>
            <a:r>
              <a:rPr lang="es-AR" sz="2400" dirty="0" err="1">
                <a:latin typeface="LiberationSerif"/>
              </a:rPr>
              <a:t>Enhanced</a:t>
            </a:r>
            <a:r>
              <a:rPr lang="es-AR" sz="2400" dirty="0">
                <a:latin typeface="LiberationSerif"/>
              </a:rPr>
              <a:t> </a:t>
            </a:r>
            <a:r>
              <a:rPr lang="es-AR" sz="2400" dirty="0" smtClean="0">
                <a:latin typeface="LiberationSerif"/>
              </a:rPr>
              <a:t>Extended AT </a:t>
            </a:r>
            <a:r>
              <a:rPr lang="es-AR" sz="2400" dirty="0">
                <a:latin typeface="LiberationSerif"/>
              </a:rPr>
              <a:t>X conserva la misma medida de largo</a:t>
            </a:r>
          </a:p>
          <a:p>
            <a:r>
              <a:rPr lang="es-AR" sz="2400" dirty="0">
                <a:latin typeface="LiberationSerif"/>
              </a:rPr>
              <a:t>que EAT X, con el agregado de unos </a:t>
            </a:r>
            <a:r>
              <a:rPr lang="es-AR" sz="2400" dirty="0" smtClean="0">
                <a:latin typeface="LiberationSerif"/>
              </a:rPr>
              <a:t>centímetros adicionales </a:t>
            </a:r>
            <a:r>
              <a:rPr lang="es-AR" sz="2400" dirty="0">
                <a:latin typeface="LiberationSerif"/>
              </a:rPr>
              <a:t>en su ancho. A causa de esto, </a:t>
            </a:r>
            <a:r>
              <a:rPr lang="es-AR" sz="2400" dirty="0" smtClean="0">
                <a:latin typeface="LiberationSerif"/>
              </a:rPr>
              <a:t>este factor </a:t>
            </a:r>
            <a:r>
              <a:rPr lang="es-AR" sz="2400" dirty="0">
                <a:latin typeface="LiberationSerif"/>
              </a:rPr>
              <a:t>de forma suele utilizarse en </a:t>
            </a:r>
            <a:r>
              <a:rPr lang="es-AR" sz="2400" dirty="0" err="1" smtClean="0">
                <a:latin typeface="LiberationSerif"/>
              </a:rPr>
              <a:t>motherboards</a:t>
            </a:r>
            <a:r>
              <a:rPr lang="es-AR" sz="2400" dirty="0" smtClean="0">
                <a:latin typeface="LiberationSerif"/>
              </a:rPr>
              <a:t> para </a:t>
            </a:r>
            <a:r>
              <a:rPr lang="es-AR" sz="2400" dirty="0" err="1">
                <a:latin typeface="LiberationSerif"/>
              </a:rPr>
              <a:t>workstations</a:t>
            </a:r>
            <a:r>
              <a:rPr lang="es-AR" sz="2400" dirty="0">
                <a:latin typeface="LiberationSerif"/>
              </a:rPr>
              <a:t> con dos zócalos para </a:t>
            </a:r>
            <a:r>
              <a:rPr lang="es-AR" sz="2400" dirty="0" smtClean="0">
                <a:latin typeface="LiberationSerif"/>
              </a:rPr>
              <a:t>instalar procesadores </a:t>
            </a:r>
            <a:r>
              <a:rPr lang="es-AR" sz="2400" dirty="0">
                <a:latin typeface="LiberationSerif"/>
              </a:rPr>
              <a:t>y con controladoras de </a:t>
            </a:r>
            <a:r>
              <a:rPr lang="es-AR" sz="2400" dirty="0" smtClean="0">
                <a:latin typeface="LiberationSerif"/>
              </a:rPr>
              <a:t>disco adicionales</a:t>
            </a:r>
            <a:r>
              <a:rPr lang="es-AR" sz="2400" dirty="0">
                <a:latin typeface="LiberationSerif"/>
              </a:rPr>
              <a:t>, del tipo SCSI o SAS.</a:t>
            </a:r>
          </a:p>
        </p:txBody>
      </p:sp>
    </p:spTree>
    <p:extLst>
      <p:ext uri="{BB962C8B-B14F-4D97-AF65-F5344CB8AC3E}">
        <p14:creationId xmlns:p14="http://schemas.microsoft.com/office/powerpoint/2010/main" val="331528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21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1045027" y="1665258"/>
            <a:ext cx="108160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latin typeface="LiberationSerif"/>
              </a:rPr>
              <a:t>WATX</a:t>
            </a:r>
            <a:r>
              <a:rPr lang="es-AR" sz="2400" dirty="0">
                <a:latin typeface="LiberationSerif"/>
              </a:rPr>
              <a:t> (356x425 mm): </a:t>
            </a:r>
            <a:endParaRPr lang="es-AR" sz="2400" dirty="0" smtClean="0">
              <a:latin typeface="LiberationSerif"/>
            </a:endParaRPr>
          </a:p>
          <a:p>
            <a:endParaRPr lang="es-AR" sz="2400" dirty="0" smtClean="0">
              <a:latin typeface="LiberationSerif"/>
            </a:endParaRPr>
          </a:p>
          <a:p>
            <a:endParaRPr lang="es-AR" sz="2400" dirty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LiberationSerif"/>
              </a:rPr>
              <a:t>E</a:t>
            </a:r>
            <a:r>
              <a:rPr lang="es-AR" sz="2400" dirty="0" smtClean="0">
                <a:latin typeface="LiberationSerif"/>
              </a:rPr>
              <a:t>specificación desarrollada por </a:t>
            </a:r>
            <a:r>
              <a:rPr lang="es-AR" sz="2400" dirty="0">
                <a:latin typeface="LiberationSerif"/>
              </a:rPr>
              <a:t>Intel poco después del estándar AT </a:t>
            </a:r>
            <a:r>
              <a:rPr lang="es-AR" sz="2400" dirty="0" smtClean="0">
                <a:latin typeface="LiberationSerif"/>
              </a:rPr>
              <a:t>X</a:t>
            </a:r>
            <a:endParaRPr lang="es-AR" sz="2400" dirty="0">
              <a:latin typeface="LiberationSerif"/>
            </a:endParaRPr>
          </a:p>
          <a:p>
            <a:endParaRPr lang="es-AR" sz="2400" dirty="0" smtClean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 smtClean="0">
              <a:latin typeface="Liberation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LiberationSerif"/>
              </a:rPr>
              <a:t>Con el objetivo de utilizarse en servidores de red o </a:t>
            </a:r>
            <a:r>
              <a:rPr lang="es-AR" sz="2400" dirty="0">
                <a:latin typeface="StagSans-Light"/>
              </a:rPr>
              <a:t>equipos de </a:t>
            </a:r>
            <a:r>
              <a:rPr lang="es-AR" sz="2400" dirty="0" err="1">
                <a:latin typeface="StagSans-Light"/>
              </a:rPr>
              <a:t>motherboards</a:t>
            </a:r>
            <a:r>
              <a:rPr lang="es-AR" sz="2400" dirty="0">
                <a:latin typeface="StagSans-Light"/>
              </a:rPr>
              <a:t> amplios, con </a:t>
            </a:r>
            <a:r>
              <a:rPr lang="es-AR" sz="2400" dirty="0" smtClean="0">
                <a:latin typeface="StagSans-Medium"/>
              </a:rPr>
              <a:t>múltiples procesadores </a:t>
            </a:r>
            <a:r>
              <a:rPr lang="es-AR" sz="2400" dirty="0">
                <a:latin typeface="StagSans-Light"/>
              </a:rPr>
              <a:t>y puertos para discos duros.</a:t>
            </a:r>
            <a:endParaRPr lang="es-AR" sz="2400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5758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22</a:t>
            </a:fld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385354" y="1171042"/>
            <a:ext cx="10371909" cy="2782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809625" algn="l"/>
              </a:tabLst>
            </a:pPr>
            <a:r>
              <a:rPr lang="es-A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BIBLIOGRAFIA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809625" algn="l"/>
              </a:tabLst>
            </a:pPr>
            <a:r>
              <a:rPr lang="es-A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Damián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Cottino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“Hardware desde Cero”. 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Buenos Aires. 2009.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Javier, 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Richarte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Motherboard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Buenos Aires. 2012.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Manuales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USERS: “Servicio técnico avanzado”. 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Buenos Aires. 2013.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Manuales USERS: “Técnico profesional de PC”. 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Buenos Aires. 2013.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809625" algn="l"/>
              </a:tabLst>
            </a:pPr>
            <a:r>
              <a:rPr lang="es-A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Apuntes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docente.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85354" y="1211706"/>
            <a:ext cx="260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800" b="1" dirty="0" smtClean="0">
                <a:solidFill>
                  <a:schemeClr val="accent5">
                    <a:lumMod val="50000"/>
                  </a:schemeClr>
                </a:solidFill>
                <a:latin typeface="LiberationSerif"/>
              </a:rPr>
              <a:t>Introducción</a:t>
            </a:r>
            <a:endParaRPr lang="es-AR" sz="2800" b="1" dirty="0">
              <a:solidFill>
                <a:schemeClr val="accent5">
                  <a:lumMod val="50000"/>
                </a:schemeClr>
              </a:solidFill>
              <a:latin typeface="LiberationSerif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53142" y="1918514"/>
            <a:ext cx="105348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Es uno de los dispositivos mas importantes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Es clave para la velocidad de respuesta y rendimiento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Se encarga de interconectar a todos los demás dispositivos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Posee un gran numero de paramentos a analizar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El mercado posee un gran abanico de posibilidades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65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33612" y="1011651"/>
            <a:ext cx="8617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smtClean="0">
                <a:solidFill>
                  <a:schemeClr val="accent5">
                    <a:lumMod val="75000"/>
                  </a:schemeClr>
                </a:solidFill>
                <a:latin typeface="StagSans-Bold"/>
              </a:rPr>
              <a:t>Módulos fundamentales que conforman el </a:t>
            </a:r>
            <a:r>
              <a:rPr lang="es-AR" sz="2400" b="1" dirty="0" err="1">
                <a:solidFill>
                  <a:schemeClr val="accent5">
                    <a:lumMod val="75000"/>
                  </a:schemeClr>
                </a:solidFill>
                <a:latin typeface="StagSans-Bold"/>
              </a:rPr>
              <a:t>motherboard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33612" y="1609520"/>
            <a:ext cx="109247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StagSans-Light"/>
              </a:rPr>
              <a:t>El </a:t>
            </a:r>
            <a:r>
              <a:rPr lang="es-AR" sz="2000" dirty="0" err="1">
                <a:latin typeface="StagSans-Light"/>
              </a:rPr>
              <a:t>motherboard</a:t>
            </a:r>
            <a:r>
              <a:rPr lang="es-AR" sz="2000" dirty="0">
                <a:latin typeface="StagSans-Light"/>
              </a:rPr>
              <a:t> es una placa del tipo </a:t>
            </a:r>
            <a:r>
              <a:rPr lang="es-AR" sz="2000" b="1" dirty="0" smtClean="0">
                <a:latin typeface="StagSans-Light"/>
              </a:rPr>
              <a:t>PCB multicapa</a:t>
            </a:r>
            <a:r>
              <a:rPr lang="es-AR" sz="2000" dirty="0" smtClean="0">
                <a:latin typeface="StagSans-Light"/>
              </a:rPr>
              <a:t>.</a:t>
            </a:r>
          </a:p>
          <a:p>
            <a:endParaRPr lang="es-AR" sz="2000" dirty="0" smtClean="0"/>
          </a:p>
          <a:p>
            <a:r>
              <a:rPr lang="it-IT" sz="2000" dirty="0">
                <a:latin typeface="StagSans-Light"/>
              </a:rPr>
              <a:t>La sigla </a:t>
            </a:r>
            <a:r>
              <a:rPr lang="it-IT" sz="2000" b="1" dirty="0">
                <a:latin typeface="StagSans-Medium"/>
              </a:rPr>
              <a:t>PCB</a:t>
            </a:r>
            <a:r>
              <a:rPr lang="it-IT" sz="2000" dirty="0">
                <a:latin typeface="StagSans-Medium"/>
              </a:rPr>
              <a:t> </a:t>
            </a:r>
            <a:r>
              <a:rPr lang="it-IT" sz="2000" dirty="0">
                <a:latin typeface="StagSans-Light"/>
              </a:rPr>
              <a:t>significa </a:t>
            </a:r>
            <a:r>
              <a:rPr lang="it-IT" sz="2000" i="1" dirty="0">
                <a:latin typeface="StagSans-BookItalic"/>
              </a:rPr>
              <a:t>Printed Circuit </a:t>
            </a:r>
            <a:r>
              <a:rPr lang="it-IT" sz="2000" i="1" dirty="0" smtClean="0">
                <a:latin typeface="StagSans-BookItalic"/>
              </a:rPr>
              <a:t>Board </a:t>
            </a:r>
            <a:r>
              <a:rPr lang="es-AR" sz="2000" dirty="0" smtClean="0">
                <a:latin typeface="StagSans-Light"/>
              </a:rPr>
              <a:t>(o </a:t>
            </a:r>
            <a:r>
              <a:rPr lang="es-AR" sz="2000" dirty="0">
                <a:latin typeface="StagSans-Light"/>
              </a:rPr>
              <a:t>placa de circuito impreso). Debido a la </a:t>
            </a:r>
            <a:r>
              <a:rPr lang="es-AR" sz="2000" dirty="0" smtClean="0">
                <a:latin typeface="StagSans-Light"/>
              </a:rPr>
              <a:t>gran cantidad </a:t>
            </a:r>
            <a:r>
              <a:rPr lang="es-AR" sz="2000" dirty="0">
                <a:latin typeface="StagSans-Light"/>
              </a:rPr>
              <a:t>de microcomponentes soldados al </a:t>
            </a:r>
            <a:r>
              <a:rPr lang="es-AR" sz="2000" dirty="0" err="1" smtClean="0">
                <a:latin typeface="StagSans-Light"/>
              </a:rPr>
              <a:t>motherboard</a:t>
            </a:r>
            <a:r>
              <a:rPr lang="es-AR" sz="2000" dirty="0" smtClean="0">
                <a:latin typeface="StagSans-Light"/>
              </a:rPr>
              <a:t>.</a:t>
            </a:r>
          </a:p>
          <a:p>
            <a:endParaRPr lang="es-AR" sz="2000" dirty="0" smtClean="0"/>
          </a:p>
          <a:p>
            <a:r>
              <a:rPr lang="es-AR" sz="2000" b="1" dirty="0" smtClean="0">
                <a:latin typeface="StagSans-Light"/>
              </a:rPr>
              <a:t>Multicapa</a:t>
            </a:r>
            <a:r>
              <a:rPr lang="es-AR" sz="2000" dirty="0">
                <a:latin typeface="StagSans-Light"/>
              </a:rPr>
              <a:t>, es decir, distintas </a:t>
            </a:r>
            <a:r>
              <a:rPr lang="es-AR" sz="2000" dirty="0" smtClean="0">
                <a:latin typeface="StagSans-Light"/>
              </a:rPr>
              <a:t>capas independientes </a:t>
            </a:r>
            <a:r>
              <a:rPr lang="es-AR" sz="2000" dirty="0">
                <a:latin typeface="StagSans-Light"/>
              </a:rPr>
              <a:t>de algún metal </a:t>
            </a:r>
            <a:r>
              <a:rPr lang="es-AR" sz="2000" dirty="0" smtClean="0">
                <a:latin typeface="StagSans-Light"/>
              </a:rPr>
              <a:t>conductor –generalmente </a:t>
            </a:r>
            <a:r>
              <a:rPr lang="es-AR" sz="2000" dirty="0">
                <a:latin typeface="StagSans-Light"/>
              </a:rPr>
              <a:t>cobre– separadas por </a:t>
            </a:r>
            <a:r>
              <a:rPr lang="es-AR" sz="2000" dirty="0" smtClean="0">
                <a:latin typeface="StagSans-Light"/>
              </a:rPr>
              <a:t>algún material </a:t>
            </a:r>
            <a:r>
              <a:rPr lang="es-AR" sz="2000" dirty="0">
                <a:latin typeface="StagSans-Light"/>
              </a:rPr>
              <a:t>aislante, como la </a:t>
            </a:r>
            <a:r>
              <a:rPr lang="es-AR" sz="2000" dirty="0">
                <a:latin typeface="StagSans-Medium"/>
              </a:rPr>
              <a:t>baquelita </a:t>
            </a:r>
            <a:r>
              <a:rPr lang="es-AR" sz="2000" dirty="0">
                <a:latin typeface="StagSans-Light"/>
              </a:rPr>
              <a:t>o la </a:t>
            </a:r>
            <a:r>
              <a:rPr lang="es-AR" sz="2000" dirty="0" smtClean="0">
                <a:latin typeface="StagSans-Medium"/>
              </a:rPr>
              <a:t>fibra de </a:t>
            </a:r>
            <a:r>
              <a:rPr lang="es-AR" sz="2000" dirty="0">
                <a:latin typeface="StagSans-Medium"/>
              </a:rPr>
              <a:t>vidrio</a:t>
            </a:r>
            <a:r>
              <a:rPr lang="es-AR" sz="2000" dirty="0">
                <a:latin typeface="StagSans-Light"/>
              </a:rPr>
              <a:t>, entre otros. La cantidad de </a:t>
            </a:r>
            <a:r>
              <a:rPr lang="es-AR" sz="2000" dirty="0" smtClean="0">
                <a:latin typeface="StagSans-Light"/>
              </a:rPr>
              <a:t>estas capas </a:t>
            </a:r>
            <a:r>
              <a:rPr lang="es-AR" sz="2000" dirty="0">
                <a:latin typeface="StagSans-Light"/>
              </a:rPr>
              <a:t>conductoras puede llegar a ser de </a:t>
            </a:r>
            <a:r>
              <a:rPr lang="es-AR" sz="2000" dirty="0" smtClean="0">
                <a:latin typeface="StagSans-Light"/>
              </a:rPr>
              <a:t>ocho o más.</a:t>
            </a:r>
          </a:p>
          <a:p>
            <a:endParaRPr lang="es-AR" sz="2000" dirty="0">
              <a:latin typeface="StagSans-Light"/>
            </a:endParaRPr>
          </a:p>
          <a:p>
            <a:r>
              <a:rPr lang="es-AR" sz="2000" dirty="0" smtClean="0">
                <a:latin typeface="StagSans-Light"/>
              </a:rPr>
              <a:t>Cada capa traza distintos circuitos entre los </a:t>
            </a:r>
            <a:r>
              <a:rPr lang="es-AR" sz="2000" b="1" dirty="0" err="1">
                <a:latin typeface="StagSans-Light"/>
              </a:rPr>
              <a:t>Plated</a:t>
            </a:r>
            <a:r>
              <a:rPr lang="es-AR" sz="2000" b="1" dirty="0">
                <a:latin typeface="StagSans-Light"/>
              </a:rPr>
              <a:t>–</a:t>
            </a:r>
            <a:r>
              <a:rPr lang="es-AR" sz="2000" b="1" dirty="0" err="1">
                <a:latin typeface="StagSans-Light"/>
              </a:rPr>
              <a:t>Through</a:t>
            </a:r>
            <a:r>
              <a:rPr lang="es-AR" sz="2000" b="1" dirty="0">
                <a:latin typeface="StagSans-Light"/>
              </a:rPr>
              <a:t> </a:t>
            </a:r>
            <a:r>
              <a:rPr lang="es-AR" sz="2000" b="1" dirty="0" err="1">
                <a:latin typeface="StagSans-Light"/>
              </a:rPr>
              <a:t>Holes</a:t>
            </a:r>
            <a:r>
              <a:rPr lang="es-AR" sz="2000" dirty="0" smtClean="0">
                <a:latin typeface="StagSans-Light"/>
              </a:rPr>
              <a:t>.</a:t>
            </a:r>
            <a:r>
              <a:rPr lang="es-AR" sz="2000" i="1" dirty="0">
                <a:latin typeface="StagSans-LightItalic"/>
              </a:rPr>
              <a:t> </a:t>
            </a:r>
            <a:r>
              <a:rPr lang="es-AR" sz="2000" i="1" dirty="0" smtClean="0">
                <a:latin typeface="StagSans-LightItalic"/>
              </a:rPr>
              <a:t>(Los </a:t>
            </a:r>
            <a:r>
              <a:rPr lang="es-AR" sz="2000" i="1" dirty="0">
                <a:latin typeface="StagSans-MediumItalic"/>
              </a:rPr>
              <a:t>PTH </a:t>
            </a:r>
            <a:r>
              <a:rPr lang="es-AR" sz="2000" i="1" dirty="0">
                <a:latin typeface="StagSans-LightItalic"/>
              </a:rPr>
              <a:t>son pequeños tubos metálicos </a:t>
            </a:r>
            <a:r>
              <a:rPr lang="es-AR" sz="2000" i="1" dirty="0" smtClean="0">
                <a:latin typeface="StagSans-LightItalic"/>
              </a:rPr>
              <a:t>que atraviesan el </a:t>
            </a:r>
            <a:r>
              <a:rPr lang="es-AR" sz="2000" i="1" dirty="0" err="1" smtClean="0">
                <a:latin typeface="StagSans-LightItalic"/>
              </a:rPr>
              <a:t>motherboard</a:t>
            </a:r>
            <a:r>
              <a:rPr lang="es-AR" sz="2000" i="1" dirty="0" smtClean="0">
                <a:latin typeface="StagSans-LightItalic"/>
              </a:rPr>
              <a:t>):</a:t>
            </a:r>
          </a:p>
          <a:p>
            <a:endParaRPr lang="es-AR" sz="2000" i="1" dirty="0" smtClean="0">
              <a:latin typeface="StagSans-LightItalic"/>
            </a:endParaRPr>
          </a:p>
          <a:p>
            <a:r>
              <a:rPr lang="es-AR" sz="2000" i="1" dirty="0">
                <a:latin typeface="StagSans-LightItalic"/>
              </a:rPr>
              <a:t>-</a:t>
            </a:r>
            <a:r>
              <a:rPr lang="es-AR" sz="2000" i="1" dirty="0" smtClean="0">
                <a:latin typeface="StagSans-LightItalic"/>
              </a:rPr>
              <a:t> para soldar </a:t>
            </a:r>
            <a:r>
              <a:rPr lang="es-AR" sz="2000" i="1" dirty="0">
                <a:latin typeface="StagSans-LightItalic"/>
              </a:rPr>
              <a:t>componentes como capacitores </a:t>
            </a:r>
            <a:r>
              <a:rPr lang="es-AR" sz="2000" i="1" dirty="0" smtClean="0">
                <a:latin typeface="StagSans-LightItalic"/>
              </a:rPr>
              <a:t>e inductores</a:t>
            </a:r>
            <a:r>
              <a:rPr lang="es-AR" sz="2000" i="1" dirty="0">
                <a:latin typeface="StagSans-LightItalic"/>
              </a:rPr>
              <a:t>. </a:t>
            </a:r>
            <a:endParaRPr lang="es-AR" sz="2000" i="1" dirty="0" smtClean="0">
              <a:latin typeface="StagSans-LightItalic"/>
            </a:endParaRPr>
          </a:p>
          <a:p>
            <a:r>
              <a:rPr lang="es-AR" sz="2000" i="1" dirty="0" smtClean="0">
                <a:latin typeface="StagSans-LightItalic"/>
              </a:rPr>
              <a:t>- hacen de </a:t>
            </a:r>
            <a:r>
              <a:rPr lang="es-AR" sz="2000" i="1" dirty="0">
                <a:latin typeface="StagSans-MediumItalic"/>
              </a:rPr>
              <a:t>terminales </a:t>
            </a:r>
            <a:r>
              <a:rPr lang="es-AR" sz="2000" i="1" dirty="0">
                <a:latin typeface="StagSans-LightItalic"/>
              </a:rPr>
              <a:t>que, de forma interna, </a:t>
            </a:r>
            <a:r>
              <a:rPr lang="es-AR" sz="2000" i="1" dirty="0" smtClean="0">
                <a:latin typeface="StagSans-LightItalic"/>
              </a:rPr>
              <a:t>van soldados </a:t>
            </a:r>
            <a:r>
              <a:rPr lang="es-AR" sz="2000" i="1" dirty="0">
                <a:latin typeface="StagSans-LightItalic"/>
              </a:rPr>
              <a:t>a las pistas que corresponda </a:t>
            </a:r>
            <a:r>
              <a:rPr lang="es-AR" sz="2000" i="1" dirty="0" smtClean="0">
                <a:latin typeface="StagSans-LightItalic"/>
              </a:rPr>
              <a:t>en las </a:t>
            </a:r>
            <a:r>
              <a:rPr lang="es-AR" sz="2000" i="1" dirty="0">
                <a:latin typeface="StagSans-LightItalic"/>
              </a:rPr>
              <a:t>múltiples capas que el circuito </a:t>
            </a:r>
            <a:r>
              <a:rPr lang="es-AR" sz="2000" i="1" dirty="0" smtClean="0">
                <a:latin typeface="StagSans-LightItalic"/>
              </a:rPr>
              <a:t>impreso del </a:t>
            </a:r>
            <a:r>
              <a:rPr lang="es-AR" sz="2000" i="1" dirty="0" err="1">
                <a:latin typeface="StagSans-LightItalic"/>
              </a:rPr>
              <a:t>motherboard</a:t>
            </a:r>
            <a:r>
              <a:rPr lang="es-AR" sz="2000" i="1" dirty="0">
                <a:latin typeface="StagSans-LightItalic"/>
              </a:rPr>
              <a:t> alberga.</a:t>
            </a:r>
            <a:endParaRPr lang="es-AR" sz="2000" dirty="0" smtClean="0"/>
          </a:p>
          <a:p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40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707087" y="248869"/>
            <a:ext cx="454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Partes del </a:t>
            </a: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r>
              <a:rPr kumimoji="0" lang="es-AR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953967"/>
            <a:ext cx="8190412" cy="5488829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65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46314" y="1094826"/>
            <a:ext cx="114038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>
                <a:latin typeface="StagSans-Light"/>
              </a:rPr>
              <a:t>Apartado </a:t>
            </a:r>
            <a:r>
              <a:rPr lang="es-AR" sz="2800" b="1" dirty="0">
                <a:latin typeface="StagSans-Light"/>
              </a:rPr>
              <a:t>de </a:t>
            </a:r>
            <a:r>
              <a:rPr lang="es-AR" sz="2800" b="1" dirty="0" smtClean="0">
                <a:latin typeface="StagSans-Light"/>
              </a:rPr>
              <a:t>energía – (Fuente Interna)</a:t>
            </a:r>
          </a:p>
          <a:p>
            <a:endParaRPr lang="es-AR" sz="2800" b="1" dirty="0">
              <a:latin typeface="StagSans-Light"/>
            </a:endParaRPr>
          </a:p>
          <a:p>
            <a:r>
              <a:rPr lang="es-AR" sz="2400" dirty="0" smtClean="0">
                <a:latin typeface="StagSans-Light"/>
              </a:rPr>
              <a:t>El </a:t>
            </a:r>
            <a:r>
              <a:rPr lang="es-AR" sz="2400" dirty="0" err="1">
                <a:latin typeface="StagSans-Light"/>
              </a:rPr>
              <a:t>motherboard</a:t>
            </a:r>
            <a:r>
              <a:rPr lang="es-AR" sz="2400" dirty="0">
                <a:latin typeface="StagSans-Light"/>
              </a:rPr>
              <a:t> también dispone de su </a:t>
            </a:r>
            <a:r>
              <a:rPr lang="es-AR" sz="2400" dirty="0" smtClean="0">
                <a:latin typeface="StagSans-Light"/>
              </a:rPr>
              <a:t>propia fuente </a:t>
            </a:r>
            <a:r>
              <a:rPr lang="es-AR" sz="2400" dirty="0">
                <a:latin typeface="StagSans-Light"/>
              </a:rPr>
              <a:t>de alimentación, que toma las líneas </a:t>
            </a:r>
            <a:r>
              <a:rPr lang="es-AR" sz="2400" dirty="0" smtClean="0">
                <a:latin typeface="StagSans-Light"/>
              </a:rPr>
              <a:t>de tensión </a:t>
            </a:r>
            <a:r>
              <a:rPr lang="es-AR" sz="2400" dirty="0">
                <a:latin typeface="StagSans-Light"/>
              </a:rPr>
              <a:t>que le llegan desde la fuente de </a:t>
            </a:r>
            <a:r>
              <a:rPr lang="es-AR" sz="2400" dirty="0" smtClean="0">
                <a:latin typeface="StagSans-Light"/>
              </a:rPr>
              <a:t>energía principal </a:t>
            </a:r>
            <a:r>
              <a:rPr lang="es-AR" sz="2400" dirty="0">
                <a:latin typeface="StagSans-Light"/>
              </a:rPr>
              <a:t>y las distribuye a todos los </a:t>
            </a:r>
            <a:r>
              <a:rPr lang="es-AR" sz="2400" dirty="0" smtClean="0">
                <a:latin typeface="StagSans-Light"/>
              </a:rPr>
              <a:t>componentes internos </a:t>
            </a:r>
            <a:r>
              <a:rPr lang="es-AR" sz="2400" dirty="0">
                <a:latin typeface="StagSans-Light"/>
              </a:rPr>
              <a:t>de acuerdo con sus necesidades.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46314" y="3513841"/>
            <a:ext cx="112993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smtClean="0">
                <a:latin typeface="StagSans-Light"/>
              </a:rPr>
              <a:t>VRM</a:t>
            </a:r>
          </a:p>
          <a:p>
            <a:endParaRPr lang="es-AR" sz="2400" dirty="0">
              <a:latin typeface="StagSans-Light"/>
            </a:endParaRPr>
          </a:p>
          <a:p>
            <a:r>
              <a:rPr lang="es-AR" sz="2400" dirty="0" smtClean="0">
                <a:latin typeface="StagSans-Light"/>
              </a:rPr>
              <a:t>El </a:t>
            </a:r>
            <a:r>
              <a:rPr lang="es-AR" sz="2400" dirty="0" err="1">
                <a:latin typeface="StagSans-Light"/>
              </a:rPr>
              <a:t>Voltage</a:t>
            </a:r>
            <a:r>
              <a:rPr lang="es-AR" sz="2400" dirty="0">
                <a:latin typeface="StagSans-Light"/>
              </a:rPr>
              <a:t> </a:t>
            </a:r>
            <a:r>
              <a:rPr lang="es-AR" sz="2400" dirty="0" err="1">
                <a:latin typeface="StagSans-Light"/>
              </a:rPr>
              <a:t>Regulator</a:t>
            </a:r>
            <a:r>
              <a:rPr lang="es-AR" sz="2400" dirty="0">
                <a:latin typeface="StagSans-Light"/>
              </a:rPr>
              <a:t> Module (o </a:t>
            </a:r>
            <a:r>
              <a:rPr lang="es-AR" sz="2400" dirty="0" smtClean="0">
                <a:latin typeface="StagSans-Light"/>
              </a:rPr>
              <a:t>módulo regulador </a:t>
            </a:r>
            <a:r>
              <a:rPr lang="es-AR" sz="2400" dirty="0">
                <a:latin typeface="StagSans-Light"/>
              </a:rPr>
              <a:t>de tensión), también conocido </a:t>
            </a:r>
            <a:r>
              <a:rPr lang="es-AR" sz="2400" dirty="0" smtClean="0">
                <a:latin typeface="StagSans-Light"/>
              </a:rPr>
              <a:t>como PPM </a:t>
            </a:r>
            <a:r>
              <a:rPr lang="es-AR" sz="2400" dirty="0">
                <a:latin typeface="StagSans-Light"/>
              </a:rPr>
              <a:t>(</a:t>
            </a:r>
            <a:r>
              <a:rPr lang="es-AR" sz="2400" dirty="0" err="1">
                <a:latin typeface="StagSans-Light"/>
              </a:rPr>
              <a:t>Power</a:t>
            </a:r>
            <a:r>
              <a:rPr lang="es-AR" sz="2400" dirty="0">
                <a:latin typeface="StagSans-Light"/>
              </a:rPr>
              <a:t> </a:t>
            </a:r>
            <a:r>
              <a:rPr lang="es-AR" sz="2400" dirty="0" err="1">
                <a:latin typeface="StagSans-Light"/>
              </a:rPr>
              <a:t>Processing</a:t>
            </a:r>
            <a:r>
              <a:rPr lang="es-AR" sz="2400" dirty="0">
                <a:latin typeface="StagSans-Light"/>
              </a:rPr>
              <a:t> module) o VRD (</a:t>
            </a:r>
            <a:r>
              <a:rPr lang="es-AR" sz="2400" dirty="0" err="1" smtClean="0">
                <a:latin typeface="StagSans-Light"/>
              </a:rPr>
              <a:t>Voltage</a:t>
            </a:r>
            <a:r>
              <a:rPr lang="es-AR" sz="2400" dirty="0" smtClean="0">
                <a:latin typeface="StagSans-Light"/>
              </a:rPr>
              <a:t> </a:t>
            </a:r>
            <a:r>
              <a:rPr lang="es-AR" sz="2400" dirty="0" err="1" smtClean="0">
                <a:latin typeface="StagSans-Light"/>
              </a:rPr>
              <a:t>regulator</a:t>
            </a:r>
            <a:r>
              <a:rPr lang="es-AR" sz="2400" dirty="0" smtClean="0">
                <a:latin typeface="StagSans-Light"/>
              </a:rPr>
              <a:t> </a:t>
            </a:r>
            <a:r>
              <a:rPr lang="es-AR" sz="2400" dirty="0" err="1">
                <a:latin typeface="StagSans-Light"/>
              </a:rPr>
              <a:t>down</a:t>
            </a:r>
            <a:r>
              <a:rPr lang="es-AR" sz="2400" dirty="0">
                <a:latin typeface="StagSans-Light"/>
              </a:rPr>
              <a:t>), es un circuito electrónico </a:t>
            </a:r>
            <a:r>
              <a:rPr lang="es-AR" sz="2400" dirty="0" smtClean="0">
                <a:latin typeface="StagSans-Light"/>
              </a:rPr>
              <a:t>que le </a:t>
            </a:r>
            <a:r>
              <a:rPr lang="es-AR" sz="2400" dirty="0">
                <a:latin typeface="StagSans-Light"/>
              </a:rPr>
              <a:t>suministra al procesador –y a otros componentes</a:t>
            </a:r>
          </a:p>
          <a:p>
            <a:r>
              <a:rPr lang="es-AR" sz="2400" dirty="0">
                <a:latin typeface="StagSans-Light"/>
              </a:rPr>
              <a:t>críticos– la tensión de trabajo adecuada.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79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53142" y="1153518"/>
            <a:ext cx="107376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err="1" smtClean="0">
                <a:latin typeface="StagSans-Semibold"/>
              </a:rPr>
              <a:t>Clock</a:t>
            </a:r>
            <a:r>
              <a:rPr lang="es-AR" sz="2400" b="1" dirty="0" smtClean="0">
                <a:latin typeface="StagSans-Semibold"/>
              </a:rPr>
              <a:t> </a:t>
            </a:r>
            <a:r>
              <a:rPr lang="es-AR" sz="2400" b="1" dirty="0" err="1" smtClean="0">
                <a:latin typeface="StagSans-Semibold"/>
              </a:rPr>
              <a:t>generator</a:t>
            </a:r>
            <a:endParaRPr lang="es-AR" sz="2400" b="1" dirty="0" smtClean="0">
              <a:latin typeface="StagSans-Semibold"/>
            </a:endParaRPr>
          </a:p>
          <a:p>
            <a:endParaRPr lang="es-AR" sz="2400" b="1" dirty="0">
              <a:latin typeface="StagSans-Semibold"/>
            </a:endParaRPr>
          </a:p>
          <a:p>
            <a:r>
              <a:rPr lang="es-AR" sz="2400" dirty="0" smtClean="0">
                <a:latin typeface="StagSans-Light"/>
              </a:rPr>
              <a:t>Las </a:t>
            </a:r>
            <a:r>
              <a:rPr lang="es-AR" sz="2400" dirty="0">
                <a:latin typeface="StagSans-Light"/>
              </a:rPr>
              <a:t>diferentes señales de reloj que existen en el </a:t>
            </a:r>
            <a:r>
              <a:rPr lang="es-AR" sz="2400" dirty="0" err="1" smtClean="0">
                <a:latin typeface="StagSans-Light"/>
              </a:rPr>
              <a:t>motherboard</a:t>
            </a:r>
            <a:r>
              <a:rPr lang="es-AR" sz="2400" dirty="0" smtClean="0">
                <a:latin typeface="StagSans-Light"/>
              </a:rPr>
              <a:t> se </a:t>
            </a:r>
            <a:r>
              <a:rPr lang="es-AR" sz="2400" dirty="0">
                <a:latin typeface="StagSans-Light"/>
              </a:rPr>
              <a:t>generan mediante un pequeño </a:t>
            </a:r>
            <a:r>
              <a:rPr lang="es-AR" sz="2400" b="1" dirty="0" smtClean="0">
                <a:latin typeface="StagSans-Medium"/>
              </a:rPr>
              <a:t>cristal</a:t>
            </a:r>
            <a:r>
              <a:rPr lang="es-AR" sz="2400" dirty="0" smtClean="0">
                <a:latin typeface="StagSans-Medium"/>
              </a:rPr>
              <a:t> de </a:t>
            </a:r>
            <a:r>
              <a:rPr lang="es-AR" sz="2400" dirty="0">
                <a:latin typeface="StagSans-Medium"/>
              </a:rPr>
              <a:t>cuarzo </a:t>
            </a:r>
            <a:r>
              <a:rPr lang="es-AR" sz="2400" dirty="0">
                <a:latin typeface="StagSans-Light"/>
              </a:rPr>
              <a:t>encapsulado, que está conectado a </a:t>
            </a:r>
            <a:r>
              <a:rPr lang="es-AR" sz="2400" dirty="0" smtClean="0">
                <a:latin typeface="StagSans-Light"/>
              </a:rPr>
              <a:t>un reducido </a:t>
            </a:r>
            <a:r>
              <a:rPr lang="es-AR" sz="2400" dirty="0">
                <a:latin typeface="StagSans-Light"/>
              </a:rPr>
              <a:t>circuito integrado que se denomina </a:t>
            </a:r>
            <a:r>
              <a:rPr lang="es-AR" sz="2400" b="1" dirty="0" smtClean="0">
                <a:latin typeface="StagSans-Medium"/>
              </a:rPr>
              <a:t>generador de </a:t>
            </a:r>
            <a:r>
              <a:rPr lang="es-AR" sz="2400" b="1" dirty="0" err="1">
                <a:latin typeface="StagSans-Medium"/>
              </a:rPr>
              <a:t>clock</a:t>
            </a:r>
            <a:r>
              <a:rPr lang="es-AR" sz="2400" b="1" dirty="0">
                <a:latin typeface="StagSans-Light"/>
              </a:rPr>
              <a:t>.</a:t>
            </a:r>
            <a:endParaRPr lang="es-AR" sz="2400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59" y="3438972"/>
            <a:ext cx="3357154" cy="25245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85" y="3348538"/>
            <a:ext cx="2062906" cy="2705448"/>
          </a:xfrm>
          <a:prstGeom prst="rect">
            <a:avLst/>
          </a:prstGeom>
        </p:spPr>
      </p:pic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80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7566" y="800105"/>
            <a:ext cx="119786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smtClean="0">
                <a:latin typeface="StagSans-Light"/>
              </a:rPr>
              <a:t>El Cristal</a:t>
            </a:r>
          </a:p>
          <a:p>
            <a:endParaRPr lang="es-AR" sz="2400" b="1" dirty="0" smtClean="0">
              <a:latin typeface="StagSans-Light"/>
            </a:endParaRPr>
          </a:p>
          <a:p>
            <a:r>
              <a:rPr lang="es-AR" sz="2400" dirty="0" smtClean="0">
                <a:latin typeface="StagSans-Light"/>
              </a:rPr>
              <a:t>Genera </a:t>
            </a:r>
            <a:r>
              <a:rPr lang="es-AR" sz="2400" dirty="0">
                <a:latin typeface="StagSans-Light"/>
              </a:rPr>
              <a:t>el pulso inicial para hacer funcionar </a:t>
            </a:r>
            <a:r>
              <a:rPr lang="es-AR" sz="2400" dirty="0" smtClean="0">
                <a:latin typeface="StagSans-Light"/>
              </a:rPr>
              <a:t>los componentes </a:t>
            </a:r>
            <a:r>
              <a:rPr lang="es-AR" sz="2400" dirty="0">
                <a:latin typeface="StagSans-Light"/>
              </a:rPr>
              <a:t>más importantes del </a:t>
            </a:r>
            <a:r>
              <a:rPr lang="es-AR" sz="2400" dirty="0" err="1">
                <a:latin typeface="StagSans-Light"/>
              </a:rPr>
              <a:t>motherboard</a:t>
            </a:r>
            <a:r>
              <a:rPr lang="es-AR" sz="2400" dirty="0" smtClean="0">
                <a:latin typeface="StagSans-Light"/>
              </a:rPr>
              <a:t>.</a:t>
            </a:r>
          </a:p>
          <a:p>
            <a:endParaRPr lang="es-AR" sz="2400" dirty="0">
              <a:latin typeface="StagSans-Light"/>
            </a:endParaRPr>
          </a:p>
          <a:p>
            <a:r>
              <a:rPr lang="es-AR" sz="2400" b="1" dirty="0" err="1">
                <a:latin typeface="StagSans-Light"/>
              </a:rPr>
              <a:t>C</a:t>
            </a:r>
            <a:r>
              <a:rPr lang="es-AR" sz="2400" b="1" dirty="0" err="1" smtClean="0">
                <a:latin typeface="StagSans-Light"/>
              </a:rPr>
              <a:t>lock</a:t>
            </a:r>
            <a:r>
              <a:rPr lang="es-AR" sz="2400" b="1" dirty="0" smtClean="0">
                <a:latin typeface="StagSans-Light"/>
              </a:rPr>
              <a:t> </a:t>
            </a:r>
            <a:r>
              <a:rPr lang="es-AR" sz="2400" b="1" dirty="0" err="1" smtClean="0">
                <a:latin typeface="StagSans-Light"/>
              </a:rPr>
              <a:t>generator</a:t>
            </a:r>
            <a:endParaRPr lang="es-AR" sz="2400" b="1" dirty="0" smtClean="0">
              <a:latin typeface="StagSans-Light"/>
            </a:endParaRPr>
          </a:p>
          <a:p>
            <a:endParaRPr lang="es-AR" sz="2400" b="1" dirty="0">
              <a:latin typeface="StagSans-Light"/>
            </a:endParaRPr>
          </a:p>
          <a:p>
            <a:r>
              <a:rPr lang="es-AR" sz="2400" dirty="0" smtClean="0">
                <a:latin typeface="StagSans-Light"/>
              </a:rPr>
              <a:t>Dispone </a:t>
            </a:r>
            <a:r>
              <a:rPr lang="es-AR" sz="2400" dirty="0">
                <a:latin typeface="StagSans-Light"/>
              </a:rPr>
              <a:t>de una entrada llamada </a:t>
            </a:r>
            <a:r>
              <a:rPr lang="es-AR" sz="2400" b="1" dirty="0" err="1">
                <a:latin typeface="StagSans-Medium"/>
              </a:rPr>
              <a:t>clock</a:t>
            </a:r>
            <a:r>
              <a:rPr lang="es-AR" sz="2400" dirty="0">
                <a:latin typeface="StagSans-Medium"/>
              </a:rPr>
              <a:t> </a:t>
            </a:r>
            <a:r>
              <a:rPr lang="es-AR" sz="2400" dirty="0">
                <a:latin typeface="StagSans-Light"/>
              </a:rPr>
              <a:t>(que </a:t>
            </a:r>
            <a:r>
              <a:rPr lang="es-AR" sz="2400" dirty="0" smtClean="0">
                <a:latin typeface="StagSans-Light"/>
              </a:rPr>
              <a:t>es, justamente</a:t>
            </a:r>
            <a:r>
              <a:rPr lang="es-AR" sz="2400" dirty="0">
                <a:latin typeface="StagSans-Light"/>
              </a:rPr>
              <a:t>, la que se conecta al cristal) y </a:t>
            </a:r>
            <a:r>
              <a:rPr lang="es-AR" sz="2400" dirty="0" smtClean="0">
                <a:latin typeface="StagSans-Light"/>
              </a:rPr>
              <a:t>de otras </a:t>
            </a:r>
            <a:r>
              <a:rPr lang="es-AR" sz="2400" dirty="0">
                <a:latin typeface="StagSans-Light"/>
              </a:rPr>
              <a:t>entradas para la configuración de las salidas</a:t>
            </a:r>
            <a:r>
              <a:rPr lang="es-AR" sz="2400" dirty="0" smtClean="0">
                <a:latin typeface="StagSans-Light"/>
              </a:rPr>
              <a:t>.</a:t>
            </a:r>
          </a:p>
          <a:p>
            <a:endParaRPr lang="es-AR" sz="2400" dirty="0">
              <a:latin typeface="StagSans-Light"/>
            </a:endParaRPr>
          </a:p>
          <a:p>
            <a:r>
              <a:rPr lang="es-AR" sz="2400" dirty="0" smtClean="0">
                <a:latin typeface="StagSans-Light"/>
              </a:rPr>
              <a:t>Esas salidas </a:t>
            </a:r>
            <a:r>
              <a:rPr lang="es-AR" sz="2400" dirty="0">
                <a:latin typeface="StagSans-Light"/>
              </a:rPr>
              <a:t>tratan de las señales </a:t>
            </a:r>
            <a:r>
              <a:rPr lang="es-AR" sz="2400" dirty="0" smtClean="0">
                <a:latin typeface="StagSans-Light"/>
              </a:rPr>
              <a:t>de </a:t>
            </a:r>
            <a:r>
              <a:rPr lang="es-AR" sz="2400" dirty="0" err="1" smtClean="0">
                <a:latin typeface="StagSans-Light"/>
              </a:rPr>
              <a:t>clock</a:t>
            </a:r>
            <a:r>
              <a:rPr lang="es-AR" sz="2400" dirty="0" smtClean="0">
                <a:latin typeface="StagSans-Light"/>
              </a:rPr>
              <a:t> </a:t>
            </a:r>
            <a:r>
              <a:rPr lang="es-AR" sz="2400" dirty="0">
                <a:latin typeface="StagSans-Light"/>
              </a:rPr>
              <a:t>del bus </a:t>
            </a:r>
            <a:r>
              <a:rPr lang="es-AR" sz="2400" dirty="0" err="1">
                <a:latin typeface="StagSans-Light"/>
              </a:rPr>
              <a:t>PcI</a:t>
            </a:r>
            <a:r>
              <a:rPr lang="es-AR" sz="2400" dirty="0">
                <a:latin typeface="StagSans-Light"/>
              </a:rPr>
              <a:t> </a:t>
            </a:r>
            <a:r>
              <a:rPr lang="es-AR" sz="2400" dirty="0" err="1">
                <a:latin typeface="StagSans-Light"/>
              </a:rPr>
              <a:t>express</a:t>
            </a:r>
            <a:r>
              <a:rPr lang="es-AR" sz="2400" dirty="0">
                <a:latin typeface="StagSans-Light"/>
              </a:rPr>
              <a:t>, el </a:t>
            </a:r>
            <a:r>
              <a:rPr lang="es-AR" sz="2400" dirty="0" err="1">
                <a:latin typeface="StagSans-Light"/>
              </a:rPr>
              <a:t>PcI</a:t>
            </a:r>
            <a:r>
              <a:rPr lang="es-AR" sz="2400" dirty="0">
                <a:latin typeface="StagSans-Light"/>
              </a:rPr>
              <a:t>, el chipset, </a:t>
            </a:r>
            <a:r>
              <a:rPr lang="es-AR" sz="2400" dirty="0" smtClean="0">
                <a:latin typeface="StagSans-Light"/>
              </a:rPr>
              <a:t>la memoria </a:t>
            </a:r>
            <a:r>
              <a:rPr lang="es-AR" sz="2400" dirty="0" err="1">
                <a:latin typeface="StagSans-Light"/>
              </a:rPr>
              <a:t>ram</a:t>
            </a:r>
            <a:r>
              <a:rPr lang="es-AR" sz="2400" dirty="0">
                <a:latin typeface="StagSans-Light"/>
              </a:rPr>
              <a:t>, los puertos </a:t>
            </a:r>
            <a:r>
              <a:rPr lang="es-AR" sz="2400" dirty="0" err="1">
                <a:latin typeface="StagSans-Light"/>
              </a:rPr>
              <a:t>usb</a:t>
            </a:r>
            <a:r>
              <a:rPr lang="es-AR" sz="2400" dirty="0">
                <a:latin typeface="StagSans-Light"/>
              </a:rPr>
              <a:t> y la </a:t>
            </a:r>
            <a:r>
              <a:rPr lang="es-AR" sz="2400" dirty="0" smtClean="0">
                <a:latin typeface="StagSans-Light"/>
              </a:rPr>
              <a:t>frecuencia base </a:t>
            </a:r>
            <a:r>
              <a:rPr lang="es-AR" sz="2400" dirty="0">
                <a:latin typeface="StagSans-Light"/>
              </a:rPr>
              <a:t>del </a:t>
            </a:r>
            <a:r>
              <a:rPr lang="es-AR" sz="2400" dirty="0" smtClean="0">
                <a:latin typeface="StagSans-Light"/>
              </a:rPr>
              <a:t>procesador. (</a:t>
            </a:r>
            <a:r>
              <a:rPr lang="es-AR" sz="2000" i="1" dirty="0" smtClean="0">
                <a:latin typeface="StagSans-Light"/>
              </a:rPr>
              <a:t>La frecuencia </a:t>
            </a:r>
            <a:r>
              <a:rPr lang="es-AR" sz="2000" i="1" dirty="0">
                <a:latin typeface="StagSans-Light"/>
              </a:rPr>
              <a:t>final </a:t>
            </a:r>
            <a:r>
              <a:rPr lang="es-AR" sz="2000" i="1" dirty="0" smtClean="0">
                <a:latin typeface="StagSans-Light"/>
              </a:rPr>
              <a:t>del procesador </a:t>
            </a:r>
            <a:r>
              <a:rPr lang="es-AR" sz="2000" i="1" dirty="0">
                <a:latin typeface="StagSans-Light"/>
              </a:rPr>
              <a:t>depende de un multiplicador que </a:t>
            </a:r>
            <a:r>
              <a:rPr lang="es-AR" sz="2000" i="1" dirty="0" smtClean="0">
                <a:latin typeface="StagSans-Light"/>
              </a:rPr>
              <a:t>es interno.)</a:t>
            </a:r>
          </a:p>
          <a:p>
            <a:endParaRPr lang="es-AR" sz="2000" i="1" dirty="0">
              <a:latin typeface="StagSans-Light"/>
            </a:endParaRPr>
          </a:p>
          <a:p>
            <a:r>
              <a:rPr lang="es-AR" sz="2400" dirty="0" smtClean="0">
                <a:latin typeface="StagSans-Light"/>
              </a:rPr>
              <a:t>Del </a:t>
            </a:r>
            <a:r>
              <a:rPr lang="es-AR" sz="2400" dirty="0">
                <a:latin typeface="StagSans-Light"/>
              </a:rPr>
              <a:t>generador de </a:t>
            </a:r>
            <a:r>
              <a:rPr lang="es-AR" sz="2400" dirty="0" err="1">
                <a:latin typeface="StagSans-Light"/>
              </a:rPr>
              <a:t>clock</a:t>
            </a:r>
            <a:r>
              <a:rPr lang="es-AR" sz="2400" dirty="0">
                <a:latin typeface="StagSans-Light"/>
              </a:rPr>
              <a:t> dependen las </a:t>
            </a:r>
            <a:r>
              <a:rPr lang="es-AR" sz="2400" dirty="0" smtClean="0">
                <a:latin typeface="StagSans-Light"/>
              </a:rPr>
              <a:t>cualidades de </a:t>
            </a:r>
            <a:r>
              <a:rPr lang="es-AR" sz="2400" dirty="0">
                <a:latin typeface="StagSans-Light"/>
              </a:rPr>
              <a:t>los </a:t>
            </a:r>
            <a:r>
              <a:rPr lang="es-AR" sz="2400" dirty="0" err="1">
                <a:latin typeface="StagSans-Light"/>
              </a:rPr>
              <a:t>motherboards</a:t>
            </a:r>
            <a:r>
              <a:rPr lang="es-AR" sz="2400" dirty="0">
                <a:latin typeface="StagSans-Light"/>
              </a:rPr>
              <a:t> para poder incrementar </a:t>
            </a:r>
            <a:r>
              <a:rPr lang="es-AR" sz="2400" dirty="0" smtClean="0">
                <a:latin typeface="StagSans-Light"/>
              </a:rPr>
              <a:t>la frecuencia </a:t>
            </a:r>
            <a:r>
              <a:rPr lang="es-AR" sz="2400" dirty="0">
                <a:latin typeface="StagSans-Light"/>
              </a:rPr>
              <a:t>del bus frontal y de la memoria</a:t>
            </a:r>
            <a:endParaRPr lang="es-AR" sz="2400" i="1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1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566" y="65281"/>
            <a:ext cx="535576" cy="70401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53142" y="510479"/>
            <a:ext cx="6753498" cy="51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Facultad de Ingeniería – UNLZ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897489"/>
            <a:ext cx="12192000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0" y="6499274"/>
            <a:ext cx="12192000" cy="3587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Programación de Computadoras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04381" y="248869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LiberationSerif"/>
              </a:rPr>
              <a:t>MotherBoard</a:t>
            </a:r>
            <a:endParaRPr kumimoji="0" lang="es-AR" sz="2800" b="1" i="0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LiberationSerif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6CD-028D-45B6-9F4A-4529E96E3F94}" type="slidenum">
              <a:rPr lang="es-AR" smtClean="0"/>
              <a:t>9</a:t>
            </a:fld>
            <a:endParaRPr lang="es-AR"/>
          </a:p>
        </p:txBody>
      </p:sp>
      <p:sp>
        <p:nvSpPr>
          <p:cNvPr id="10" name="Rectángulo 9"/>
          <p:cNvSpPr/>
          <p:nvPr/>
        </p:nvSpPr>
        <p:spPr>
          <a:xfrm>
            <a:off x="653141" y="1214497"/>
            <a:ext cx="109466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>
                <a:latin typeface="StagSans-Semibold"/>
              </a:rPr>
              <a:t>Chipset</a:t>
            </a:r>
          </a:p>
          <a:p>
            <a:endParaRPr lang="es-AR" sz="2800" dirty="0">
              <a:latin typeface="StagSans-Semibold"/>
            </a:endParaRPr>
          </a:p>
          <a:p>
            <a:r>
              <a:rPr lang="es-AR" sz="2400" dirty="0" smtClean="0">
                <a:latin typeface="StagSans-Light"/>
              </a:rPr>
              <a:t>Es </a:t>
            </a:r>
            <a:r>
              <a:rPr lang="es-AR" sz="2400" dirty="0">
                <a:latin typeface="StagSans-Light"/>
              </a:rPr>
              <a:t>un conjunto de chips (casi </a:t>
            </a:r>
            <a:r>
              <a:rPr lang="es-AR" sz="2400" dirty="0" smtClean="0">
                <a:latin typeface="StagSans-Light"/>
              </a:rPr>
              <a:t>siempre dos</a:t>
            </a:r>
            <a:r>
              <a:rPr lang="es-AR" sz="2400" dirty="0">
                <a:latin typeface="StagSans-Light"/>
              </a:rPr>
              <a:t>), llamados </a:t>
            </a:r>
            <a:r>
              <a:rPr lang="es-AR" sz="2400" b="1" dirty="0" err="1" smtClean="0">
                <a:latin typeface="StagSans-Light"/>
              </a:rPr>
              <a:t>Northbridge</a:t>
            </a:r>
            <a:r>
              <a:rPr lang="es-AR" sz="2400" dirty="0" smtClean="0">
                <a:latin typeface="StagSans-Light"/>
              </a:rPr>
              <a:t> </a:t>
            </a:r>
            <a:r>
              <a:rPr lang="es-AR" sz="2400" dirty="0">
                <a:latin typeface="StagSans-Light"/>
              </a:rPr>
              <a:t>y </a:t>
            </a:r>
            <a:r>
              <a:rPr lang="es-AR" sz="2400" b="1" dirty="0" err="1" smtClean="0">
                <a:latin typeface="StagSans-Light"/>
              </a:rPr>
              <a:t>Southbridge</a:t>
            </a:r>
            <a:r>
              <a:rPr lang="es-AR" sz="2400" dirty="0">
                <a:latin typeface="StagSans-Light"/>
              </a:rPr>
              <a:t>, </a:t>
            </a:r>
            <a:r>
              <a:rPr lang="es-AR" sz="2400" dirty="0" smtClean="0">
                <a:latin typeface="StagSans-Light"/>
              </a:rPr>
              <a:t>que se </a:t>
            </a:r>
            <a:r>
              <a:rPr lang="es-AR" sz="2400" dirty="0">
                <a:latin typeface="StagSans-Light"/>
              </a:rPr>
              <a:t>encargan de administrar el flujo de </a:t>
            </a:r>
            <a:r>
              <a:rPr lang="es-AR" sz="2400" dirty="0" smtClean="0">
                <a:latin typeface="StagSans-Light"/>
              </a:rPr>
              <a:t>información entre </a:t>
            </a:r>
            <a:r>
              <a:rPr lang="es-AR" sz="2400" dirty="0">
                <a:latin typeface="StagSans-Light"/>
              </a:rPr>
              <a:t>todos los dispositivos de la placa madre.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" y="3493051"/>
            <a:ext cx="4705508" cy="264684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40" y="3568751"/>
            <a:ext cx="2794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1732</Words>
  <Application>Microsoft Office PowerPoint</Application>
  <PresentationFormat>Panorámica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6" baseType="lpstr">
      <vt:lpstr>Arial</vt:lpstr>
      <vt:lpstr>Bodoni MT</vt:lpstr>
      <vt:lpstr>Calibri</vt:lpstr>
      <vt:lpstr>Calibri Light</vt:lpstr>
      <vt:lpstr>LiberationSerif</vt:lpstr>
      <vt:lpstr>StagSans-Bold</vt:lpstr>
      <vt:lpstr>StagSans-BookItalic</vt:lpstr>
      <vt:lpstr>StagSans-Light</vt:lpstr>
      <vt:lpstr>StagSans-LightItalic</vt:lpstr>
      <vt:lpstr>StagSans-Medium</vt:lpstr>
      <vt:lpstr>StagSans-MediumItalic</vt:lpstr>
      <vt:lpstr>StagSans-Semibold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Notebook Lab</dc:creator>
  <cp:lastModifiedBy>Notebook Lab</cp:lastModifiedBy>
  <cp:revision>30</cp:revision>
  <cp:lastPrinted>2017-09-08T14:21:04Z</cp:lastPrinted>
  <dcterms:created xsi:type="dcterms:W3CDTF">2017-08-17T17:28:37Z</dcterms:created>
  <dcterms:modified xsi:type="dcterms:W3CDTF">2018-09-16T21:30:15Z</dcterms:modified>
</cp:coreProperties>
</file>