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7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Lst>
  <p:sldSz cx="12192000" cy="6858000"/>
  <p:notesSz cx="7053263" cy="93091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s-AR"/>
          </a:p>
        </p:txBody>
      </p:sp>
      <p:sp>
        <p:nvSpPr>
          <p:cNvPr id="3" name="Marcador de fecha 2"/>
          <p:cNvSpPr>
            <a:spLocks noGrp="1"/>
          </p:cNvSpPr>
          <p:nvPr>
            <p:ph type="dt" idx="1"/>
          </p:nvPr>
        </p:nvSpPr>
        <p:spPr>
          <a:xfrm>
            <a:off x="3995217" y="0"/>
            <a:ext cx="3056414" cy="467072"/>
          </a:xfrm>
          <a:prstGeom prst="rect">
            <a:avLst/>
          </a:prstGeom>
        </p:spPr>
        <p:txBody>
          <a:bodyPr vert="horz" lIns="93497" tIns="46749" rIns="93497" bIns="46749" rtlCol="0"/>
          <a:lstStyle>
            <a:lvl1pPr algn="r">
              <a:defRPr sz="1200"/>
            </a:lvl1pPr>
          </a:lstStyle>
          <a:p>
            <a:fld id="{F6B2EEBD-7AEF-4E2F-A685-C1A6FDAD9CEE}" type="datetimeFigureOut">
              <a:rPr lang="es-AR" smtClean="0"/>
              <a:t>16/9/2018</a:t>
            </a:fld>
            <a:endParaRPr lang="es-AR"/>
          </a:p>
        </p:txBody>
      </p:sp>
      <p:sp>
        <p:nvSpPr>
          <p:cNvPr id="4" name="Marcador de imagen de diapositiva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3497" tIns="46749" rIns="93497" bIns="46749" rtlCol="0" anchor="ctr"/>
          <a:lstStyle/>
          <a:p>
            <a:endParaRPr lang="es-AR"/>
          </a:p>
        </p:txBody>
      </p:sp>
      <p:sp>
        <p:nvSpPr>
          <p:cNvPr id="5" name="Marcador de notas 4"/>
          <p:cNvSpPr>
            <a:spLocks noGrp="1"/>
          </p:cNvSpPr>
          <p:nvPr>
            <p:ph type="body" sz="quarter" idx="3"/>
          </p:nvPr>
        </p:nvSpPr>
        <p:spPr>
          <a:xfrm>
            <a:off x="705327" y="4480004"/>
            <a:ext cx="5642610" cy="3665458"/>
          </a:xfrm>
          <a:prstGeom prst="rect">
            <a:avLst/>
          </a:prstGeom>
        </p:spPr>
        <p:txBody>
          <a:bodyPr vert="horz" lIns="93497" tIns="46749" rIns="93497" bIns="46749"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842030"/>
            <a:ext cx="3056414" cy="467071"/>
          </a:xfrm>
          <a:prstGeom prst="rect">
            <a:avLst/>
          </a:prstGeom>
        </p:spPr>
        <p:txBody>
          <a:bodyPr vert="horz" lIns="93497" tIns="46749" rIns="93497" bIns="46749"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995217" y="8842030"/>
            <a:ext cx="3056414" cy="467071"/>
          </a:xfrm>
          <a:prstGeom prst="rect">
            <a:avLst/>
          </a:prstGeom>
        </p:spPr>
        <p:txBody>
          <a:bodyPr vert="horz" lIns="93497" tIns="46749" rIns="93497" bIns="46749" rtlCol="0" anchor="b"/>
          <a:lstStyle>
            <a:lvl1pPr algn="r">
              <a:defRPr sz="1200"/>
            </a:lvl1pPr>
          </a:lstStyle>
          <a:p>
            <a:fld id="{9F905E4E-CED2-4492-B004-A28D79D1AAAF}" type="slidenum">
              <a:rPr lang="es-AR" smtClean="0"/>
              <a:t>‹Nº›</a:t>
            </a:fld>
            <a:endParaRPr lang="es-AR"/>
          </a:p>
        </p:txBody>
      </p:sp>
    </p:spTree>
    <p:extLst>
      <p:ext uri="{BB962C8B-B14F-4D97-AF65-F5344CB8AC3E}">
        <p14:creationId xmlns:p14="http://schemas.microsoft.com/office/powerpoint/2010/main" val="3437289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47ED3049-F2B3-4D37-BD3F-60792E8E38B1}" type="datetime1">
              <a:rPr lang="es-AR" smtClean="0"/>
              <a:t>16/9/2018</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A7D676CD-028D-45B6-9F4A-4529E96E3F94}" type="slidenum">
              <a:rPr lang="es-AR" smtClean="0"/>
              <a:t>‹Nº›</a:t>
            </a:fld>
            <a:endParaRPr lang="es-AR"/>
          </a:p>
        </p:txBody>
      </p:sp>
    </p:spTree>
    <p:extLst>
      <p:ext uri="{BB962C8B-B14F-4D97-AF65-F5344CB8AC3E}">
        <p14:creationId xmlns:p14="http://schemas.microsoft.com/office/powerpoint/2010/main" val="3319088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ACFF2832-3E04-49A7-B679-76D9AA180FE3}" type="datetime1">
              <a:rPr lang="es-AR" smtClean="0"/>
              <a:t>16/9/2018</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A7D676CD-028D-45B6-9F4A-4529E96E3F94}" type="slidenum">
              <a:rPr lang="es-AR" smtClean="0"/>
              <a:t>‹Nº›</a:t>
            </a:fld>
            <a:endParaRPr lang="es-AR"/>
          </a:p>
        </p:txBody>
      </p:sp>
    </p:spTree>
    <p:extLst>
      <p:ext uri="{BB962C8B-B14F-4D97-AF65-F5344CB8AC3E}">
        <p14:creationId xmlns:p14="http://schemas.microsoft.com/office/powerpoint/2010/main" val="124468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823F63E2-79A3-40D4-B397-B06EF5B3A20D}" type="datetime1">
              <a:rPr lang="es-AR" smtClean="0"/>
              <a:t>16/9/2018</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A7D676CD-028D-45B6-9F4A-4529E96E3F94}" type="slidenum">
              <a:rPr lang="es-AR" smtClean="0"/>
              <a:t>‹Nº›</a:t>
            </a:fld>
            <a:endParaRPr lang="es-AR"/>
          </a:p>
        </p:txBody>
      </p:sp>
    </p:spTree>
    <p:extLst>
      <p:ext uri="{BB962C8B-B14F-4D97-AF65-F5344CB8AC3E}">
        <p14:creationId xmlns:p14="http://schemas.microsoft.com/office/powerpoint/2010/main" val="32637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65B2DDCB-D33F-4591-9FCA-7E4B28C529BA}" type="datetime1">
              <a:rPr lang="es-AR" smtClean="0"/>
              <a:t>16/9/2018</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A7D676CD-028D-45B6-9F4A-4529E96E3F94}" type="slidenum">
              <a:rPr lang="es-AR" smtClean="0"/>
              <a:t>‹Nº›</a:t>
            </a:fld>
            <a:endParaRPr lang="es-AR"/>
          </a:p>
        </p:txBody>
      </p:sp>
    </p:spTree>
    <p:extLst>
      <p:ext uri="{BB962C8B-B14F-4D97-AF65-F5344CB8AC3E}">
        <p14:creationId xmlns:p14="http://schemas.microsoft.com/office/powerpoint/2010/main" val="148229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F6D9395D-7283-4F5F-8234-26BCB0186EBA}" type="datetime1">
              <a:rPr lang="es-AR" smtClean="0"/>
              <a:t>16/9/2018</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A7D676CD-028D-45B6-9F4A-4529E96E3F94}" type="slidenum">
              <a:rPr lang="es-AR" smtClean="0"/>
              <a:t>‹Nº›</a:t>
            </a:fld>
            <a:endParaRPr lang="es-AR"/>
          </a:p>
        </p:txBody>
      </p:sp>
    </p:spTree>
    <p:extLst>
      <p:ext uri="{BB962C8B-B14F-4D97-AF65-F5344CB8AC3E}">
        <p14:creationId xmlns:p14="http://schemas.microsoft.com/office/powerpoint/2010/main" val="336812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FB19D300-A0D4-4E46-A7F1-1D4D0291E899}" type="datetime1">
              <a:rPr lang="es-AR" smtClean="0"/>
              <a:t>16/9/2018</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A7D676CD-028D-45B6-9F4A-4529E96E3F94}" type="slidenum">
              <a:rPr lang="es-AR" smtClean="0"/>
              <a:t>‹Nº›</a:t>
            </a:fld>
            <a:endParaRPr lang="es-AR"/>
          </a:p>
        </p:txBody>
      </p:sp>
    </p:spTree>
    <p:extLst>
      <p:ext uri="{BB962C8B-B14F-4D97-AF65-F5344CB8AC3E}">
        <p14:creationId xmlns:p14="http://schemas.microsoft.com/office/powerpoint/2010/main" val="274025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8C34E58E-06B9-499C-9752-79F1D2179121}" type="datetime1">
              <a:rPr lang="es-AR" smtClean="0"/>
              <a:t>16/9/2018</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A7D676CD-028D-45B6-9F4A-4529E96E3F94}" type="slidenum">
              <a:rPr lang="es-AR" smtClean="0"/>
              <a:t>‹Nº›</a:t>
            </a:fld>
            <a:endParaRPr lang="es-AR"/>
          </a:p>
        </p:txBody>
      </p:sp>
    </p:spTree>
    <p:extLst>
      <p:ext uri="{BB962C8B-B14F-4D97-AF65-F5344CB8AC3E}">
        <p14:creationId xmlns:p14="http://schemas.microsoft.com/office/powerpoint/2010/main" val="152426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B28E440E-86FC-4308-AAE3-4A71343A3241}" type="datetime1">
              <a:rPr lang="es-AR" smtClean="0"/>
              <a:t>16/9/2018</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A7D676CD-028D-45B6-9F4A-4529E96E3F94}" type="slidenum">
              <a:rPr lang="es-AR" smtClean="0"/>
              <a:t>‹Nº›</a:t>
            </a:fld>
            <a:endParaRPr lang="es-AR"/>
          </a:p>
        </p:txBody>
      </p:sp>
    </p:spTree>
    <p:extLst>
      <p:ext uri="{BB962C8B-B14F-4D97-AF65-F5344CB8AC3E}">
        <p14:creationId xmlns:p14="http://schemas.microsoft.com/office/powerpoint/2010/main" val="81018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1E1EBF9-4078-4C75-960F-8AA5432E0C4B}" type="datetime1">
              <a:rPr lang="es-AR" smtClean="0"/>
              <a:t>16/9/2018</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A7D676CD-028D-45B6-9F4A-4529E96E3F94}" type="slidenum">
              <a:rPr lang="es-AR" smtClean="0"/>
              <a:t>‹Nº›</a:t>
            </a:fld>
            <a:endParaRPr lang="es-AR"/>
          </a:p>
        </p:txBody>
      </p:sp>
    </p:spTree>
    <p:extLst>
      <p:ext uri="{BB962C8B-B14F-4D97-AF65-F5344CB8AC3E}">
        <p14:creationId xmlns:p14="http://schemas.microsoft.com/office/powerpoint/2010/main" val="350859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D1CD4D5-1F7E-4FFF-96C0-722B6C4B6BA0}" type="datetime1">
              <a:rPr lang="es-AR" smtClean="0"/>
              <a:t>16/9/2018</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A7D676CD-028D-45B6-9F4A-4529E96E3F94}" type="slidenum">
              <a:rPr lang="es-AR" smtClean="0"/>
              <a:t>‹Nº›</a:t>
            </a:fld>
            <a:endParaRPr lang="es-AR"/>
          </a:p>
        </p:txBody>
      </p:sp>
    </p:spTree>
    <p:extLst>
      <p:ext uri="{BB962C8B-B14F-4D97-AF65-F5344CB8AC3E}">
        <p14:creationId xmlns:p14="http://schemas.microsoft.com/office/powerpoint/2010/main" val="128163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66D6AF3-6C83-40FA-B62E-D3A866E3B171}" type="datetime1">
              <a:rPr lang="es-AR" smtClean="0"/>
              <a:t>16/9/2018</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A7D676CD-028D-45B6-9F4A-4529E96E3F94}" type="slidenum">
              <a:rPr lang="es-AR" smtClean="0"/>
              <a:t>‹Nº›</a:t>
            </a:fld>
            <a:endParaRPr lang="es-AR"/>
          </a:p>
        </p:txBody>
      </p:sp>
    </p:spTree>
    <p:extLst>
      <p:ext uri="{BB962C8B-B14F-4D97-AF65-F5344CB8AC3E}">
        <p14:creationId xmlns:p14="http://schemas.microsoft.com/office/powerpoint/2010/main" val="20847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ECA56-2FA1-4CA6-AE18-DD4C403451C5}" type="datetime1">
              <a:rPr lang="es-AR" smtClean="0"/>
              <a:t>16/9/2018</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676CD-028D-45B6-9F4A-4529E96E3F94}" type="slidenum">
              <a:rPr lang="es-AR" smtClean="0"/>
              <a:t>‹Nº›</a:t>
            </a:fld>
            <a:endParaRPr lang="es-AR"/>
          </a:p>
        </p:txBody>
      </p:sp>
    </p:spTree>
    <p:extLst>
      <p:ext uri="{BB962C8B-B14F-4D97-AF65-F5344CB8AC3E}">
        <p14:creationId xmlns:p14="http://schemas.microsoft.com/office/powerpoint/2010/main" val="3079681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817411" y="5570509"/>
            <a:ext cx="9144000" cy="1035277"/>
          </a:xfrm>
        </p:spPr>
        <p:txBody>
          <a:bodyPr>
            <a:normAutofit/>
          </a:bodyPr>
          <a:lstStyle/>
          <a:p>
            <a:r>
              <a:rPr lang="es-AR" sz="2800" dirty="0" smtClean="0">
                <a:latin typeface="Bodoni MT" panose="02070603080606020203" pitchFamily="18" charset="0"/>
              </a:rPr>
              <a:t>Universidad  Nacional de Lomas de </a:t>
            </a:r>
            <a:r>
              <a:rPr lang="es-AR" sz="2800" dirty="0">
                <a:latin typeface="Bodoni MT" panose="02070603080606020203" pitchFamily="18" charset="0"/>
              </a:rPr>
              <a:t>Z</a:t>
            </a:r>
            <a:r>
              <a:rPr lang="es-AR" sz="2800" dirty="0" smtClean="0">
                <a:latin typeface="Bodoni MT" panose="02070603080606020203" pitchFamily="18" charset="0"/>
              </a:rPr>
              <a:t>amora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694" y="650128"/>
            <a:ext cx="3445783" cy="4529501"/>
          </a:xfrm>
          <a:prstGeom prst="rect">
            <a:avLst/>
          </a:prstGeom>
        </p:spPr>
      </p:pic>
      <p:sp>
        <p:nvSpPr>
          <p:cNvPr id="5" name="Marcador de número de diapositiva 4"/>
          <p:cNvSpPr>
            <a:spLocks noGrp="1"/>
          </p:cNvSpPr>
          <p:nvPr>
            <p:ph type="sldNum" sz="quarter" idx="12"/>
          </p:nvPr>
        </p:nvSpPr>
        <p:spPr/>
        <p:txBody>
          <a:bodyPr/>
          <a:lstStyle/>
          <a:p>
            <a:fld id="{A7D676CD-028D-45B6-9F4A-4529E96E3F94}" type="slidenum">
              <a:rPr lang="es-AR" smtClean="0"/>
              <a:t>1</a:t>
            </a:fld>
            <a:endParaRPr lang="es-AR"/>
          </a:p>
        </p:txBody>
      </p:sp>
    </p:spTree>
    <p:extLst>
      <p:ext uri="{BB962C8B-B14F-4D97-AF65-F5344CB8AC3E}">
        <p14:creationId xmlns:p14="http://schemas.microsoft.com/office/powerpoint/2010/main" val="1694285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3" name="Marcador de número de diapositiva 2"/>
          <p:cNvSpPr>
            <a:spLocks noGrp="1"/>
          </p:cNvSpPr>
          <p:nvPr>
            <p:ph type="sldNum" sz="quarter" idx="12"/>
          </p:nvPr>
        </p:nvSpPr>
        <p:spPr/>
        <p:txBody>
          <a:bodyPr/>
          <a:lstStyle/>
          <a:p>
            <a:fld id="{A7D676CD-028D-45B6-9F4A-4529E96E3F94}" type="slidenum">
              <a:rPr lang="es-AR" smtClean="0"/>
              <a:t>10</a:t>
            </a:fld>
            <a:endParaRPr lang="es-AR"/>
          </a:p>
        </p:txBody>
      </p:sp>
      <p:sp>
        <p:nvSpPr>
          <p:cNvPr id="2" name="Rectángulo 1"/>
          <p:cNvSpPr/>
          <p:nvPr/>
        </p:nvSpPr>
        <p:spPr>
          <a:xfrm>
            <a:off x="470263" y="1284500"/>
            <a:ext cx="11351623" cy="5262979"/>
          </a:xfrm>
          <a:prstGeom prst="rect">
            <a:avLst/>
          </a:prstGeom>
        </p:spPr>
        <p:txBody>
          <a:bodyPr wrap="square">
            <a:spAutoFit/>
          </a:bodyPr>
          <a:lstStyle/>
          <a:p>
            <a:r>
              <a:rPr lang="es-AR" sz="2400" dirty="0" smtClean="0">
                <a:latin typeface="LiberationSerif"/>
              </a:rPr>
              <a:t>Un </a:t>
            </a:r>
            <a:r>
              <a:rPr lang="es-AR" sz="2400" dirty="0">
                <a:latin typeface="LiberationSerif"/>
              </a:rPr>
              <a:t>regulador de tensión de mala calidad </a:t>
            </a:r>
            <a:r>
              <a:rPr lang="es-AR" sz="2400" dirty="0" smtClean="0">
                <a:latin typeface="LiberationSerif"/>
              </a:rPr>
              <a:t>puede entregarle </a:t>
            </a:r>
            <a:r>
              <a:rPr lang="es-AR" sz="2400" dirty="0">
                <a:latin typeface="LiberationSerif"/>
              </a:rPr>
              <a:t>energía al procesador con </a:t>
            </a:r>
            <a:r>
              <a:rPr lang="es-AR" sz="2400" dirty="0" smtClean="0">
                <a:latin typeface="LiberationSerif"/>
              </a:rPr>
              <a:t>fluctuaciones o </a:t>
            </a:r>
            <a:r>
              <a:rPr lang="es-AR" sz="2400" dirty="0">
                <a:latin typeface="LiberationSerif"/>
              </a:rPr>
              <a:t>“ruido”, y lo más probable en esos casos </a:t>
            </a:r>
            <a:r>
              <a:rPr lang="es-AR" sz="2400" dirty="0" smtClean="0">
                <a:latin typeface="LiberationSerif"/>
              </a:rPr>
              <a:t>es que </a:t>
            </a:r>
            <a:r>
              <a:rPr lang="es-AR" sz="2400" dirty="0">
                <a:latin typeface="LiberationSerif"/>
              </a:rPr>
              <a:t>el equipo </a:t>
            </a:r>
            <a:r>
              <a:rPr lang="es-AR" sz="2400" dirty="0" smtClean="0">
                <a:latin typeface="LiberationSerif"/>
              </a:rPr>
              <a:t>se:</a:t>
            </a:r>
          </a:p>
          <a:p>
            <a:r>
              <a:rPr lang="es-AR" sz="2400" dirty="0" smtClean="0">
                <a:latin typeface="LiberationSerif"/>
              </a:rPr>
              <a:t> </a:t>
            </a:r>
          </a:p>
          <a:p>
            <a:pPr marL="342900" indent="-342900">
              <a:buFont typeface="Arial" panose="020B0604020202020204" pitchFamily="34" charset="0"/>
              <a:buChar char="•"/>
            </a:pPr>
            <a:r>
              <a:rPr lang="es-AR" sz="2400" dirty="0" smtClean="0">
                <a:latin typeface="LiberationSerif"/>
              </a:rPr>
              <a:t>congele</a:t>
            </a:r>
            <a:r>
              <a:rPr lang="es-AR" sz="2400" dirty="0">
                <a:latin typeface="LiberationSerif"/>
              </a:rPr>
              <a:t>, </a:t>
            </a:r>
            <a:endParaRPr lang="es-AR" sz="2400" dirty="0" smtClean="0">
              <a:latin typeface="LiberationSerif"/>
            </a:endParaRPr>
          </a:p>
          <a:p>
            <a:pPr marL="342900" indent="-342900">
              <a:buFont typeface="Arial" panose="020B0604020202020204" pitchFamily="34" charset="0"/>
              <a:buChar char="•"/>
            </a:pPr>
            <a:r>
              <a:rPr lang="es-AR" sz="2400" dirty="0" smtClean="0">
                <a:latin typeface="LiberationSerif"/>
              </a:rPr>
              <a:t>muestre </a:t>
            </a:r>
            <a:r>
              <a:rPr lang="es-AR" sz="2400" dirty="0">
                <a:latin typeface="LiberationSerif"/>
              </a:rPr>
              <a:t>una “</a:t>
            </a:r>
            <a:r>
              <a:rPr lang="es-AR" sz="2400" dirty="0" smtClean="0">
                <a:latin typeface="LiberationSerif"/>
              </a:rPr>
              <a:t>pantalla azul </a:t>
            </a:r>
            <a:r>
              <a:rPr lang="es-AR" sz="2400" dirty="0">
                <a:latin typeface="LiberationSerif"/>
              </a:rPr>
              <a:t>de la muerte”, </a:t>
            </a:r>
            <a:endParaRPr lang="es-AR" sz="2400" dirty="0" smtClean="0">
              <a:latin typeface="LiberationSerif"/>
            </a:endParaRPr>
          </a:p>
          <a:p>
            <a:pPr marL="342900" indent="-342900">
              <a:buFont typeface="Arial" panose="020B0604020202020204" pitchFamily="34" charset="0"/>
              <a:buChar char="•"/>
            </a:pPr>
            <a:r>
              <a:rPr lang="es-AR" sz="2400" dirty="0" smtClean="0">
                <a:latin typeface="LiberationSerif"/>
              </a:rPr>
              <a:t>se </a:t>
            </a:r>
            <a:r>
              <a:rPr lang="es-AR" sz="2400" dirty="0">
                <a:latin typeface="LiberationSerif"/>
              </a:rPr>
              <a:t>reinicie </a:t>
            </a:r>
            <a:endParaRPr lang="es-AR" sz="2400" dirty="0" smtClean="0">
              <a:latin typeface="LiberationSerif"/>
            </a:endParaRPr>
          </a:p>
          <a:p>
            <a:pPr marL="342900" indent="-342900">
              <a:buFont typeface="Arial" panose="020B0604020202020204" pitchFamily="34" charset="0"/>
              <a:buChar char="•"/>
            </a:pPr>
            <a:r>
              <a:rPr lang="es-AR" sz="2400" dirty="0" smtClean="0">
                <a:latin typeface="LiberationSerif"/>
              </a:rPr>
              <a:t>o </a:t>
            </a:r>
            <a:r>
              <a:rPr lang="es-AR" sz="2400" dirty="0">
                <a:latin typeface="LiberationSerif"/>
              </a:rPr>
              <a:t>se apague</a:t>
            </a:r>
            <a:r>
              <a:rPr lang="es-AR" sz="2400" dirty="0" smtClean="0">
                <a:latin typeface="LiberationSerif"/>
              </a:rPr>
              <a:t>.</a:t>
            </a:r>
          </a:p>
          <a:p>
            <a:pPr marL="342900" indent="-342900">
              <a:buFont typeface="Arial" panose="020B0604020202020204" pitchFamily="34" charset="0"/>
              <a:buChar char="•"/>
            </a:pPr>
            <a:endParaRPr lang="es-AR" sz="2400" dirty="0">
              <a:latin typeface="LiberationSerif"/>
            </a:endParaRPr>
          </a:p>
          <a:p>
            <a:r>
              <a:rPr lang="es-AR" sz="2400" dirty="0">
                <a:latin typeface="LiberationSerif"/>
              </a:rPr>
              <a:t>Los </a:t>
            </a:r>
            <a:r>
              <a:rPr lang="es-AR" sz="2400" dirty="0" err="1">
                <a:latin typeface="LiberationSerif"/>
              </a:rPr>
              <a:t>motherboards</a:t>
            </a:r>
            <a:r>
              <a:rPr lang="es-AR" sz="2400" dirty="0">
                <a:latin typeface="LiberationSerif"/>
              </a:rPr>
              <a:t> de alta gama o de </a:t>
            </a:r>
            <a:r>
              <a:rPr lang="es-AR" sz="2400" dirty="0" smtClean="0">
                <a:latin typeface="LiberationSerif"/>
              </a:rPr>
              <a:t>buena calidad </a:t>
            </a:r>
            <a:r>
              <a:rPr lang="es-AR" sz="2400" dirty="0">
                <a:latin typeface="LiberationSerif"/>
              </a:rPr>
              <a:t>emplean capacitores de estado </a:t>
            </a:r>
            <a:r>
              <a:rPr lang="es-AR" sz="2400" dirty="0" smtClean="0">
                <a:latin typeface="LiberationSerif"/>
              </a:rPr>
              <a:t>sólido (más </a:t>
            </a:r>
            <a:r>
              <a:rPr lang="es-AR" sz="2400" dirty="0">
                <a:latin typeface="LiberationSerif"/>
              </a:rPr>
              <a:t>estables y de mayor vida útil que los electrolíticos)</a:t>
            </a:r>
          </a:p>
          <a:p>
            <a:r>
              <a:rPr lang="es-AR" sz="2400" dirty="0">
                <a:latin typeface="LiberationSerif"/>
              </a:rPr>
              <a:t>y bobinas de ferrita (con las </a:t>
            </a:r>
            <a:r>
              <a:rPr lang="es-AR" sz="2400" dirty="0" smtClean="0">
                <a:latin typeface="LiberationSerif"/>
              </a:rPr>
              <a:t>mismas cualidades </a:t>
            </a:r>
            <a:r>
              <a:rPr lang="es-AR" sz="2400" dirty="0">
                <a:latin typeface="LiberationSerif"/>
              </a:rPr>
              <a:t>que los capacitores). </a:t>
            </a:r>
            <a:endParaRPr lang="es-AR" sz="2400" dirty="0" smtClean="0">
              <a:latin typeface="LiberationSerif"/>
            </a:endParaRPr>
          </a:p>
          <a:p>
            <a:endParaRPr lang="es-AR" sz="2400" dirty="0" smtClean="0">
              <a:latin typeface="LiberationSerif"/>
            </a:endParaRPr>
          </a:p>
          <a:p>
            <a:r>
              <a:rPr lang="es-AR" sz="2400" dirty="0" smtClean="0">
                <a:latin typeface="LiberationSerif"/>
              </a:rPr>
              <a:t>Utilizar estos componentes </a:t>
            </a:r>
            <a:r>
              <a:rPr lang="es-AR" sz="2400" dirty="0">
                <a:latin typeface="LiberationSerif"/>
              </a:rPr>
              <a:t>en la fabricación de placas </a:t>
            </a:r>
            <a:r>
              <a:rPr lang="es-AR" sz="2400" dirty="0" smtClean="0">
                <a:latin typeface="LiberationSerif"/>
              </a:rPr>
              <a:t>madre impacta </a:t>
            </a:r>
            <a:r>
              <a:rPr lang="es-AR" sz="2400" dirty="0">
                <a:latin typeface="LiberationSerif"/>
              </a:rPr>
              <a:t>en el costo final del producto, pero </a:t>
            </a:r>
            <a:r>
              <a:rPr lang="es-AR" sz="2400" dirty="0" smtClean="0">
                <a:latin typeface="LiberationSerif"/>
              </a:rPr>
              <a:t>también en </a:t>
            </a:r>
            <a:r>
              <a:rPr lang="es-AR" sz="2400" dirty="0">
                <a:latin typeface="LiberationSerif"/>
              </a:rPr>
              <a:t>la estabilidad y en su vida útil.</a:t>
            </a:r>
          </a:p>
        </p:txBody>
      </p:sp>
    </p:spTree>
    <p:extLst>
      <p:ext uri="{BB962C8B-B14F-4D97-AF65-F5344CB8AC3E}">
        <p14:creationId xmlns:p14="http://schemas.microsoft.com/office/powerpoint/2010/main" val="3092825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3" name="Marcador de número de diapositiva 2"/>
          <p:cNvSpPr>
            <a:spLocks noGrp="1"/>
          </p:cNvSpPr>
          <p:nvPr>
            <p:ph type="sldNum" sz="quarter" idx="12"/>
          </p:nvPr>
        </p:nvSpPr>
        <p:spPr/>
        <p:txBody>
          <a:bodyPr/>
          <a:lstStyle/>
          <a:p>
            <a:fld id="{A7D676CD-028D-45B6-9F4A-4529E96E3F94}" type="slidenum">
              <a:rPr lang="es-AR" smtClean="0"/>
              <a:t>11</a:t>
            </a:fld>
            <a:endParaRPr lang="es-AR"/>
          </a:p>
        </p:txBody>
      </p:sp>
      <p:sp>
        <p:nvSpPr>
          <p:cNvPr id="7" name="Rectángulo 6"/>
          <p:cNvSpPr/>
          <p:nvPr/>
        </p:nvSpPr>
        <p:spPr>
          <a:xfrm>
            <a:off x="653142" y="1020993"/>
            <a:ext cx="10985864" cy="1200329"/>
          </a:xfrm>
          <a:prstGeom prst="rect">
            <a:avLst/>
          </a:prstGeom>
        </p:spPr>
        <p:txBody>
          <a:bodyPr wrap="square">
            <a:spAutoFit/>
          </a:bodyPr>
          <a:lstStyle/>
          <a:p>
            <a:r>
              <a:rPr lang="es-AR" sz="2400" b="1" dirty="0" smtClean="0">
                <a:latin typeface="StagSans-Semibold"/>
              </a:rPr>
              <a:t>PWM </a:t>
            </a:r>
          </a:p>
          <a:p>
            <a:endParaRPr lang="es-AR" sz="2400" b="1" dirty="0" smtClean="0">
              <a:latin typeface="StagSans-Semibold"/>
            </a:endParaRPr>
          </a:p>
          <a:p>
            <a:r>
              <a:rPr lang="es-AR" sz="2400" b="1" dirty="0" smtClean="0">
                <a:latin typeface="StagSans-Semibold"/>
              </a:rPr>
              <a:t>(</a:t>
            </a:r>
            <a:r>
              <a:rPr lang="es-AR" sz="2400" i="1" dirty="0">
                <a:latin typeface="StagSans-BookItalic"/>
              </a:rPr>
              <a:t>Pulse </a:t>
            </a:r>
            <a:r>
              <a:rPr lang="es-AR" sz="2400" i="1" dirty="0" err="1">
                <a:latin typeface="StagSans-BookItalic"/>
              </a:rPr>
              <a:t>Width</a:t>
            </a:r>
            <a:r>
              <a:rPr lang="es-AR" sz="2400" i="1" dirty="0">
                <a:latin typeface="StagSans-BookItalic"/>
              </a:rPr>
              <a:t> </a:t>
            </a:r>
            <a:r>
              <a:rPr lang="es-AR" sz="2400" i="1" dirty="0" err="1" smtClean="0">
                <a:latin typeface="StagSans-BookItalic"/>
              </a:rPr>
              <a:t>Modulation</a:t>
            </a:r>
            <a:r>
              <a:rPr lang="es-AR" sz="2400" i="1" dirty="0" smtClean="0">
                <a:latin typeface="StagSans-BookItalic"/>
              </a:rPr>
              <a:t> - </a:t>
            </a:r>
            <a:r>
              <a:rPr lang="es-AR" sz="2400" b="1" dirty="0" smtClean="0">
                <a:latin typeface="StagSans-Semibold"/>
              </a:rPr>
              <a:t>Controlador </a:t>
            </a:r>
            <a:r>
              <a:rPr lang="es-AR" sz="2400" b="1" dirty="0">
                <a:latin typeface="StagSans-Semibold"/>
              </a:rPr>
              <a:t>de </a:t>
            </a:r>
            <a:r>
              <a:rPr lang="es-AR" sz="2400" b="1" dirty="0" smtClean="0">
                <a:latin typeface="StagSans-Semibold"/>
              </a:rPr>
              <a:t>pulsos), o </a:t>
            </a:r>
            <a:r>
              <a:rPr lang="es-AR" sz="2000" dirty="0" err="1" smtClean="0">
                <a:latin typeface="StagSans-Medium"/>
              </a:rPr>
              <a:t>Multiphase</a:t>
            </a:r>
            <a:r>
              <a:rPr lang="es-AR" sz="2000" dirty="0" smtClean="0">
                <a:latin typeface="StagSans-Medium"/>
              </a:rPr>
              <a:t> </a:t>
            </a:r>
            <a:r>
              <a:rPr lang="es-AR" sz="2000" dirty="0" err="1" smtClean="0">
                <a:latin typeface="StagSans-Medium"/>
              </a:rPr>
              <a:t>Buck</a:t>
            </a:r>
            <a:r>
              <a:rPr lang="es-AR" sz="2000" dirty="0" smtClean="0">
                <a:latin typeface="StagSans-Medium"/>
              </a:rPr>
              <a:t> </a:t>
            </a:r>
            <a:r>
              <a:rPr lang="es-AR" sz="2000" dirty="0" err="1" smtClean="0">
                <a:latin typeface="StagSans-Medium"/>
              </a:rPr>
              <a:t>Converters</a:t>
            </a:r>
            <a:r>
              <a:rPr lang="es-AR" dirty="0" smtClean="0">
                <a:latin typeface="StagSans-Light"/>
              </a:rPr>
              <a:t>.</a:t>
            </a:r>
            <a:endParaRPr lang="es-AR" dirty="0"/>
          </a:p>
        </p:txBody>
      </p:sp>
      <p:pic>
        <p:nvPicPr>
          <p:cNvPr id="10" name="Imagen 9"/>
          <p:cNvPicPr>
            <a:picLocks noChangeAspect="1"/>
          </p:cNvPicPr>
          <p:nvPr/>
        </p:nvPicPr>
        <p:blipFill>
          <a:blip r:embed="rId3"/>
          <a:stretch>
            <a:fillRect/>
          </a:stretch>
        </p:blipFill>
        <p:spPr>
          <a:xfrm>
            <a:off x="653142" y="2481943"/>
            <a:ext cx="6918897" cy="3015821"/>
          </a:xfrm>
          <a:prstGeom prst="rect">
            <a:avLst/>
          </a:prstGeom>
        </p:spPr>
      </p:pic>
      <p:sp>
        <p:nvSpPr>
          <p:cNvPr id="11" name="Rectángulo 10"/>
          <p:cNvSpPr/>
          <p:nvPr/>
        </p:nvSpPr>
        <p:spPr>
          <a:xfrm>
            <a:off x="7654834" y="2481943"/>
            <a:ext cx="4114800" cy="2862322"/>
          </a:xfrm>
          <a:prstGeom prst="rect">
            <a:avLst/>
          </a:prstGeom>
        </p:spPr>
        <p:txBody>
          <a:bodyPr wrap="square">
            <a:spAutoFit/>
          </a:bodyPr>
          <a:lstStyle/>
          <a:p>
            <a:r>
              <a:rPr lang="es-AR" dirty="0" smtClean="0">
                <a:latin typeface="StagSans-Light"/>
              </a:rPr>
              <a:t>Se </a:t>
            </a:r>
            <a:r>
              <a:rPr lang="es-AR" dirty="0">
                <a:latin typeface="StagSans-Light"/>
              </a:rPr>
              <a:t>ubican al principio de la</a:t>
            </a:r>
          </a:p>
          <a:p>
            <a:r>
              <a:rPr lang="es-AR" dirty="0">
                <a:latin typeface="StagSans-Light"/>
              </a:rPr>
              <a:t>cadena en cada fase de energía. </a:t>
            </a:r>
            <a:endParaRPr lang="es-AR" dirty="0" smtClean="0">
              <a:latin typeface="StagSans-Light"/>
            </a:endParaRPr>
          </a:p>
          <a:p>
            <a:r>
              <a:rPr lang="es-AR" u="sng" dirty="0" smtClean="0">
                <a:latin typeface="StagSans-Light"/>
              </a:rPr>
              <a:t>Por </a:t>
            </a:r>
            <a:r>
              <a:rPr lang="es-AR" u="sng" dirty="0">
                <a:latin typeface="StagSans-Light"/>
              </a:rPr>
              <a:t>ejemplo</a:t>
            </a:r>
            <a:r>
              <a:rPr lang="es-AR" dirty="0">
                <a:latin typeface="StagSans-Light"/>
              </a:rPr>
              <a:t>:</a:t>
            </a:r>
          </a:p>
          <a:p>
            <a:r>
              <a:rPr lang="es-AR" dirty="0">
                <a:latin typeface="StagSans-Light"/>
              </a:rPr>
              <a:t>uno para el </a:t>
            </a:r>
            <a:r>
              <a:rPr lang="es-AR" dirty="0" err="1">
                <a:latin typeface="StagSans-Light"/>
              </a:rPr>
              <a:t>northbridge</a:t>
            </a:r>
            <a:r>
              <a:rPr lang="es-AR" dirty="0">
                <a:latin typeface="StagSans-Light"/>
              </a:rPr>
              <a:t>, otro para la </a:t>
            </a:r>
            <a:r>
              <a:rPr lang="es-AR" dirty="0" smtClean="0">
                <a:latin typeface="StagSans-Light"/>
              </a:rPr>
              <a:t>memoria RAM</a:t>
            </a:r>
            <a:r>
              <a:rPr lang="es-AR" dirty="0">
                <a:latin typeface="StagSans-Light"/>
              </a:rPr>
              <a:t>, uno o más para el procesador, y </a:t>
            </a:r>
            <a:r>
              <a:rPr lang="es-AR" dirty="0" smtClean="0">
                <a:latin typeface="StagSans-Light"/>
              </a:rPr>
              <a:t>así sucesivamente.</a:t>
            </a:r>
          </a:p>
          <a:p>
            <a:endParaRPr lang="es-AR" dirty="0">
              <a:latin typeface="StagSans-Light"/>
            </a:endParaRPr>
          </a:p>
          <a:p>
            <a:r>
              <a:rPr lang="es-AR" dirty="0">
                <a:latin typeface="StagSans-Light"/>
              </a:rPr>
              <a:t>La función de este integrado es la </a:t>
            </a:r>
            <a:r>
              <a:rPr lang="es-AR" dirty="0" smtClean="0">
                <a:latin typeface="StagSans-Light"/>
              </a:rPr>
              <a:t>generar pulsos </a:t>
            </a:r>
            <a:r>
              <a:rPr lang="es-AR" dirty="0">
                <a:latin typeface="StagSans-Light"/>
              </a:rPr>
              <a:t>de alta frecuencia y coordinar su sincronización.</a:t>
            </a:r>
            <a:endParaRPr lang="es-AR" dirty="0"/>
          </a:p>
        </p:txBody>
      </p:sp>
    </p:spTree>
    <p:extLst>
      <p:ext uri="{BB962C8B-B14F-4D97-AF65-F5344CB8AC3E}">
        <p14:creationId xmlns:p14="http://schemas.microsoft.com/office/powerpoint/2010/main" val="1631916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3" name="Marcador de número de diapositiva 2"/>
          <p:cNvSpPr>
            <a:spLocks noGrp="1"/>
          </p:cNvSpPr>
          <p:nvPr>
            <p:ph type="sldNum" sz="quarter" idx="12"/>
          </p:nvPr>
        </p:nvSpPr>
        <p:spPr/>
        <p:txBody>
          <a:bodyPr/>
          <a:lstStyle/>
          <a:p>
            <a:fld id="{A7D676CD-028D-45B6-9F4A-4529E96E3F94}" type="slidenum">
              <a:rPr lang="es-AR" smtClean="0"/>
              <a:t>12</a:t>
            </a:fld>
            <a:endParaRPr lang="es-AR"/>
          </a:p>
        </p:txBody>
      </p:sp>
      <p:sp>
        <p:nvSpPr>
          <p:cNvPr id="11" name="Rectángulo 10"/>
          <p:cNvSpPr/>
          <p:nvPr/>
        </p:nvSpPr>
        <p:spPr>
          <a:xfrm>
            <a:off x="901337" y="1153519"/>
            <a:ext cx="10452463" cy="5632311"/>
          </a:xfrm>
          <a:prstGeom prst="rect">
            <a:avLst/>
          </a:prstGeom>
        </p:spPr>
        <p:txBody>
          <a:bodyPr wrap="square">
            <a:spAutoFit/>
          </a:bodyPr>
          <a:lstStyle/>
          <a:p>
            <a:r>
              <a:rPr lang="es-AR" sz="2400" b="1" dirty="0">
                <a:latin typeface="LiberationSerif"/>
              </a:rPr>
              <a:t>MOSFET </a:t>
            </a:r>
            <a:r>
              <a:rPr lang="es-AR" sz="2400" b="1" dirty="0" smtClean="0">
                <a:latin typeface="LiberationSerif"/>
              </a:rPr>
              <a:t>Driver</a:t>
            </a:r>
          </a:p>
          <a:p>
            <a:endParaRPr lang="es-AR" sz="2400" b="1" dirty="0">
              <a:latin typeface="LiberationSerif"/>
            </a:endParaRPr>
          </a:p>
          <a:p>
            <a:r>
              <a:rPr lang="es-AR" sz="2400" dirty="0">
                <a:latin typeface="LiberationSerif"/>
              </a:rPr>
              <a:t>El driver es un diminuto circuito integrado </a:t>
            </a:r>
            <a:r>
              <a:rPr lang="es-AR" sz="2400" dirty="0" smtClean="0">
                <a:latin typeface="LiberationSerif"/>
              </a:rPr>
              <a:t>capaz de regular </a:t>
            </a:r>
            <a:r>
              <a:rPr lang="es-AR" sz="2400" dirty="0">
                <a:latin typeface="LiberationSerif"/>
              </a:rPr>
              <a:t>y administrar varios niveles de tensión </a:t>
            </a:r>
            <a:r>
              <a:rPr lang="es-AR" sz="2400" dirty="0" smtClean="0">
                <a:latin typeface="LiberationSerif"/>
              </a:rPr>
              <a:t>en simultáneo. </a:t>
            </a:r>
          </a:p>
          <a:p>
            <a:endParaRPr lang="es-AR" sz="2400" dirty="0" smtClean="0">
              <a:latin typeface="LiberationSerif"/>
            </a:endParaRPr>
          </a:p>
          <a:p>
            <a:r>
              <a:rPr lang="es-AR" sz="2400" dirty="0" smtClean="0">
                <a:latin typeface="LiberationSerif"/>
              </a:rPr>
              <a:t>Es decir, de </a:t>
            </a:r>
            <a:r>
              <a:rPr lang="es-AR" sz="2400" dirty="0">
                <a:latin typeface="LiberationSerif"/>
              </a:rPr>
              <a:t>un solo </a:t>
            </a:r>
            <a:r>
              <a:rPr lang="es-AR" sz="2400" dirty="0" smtClean="0">
                <a:latin typeface="LiberationSerif"/>
              </a:rPr>
              <a:t>driver podemos </a:t>
            </a:r>
            <a:r>
              <a:rPr lang="es-AR" sz="2400" dirty="0">
                <a:latin typeface="LiberationSerif"/>
              </a:rPr>
              <a:t>obtener varios valores salientes a partir</a:t>
            </a:r>
          </a:p>
          <a:p>
            <a:r>
              <a:rPr lang="es-AR" sz="2400" dirty="0">
                <a:latin typeface="LiberationSerif"/>
              </a:rPr>
              <a:t>de una tensión entrante. </a:t>
            </a:r>
            <a:endParaRPr lang="es-AR" sz="2400" dirty="0" smtClean="0">
              <a:latin typeface="LiberationSerif"/>
            </a:endParaRPr>
          </a:p>
          <a:p>
            <a:endParaRPr lang="es-AR" sz="2400" dirty="0">
              <a:latin typeface="LiberationSerif"/>
            </a:endParaRPr>
          </a:p>
          <a:p>
            <a:r>
              <a:rPr lang="es-AR" sz="2400" dirty="0">
                <a:latin typeface="StagSans-Light"/>
              </a:rPr>
              <a:t>El regulador de tensión utiliza un </a:t>
            </a:r>
            <a:r>
              <a:rPr lang="es-AR" sz="2400" b="1" dirty="0">
                <a:latin typeface="StagSans-Light"/>
              </a:rPr>
              <a:t>MOSFET </a:t>
            </a:r>
            <a:r>
              <a:rPr lang="es-AR" sz="2400" b="1" dirty="0" smtClean="0">
                <a:latin typeface="StagSans-Light"/>
              </a:rPr>
              <a:t>driver </a:t>
            </a:r>
            <a:r>
              <a:rPr lang="es-AR" sz="2400" dirty="0" smtClean="0">
                <a:latin typeface="StagSans-Light"/>
              </a:rPr>
              <a:t>por </a:t>
            </a:r>
            <a:r>
              <a:rPr lang="es-AR" sz="2400" dirty="0">
                <a:latin typeface="StagSans-Light"/>
              </a:rPr>
              <a:t>cada </a:t>
            </a:r>
            <a:endParaRPr lang="es-AR" sz="2400" dirty="0" smtClean="0">
              <a:latin typeface="StagSans-Light"/>
            </a:endParaRPr>
          </a:p>
          <a:p>
            <a:r>
              <a:rPr lang="es-AR" sz="2400" dirty="0" smtClean="0">
                <a:latin typeface="StagSans-Light"/>
              </a:rPr>
              <a:t>fase </a:t>
            </a:r>
            <a:r>
              <a:rPr lang="es-AR" sz="2400" dirty="0">
                <a:latin typeface="StagSans-Light"/>
              </a:rPr>
              <a:t>de energía, junto con dos </a:t>
            </a:r>
            <a:r>
              <a:rPr lang="es-AR" sz="2400" dirty="0" smtClean="0">
                <a:latin typeface="StagSans-Light"/>
              </a:rPr>
              <a:t>transistores MOSFET.</a:t>
            </a:r>
          </a:p>
          <a:p>
            <a:endParaRPr lang="es-AR" sz="2400" dirty="0">
              <a:latin typeface="StagSans-Light"/>
            </a:endParaRPr>
          </a:p>
          <a:p>
            <a:r>
              <a:rPr lang="es-AR" sz="2400" dirty="0">
                <a:latin typeface="LiberationSerif"/>
              </a:rPr>
              <a:t>A su vez ofrece protecciones, filtros, propiedades de </a:t>
            </a:r>
            <a:endParaRPr lang="es-AR" sz="2400" dirty="0" smtClean="0">
              <a:latin typeface="LiberationSerif"/>
            </a:endParaRPr>
          </a:p>
          <a:p>
            <a:r>
              <a:rPr lang="es-AR" sz="2400" dirty="0" smtClean="0">
                <a:latin typeface="LiberationSerif"/>
              </a:rPr>
              <a:t>conmutación </a:t>
            </a:r>
            <a:r>
              <a:rPr lang="es-AR" sz="2400" b="1" dirty="0" err="1" smtClean="0">
                <a:latin typeface="LiberationSerif"/>
              </a:rPr>
              <a:t>on</a:t>
            </a:r>
            <a:r>
              <a:rPr lang="es-AR" sz="2400" b="1" dirty="0" smtClean="0">
                <a:latin typeface="LiberationSerif"/>
              </a:rPr>
              <a:t>/off</a:t>
            </a:r>
            <a:r>
              <a:rPr lang="es-AR" sz="2400" dirty="0" smtClean="0">
                <a:latin typeface="LiberationSerif"/>
              </a:rPr>
              <a:t> </a:t>
            </a:r>
            <a:r>
              <a:rPr lang="es-AR" sz="2400" dirty="0">
                <a:latin typeface="LiberationSerif"/>
              </a:rPr>
              <a:t>de alta frecuencia y </a:t>
            </a:r>
            <a:endParaRPr lang="es-AR" sz="2400" dirty="0" smtClean="0">
              <a:latin typeface="LiberationSerif"/>
            </a:endParaRPr>
          </a:p>
          <a:p>
            <a:r>
              <a:rPr lang="es-AR" sz="2400" b="1" dirty="0" smtClean="0">
                <a:latin typeface="LiberationSerif"/>
              </a:rPr>
              <a:t>tensiones </a:t>
            </a:r>
            <a:r>
              <a:rPr lang="es-AR" sz="2400" b="1" dirty="0">
                <a:latin typeface="LiberationSerif"/>
              </a:rPr>
              <a:t>de referencia</a:t>
            </a:r>
            <a:r>
              <a:rPr lang="es-AR" sz="2400" dirty="0">
                <a:latin typeface="LiberationSerif"/>
              </a:rPr>
              <a:t>.</a:t>
            </a:r>
          </a:p>
          <a:p>
            <a:endParaRPr lang="es-AR" sz="2400" dirty="0">
              <a:latin typeface="LiberationSerif"/>
            </a:endParaRPr>
          </a:p>
        </p:txBody>
      </p:sp>
      <p:pic>
        <p:nvPicPr>
          <p:cNvPr id="12" name="Imagen 11"/>
          <p:cNvPicPr>
            <a:picLocks noChangeAspect="1"/>
          </p:cNvPicPr>
          <p:nvPr/>
        </p:nvPicPr>
        <p:blipFill>
          <a:blip r:embed="rId3"/>
          <a:stretch>
            <a:fillRect/>
          </a:stretch>
        </p:blipFill>
        <p:spPr>
          <a:xfrm>
            <a:off x="9114896" y="3709853"/>
            <a:ext cx="2364154" cy="2151316"/>
          </a:xfrm>
          <a:prstGeom prst="rect">
            <a:avLst/>
          </a:prstGeom>
        </p:spPr>
      </p:pic>
    </p:spTree>
    <p:extLst>
      <p:ext uri="{BB962C8B-B14F-4D97-AF65-F5344CB8AC3E}">
        <p14:creationId xmlns:p14="http://schemas.microsoft.com/office/powerpoint/2010/main" val="2684186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3" name="Marcador de número de diapositiva 2"/>
          <p:cNvSpPr>
            <a:spLocks noGrp="1"/>
          </p:cNvSpPr>
          <p:nvPr>
            <p:ph type="sldNum" sz="quarter" idx="12"/>
          </p:nvPr>
        </p:nvSpPr>
        <p:spPr/>
        <p:txBody>
          <a:bodyPr/>
          <a:lstStyle/>
          <a:p>
            <a:fld id="{A7D676CD-028D-45B6-9F4A-4529E96E3F94}" type="slidenum">
              <a:rPr lang="es-AR" smtClean="0"/>
              <a:t>13</a:t>
            </a:fld>
            <a:endParaRPr lang="es-AR"/>
          </a:p>
        </p:txBody>
      </p:sp>
      <p:sp>
        <p:nvSpPr>
          <p:cNvPr id="7" name="Rectángulo 6"/>
          <p:cNvSpPr/>
          <p:nvPr/>
        </p:nvSpPr>
        <p:spPr>
          <a:xfrm>
            <a:off x="509451" y="1153519"/>
            <a:ext cx="11364686" cy="5016758"/>
          </a:xfrm>
          <a:prstGeom prst="rect">
            <a:avLst/>
          </a:prstGeom>
        </p:spPr>
        <p:txBody>
          <a:bodyPr wrap="square">
            <a:spAutoFit/>
          </a:bodyPr>
          <a:lstStyle/>
          <a:p>
            <a:r>
              <a:rPr lang="es-AR" sz="2800" b="1" dirty="0">
                <a:latin typeface="StagSans-Semibold"/>
              </a:rPr>
              <a:t>Transistores </a:t>
            </a:r>
            <a:r>
              <a:rPr lang="es-AR" sz="2800" b="1" dirty="0" smtClean="0">
                <a:latin typeface="StagSans-Semibold"/>
              </a:rPr>
              <a:t>MOSFET</a:t>
            </a:r>
          </a:p>
          <a:p>
            <a:endParaRPr lang="es-AR" sz="2800" dirty="0">
              <a:latin typeface="StagSans-Semibold"/>
            </a:endParaRPr>
          </a:p>
          <a:p>
            <a:r>
              <a:rPr lang="es-AR" sz="2400" dirty="0">
                <a:latin typeface="LiberationSerif"/>
              </a:rPr>
              <a:t>Por lo general, existen dos transistores </a:t>
            </a:r>
            <a:r>
              <a:rPr lang="es-AR" sz="2400" dirty="0" smtClean="0">
                <a:latin typeface="LiberationSerif"/>
              </a:rPr>
              <a:t>MOSFET por </a:t>
            </a:r>
            <a:r>
              <a:rPr lang="es-AR" sz="2400" dirty="0">
                <a:latin typeface="LiberationSerif"/>
              </a:rPr>
              <a:t>fase; uno de ellos es llamado </a:t>
            </a:r>
            <a:r>
              <a:rPr lang="es-AR" sz="2400" b="1" dirty="0" err="1" smtClean="0">
                <a:latin typeface="LiberationSerif"/>
              </a:rPr>
              <a:t>high-side</a:t>
            </a:r>
            <a:r>
              <a:rPr lang="es-AR" sz="2400" b="1" dirty="0" smtClean="0">
                <a:latin typeface="LiberationSerif"/>
              </a:rPr>
              <a:t> </a:t>
            </a:r>
            <a:r>
              <a:rPr lang="es-AR" sz="2400" dirty="0" smtClean="0">
                <a:latin typeface="LiberationSerif"/>
              </a:rPr>
              <a:t>(uno </a:t>
            </a:r>
            <a:r>
              <a:rPr lang="es-AR" sz="2400" dirty="0">
                <a:latin typeface="LiberationSerif"/>
              </a:rPr>
              <a:t>de sus bornes se conecta a tierra) y el </a:t>
            </a:r>
            <a:r>
              <a:rPr lang="es-AR" sz="2400" dirty="0" smtClean="0">
                <a:latin typeface="LiberationSerif"/>
              </a:rPr>
              <a:t>otro </a:t>
            </a:r>
            <a:r>
              <a:rPr lang="es-AR" sz="2400" b="1" dirty="0" err="1" smtClean="0">
                <a:latin typeface="LiberationSerif"/>
              </a:rPr>
              <a:t>low-side</a:t>
            </a:r>
            <a:r>
              <a:rPr lang="es-AR" sz="2400" dirty="0" smtClean="0">
                <a:latin typeface="LiberationSerif"/>
              </a:rPr>
              <a:t> </a:t>
            </a:r>
            <a:r>
              <a:rPr lang="es-AR" sz="2400" dirty="0">
                <a:latin typeface="LiberationSerif"/>
              </a:rPr>
              <a:t>(uno de sus bornes se conecta a </a:t>
            </a:r>
            <a:r>
              <a:rPr lang="es-AR" sz="2400" dirty="0" smtClean="0">
                <a:latin typeface="LiberationSerif"/>
              </a:rPr>
              <a:t>la línea </a:t>
            </a:r>
            <a:r>
              <a:rPr lang="es-AR" sz="2400" dirty="0">
                <a:latin typeface="LiberationSerif"/>
              </a:rPr>
              <a:t>de +12V</a:t>
            </a:r>
            <a:r>
              <a:rPr lang="es-AR" sz="2400" dirty="0" smtClean="0">
                <a:latin typeface="LiberationSerif"/>
              </a:rPr>
              <a:t>).</a:t>
            </a:r>
          </a:p>
          <a:p>
            <a:endParaRPr lang="es-AR" sz="2400" dirty="0">
              <a:latin typeface="LiberationSerif"/>
            </a:endParaRPr>
          </a:p>
          <a:p>
            <a:r>
              <a:rPr lang="es-AR" sz="2400" dirty="0">
                <a:latin typeface="LiberationSerif"/>
              </a:rPr>
              <a:t>Los </a:t>
            </a:r>
            <a:r>
              <a:rPr lang="es-AR" sz="2400" dirty="0" err="1">
                <a:latin typeface="LiberationSerif"/>
              </a:rPr>
              <a:t>motherboards</a:t>
            </a:r>
            <a:r>
              <a:rPr lang="es-AR" sz="2400" dirty="0">
                <a:latin typeface="LiberationSerif"/>
              </a:rPr>
              <a:t> modernos pueden </a:t>
            </a:r>
            <a:r>
              <a:rPr lang="es-AR" sz="2400" dirty="0" smtClean="0">
                <a:latin typeface="LiberationSerif"/>
              </a:rPr>
              <a:t>emplear dos </a:t>
            </a:r>
            <a:r>
              <a:rPr lang="es-AR" sz="2400" dirty="0">
                <a:latin typeface="LiberationSerif"/>
              </a:rPr>
              <a:t>tipos de transistores MOSFET: los </a:t>
            </a:r>
            <a:r>
              <a:rPr lang="es-AR" sz="2400" dirty="0" smtClean="0">
                <a:latin typeface="LiberationSerif"/>
              </a:rPr>
              <a:t>convencionales y </a:t>
            </a:r>
            <a:r>
              <a:rPr lang="es-AR" sz="2400" dirty="0">
                <a:latin typeface="LiberationSerif"/>
              </a:rPr>
              <a:t>los conocidos como </a:t>
            </a:r>
            <a:r>
              <a:rPr lang="es-AR" sz="2400" b="1" dirty="0">
                <a:latin typeface="LiberationSerif"/>
              </a:rPr>
              <a:t>RDS(</a:t>
            </a:r>
            <a:r>
              <a:rPr lang="es-AR" sz="2400" b="1" dirty="0" err="1">
                <a:latin typeface="LiberationSerif"/>
              </a:rPr>
              <a:t>on</a:t>
            </a:r>
            <a:r>
              <a:rPr lang="es-AR" sz="2400" b="1" dirty="0" smtClean="0">
                <a:latin typeface="LiberationSerif"/>
              </a:rPr>
              <a:t>).</a:t>
            </a:r>
          </a:p>
          <a:p>
            <a:endParaRPr lang="es-AR" sz="2400" b="1" dirty="0">
              <a:latin typeface="LiberationSerif"/>
            </a:endParaRPr>
          </a:p>
          <a:p>
            <a:r>
              <a:rPr lang="es-AR" sz="2400" b="1" dirty="0" smtClean="0">
                <a:latin typeface="LiberationSerif"/>
              </a:rPr>
              <a:t>Su Función: </a:t>
            </a:r>
            <a:r>
              <a:rPr lang="es-AR" sz="2400" dirty="0" smtClean="0">
                <a:latin typeface="LiberationSerif"/>
              </a:rPr>
              <a:t>es </a:t>
            </a:r>
            <a:r>
              <a:rPr lang="es-AR" sz="2400" dirty="0">
                <a:latin typeface="LiberationSerif"/>
              </a:rPr>
              <a:t>la de </a:t>
            </a:r>
            <a:r>
              <a:rPr lang="es-AR" sz="2400" dirty="0" smtClean="0">
                <a:latin typeface="LiberationSerif"/>
              </a:rPr>
              <a:t>recibir una </a:t>
            </a:r>
            <a:r>
              <a:rPr lang="es-AR" sz="2400" dirty="0">
                <a:latin typeface="LiberationSerif"/>
              </a:rPr>
              <a:t>tensión relativamente baja, ofreciendo </a:t>
            </a:r>
            <a:r>
              <a:rPr lang="es-AR" sz="2400" dirty="0" smtClean="0">
                <a:latin typeface="LiberationSerif"/>
              </a:rPr>
              <a:t>un valor </a:t>
            </a:r>
            <a:r>
              <a:rPr lang="es-AR" sz="2400" dirty="0">
                <a:latin typeface="LiberationSerif"/>
              </a:rPr>
              <a:t>alto de potencia eléctrica. La desventaja </a:t>
            </a:r>
            <a:r>
              <a:rPr lang="es-AR" sz="2400" dirty="0" smtClean="0">
                <a:latin typeface="LiberationSerif"/>
              </a:rPr>
              <a:t>es que </a:t>
            </a:r>
            <a:r>
              <a:rPr lang="es-AR" sz="2400" dirty="0">
                <a:latin typeface="LiberationSerif"/>
              </a:rPr>
              <a:t>son de respuesta lenta para altas </a:t>
            </a:r>
            <a:r>
              <a:rPr lang="es-AR" sz="2400" dirty="0" smtClean="0">
                <a:latin typeface="LiberationSerif"/>
              </a:rPr>
              <a:t>frecuencias. Por </a:t>
            </a:r>
            <a:r>
              <a:rPr lang="es-AR" sz="2400" dirty="0">
                <a:latin typeface="LiberationSerif"/>
              </a:rPr>
              <a:t>esta razón, se utiliza un driver </a:t>
            </a:r>
            <a:r>
              <a:rPr lang="es-AR" sz="2400" dirty="0" smtClean="0">
                <a:latin typeface="LiberationSerif"/>
              </a:rPr>
              <a:t>para conmutar </a:t>
            </a:r>
            <a:r>
              <a:rPr lang="es-AR" sz="2400" dirty="0">
                <a:latin typeface="LiberationSerif"/>
              </a:rPr>
              <a:t>entre los dos transistores MOSFET.</a:t>
            </a:r>
            <a:endParaRPr lang="es-AR" sz="2400" b="1" dirty="0">
              <a:latin typeface="LiberationSerif"/>
            </a:endParaRPr>
          </a:p>
        </p:txBody>
      </p:sp>
    </p:spTree>
    <p:extLst>
      <p:ext uri="{BB962C8B-B14F-4D97-AF65-F5344CB8AC3E}">
        <p14:creationId xmlns:p14="http://schemas.microsoft.com/office/powerpoint/2010/main" val="2910430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3" name="Marcador de número de diapositiva 2"/>
          <p:cNvSpPr>
            <a:spLocks noGrp="1"/>
          </p:cNvSpPr>
          <p:nvPr>
            <p:ph type="sldNum" sz="quarter" idx="12"/>
          </p:nvPr>
        </p:nvSpPr>
        <p:spPr/>
        <p:txBody>
          <a:bodyPr/>
          <a:lstStyle/>
          <a:p>
            <a:fld id="{A7D676CD-028D-45B6-9F4A-4529E96E3F94}" type="slidenum">
              <a:rPr lang="es-AR" smtClean="0"/>
              <a:t>14</a:t>
            </a:fld>
            <a:endParaRPr lang="es-AR"/>
          </a:p>
        </p:txBody>
      </p:sp>
      <p:sp>
        <p:nvSpPr>
          <p:cNvPr id="2" name="Rectángulo 1"/>
          <p:cNvSpPr/>
          <p:nvPr/>
        </p:nvSpPr>
        <p:spPr>
          <a:xfrm>
            <a:off x="822960" y="1284500"/>
            <a:ext cx="10530840" cy="2246769"/>
          </a:xfrm>
          <a:prstGeom prst="rect">
            <a:avLst/>
          </a:prstGeom>
        </p:spPr>
        <p:txBody>
          <a:bodyPr wrap="square">
            <a:spAutoFit/>
          </a:bodyPr>
          <a:lstStyle/>
          <a:p>
            <a:r>
              <a:rPr lang="es-AR" sz="2000" b="1" dirty="0">
                <a:latin typeface="StagSans-Bold"/>
              </a:rPr>
              <a:t>Transistores MOSFET </a:t>
            </a:r>
            <a:r>
              <a:rPr lang="es-AR" sz="2000" b="1" dirty="0" smtClean="0">
                <a:latin typeface="StagSans-Bold"/>
              </a:rPr>
              <a:t>RDS</a:t>
            </a:r>
          </a:p>
          <a:p>
            <a:endParaRPr lang="es-AR" sz="2000" b="1" dirty="0">
              <a:latin typeface="StagSans-Bold"/>
            </a:endParaRPr>
          </a:p>
          <a:p>
            <a:r>
              <a:rPr lang="es-AR" sz="2000" i="1" dirty="0">
                <a:solidFill>
                  <a:srgbClr val="000000"/>
                </a:solidFill>
                <a:latin typeface="StagSans-LightItalic"/>
              </a:rPr>
              <a:t>Los transistores </a:t>
            </a:r>
            <a:r>
              <a:rPr lang="es-AR" sz="2000" b="1" i="1" dirty="0">
                <a:solidFill>
                  <a:srgbClr val="000000"/>
                </a:solidFill>
                <a:latin typeface="StagSans-MediumItalic"/>
              </a:rPr>
              <a:t>MOSFET RDS </a:t>
            </a:r>
            <a:r>
              <a:rPr lang="es-AR" sz="2000" i="1" dirty="0">
                <a:solidFill>
                  <a:srgbClr val="000000"/>
                </a:solidFill>
                <a:latin typeface="StagSans-LightItalic"/>
              </a:rPr>
              <a:t>tienen </a:t>
            </a:r>
            <a:r>
              <a:rPr lang="es-AR" sz="2000" i="1" dirty="0" smtClean="0">
                <a:solidFill>
                  <a:srgbClr val="000000"/>
                </a:solidFill>
                <a:latin typeface="StagSans-LightItalic"/>
              </a:rPr>
              <a:t>cuatro bornes</a:t>
            </a:r>
            <a:r>
              <a:rPr lang="es-AR" sz="2000" i="1" dirty="0">
                <a:solidFill>
                  <a:srgbClr val="000000"/>
                </a:solidFill>
                <a:latin typeface="StagSans-LightItalic"/>
              </a:rPr>
              <a:t>, todos ellos soldados al PCB, y </a:t>
            </a:r>
            <a:r>
              <a:rPr lang="es-AR" sz="2000" i="1" dirty="0" smtClean="0">
                <a:solidFill>
                  <a:srgbClr val="000000"/>
                </a:solidFill>
                <a:latin typeface="StagSans-LightItalic"/>
              </a:rPr>
              <a:t>el tamaño </a:t>
            </a:r>
            <a:r>
              <a:rPr lang="es-AR" sz="2000" i="1" dirty="0">
                <a:solidFill>
                  <a:srgbClr val="000000"/>
                </a:solidFill>
                <a:latin typeface="StagSans-LightItalic"/>
              </a:rPr>
              <a:t>de su cuerpo es sutilmente </a:t>
            </a:r>
            <a:r>
              <a:rPr lang="es-AR" sz="2000" i="1" dirty="0" smtClean="0">
                <a:solidFill>
                  <a:srgbClr val="000000"/>
                </a:solidFill>
                <a:latin typeface="StagSans-LightItalic"/>
              </a:rPr>
              <a:t>más reducido</a:t>
            </a:r>
            <a:r>
              <a:rPr lang="es-AR" sz="2000" i="1" dirty="0">
                <a:solidFill>
                  <a:srgbClr val="000000"/>
                </a:solidFill>
                <a:latin typeface="StagSans-LightItalic"/>
              </a:rPr>
              <a:t>. Este tipo de transistores </a:t>
            </a:r>
            <a:r>
              <a:rPr lang="es-AR" sz="2000" i="1" dirty="0" smtClean="0">
                <a:solidFill>
                  <a:srgbClr val="000000"/>
                </a:solidFill>
                <a:latin typeface="StagSans-LightItalic"/>
              </a:rPr>
              <a:t>ofrecen menor </a:t>
            </a:r>
            <a:r>
              <a:rPr lang="es-AR" sz="2000" i="1" dirty="0">
                <a:solidFill>
                  <a:srgbClr val="000000"/>
                </a:solidFill>
                <a:latin typeface="StagSans-LightItalic"/>
              </a:rPr>
              <a:t>resistencia a la </a:t>
            </a:r>
            <a:r>
              <a:rPr lang="es-AR" sz="2000" i="1" dirty="0" smtClean="0">
                <a:solidFill>
                  <a:srgbClr val="000000"/>
                </a:solidFill>
                <a:latin typeface="StagSans-LightItalic"/>
              </a:rPr>
              <a:t>conmutación y </a:t>
            </a:r>
            <a:r>
              <a:rPr lang="es-AR" sz="2000" i="1" dirty="0">
                <a:solidFill>
                  <a:srgbClr val="000000"/>
                </a:solidFill>
                <a:latin typeface="StagSans-LightItalic"/>
              </a:rPr>
              <a:t>generan un 15% menos de calor (</a:t>
            </a:r>
            <a:r>
              <a:rPr lang="es-AR" sz="2000" i="1" dirty="0" smtClean="0">
                <a:solidFill>
                  <a:srgbClr val="000000"/>
                </a:solidFill>
                <a:latin typeface="StagSans-LightItalic"/>
              </a:rPr>
              <a:t>en comparación </a:t>
            </a:r>
            <a:r>
              <a:rPr lang="es-AR" sz="2000" i="1" dirty="0">
                <a:solidFill>
                  <a:srgbClr val="000000"/>
                </a:solidFill>
                <a:latin typeface="StagSans-LightItalic"/>
              </a:rPr>
              <a:t>con los MOSFET a secas) </a:t>
            </a:r>
            <a:r>
              <a:rPr lang="es-AR" sz="2000" i="1" dirty="0" smtClean="0">
                <a:solidFill>
                  <a:srgbClr val="000000"/>
                </a:solidFill>
                <a:latin typeface="StagSans-LightItalic"/>
              </a:rPr>
              <a:t>y desperdician </a:t>
            </a:r>
            <a:r>
              <a:rPr lang="es-AR" sz="2000" i="1" dirty="0">
                <a:solidFill>
                  <a:srgbClr val="000000"/>
                </a:solidFill>
                <a:latin typeface="StagSans-LightItalic"/>
              </a:rPr>
              <a:t>menos energía, resultando </a:t>
            </a:r>
            <a:r>
              <a:rPr lang="es-AR" sz="2000" i="1" dirty="0" smtClean="0">
                <a:solidFill>
                  <a:srgbClr val="000000"/>
                </a:solidFill>
                <a:latin typeface="StagSans-LightItalic"/>
              </a:rPr>
              <a:t>ser </a:t>
            </a:r>
            <a:r>
              <a:rPr lang="es-AR" sz="2000" i="1" dirty="0" smtClean="0">
                <a:solidFill>
                  <a:srgbClr val="000000"/>
                </a:solidFill>
                <a:latin typeface="StagSans-MediumItalic"/>
              </a:rPr>
              <a:t>más </a:t>
            </a:r>
            <a:r>
              <a:rPr lang="es-AR" sz="2000" i="1" dirty="0">
                <a:solidFill>
                  <a:srgbClr val="000000"/>
                </a:solidFill>
                <a:latin typeface="StagSans-MediumItalic"/>
              </a:rPr>
              <a:t>eficientes </a:t>
            </a:r>
            <a:r>
              <a:rPr lang="es-AR" sz="2000" i="1" dirty="0">
                <a:solidFill>
                  <a:srgbClr val="000000"/>
                </a:solidFill>
                <a:latin typeface="StagSans-LightItalic"/>
              </a:rPr>
              <a:t>que los comunes.</a:t>
            </a:r>
            <a:endParaRPr lang="es-AR" sz="2000" dirty="0"/>
          </a:p>
        </p:txBody>
      </p:sp>
      <p:pic>
        <p:nvPicPr>
          <p:cNvPr id="10" name="Imagen 9"/>
          <p:cNvPicPr>
            <a:picLocks noChangeAspect="1"/>
          </p:cNvPicPr>
          <p:nvPr/>
        </p:nvPicPr>
        <p:blipFill>
          <a:blip r:embed="rId3"/>
          <a:stretch>
            <a:fillRect/>
          </a:stretch>
        </p:blipFill>
        <p:spPr>
          <a:xfrm>
            <a:off x="927463" y="3598918"/>
            <a:ext cx="3881389" cy="2689782"/>
          </a:xfrm>
          <a:prstGeom prst="rect">
            <a:avLst/>
          </a:prstGeom>
        </p:spPr>
      </p:pic>
      <p:pic>
        <p:nvPicPr>
          <p:cNvPr id="11" name="Imagen 10"/>
          <p:cNvPicPr>
            <a:picLocks noChangeAspect="1"/>
          </p:cNvPicPr>
          <p:nvPr/>
        </p:nvPicPr>
        <p:blipFill>
          <a:blip r:embed="rId4"/>
          <a:stretch>
            <a:fillRect/>
          </a:stretch>
        </p:blipFill>
        <p:spPr>
          <a:xfrm>
            <a:off x="5251053" y="3453659"/>
            <a:ext cx="5801396" cy="2837377"/>
          </a:xfrm>
          <a:prstGeom prst="rect">
            <a:avLst/>
          </a:prstGeom>
        </p:spPr>
      </p:pic>
    </p:spTree>
    <p:extLst>
      <p:ext uri="{BB962C8B-B14F-4D97-AF65-F5344CB8AC3E}">
        <p14:creationId xmlns:p14="http://schemas.microsoft.com/office/powerpoint/2010/main" val="3385069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3" name="Marcador de número de diapositiva 2"/>
          <p:cNvSpPr>
            <a:spLocks noGrp="1"/>
          </p:cNvSpPr>
          <p:nvPr>
            <p:ph type="sldNum" sz="quarter" idx="12"/>
          </p:nvPr>
        </p:nvSpPr>
        <p:spPr/>
        <p:txBody>
          <a:bodyPr/>
          <a:lstStyle/>
          <a:p>
            <a:fld id="{A7D676CD-028D-45B6-9F4A-4529E96E3F94}" type="slidenum">
              <a:rPr lang="es-AR" smtClean="0"/>
              <a:t>15</a:t>
            </a:fld>
            <a:endParaRPr lang="es-AR"/>
          </a:p>
        </p:txBody>
      </p:sp>
      <p:sp>
        <p:nvSpPr>
          <p:cNvPr id="2" name="Rectángulo 1"/>
          <p:cNvSpPr/>
          <p:nvPr/>
        </p:nvSpPr>
        <p:spPr>
          <a:xfrm>
            <a:off x="762000" y="1171043"/>
            <a:ext cx="10931236" cy="3477875"/>
          </a:xfrm>
          <a:prstGeom prst="rect">
            <a:avLst/>
          </a:prstGeom>
        </p:spPr>
        <p:txBody>
          <a:bodyPr wrap="square">
            <a:spAutoFit/>
          </a:bodyPr>
          <a:lstStyle/>
          <a:p>
            <a:r>
              <a:rPr lang="es-AR" sz="2000" b="1" dirty="0" smtClean="0">
                <a:latin typeface="LiberationSerif"/>
              </a:rPr>
              <a:t>Capacitores</a:t>
            </a:r>
          </a:p>
          <a:p>
            <a:endParaRPr lang="es-AR" sz="2000" b="1" dirty="0">
              <a:latin typeface="LiberationSerif"/>
            </a:endParaRPr>
          </a:p>
          <a:p>
            <a:r>
              <a:rPr lang="es-AR" sz="2000" dirty="0">
                <a:latin typeface="LiberationSerif"/>
              </a:rPr>
              <a:t>Los capacitores son componentes </a:t>
            </a:r>
            <a:r>
              <a:rPr lang="es-AR" sz="2000" dirty="0" smtClean="0">
                <a:latin typeface="LiberationSerif"/>
              </a:rPr>
              <a:t>electrónicos capaces </a:t>
            </a:r>
            <a:r>
              <a:rPr lang="es-AR" sz="2000" dirty="0">
                <a:latin typeface="LiberationSerif"/>
              </a:rPr>
              <a:t>de almacenar energía, al igual que </a:t>
            </a:r>
            <a:r>
              <a:rPr lang="es-AR" sz="2000" dirty="0" smtClean="0">
                <a:latin typeface="LiberationSerif"/>
              </a:rPr>
              <a:t>una batería</a:t>
            </a:r>
            <a:r>
              <a:rPr lang="es-AR" sz="2000" dirty="0">
                <a:latin typeface="LiberationSerif"/>
              </a:rPr>
              <a:t>, con la diferencia de que el capacitor </a:t>
            </a:r>
            <a:r>
              <a:rPr lang="es-AR" sz="2000" dirty="0" smtClean="0">
                <a:latin typeface="LiberationSerif"/>
              </a:rPr>
              <a:t>no se </a:t>
            </a:r>
            <a:r>
              <a:rPr lang="es-AR" sz="2000" dirty="0">
                <a:latin typeface="LiberationSerif"/>
              </a:rPr>
              <a:t>va descargando paulatinamente, sino que </a:t>
            </a:r>
            <a:r>
              <a:rPr lang="es-AR" sz="2000" dirty="0" smtClean="0">
                <a:latin typeface="LiberationSerif"/>
              </a:rPr>
              <a:t>lo hace </a:t>
            </a:r>
            <a:r>
              <a:rPr lang="es-AR" sz="2000" dirty="0">
                <a:latin typeface="LiberationSerif"/>
              </a:rPr>
              <a:t>de inmediato</a:t>
            </a:r>
            <a:r>
              <a:rPr lang="es-AR" sz="2000" dirty="0" smtClean="0">
                <a:latin typeface="LiberationSerif"/>
              </a:rPr>
              <a:t>.</a:t>
            </a:r>
          </a:p>
          <a:p>
            <a:endParaRPr lang="es-AR" sz="2000" dirty="0">
              <a:latin typeface="LiberationSerif"/>
            </a:endParaRPr>
          </a:p>
          <a:p>
            <a:r>
              <a:rPr lang="es-AR" sz="2000" b="1" u="sng" dirty="0" smtClean="0">
                <a:latin typeface="LiberationSerif"/>
              </a:rPr>
              <a:t>Su función</a:t>
            </a:r>
            <a:r>
              <a:rPr lang="es-AR" sz="2000" b="1" dirty="0" smtClean="0">
                <a:latin typeface="LiberationSerif"/>
              </a:rPr>
              <a:t>:  </a:t>
            </a:r>
            <a:r>
              <a:rPr lang="es-AR" sz="2000" dirty="0" smtClean="0">
                <a:latin typeface="LiberationSerif"/>
              </a:rPr>
              <a:t>Es la de </a:t>
            </a:r>
            <a:r>
              <a:rPr lang="es-AR" sz="2000" dirty="0">
                <a:latin typeface="LiberationSerif"/>
              </a:rPr>
              <a:t>filtrar y estabilizar la tensión eléctrica, </a:t>
            </a:r>
            <a:r>
              <a:rPr lang="es-AR" sz="2000" dirty="0" smtClean="0">
                <a:latin typeface="LiberationSerif"/>
              </a:rPr>
              <a:t>evitando cambios </a:t>
            </a:r>
            <a:r>
              <a:rPr lang="es-AR" sz="2000" dirty="0">
                <a:latin typeface="LiberationSerif"/>
              </a:rPr>
              <a:t>bruscos en la señal</a:t>
            </a:r>
            <a:r>
              <a:rPr lang="es-AR" sz="2000" dirty="0" smtClean="0">
                <a:latin typeface="LiberationSerif"/>
              </a:rPr>
              <a:t>.</a:t>
            </a:r>
          </a:p>
          <a:p>
            <a:endParaRPr lang="es-AR" sz="2000" dirty="0">
              <a:latin typeface="LiberationSerif"/>
            </a:endParaRPr>
          </a:p>
          <a:p>
            <a:r>
              <a:rPr lang="es-AR" sz="2000" dirty="0">
                <a:latin typeface="LiberationSerif"/>
              </a:rPr>
              <a:t>En el circuito regulador de tensión del </a:t>
            </a:r>
            <a:r>
              <a:rPr lang="es-AR" sz="2000" dirty="0" err="1" smtClean="0">
                <a:latin typeface="LiberationSerif"/>
              </a:rPr>
              <a:t>motherboard</a:t>
            </a:r>
            <a:r>
              <a:rPr lang="es-AR" sz="2000" dirty="0" smtClean="0">
                <a:latin typeface="LiberationSerif"/>
              </a:rPr>
              <a:t>, los </a:t>
            </a:r>
            <a:r>
              <a:rPr lang="es-AR" sz="2000" dirty="0">
                <a:latin typeface="LiberationSerif"/>
              </a:rPr>
              <a:t>fabricantes pueden optar entre el</a:t>
            </a:r>
          </a:p>
          <a:p>
            <a:r>
              <a:rPr lang="es-AR" sz="2000" dirty="0">
                <a:latin typeface="LiberationSerif"/>
              </a:rPr>
              <a:t>empleo de capacitores </a:t>
            </a:r>
            <a:r>
              <a:rPr lang="es-AR" sz="2000" b="1" dirty="0">
                <a:latin typeface="LiberationSerif"/>
              </a:rPr>
              <a:t>electrolíticos</a:t>
            </a:r>
            <a:r>
              <a:rPr lang="es-AR" sz="2000" dirty="0">
                <a:latin typeface="LiberationSerif"/>
              </a:rPr>
              <a:t> o </a:t>
            </a:r>
            <a:r>
              <a:rPr lang="es-AR" sz="2000" dirty="0" smtClean="0">
                <a:latin typeface="LiberationSerif"/>
              </a:rPr>
              <a:t>de capacitores </a:t>
            </a:r>
            <a:r>
              <a:rPr lang="es-AR" sz="2000" dirty="0">
                <a:latin typeface="LiberationSerif"/>
              </a:rPr>
              <a:t>de </a:t>
            </a:r>
            <a:r>
              <a:rPr lang="es-AR" sz="2000" b="1" dirty="0">
                <a:latin typeface="LiberationSerif"/>
              </a:rPr>
              <a:t>estado sólido</a:t>
            </a:r>
            <a:r>
              <a:rPr lang="es-AR" sz="2000" dirty="0">
                <a:latin typeface="LiberationSerif"/>
              </a:rPr>
              <a:t>.</a:t>
            </a:r>
          </a:p>
        </p:txBody>
      </p:sp>
    </p:spTree>
    <p:extLst>
      <p:ext uri="{BB962C8B-B14F-4D97-AF65-F5344CB8AC3E}">
        <p14:creationId xmlns:p14="http://schemas.microsoft.com/office/powerpoint/2010/main" val="243044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3" name="Marcador de número de diapositiva 2"/>
          <p:cNvSpPr>
            <a:spLocks noGrp="1"/>
          </p:cNvSpPr>
          <p:nvPr>
            <p:ph type="sldNum" sz="quarter" idx="12"/>
          </p:nvPr>
        </p:nvSpPr>
        <p:spPr/>
        <p:txBody>
          <a:bodyPr/>
          <a:lstStyle/>
          <a:p>
            <a:fld id="{A7D676CD-028D-45B6-9F4A-4529E96E3F94}" type="slidenum">
              <a:rPr lang="es-AR" smtClean="0"/>
              <a:t>16</a:t>
            </a:fld>
            <a:endParaRPr lang="es-AR"/>
          </a:p>
        </p:txBody>
      </p:sp>
      <p:sp>
        <p:nvSpPr>
          <p:cNvPr id="2" name="Rectángulo 1"/>
          <p:cNvSpPr/>
          <p:nvPr/>
        </p:nvSpPr>
        <p:spPr>
          <a:xfrm>
            <a:off x="803565" y="1217287"/>
            <a:ext cx="10307782" cy="3416320"/>
          </a:xfrm>
          <a:prstGeom prst="rect">
            <a:avLst/>
          </a:prstGeom>
        </p:spPr>
        <p:txBody>
          <a:bodyPr wrap="square">
            <a:spAutoFit/>
          </a:bodyPr>
          <a:lstStyle/>
          <a:p>
            <a:r>
              <a:rPr lang="es-AR" sz="2400" dirty="0">
                <a:latin typeface="LiberationSerif"/>
              </a:rPr>
              <a:t>Los capacitores </a:t>
            </a:r>
            <a:r>
              <a:rPr lang="es-AR" sz="2400" dirty="0" smtClean="0">
                <a:latin typeface="LiberationSerif"/>
              </a:rPr>
              <a:t>electrolíticos en </a:t>
            </a:r>
            <a:r>
              <a:rPr lang="es-AR" sz="2400" dirty="0">
                <a:latin typeface="LiberationSerif"/>
              </a:rPr>
              <a:t>su interior alojan </a:t>
            </a:r>
            <a:r>
              <a:rPr lang="es-AR" sz="2400" dirty="0" smtClean="0">
                <a:latin typeface="LiberationSerif"/>
              </a:rPr>
              <a:t>un material </a:t>
            </a:r>
            <a:r>
              <a:rPr lang="es-AR" sz="2400" dirty="0">
                <a:latin typeface="LiberationSerif"/>
              </a:rPr>
              <a:t>dieléctrico llamado </a:t>
            </a:r>
            <a:r>
              <a:rPr lang="es-AR" sz="2400" b="1" dirty="0">
                <a:latin typeface="LiberationSerif"/>
              </a:rPr>
              <a:t>electrolito</a:t>
            </a:r>
            <a:r>
              <a:rPr lang="es-AR" sz="2400" dirty="0">
                <a:latin typeface="LiberationSerif"/>
              </a:rPr>
              <a:t> (de allí </a:t>
            </a:r>
            <a:r>
              <a:rPr lang="es-AR" sz="2400" dirty="0" smtClean="0">
                <a:latin typeface="LiberationSerif"/>
              </a:rPr>
              <a:t>su nombre</a:t>
            </a:r>
            <a:r>
              <a:rPr lang="es-AR" sz="2400" dirty="0">
                <a:latin typeface="LiberationSerif"/>
              </a:rPr>
              <a:t>), que es un ácido en estado líquido. </a:t>
            </a:r>
            <a:r>
              <a:rPr lang="es-AR" sz="2400" dirty="0" smtClean="0">
                <a:latin typeface="LiberationSerif"/>
              </a:rPr>
              <a:t>Este ácido </a:t>
            </a:r>
            <a:r>
              <a:rPr lang="es-AR" sz="2400" dirty="0">
                <a:latin typeface="LiberationSerif"/>
              </a:rPr>
              <a:t>es la causa por la cual, si el capacitor sufre</a:t>
            </a:r>
          </a:p>
          <a:p>
            <a:r>
              <a:rPr lang="es-AR" sz="2400" dirty="0">
                <a:latin typeface="LiberationSerif"/>
              </a:rPr>
              <a:t>excesos de temperatura, existe riesgo de que </a:t>
            </a:r>
            <a:r>
              <a:rPr lang="es-AR" sz="2400" dirty="0" smtClean="0">
                <a:latin typeface="LiberationSerif"/>
              </a:rPr>
              <a:t>la cápsula </a:t>
            </a:r>
            <a:r>
              <a:rPr lang="es-AR" sz="2400" dirty="0">
                <a:latin typeface="LiberationSerif"/>
              </a:rPr>
              <a:t>se expanda y llegue a derramar </a:t>
            </a:r>
            <a:r>
              <a:rPr lang="es-AR" sz="2400" dirty="0" smtClean="0">
                <a:latin typeface="LiberationSerif"/>
              </a:rPr>
              <a:t>ácido; esto </a:t>
            </a:r>
            <a:r>
              <a:rPr lang="es-AR" sz="2400" dirty="0">
                <a:latin typeface="LiberationSerif"/>
              </a:rPr>
              <a:t>acorta en forma drástica su vida útil</a:t>
            </a:r>
            <a:r>
              <a:rPr lang="es-AR" sz="2400" dirty="0" smtClean="0">
                <a:latin typeface="LiberationSerif"/>
              </a:rPr>
              <a:t>.</a:t>
            </a:r>
          </a:p>
          <a:p>
            <a:endParaRPr lang="es-AR" sz="2400" dirty="0">
              <a:latin typeface="LiberationSerif"/>
            </a:endParaRPr>
          </a:p>
          <a:p>
            <a:r>
              <a:rPr lang="es-AR" sz="2400" dirty="0">
                <a:latin typeface="LiberationSerif"/>
              </a:rPr>
              <a:t>Los capacitores de estado sólido no </a:t>
            </a:r>
            <a:r>
              <a:rPr lang="es-AR" sz="2400" dirty="0" smtClean="0">
                <a:latin typeface="LiberationSerif"/>
              </a:rPr>
              <a:t>poseen líquido </a:t>
            </a:r>
            <a:r>
              <a:rPr lang="es-AR" sz="2400" dirty="0">
                <a:latin typeface="LiberationSerif"/>
              </a:rPr>
              <a:t>en su interior y, al tratarse de </a:t>
            </a:r>
            <a:r>
              <a:rPr lang="es-AR" sz="2400" dirty="0" smtClean="0">
                <a:latin typeface="LiberationSerif"/>
              </a:rPr>
              <a:t>materiales sólidos</a:t>
            </a:r>
            <a:r>
              <a:rPr lang="es-AR" sz="2400" dirty="0">
                <a:latin typeface="LiberationSerif"/>
              </a:rPr>
              <a:t>, su resistencia al calor es mucho mayor,</a:t>
            </a:r>
          </a:p>
          <a:p>
            <a:r>
              <a:rPr lang="es-AR" sz="2400" dirty="0">
                <a:latin typeface="LiberationSerif"/>
              </a:rPr>
              <a:t>factor que impacta directamente en la vida </a:t>
            </a:r>
            <a:r>
              <a:rPr lang="es-AR" sz="2400" dirty="0" smtClean="0">
                <a:latin typeface="LiberationSerif"/>
              </a:rPr>
              <a:t>útil que </a:t>
            </a:r>
            <a:r>
              <a:rPr lang="es-AR" sz="2400" dirty="0">
                <a:latin typeface="LiberationSerif"/>
              </a:rPr>
              <a:t>pueden ofrecer.</a:t>
            </a:r>
          </a:p>
        </p:txBody>
      </p:sp>
    </p:spTree>
    <p:extLst>
      <p:ext uri="{BB962C8B-B14F-4D97-AF65-F5344CB8AC3E}">
        <p14:creationId xmlns:p14="http://schemas.microsoft.com/office/powerpoint/2010/main" val="3777627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3" name="Marcador de número de diapositiva 2"/>
          <p:cNvSpPr>
            <a:spLocks noGrp="1"/>
          </p:cNvSpPr>
          <p:nvPr>
            <p:ph type="sldNum" sz="quarter" idx="12"/>
          </p:nvPr>
        </p:nvSpPr>
        <p:spPr/>
        <p:txBody>
          <a:bodyPr/>
          <a:lstStyle/>
          <a:p>
            <a:fld id="{A7D676CD-028D-45B6-9F4A-4529E96E3F94}" type="slidenum">
              <a:rPr lang="es-AR" smtClean="0"/>
              <a:t>17</a:t>
            </a:fld>
            <a:endParaRPr lang="es-AR"/>
          </a:p>
        </p:txBody>
      </p:sp>
      <p:sp>
        <p:nvSpPr>
          <p:cNvPr id="7" name="Rectángulo 6"/>
          <p:cNvSpPr/>
          <p:nvPr/>
        </p:nvSpPr>
        <p:spPr>
          <a:xfrm>
            <a:off x="653142" y="1284500"/>
            <a:ext cx="10832276" cy="4185761"/>
          </a:xfrm>
          <a:prstGeom prst="rect">
            <a:avLst/>
          </a:prstGeom>
        </p:spPr>
        <p:txBody>
          <a:bodyPr wrap="square">
            <a:spAutoFit/>
          </a:bodyPr>
          <a:lstStyle/>
          <a:p>
            <a:r>
              <a:rPr lang="es-AR" sz="2400" b="1" dirty="0" smtClean="0">
                <a:latin typeface="StagSans-Semibold"/>
              </a:rPr>
              <a:t>Bobinas</a:t>
            </a:r>
          </a:p>
          <a:p>
            <a:endParaRPr lang="es-AR" sz="2400" b="1" dirty="0">
              <a:latin typeface="StagSans-Semibold"/>
            </a:endParaRPr>
          </a:p>
          <a:p>
            <a:r>
              <a:rPr lang="es-AR" sz="2000" dirty="0">
                <a:latin typeface="LiberationSerif"/>
              </a:rPr>
              <a:t>También conocidas como </a:t>
            </a:r>
            <a:r>
              <a:rPr lang="es-AR" sz="2000" b="1" dirty="0">
                <a:latin typeface="LiberationSerif"/>
              </a:rPr>
              <a:t>inductores</a:t>
            </a:r>
            <a:r>
              <a:rPr lang="es-AR" sz="2000" dirty="0">
                <a:latin typeface="LiberationSerif"/>
              </a:rPr>
              <a:t>, </a:t>
            </a:r>
            <a:r>
              <a:rPr lang="es-AR" sz="2000" dirty="0" smtClean="0">
                <a:latin typeface="LiberationSerif"/>
              </a:rPr>
              <a:t>tienen </a:t>
            </a:r>
            <a:r>
              <a:rPr lang="es-AR" sz="2000" dirty="0">
                <a:latin typeface="LiberationSerif"/>
              </a:rPr>
              <a:t>la función de almacenar </a:t>
            </a:r>
            <a:r>
              <a:rPr lang="es-AR" sz="2000" dirty="0" smtClean="0">
                <a:latin typeface="LiberationSerif"/>
              </a:rPr>
              <a:t>energía en </a:t>
            </a:r>
            <a:r>
              <a:rPr lang="es-AR" sz="2000" dirty="0">
                <a:latin typeface="LiberationSerif"/>
              </a:rPr>
              <a:t>un campo electromagnético (propiedad </a:t>
            </a:r>
            <a:r>
              <a:rPr lang="es-AR" sz="2000" dirty="0" smtClean="0">
                <a:latin typeface="LiberationSerif"/>
              </a:rPr>
              <a:t>llamada </a:t>
            </a:r>
            <a:r>
              <a:rPr lang="es-AR" sz="2000" b="1" dirty="0">
                <a:latin typeface="LiberationSerif"/>
              </a:rPr>
              <a:t>inductancia</a:t>
            </a:r>
            <a:r>
              <a:rPr lang="es-AR" sz="2000" dirty="0">
                <a:latin typeface="LiberationSerif"/>
              </a:rPr>
              <a:t>), filtrando la corriente </a:t>
            </a:r>
            <a:r>
              <a:rPr lang="es-AR" sz="2000" dirty="0" smtClean="0">
                <a:latin typeface="LiberationSerif"/>
              </a:rPr>
              <a:t>alterna y </a:t>
            </a:r>
            <a:r>
              <a:rPr lang="es-AR" sz="2000" dirty="0">
                <a:latin typeface="LiberationSerif"/>
              </a:rPr>
              <a:t>dejando pasar solo corriente continua. </a:t>
            </a:r>
            <a:r>
              <a:rPr lang="es-AR" sz="2000" dirty="0" smtClean="0">
                <a:latin typeface="LiberationSerif"/>
              </a:rPr>
              <a:t>También son </a:t>
            </a:r>
            <a:r>
              <a:rPr lang="es-AR" sz="2000" dirty="0">
                <a:latin typeface="LiberationSerif"/>
              </a:rPr>
              <a:t>utilizadas para que el valor de intensidad </a:t>
            </a:r>
            <a:r>
              <a:rPr lang="es-AR" sz="2000" dirty="0" smtClean="0">
                <a:latin typeface="LiberationSerif"/>
              </a:rPr>
              <a:t>de corriente </a:t>
            </a:r>
            <a:r>
              <a:rPr lang="es-AR" sz="2000" dirty="0">
                <a:latin typeface="LiberationSerif"/>
              </a:rPr>
              <a:t>sea lo más estable posible, lo cual </a:t>
            </a:r>
            <a:r>
              <a:rPr lang="es-AR" sz="2000" dirty="0" smtClean="0">
                <a:latin typeface="LiberationSerif"/>
              </a:rPr>
              <a:t>evita fluctuaciones </a:t>
            </a:r>
            <a:r>
              <a:rPr lang="es-AR" sz="2000" dirty="0">
                <a:latin typeface="LiberationSerif"/>
              </a:rPr>
              <a:t>que puedan dañar el </a:t>
            </a:r>
            <a:r>
              <a:rPr lang="es-AR" sz="2000" dirty="0" smtClean="0">
                <a:latin typeface="LiberationSerif"/>
              </a:rPr>
              <a:t>procesador.</a:t>
            </a:r>
          </a:p>
          <a:p>
            <a:endParaRPr lang="es-AR" sz="2000" dirty="0" smtClean="0">
              <a:latin typeface="LiberationSerif"/>
            </a:endParaRPr>
          </a:p>
          <a:p>
            <a:r>
              <a:rPr lang="es-AR" sz="2000" dirty="0">
                <a:latin typeface="LiberationSerif"/>
              </a:rPr>
              <a:t>L</a:t>
            </a:r>
            <a:r>
              <a:rPr lang="es-AR" sz="2000" dirty="0" smtClean="0">
                <a:latin typeface="LiberationSerif"/>
              </a:rPr>
              <a:t>as bobinas son </a:t>
            </a:r>
            <a:r>
              <a:rPr lang="es-AR" sz="2000" dirty="0">
                <a:latin typeface="LiberationSerif"/>
              </a:rPr>
              <a:t>capaces de absorber cambios bruscos </a:t>
            </a:r>
            <a:endParaRPr lang="es-AR" sz="2000" dirty="0" smtClean="0">
              <a:latin typeface="LiberationSerif"/>
            </a:endParaRPr>
          </a:p>
          <a:p>
            <a:r>
              <a:rPr lang="es-AR" sz="2000" dirty="0" smtClean="0">
                <a:latin typeface="LiberationSerif"/>
              </a:rPr>
              <a:t>en la corriente</a:t>
            </a:r>
            <a:r>
              <a:rPr lang="es-AR" sz="2000" dirty="0">
                <a:latin typeface="LiberationSerif"/>
              </a:rPr>
              <a:t>, de la misma forma en que los capacitores</a:t>
            </a:r>
          </a:p>
          <a:p>
            <a:r>
              <a:rPr lang="es-AR" sz="2000" dirty="0">
                <a:latin typeface="LiberationSerif"/>
              </a:rPr>
              <a:t>pueden absorber cambios violentos en </a:t>
            </a:r>
            <a:r>
              <a:rPr lang="es-AR" sz="2000" dirty="0" smtClean="0">
                <a:latin typeface="LiberationSerif"/>
              </a:rPr>
              <a:t>el potencial </a:t>
            </a:r>
          </a:p>
          <a:p>
            <a:r>
              <a:rPr lang="es-AR" sz="2000" dirty="0" smtClean="0">
                <a:latin typeface="LiberationSerif"/>
              </a:rPr>
              <a:t>eléctrico </a:t>
            </a:r>
            <a:r>
              <a:rPr lang="es-AR" sz="2000" dirty="0">
                <a:latin typeface="LiberationSerif"/>
              </a:rPr>
              <a:t>(tensión)</a:t>
            </a:r>
          </a:p>
          <a:p>
            <a:r>
              <a:rPr lang="es-AR" dirty="0" smtClean="0">
                <a:latin typeface="StagSans-Light"/>
              </a:rPr>
              <a:t> </a:t>
            </a:r>
            <a:endParaRPr lang="es-AR" dirty="0"/>
          </a:p>
        </p:txBody>
      </p:sp>
      <p:pic>
        <p:nvPicPr>
          <p:cNvPr id="12" name="Imagen 11"/>
          <p:cNvPicPr>
            <a:picLocks noChangeAspect="1"/>
          </p:cNvPicPr>
          <p:nvPr/>
        </p:nvPicPr>
        <p:blipFill>
          <a:blip r:embed="rId3"/>
          <a:stretch>
            <a:fillRect/>
          </a:stretch>
        </p:blipFill>
        <p:spPr>
          <a:xfrm>
            <a:off x="7414113" y="3421674"/>
            <a:ext cx="3939687" cy="2821571"/>
          </a:xfrm>
          <a:prstGeom prst="rect">
            <a:avLst/>
          </a:prstGeom>
        </p:spPr>
      </p:pic>
    </p:spTree>
    <p:extLst>
      <p:ext uri="{BB962C8B-B14F-4D97-AF65-F5344CB8AC3E}">
        <p14:creationId xmlns:p14="http://schemas.microsoft.com/office/powerpoint/2010/main" val="21232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3" name="Marcador de número de diapositiva 2"/>
          <p:cNvSpPr>
            <a:spLocks noGrp="1"/>
          </p:cNvSpPr>
          <p:nvPr>
            <p:ph type="sldNum" sz="quarter" idx="12"/>
          </p:nvPr>
        </p:nvSpPr>
        <p:spPr/>
        <p:txBody>
          <a:bodyPr/>
          <a:lstStyle/>
          <a:p>
            <a:fld id="{A7D676CD-028D-45B6-9F4A-4529E96E3F94}" type="slidenum">
              <a:rPr lang="es-AR" smtClean="0"/>
              <a:t>18</a:t>
            </a:fld>
            <a:endParaRPr lang="es-AR"/>
          </a:p>
        </p:txBody>
      </p:sp>
      <p:sp>
        <p:nvSpPr>
          <p:cNvPr id="7" name="Rectángulo 6"/>
          <p:cNvSpPr/>
          <p:nvPr/>
        </p:nvSpPr>
        <p:spPr>
          <a:xfrm>
            <a:off x="4393276" y="270307"/>
            <a:ext cx="6026727" cy="461665"/>
          </a:xfrm>
          <a:prstGeom prst="rect">
            <a:avLst/>
          </a:prstGeom>
        </p:spPr>
        <p:txBody>
          <a:bodyPr wrap="square">
            <a:spAutoFit/>
          </a:bodyPr>
          <a:lstStyle/>
          <a:p>
            <a:r>
              <a:rPr lang="es-AR" sz="2400" b="1" dirty="0">
                <a:solidFill>
                  <a:srgbClr val="333333"/>
                </a:solidFill>
                <a:latin typeface="StagSans-Bold"/>
              </a:rPr>
              <a:t>Principio </a:t>
            </a:r>
            <a:r>
              <a:rPr lang="es-AR" sz="2400" b="1" dirty="0" smtClean="0">
                <a:solidFill>
                  <a:srgbClr val="333333"/>
                </a:solidFill>
                <a:latin typeface="StagSans-Bold"/>
              </a:rPr>
              <a:t>de funcionamiento</a:t>
            </a:r>
            <a:endParaRPr lang="es-AR" sz="2400" dirty="0"/>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618" y="972144"/>
            <a:ext cx="8383385" cy="5473669"/>
          </a:xfrm>
          <a:prstGeom prst="rect">
            <a:avLst/>
          </a:prstGeom>
        </p:spPr>
      </p:pic>
    </p:spTree>
    <p:extLst>
      <p:ext uri="{BB962C8B-B14F-4D97-AF65-F5344CB8AC3E}">
        <p14:creationId xmlns:p14="http://schemas.microsoft.com/office/powerpoint/2010/main" val="3131176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3" name="Marcador de número de diapositiva 2"/>
          <p:cNvSpPr>
            <a:spLocks noGrp="1"/>
          </p:cNvSpPr>
          <p:nvPr>
            <p:ph type="sldNum" sz="quarter" idx="12"/>
          </p:nvPr>
        </p:nvSpPr>
        <p:spPr/>
        <p:txBody>
          <a:bodyPr/>
          <a:lstStyle/>
          <a:p>
            <a:fld id="{A7D676CD-028D-45B6-9F4A-4529E96E3F94}" type="slidenum">
              <a:rPr lang="es-AR" smtClean="0"/>
              <a:t>19</a:t>
            </a:fld>
            <a:endParaRPr lang="es-AR"/>
          </a:p>
        </p:txBody>
      </p:sp>
      <p:sp>
        <p:nvSpPr>
          <p:cNvPr id="7" name="Rectángulo 6"/>
          <p:cNvSpPr/>
          <p:nvPr/>
        </p:nvSpPr>
        <p:spPr>
          <a:xfrm>
            <a:off x="495300" y="912223"/>
            <a:ext cx="11201400" cy="5632311"/>
          </a:xfrm>
          <a:prstGeom prst="rect">
            <a:avLst/>
          </a:prstGeom>
        </p:spPr>
        <p:txBody>
          <a:bodyPr wrap="square">
            <a:spAutoFit/>
          </a:bodyPr>
          <a:lstStyle/>
          <a:p>
            <a:r>
              <a:rPr lang="es-AR" sz="2000" dirty="0">
                <a:latin typeface="LiberationSerif"/>
              </a:rPr>
              <a:t>El circuito regulador de tensión recibe la </a:t>
            </a:r>
            <a:r>
              <a:rPr lang="es-AR" sz="2000" dirty="0" smtClean="0">
                <a:latin typeface="LiberationSerif"/>
              </a:rPr>
              <a:t>energía desde </a:t>
            </a:r>
            <a:r>
              <a:rPr lang="es-AR" sz="2000" dirty="0">
                <a:latin typeface="LiberationSerif"/>
              </a:rPr>
              <a:t>la fuente de alimentación de la PC </a:t>
            </a:r>
            <a:r>
              <a:rPr lang="es-AR" sz="2000" dirty="0" smtClean="0">
                <a:latin typeface="LiberationSerif"/>
              </a:rPr>
              <a:t>mediante un </a:t>
            </a:r>
            <a:r>
              <a:rPr lang="es-AR" sz="2000" dirty="0">
                <a:latin typeface="LiberationSerif"/>
              </a:rPr>
              <a:t>conector llamado ATX12V y su tarea es la de convertir esa energía a los niveles exactos de tensión que los distintos componentes del </a:t>
            </a:r>
            <a:r>
              <a:rPr lang="es-AR" sz="2000" dirty="0" err="1">
                <a:latin typeface="LiberationSerif"/>
              </a:rPr>
              <a:t>motherboard</a:t>
            </a:r>
            <a:r>
              <a:rPr lang="es-AR" sz="2000" dirty="0">
                <a:latin typeface="LiberationSerif"/>
              </a:rPr>
              <a:t> necesitan (</a:t>
            </a:r>
            <a:r>
              <a:rPr lang="es-AR" sz="2000" dirty="0" smtClean="0">
                <a:latin typeface="LiberationSerif"/>
              </a:rPr>
              <a:t>el procesador</a:t>
            </a:r>
            <a:r>
              <a:rPr lang="es-AR" sz="2000" dirty="0">
                <a:latin typeface="LiberationSerif"/>
              </a:rPr>
              <a:t>, el </a:t>
            </a:r>
            <a:r>
              <a:rPr lang="es-AR" sz="2000" dirty="0" err="1">
                <a:latin typeface="LiberationSerif"/>
              </a:rPr>
              <a:t>northbridge</a:t>
            </a:r>
            <a:r>
              <a:rPr lang="es-AR" sz="2000" dirty="0">
                <a:latin typeface="LiberationSerif"/>
              </a:rPr>
              <a:t>, el </a:t>
            </a:r>
            <a:r>
              <a:rPr lang="es-AR" sz="2000" dirty="0" err="1">
                <a:latin typeface="LiberationSerif"/>
              </a:rPr>
              <a:t>southbridge</a:t>
            </a:r>
            <a:r>
              <a:rPr lang="es-AR" sz="2000" dirty="0">
                <a:latin typeface="LiberationSerif"/>
              </a:rPr>
              <a:t>, etc</a:t>
            </a:r>
            <a:r>
              <a:rPr lang="es-AR" sz="2000" dirty="0" smtClean="0">
                <a:latin typeface="LiberationSerif"/>
              </a:rPr>
              <a:t>.).</a:t>
            </a:r>
          </a:p>
          <a:p>
            <a:endParaRPr lang="es-AR" sz="2000" dirty="0">
              <a:latin typeface="LiberationSerif"/>
            </a:endParaRPr>
          </a:p>
          <a:p>
            <a:r>
              <a:rPr lang="es-AR" sz="2000" dirty="0">
                <a:latin typeface="LiberationSerif"/>
              </a:rPr>
              <a:t>Esta conversión se lleva a cabo gracias al controlador de pulsos (PWM), que crea una señal eléctrica con una forma de onda cuadrada de alta frecuencia, partiendo de la tensión que recibe desde la fuente de energía: fluctúa en forma simétrica de 0 a +12 volts, sin valores </a:t>
            </a:r>
            <a:r>
              <a:rPr lang="es-AR" sz="2000" dirty="0" smtClean="0">
                <a:latin typeface="LiberationSerif"/>
              </a:rPr>
              <a:t>intermedios (justamente</a:t>
            </a:r>
            <a:r>
              <a:rPr lang="es-AR" sz="2000" dirty="0">
                <a:latin typeface="LiberationSerif"/>
              </a:rPr>
              <a:t>, gracias a la forma de onda cuadrada</a:t>
            </a:r>
            <a:r>
              <a:rPr lang="es-AR" sz="2000" dirty="0" smtClean="0">
                <a:latin typeface="LiberationSerif"/>
              </a:rPr>
              <a:t>).</a:t>
            </a:r>
          </a:p>
          <a:p>
            <a:endParaRPr lang="es-AR" sz="2000" dirty="0">
              <a:latin typeface="LiberationSerif"/>
            </a:endParaRPr>
          </a:p>
          <a:p>
            <a:r>
              <a:rPr lang="es-AR" sz="2000" dirty="0">
                <a:latin typeface="LiberationSerif"/>
              </a:rPr>
              <a:t>El valor que el VRD debe entregar es definido en forma automática por el procesador, mediante el valor VID (cadena de 8 bits que se transmite a través de múltiples bornes del procesador), aunque la mayoría de los </a:t>
            </a:r>
            <a:r>
              <a:rPr lang="es-AR" sz="2000" dirty="0" err="1">
                <a:latin typeface="LiberationSerif"/>
              </a:rPr>
              <a:t>motherboards</a:t>
            </a:r>
            <a:r>
              <a:rPr lang="es-AR" sz="2000" dirty="0">
                <a:latin typeface="LiberationSerif"/>
              </a:rPr>
              <a:t> </a:t>
            </a:r>
            <a:r>
              <a:rPr lang="es-AR" sz="2000" dirty="0" smtClean="0">
                <a:latin typeface="LiberationSerif"/>
              </a:rPr>
              <a:t>permite modificar </a:t>
            </a:r>
            <a:r>
              <a:rPr lang="es-AR" sz="2000" dirty="0">
                <a:latin typeface="LiberationSerif"/>
              </a:rPr>
              <a:t>manualmente el valor desde el </a:t>
            </a:r>
            <a:r>
              <a:rPr lang="es-AR" sz="2000" dirty="0" err="1" smtClean="0">
                <a:latin typeface="LiberationSerif"/>
              </a:rPr>
              <a:t>Setup</a:t>
            </a:r>
            <a:r>
              <a:rPr lang="es-AR" sz="2000" dirty="0" smtClean="0">
                <a:latin typeface="LiberationSerif"/>
              </a:rPr>
              <a:t> de </a:t>
            </a:r>
            <a:r>
              <a:rPr lang="es-AR" sz="2000" dirty="0">
                <a:latin typeface="LiberationSerif"/>
              </a:rPr>
              <a:t>su BIOS</a:t>
            </a:r>
            <a:r>
              <a:rPr lang="es-AR" sz="2000" dirty="0" smtClean="0">
                <a:latin typeface="LiberationSerif"/>
              </a:rPr>
              <a:t>.</a:t>
            </a:r>
          </a:p>
          <a:p>
            <a:endParaRPr lang="es-AR" sz="2000" dirty="0">
              <a:latin typeface="LiberationSerif"/>
            </a:endParaRPr>
          </a:p>
          <a:p>
            <a:r>
              <a:rPr lang="es-AR" sz="2000" dirty="0">
                <a:latin typeface="LiberationSerif"/>
              </a:rPr>
              <a:t>La finalidad de esta modificación manual es </a:t>
            </a:r>
            <a:r>
              <a:rPr lang="es-AR" sz="2000" dirty="0" smtClean="0">
                <a:latin typeface="LiberationSerif"/>
              </a:rPr>
              <a:t>la de </a:t>
            </a:r>
            <a:r>
              <a:rPr lang="es-AR" sz="2000" dirty="0">
                <a:latin typeface="LiberationSerif"/>
              </a:rPr>
              <a:t>satisfacer una mayor demanda de </a:t>
            </a:r>
            <a:r>
              <a:rPr lang="es-AR" sz="2000" dirty="0" smtClean="0">
                <a:latin typeface="LiberationSerif"/>
              </a:rPr>
              <a:t>energía por </a:t>
            </a:r>
            <a:r>
              <a:rPr lang="es-AR" sz="2000" dirty="0">
                <a:latin typeface="LiberationSerif"/>
              </a:rPr>
              <a:t>parte del procesador cuando se lo </a:t>
            </a:r>
            <a:r>
              <a:rPr lang="es-AR" sz="2000" dirty="0" smtClean="0">
                <a:latin typeface="LiberationSerif"/>
              </a:rPr>
              <a:t>exige para </a:t>
            </a:r>
            <a:r>
              <a:rPr lang="es-AR" sz="2000" dirty="0">
                <a:latin typeface="LiberationSerif"/>
              </a:rPr>
              <a:t>que trabaje a frecuencias mayores que </a:t>
            </a:r>
            <a:r>
              <a:rPr lang="es-AR" sz="2000" dirty="0" smtClean="0">
                <a:latin typeface="LiberationSerif"/>
              </a:rPr>
              <a:t>la nominal </a:t>
            </a:r>
            <a:r>
              <a:rPr lang="es-AR" sz="2000" dirty="0">
                <a:latin typeface="LiberationSerif"/>
              </a:rPr>
              <a:t>(en una palabra: </a:t>
            </a:r>
            <a:r>
              <a:rPr lang="es-AR" sz="2000" dirty="0" err="1">
                <a:latin typeface="LiberationSerif"/>
              </a:rPr>
              <a:t>overclocking</a:t>
            </a:r>
            <a:r>
              <a:rPr lang="es-AR" sz="2000" dirty="0">
                <a:latin typeface="LiberationSerif"/>
              </a:rPr>
              <a:t>).</a:t>
            </a:r>
          </a:p>
        </p:txBody>
      </p:sp>
    </p:spTree>
    <p:extLst>
      <p:ext uri="{BB962C8B-B14F-4D97-AF65-F5344CB8AC3E}">
        <p14:creationId xmlns:p14="http://schemas.microsoft.com/office/powerpoint/2010/main" val="812957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3" name="CuadroTexto 2"/>
          <p:cNvSpPr txBox="1"/>
          <p:nvPr/>
        </p:nvSpPr>
        <p:spPr>
          <a:xfrm>
            <a:off x="4213924" y="1415128"/>
            <a:ext cx="2743201"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3200" b="1" i="0" u="sng"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3200" b="1" i="0" u="sng"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2" name="CuadroTexto 1"/>
          <p:cNvSpPr txBox="1"/>
          <p:nvPr/>
        </p:nvSpPr>
        <p:spPr>
          <a:xfrm>
            <a:off x="3174273" y="3413197"/>
            <a:ext cx="4469420" cy="954107"/>
          </a:xfrm>
          <a:prstGeom prst="rect">
            <a:avLst/>
          </a:prstGeom>
          <a:noFill/>
        </p:spPr>
        <p:txBody>
          <a:bodyPr wrap="square" rtlCol="0">
            <a:spAutoFit/>
          </a:bodyPr>
          <a:lstStyle/>
          <a:p>
            <a:pPr algn="r"/>
            <a:endParaRPr lang="es-AR" sz="2800" b="1" dirty="0" smtClean="0">
              <a:solidFill>
                <a:schemeClr val="accent5">
                  <a:lumMod val="50000"/>
                </a:schemeClr>
              </a:solidFill>
              <a:latin typeface="LiberationSerif"/>
            </a:endParaRPr>
          </a:p>
          <a:p>
            <a:pPr marL="457200" indent="-457200" algn="r">
              <a:buFont typeface="Arial" panose="020B0604020202020204" pitchFamily="34" charset="0"/>
              <a:buChar char="•"/>
            </a:pPr>
            <a:r>
              <a:rPr lang="es-AR" sz="2800" b="1" dirty="0" smtClean="0">
                <a:solidFill>
                  <a:schemeClr val="accent5">
                    <a:lumMod val="50000"/>
                  </a:schemeClr>
                </a:solidFill>
                <a:latin typeface="LiberationSerif"/>
              </a:rPr>
              <a:t>Apartado de Energía</a:t>
            </a:r>
            <a:endParaRPr lang="es-AR" sz="2800" b="1" dirty="0">
              <a:solidFill>
                <a:schemeClr val="accent5">
                  <a:lumMod val="50000"/>
                </a:schemeClr>
              </a:solidFill>
              <a:latin typeface="LiberationSerif"/>
            </a:endParaRP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2</a:t>
            </a:fld>
            <a:endParaRPr lang="es-AR"/>
          </a:p>
        </p:txBody>
      </p:sp>
      <p:sp>
        <p:nvSpPr>
          <p:cNvPr id="11" name="CuadroTexto 10"/>
          <p:cNvSpPr txBox="1"/>
          <p:nvPr/>
        </p:nvSpPr>
        <p:spPr>
          <a:xfrm>
            <a:off x="1007759" y="2842924"/>
            <a:ext cx="2608729" cy="523220"/>
          </a:xfrm>
          <a:prstGeom prst="rect">
            <a:avLst/>
          </a:prstGeom>
          <a:noFill/>
        </p:spPr>
        <p:txBody>
          <a:bodyPr wrap="square" rtlCol="0">
            <a:spAutoFit/>
          </a:bodyPr>
          <a:lstStyle/>
          <a:p>
            <a:pPr algn="r"/>
            <a:r>
              <a:rPr lang="es-AR" sz="2800" b="1" dirty="0" smtClean="0">
                <a:solidFill>
                  <a:schemeClr val="accent5">
                    <a:lumMod val="50000"/>
                  </a:schemeClr>
                </a:solidFill>
                <a:latin typeface="LiberationSerif"/>
              </a:rPr>
              <a:t>Tema:</a:t>
            </a:r>
            <a:endParaRPr lang="es-AR" sz="2800" b="1" dirty="0">
              <a:solidFill>
                <a:schemeClr val="accent5">
                  <a:lumMod val="50000"/>
                </a:schemeClr>
              </a:solidFill>
              <a:latin typeface="LiberationSerif"/>
            </a:endParaRPr>
          </a:p>
        </p:txBody>
      </p:sp>
    </p:spTree>
    <p:extLst>
      <p:ext uri="{BB962C8B-B14F-4D97-AF65-F5344CB8AC3E}">
        <p14:creationId xmlns:p14="http://schemas.microsoft.com/office/powerpoint/2010/main" val="709044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3" name="Marcador de número de diapositiva 2"/>
          <p:cNvSpPr>
            <a:spLocks noGrp="1"/>
          </p:cNvSpPr>
          <p:nvPr>
            <p:ph type="sldNum" sz="quarter" idx="12"/>
          </p:nvPr>
        </p:nvSpPr>
        <p:spPr/>
        <p:txBody>
          <a:bodyPr/>
          <a:lstStyle/>
          <a:p>
            <a:fld id="{A7D676CD-028D-45B6-9F4A-4529E96E3F94}" type="slidenum">
              <a:rPr lang="es-AR" smtClean="0"/>
              <a:t>20</a:t>
            </a:fld>
            <a:endParaRPr lang="es-AR"/>
          </a:p>
        </p:txBody>
      </p:sp>
      <p:sp>
        <p:nvSpPr>
          <p:cNvPr id="2" name="Rectángulo 1"/>
          <p:cNvSpPr/>
          <p:nvPr/>
        </p:nvSpPr>
        <p:spPr>
          <a:xfrm>
            <a:off x="653141" y="1284500"/>
            <a:ext cx="10816047" cy="4708981"/>
          </a:xfrm>
          <a:prstGeom prst="rect">
            <a:avLst/>
          </a:prstGeom>
        </p:spPr>
        <p:txBody>
          <a:bodyPr wrap="square">
            <a:spAutoFit/>
          </a:bodyPr>
          <a:lstStyle/>
          <a:p>
            <a:r>
              <a:rPr lang="es-AR" sz="2000" dirty="0">
                <a:latin typeface="LiberationSerif"/>
              </a:rPr>
              <a:t>Al introducir un valor manualmente en el </a:t>
            </a:r>
            <a:r>
              <a:rPr lang="es-AR" sz="2000" dirty="0" err="1" smtClean="0">
                <a:latin typeface="LiberationSerif"/>
              </a:rPr>
              <a:t>Setup</a:t>
            </a:r>
            <a:r>
              <a:rPr lang="es-AR" sz="2000" dirty="0" smtClean="0">
                <a:latin typeface="LiberationSerif"/>
              </a:rPr>
              <a:t> del </a:t>
            </a:r>
            <a:r>
              <a:rPr lang="es-AR" sz="2000" dirty="0">
                <a:latin typeface="LiberationSerif"/>
              </a:rPr>
              <a:t>BIOS, lo que este hace es interferir entre el</a:t>
            </a:r>
          </a:p>
          <a:p>
            <a:r>
              <a:rPr lang="es-AR" sz="2000" dirty="0">
                <a:latin typeface="LiberationSerif"/>
              </a:rPr>
              <a:t>procesador y el controlador PWM </a:t>
            </a:r>
            <a:r>
              <a:rPr lang="es-AR" sz="2000" dirty="0" smtClean="0">
                <a:latin typeface="LiberationSerif"/>
              </a:rPr>
              <a:t>notificándole un </a:t>
            </a:r>
            <a:r>
              <a:rPr lang="es-AR" sz="2000" dirty="0">
                <a:latin typeface="LiberationSerif"/>
              </a:rPr>
              <a:t>valor diferente al adecuado. </a:t>
            </a:r>
            <a:r>
              <a:rPr lang="es-AR" sz="2000" dirty="0" smtClean="0">
                <a:latin typeface="LiberationSerif"/>
              </a:rPr>
              <a:t>(</a:t>
            </a:r>
            <a:r>
              <a:rPr lang="es-AR" sz="2000" i="1" dirty="0" smtClean="0">
                <a:latin typeface="LiberationSerif"/>
              </a:rPr>
              <a:t>La </a:t>
            </a:r>
            <a:r>
              <a:rPr lang="es-AR" sz="2000" i="1" dirty="0">
                <a:latin typeface="LiberationSerif"/>
              </a:rPr>
              <a:t>misma </a:t>
            </a:r>
            <a:r>
              <a:rPr lang="es-AR" sz="2000" i="1" dirty="0" smtClean="0">
                <a:latin typeface="LiberationSerif"/>
              </a:rPr>
              <a:t>lógica se </a:t>
            </a:r>
            <a:r>
              <a:rPr lang="es-AR" sz="2000" i="1" dirty="0">
                <a:latin typeface="LiberationSerif"/>
              </a:rPr>
              <a:t>aplica en otros dispositivos implicados en </a:t>
            </a:r>
            <a:r>
              <a:rPr lang="es-AR" sz="2000" i="1" dirty="0" smtClean="0">
                <a:latin typeface="LiberationSerif"/>
              </a:rPr>
              <a:t>la práctica </a:t>
            </a:r>
            <a:r>
              <a:rPr lang="es-AR" sz="2000" i="1" dirty="0">
                <a:latin typeface="LiberationSerif"/>
              </a:rPr>
              <a:t>del </a:t>
            </a:r>
            <a:r>
              <a:rPr lang="es-AR" sz="2000" i="1" dirty="0" err="1">
                <a:latin typeface="LiberationSerif"/>
              </a:rPr>
              <a:t>overclocking</a:t>
            </a:r>
            <a:r>
              <a:rPr lang="es-AR" sz="2000" i="1" dirty="0">
                <a:latin typeface="LiberationSerif"/>
              </a:rPr>
              <a:t>, como el </a:t>
            </a:r>
            <a:r>
              <a:rPr lang="es-AR" sz="2000" i="1" dirty="0" err="1">
                <a:latin typeface="LiberationSerif"/>
              </a:rPr>
              <a:t>northbridge</a:t>
            </a:r>
            <a:r>
              <a:rPr lang="es-AR" sz="2000" i="1" dirty="0">
                <a:latin typeface="LiberationSerif"/>
              </a:rPr>
              <a:t> </a:t>
            </a:r>
            <a:r>
              <a:rPr lang="es-AR" sz="2000" i="1" dirty="0" smtClean="0">
                <a:latin typeface="LiberationSerif"/>
              </a:rPr>
              <a:t>o la </a:t>
            </a:r>
            <a:r>
              <a:rPr lang="es-AR" sz="2000" i="1" dirty="0">
                <a:latin typeface="LiberationSerif"/>
              </a:rPr>
              <a:t>memoria </a:t>
            </a:r>
            <a:r>
              <a:rPr lang="es-AR" sz="2000" i="1" dirty="0" smtClean="0">
                <a:latin typeface="LiberationSerif"/>
              </a:rPr>
              <a:t>RAM)</a:t>
            </a:r>
          </a:p>
          <a:p>
            <a:endParaRPr lang="es-AR" sz="2000" i="1" dirty="0">
              <a:latin typeface="LiberationSerif"/>
            </a:endParaRPr>
          </a:p>
          <a:p>
            <a:r>
              <a:rPr lang="es-AR" sz="2000" dirty="0" smtClean="0">
                <a:latin typeface="LiberationSerif"/>
              </a:rPr>
              <a:t>Una vez que el </a:t>
            </a:r>
            <a:r>
              <a:rPr lang="es-AR" sz="2000" b="1" dirty="0" smtClean="0">
                <a:latin typeface="LiberationSerif"/>
              </a:rPr>
              <a:t>VRD</a:t>
            </a:r>
            <a:r>
              <a:rPr lang="es-AR" sz="2000" dirty="0" smtClean="0">
                <a:latin typeface="LiberationSerif"/>
              </a:rPr>
              <a:t> conoce el valor de tensión que debe entregarle al procesador, el controlador </a:t>
            </a:r>
            <a:r>
              <a:rPr lang="es-AR" sz="2000" b="1" dirty="0" smtClean="0">
                <a:latin typeface="LiberationSerif"/>
              </a:rPr>
              <a:t>PWM</a:t>
            </a:r>
            <a:r>
              <a:rPr lang="es-AR" sz="2000" dirty="0" smtClean="0">
                <a:latin typeface="LiberationSerif"/>
              </a:rPr>
              <a:t> genera </a:t>
            </a:r>
            <a:r>
              <a:rPr lang="es-AR" sz="2000" dirty="0">
                <a:latin typeface="LiberationSerif"/>
              </a:rPr>
              <a:t>los pulsos con el ancho </a:t>
            </a:r>
            <a:r>
              <a:rPr lang="es-AR" sz="2000" dirty="0" smtClean="0">
                <a:latin typeface="LiberationSerif"/>
              </a:rPr>
              <a:t>adecuado (de </a:t>
            </a:r>
            <a:r>
              <a:rPr lang="es-AR" sz="2000" dirty="0">
                <a:latin typeface="LiberationSerif"/>
              </a:rPr>
              <a:t>ahí su nombre: modulación de pulso).</a:t>
            </a:r>
          </a:p>
          <a:p>
            <a:r>
              <a:rPr lang="es-AR" sz="2000" dirty="0">
                <a:latin typeface="LiberationSerif"/>
              </a:rPr>
              <a:t>Al variar el ancho de cada pulso variará la </a:t>
            </a:r>
            <a:r>
              <a:rPr lang="es-AR" sz="2000" dirty="0" smtClean="0">
                <a:latin typeface="LiberationSerif"/>
              </a:rPr>
              <a:t>frecuencia, y </a:t>
            </a:r>
            <a:r>
              <a:rPr lang="es-AR" sz="2000" dirty="0">
                <a:latin typeface="LiberationSerif"/>
              </a:rPr>
              <a:t>al variar la frecuencia variará el </a:t>
            </a:r>
            <a:r>
              <a:rPr lang="es-AR" sz="2000" dirty="0" smtClean="0">
                <a:latin typeface="LiberationSerif"/>
              </a:rPr>
              <a:t>valor de tensión.</a:t>
            </a:r>
          </a:p>
          <a:p>
            <a:endParaRPr lang="es-AR" sz="2000" i="1" dirty="0">
              <a:latin typeface="LiberationSerif"/>
            </a:endParaRPr>
          </a:p>
          <a:p>
            <a:r>
              <a:rPr lang="es-AR" sz="2000" b="1" u="sng" dirty="0" smtClean="0">
                <a:latin typeface="LiberationSerif"/>
              </a:rPr>
              <a:t>Conclusión</a:t>
            </a:r>
            <a:r>
              <a:rPr lang="es-AR" sz="2000" dirty="0" smtClean="0">
                <a:latin typeface="LiberationSerif"/>
              </a:rPr>
              <a:t>:  el </a:t>
            </a:r>
            <a:r>
              <a:rPr lang="es-AR" sz="2000" dirty="0">
                <a:latin typeface="LiberationSerif"/>
              </a:rPr>
              <a:t>controlador </a:t>
            </a:r>
            <a:r>
              <a:rPr lang="es-AR" sz="2000" b="1" dirty="0">
                <a:latin typeface="LiberationSerif"/>
              </a:rPr>
              <a:t>PWM</a:t>
            </a:r>
            <a:r>
              <a:rPr lang="es-AR" sz="2000" dirty="0">
                <a:latin typeface="LiberationSerif"/>
              </a:rPr>
              <a:t> genera la señal y se </a:t>
            </a:r>
            <a:r>
              <a:rPr lang="es-AR" sz="2000" dirty="0" smtClean="0">
                <a:latin typeface="LiberationSerif"/>
              </a:rPr>
              <a:t>la envía </a:t>
            </a:r>
            <a:r>
              <a:rPr lang="es-AR" sz="2000" dirty="0">
                <a:latin typeface="LiberationSerif"/>
              </a:rPr>
              <a:t>al </a:t>
            </a:r>
            <a:r>
              <a:rPr lang="es-AR" sz="2000" b="1" dirty="0">
                <a:latin typeface="LiberationSerif"/>
              </a:rPr>
              <a:t>MOSFET driver</a:t>
            </a:r>
            <a:r>
              <a:rPr lang="es-AR" sz="2000" dirty="0">
                <a:latin typeface="LiberationSerif"/>
              </a:rPr>
              <a:t>. A su vez, este </a:t>
            </a:r>
            <a:r>
              <a:rPr lang="es-AR" sz="2000" dirty="0" smtClean="0">
                <a:latin typeface="LiberationSerif"/>
              </a:rPr>
              <a:t>intercala la </a:t>
            </a:r>
            <a:r>
              <a:rPr lang="es-AR" sz="2000" dirty="0">
                <a:latin typeface="LiberationSerif"/>
              </a:rPr>
              <a:t>salida de esa señal hacia los </a:t>
            </a:r>
            <a:r>
              <a:rPr lang="es-AR" sz="2000" b="1" dirty="0" smtClean="0">
                <a:latin typeface="LiberationSerif"/>
              </a:rPr>
              <a:t>transistores MOSFET </a:t>
            </a:r>
            <a:r>
              <a:rPr lang="es-AR" sz="2000" dirty="0">
                <a:latin typeface="LiberationSerif"/>
              </a:rPr>
              <a:t>(que pueden ser dos o cuatro) </a:t>
            </a:r>
            <a:r>
              <a:rPr lang="es-AR" sz="2000" dirty="0" smtClean="0">
                <a:latin typeface="LiberationSerif"/>
              </a:rPr>
              <a:t>para luego </a:t>
            </a:r>
            <a:r>
              <a:rPr lang="es-AR" sz="2000" dirty="0">
                <a:latin typeface="LiberationSerif"/>
              </a:rPr>
              <a:t>pasar por los </a:t>
            </a:r>
            <a:r>
              <a:rPr lang="es-AR" sz="2000" b="1" dirty="0">
                <a:latin typeface="LiberationSerif"/>
              </a:rPr>
              <a:t>capacitores</a:t>
            </a:r>
            <a:r>
              <a:rPr lang="es-AR" sz="2000" dirty="0">
                <a:latin typeface="LiberationSerif"/>
              </a:rPr>
              <a:t> y las </a:t>
            </a:r>
            <a:r>
              <a:rPr lang="es-AR" sz="2000" b="1" dirty="0" smtClean="0">
                <a:latin typeface="LiberationSerif"/>
              </a:rPr>
              <a:t>bobinas inductoras</a:t>
            </a:r>
            <a:r>
              <a:rPr lang="es-AR" sz="2000" dirty="0">
                <a:latin typeface="LiberationSerif"/>
              </a:rPr>
              <a:t>, que se encargan de convertir la </a:t>
            </a:r>
            <a:r>
              <a:rPr lang="es-AR" sz="2000" dirty="0" smtClean="0">
                <a:latin typeface="LiberationSerif"/>
              </a:rPr>
              <a:t>señal en </a:t>
            </a:r>
            <a:r>
              <a:rPr lang="es-AR" sz="2000" dirty="0">
                <a:latin typeface="LiberationSerif"/>
              </a:rPr>
              <a:t>una corriente puramente continua y </a:t>
            </a:r>
            <a:r>
              <a:rPr lang="es-AR" sz="2000" dirty="0" smtClean="0">
                <a:latin typeface="LiberationSerif"/>
              </a:rPr>
              <a:t>libre de </a:t>
            </a:r>
            <a:r>
              <a:rPr lang="es-AR" sz="2000" dirty="0">
                <a:latin typeface="LiberationSerif"/>
              </a:rPr>
              <a:t>fluctuaciones.</a:t>
            </a:r>
            <a:endParaRPr lang="es-AR" sz="2000" i="1" dirty="0">
              <a:latin typeface="LiberationSerif"/>
            </a:endParaRPr>
          </a:p>
        </p:txBody>
      </p:sp>
    </p:spTree>
    <p:extLst>
      <p:ext uri="{BB962C8B-B14F-4D97-AF65-F5344CB8AC3E}">
        <p14:creationId xmlns:p14="http://schemas.microsoft.com/office/powerpoint/2010/main" val="3315287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3" name="Marcador de número de diapositiva 2"/>
          <p:cNvSpPr>
            <a:spLocks noGrp="1"/>
          </p:cNvSpPr>
          <p:nvPr>
            <p:ph type="sldNum" sz="quarter" idx="12"/>
          </p:nvPr>
        </p:nvSpPr>
        <p:spPr/>
        <p:txBody>
          <a:bodyPr/>
          <a:lstStyle/>
          <a:p>
            <a:fld id="{A7D676CD-028D-45B6-9F4A-4529E96E3F94}" type="slidenum">
              <a:rPr lang="es-AR" smtClean="0"/>
              <a:t>21</a:t>
            </a:fld>
            <a:endParaRPr lang="es-AR"/>
          </a:p>
        </p:txBody>
      </p:sp>
      <p:sp>
        <p:nvSpPr>
          <p:cNvPr id="2" name="Rectángulo 1"/>
          <p:cNvSpPr/>
          <p:nvPr/>
        </p:nvSpPr>
        <p:spPr>
          <a:xfrm>
            <a:off x="391887" y="1040413"/>
            <a:ext cx="11234056" cy="4555093"/>
          </a:xfrm>
          <a:prstGeom prst="rect">
            <a:avLst/>
          </a:prstGeom>
        </p:spPr>
        <p:txBody>
          <a:bodyPr wrap="square">
            <a:spAutoFit/>
          </a:bodyPr>
          <a:lstStyle/>
          <a:p>
            <a:r>
              <a:rPr lang="es-AR" sz="2400" b="1" dirty="0" smtClean="0">
                <a:latin typeface="StagSans-Bold"/>
              </a:rPr>
              <a:t>Fases</a:t>
            </a:r>
          </a:p>
          <a:p>
            <a:endParaRPr lang="es-AR" sz="2400" b="1" dirty="0">
              <a:solidFill>
                <a:srgbClr val="333333"/>
              </a:solidFill>
              <a:latin typeface="StagSans-Bold"/>
            </a:endParaRPr>
          </a:p>
          <a:p>
            <a:r>
              <a:rPr lang="es-AR" dirty="0">
                <a:solidFill>
                  <a:srgbClr val="000000"/>
                </a:solidFill>
                <a:latin typeface="StagSans-Light"/>
              </a:rPr>
              <a:t>El regulador de tensión puede estar formado </a:t>
            </a:r>
            <a:r>
              <a:rPr lang="es-AR" dirty="0" smtClean="0">
                <a:solidFill>
                  <a:srgbClr val="000000"/>
                </a:solidFill>
                <a:latin typeface="StagSans-Light"/>
              </a:rPr>
              <a:t>por múltiples </a:t>
            </a:r>
            <a:r>
              <a:rPr lang="es-AR" dirty="0">
                <a:solidFill>
                  <a:srgbClr val="000000"/>
                </a:solidFill>
                <a:latin typeface="StagSans-Light"/>
              </a:rPr>
              <a:t>circuitos que operan en forma paralela,</a:t>
            </a:r>
          </a:p>
          <a:p>
            <a:r>
              <a:rPr lang="es-AR" dirty="0">
                <a:solidFill>
                  <a:srgbClr val="000000"/>
                </a:solidFill>
                <a:latin typeface="StagSans-Light"/>
              </a:rPr>
              <a:t>aunque no lo hacen exactamente al mismo tiempo:</a:t>
            </a:r>
          </a:p>
          <a:p>
            <a:r>
              <a:rPr lang="es-AR" dirty="0" smtClean="0">
                <a:solidFill>
                  <a:srgbClr val="000000"/>
                </a:solidFill>
                <a:latin typeface="StagSans-Light"/>
              </a:rPr>
              <a:t>Cada </a:t>
            </a:r>
            <a:r>
              <a:rPr lang="es-AR" dirty="0">
                <a:solidFill>
                  <a:srgbClr val="000000"/>
                </a:solidFill>
                <a:latin typeface="StagSans-Light"/>
              </a:rPr>
              <a:t>uno de esos circuitos funciona </a:t>
            </a:r>
            <a:r>
              <a:rPr lang="es-AR" dirty="0">
                <a:solidFill>
                  <a:srgbClr val="000000"/>
                </a:solidFill>
                <a:latin typeface="StagSans-Medium"/>
              </a:rPr>
              <a:t>fuera </a:t>
            </a:r>
            <a:r>
              <a:rPr lang="es-AR" dirty="0" smtClean="0">
                <a:solidFill>
                  <a:srgbClr val="000000"/>
                </a:solidFill>
                <a:latin typeface="StagSans-Medium"/>
              </a:rPr>
              <a:t>de fase </a:t>
            </a:r>
            <a:r>
              <a:rPr lang="es-AR" dirty="0">
                <a:solidFill>
                  <a:srgbClr val="000000"/>
                </a:solidFill>
                <a:latin typeface="StagSans-Light"/>
              </a:rPr>
              <a:t>con respecto a los demás (el </a:t>
            </a:r>
            <a:r>
              <a:rPr lang="es-AR" dirty="0" smtClean="0">
                <a:solidFill>
                  <a:srgbClr val="000000"/>
                </a:solidFill>
                <a:latin typeface="StagSans-Light"/>
              </a:rPr>
              <a:t>controlador </a:t>
            </a:r>
            <a:r>
              <a:rPr lang="es-AR" b="1" dirty="0" smtClean="0">
                <a:solidFill>
                  <a:srgbClr val="000000"/>
                </a:solidFill>
                <a:latin typeface="StagSans-Light"/>
              </a:rPr>
              <a:t>PWM</a:t>
            </a:r>
            <a:r>
              <a:rPr lang="es-AR" dirty="0" smtClean="0">
                <a:solidFill>
                  <a:srgbClr val="000000"/>
                </a:solidFill>
                <a:latin typeface="StagSans-Light"/>
              </a:rPr>
              <a:t> </a:t>
            </a:r>
            <a:r>
              <a:rPr lang="es-AR" dirty="0">
                <a:solidFill>
                  <a:srgbClr val="000000"/>
                </a:solidFill>
                <a:latin typeface="StagSans-Light"/>
              </a:rPr>
              <a:t>se encarga de eso). </a:t>
            </a:r>
            <a:endParaRPr lang="es-AR" dirty="0" smtClean="0">
              <a:solidFill>
                <a:srgbClr val="000000"/>
              </a:solidFill>
              <a:latin typeface="StagSans-Light"/>
            </a:endParaRPr>
          </a:p>
          <a:p>
            <a:r>
              <a:rPr lang="es-AR" dirty="0" smtClean="0">
                <a:solidFill>
                  <a:srgbClr val="000000"/>
                </a:solidFill>
                <a:latin typeface="StagSans-Light"/>
              </a:rPr>
              <a:t>De </a:t>
            </a:r>
            <a:r>
              <a:rPr lang="es-AR" dirty="0">
                <a:solidFill>
                  <a:srgbClr val="000000"/>
                </a:solidFill>
                <a:latin typeface="StagSans-Light"/>
              </a:rPr>
              <a:t>ese principio </a:t>
            </a:r>
            <a:r>
              <a:rPr lang="es-AR" dirty="0" smtClean="0">
                <a:solidFill>
                  <a:srgbClr val="000000"/>
                </a:solidFill>
                <a:latin typeface="StagSans-Light"/>
              </a:rPr>
              <a:t>de funcionamiento </a:t>
            </a:r>
            <a:r>
              <a:rPr lang="es-AR" dirty="0">
                <a:solidFill>
                  <a:srgbClr val="000000"/>
                </a:solidFill>
                <a:latin typeface="StagSans-Light"/>
              </a:rPr>
              <a:t>proviene el nombre de </a:t>
            </a:r>
            <a:r>
              <a:rPr lang="es-AR" b="1" dirty="0">
                <a:solidFill>
                  <a:srgbClr val="000000"/>
                </a:solidFill>
                <a:latin typeface="StagSans-Medium"/>
              </a:rPr>
              <a:t>fases</a:t>
            </a:r>
            <a:r>
              <a:rPr lang="es-AR" dirty="0" smtClean="0">
                <a:solidFill>
                  <a:srgbClr val="000000"/>
                </a:solidFill>
                <a:latin typeface="StagSans-Light"/>
              </a:rPr>
              <a:t>.</a:t>
            </a:r>
          </a:p>
          <a:p>
            <a:endParaRPr lang="es-AR" dirty="0">
              <a:solidFill>
                <a:srgbClr val="000000"/>
              </a:solidFill>
              <a:latin typeface="StagSans-Light"/>
            </a:endParaRPr>
          </a:p>
          <a:p>
            <a:r>
              <a:rPr lang="es-AR" dirty="0">
                <a:solidFill>
                  <a:srgbClr val="000000"/>
                </a:solidFill>
                <a:latin typeface="StagSans-Light"/>
              </a:rPr>
              <a:t>Los </a:t>
            </a:r>
            <a:r>
              <a:rPr lang="es-AR" dirty="0" err="1">
                <a:solidFill>
                  <a:srgbClr val="000000"/>
                </a:solidFill>
                <a:latin typeface="StagSans-Light"/>
              </a:rPr>
              <a:t>motherboards</a:t>
            </a:r>
            <a:r>
              <a:rPr lang="es-AR" dirty="0">
                <a:solidFill>
                  <a:srgbClr val="000000"/>
                </a:solidFill>
                <a:latin typeface="StagSans-Light"/>
              </a:rPr>
              <a:t> modernos poseen un </a:t>
            </a:r>
            <a:r>
              <a:rPr lang="es-AR" dirty="0" smtClean="0">
                <a:solidFill>
                  <a:srgbClr val="000000"/>
                </a:solidFill>
                <a:latin typeface="StagSans-Medium"/>
              </a:rPr>
              <a:t>diseño de </a:t>
            </a:r>
            <a:r>
              <a:rPr lang="es-AR" dirty="0">
                <a:solidFill>
                  <a:srgbClr val="000000"/>
                </a:solidFill>
                <a:latin typeface="StagSans-Medium"/>
              </a:rPr>
              <a:t>múltiples fases </a:t>
            </a:r>
            <a:r>
              <a:rPr lang="es-AR" dirty="0">
                <a:solidFill>
                  <a:srgbClr val="000000"/>
                </a:solidFill>
                <a:latin typeface="StagSans-Light"/>
              </a:rPr>
              <a:t>de alimentación de </a:t>
            </a:r>
            <a:r>
              <a:rPr lang="es-AR" dirty="0" smtClean="0">
                <a:solidFill>
                  <a:srgbClr val="000000"/>
                </a:solidFill>
                <a:latin typeface="StagSans-Light"/>
              </a:rPr>
              <a:t>energía, conocido </a:t>
            </a:r>
            <a:r>
              <a:rPr lang="es-AR" dirty="0">
                <a:solidFill>
                  <a:srgbClr val="000000"/>
                </a:solidFill>
                <a:latin typeface="StagSans-Light"/>
              </a:rPr>
              <a:t>como </a:t>
            </a:r>
            <a:r>
              <a:rPr lang="es-AR" b="1" dirty="0" err="1">
                <a:solidFill>
                  <a:srgbClr val="000000"/>
                </a:solidFill>
                <a:latin typeface="StagSans-Medium"/>
              </a:rPr>
              <a:t>Power</a:t>
            </a:r>
            <a:r>
              <a:rPr lang="es-AR" b="1" dirty="0">
                <a:solidFill>
                  <a:srgbClr val="000000"/>
                </a:solidFill>
                <a:latin typeface="StagSans-Medium"/>
              </a:rPr>
              <a:t> </a:t>
            </a:r>
            <a:r>
              <a:rPr lang="es-AR" b="1" dirty="0" err="1">
                <a:solidFill>
                  <a:srgbClr val="000000"/>
                </a:solidFill>
                <a:latin typeface="StagSans-Medium"/>
              </a:rPr>
              <a:t>Phase</a:t>
            </a:r>
            <a:r>
              <a:rPr lang="es-AR" b="1" dirty="0">
                <a:solidFill>
                  <a:srgbClr val="000000"/>
                </a:solidFill>
                <a:latin typeface="StagSans-Medium"/>
              </a:rPr>
              <a:t> </a:t>
            </a:r>
            <a:r>
              <a:rPr lang="es-AR" b="1" dirty="0" err="1">
                <a:solidFill>
                  <a:srgbClr val="000000"/>
                </a:solidFill>
                <a:latin typeface="StagSans-Medium"/>
              </a:rPr>
              <a:t>Design</a:t>
            </a:r>
            <a:r>
              <a:rPr lang="es-AR" dirty="0" smtClean="0">
                <a:solidFill>
                  <a:srgbClr val="000000"/>
                </a:solidFill>
                <a:latin typeface="StagSans-Light"/>
              </a:rPr>
              <a:t>.</a:t>
            </a:r>
          </a:p>
          <a:p>
            <a:endParaRPr lang="es-AR" dirty="0">
              <a:solidFill>
                <a:srgbClr val="000000"/>
              </a:solidFill>
              <a:latin typeface="StagSans-Light"/>
            </a:endParaRPr>
          </a:p>
          <a:p>
            <a:r>
              <a:rPr lang="es-AR" dirty="0">
                <a:solidFill>
                  <a:srgbClr val="000000"/>
                </a:solidFill>
                <a:latin typeface="StagSans-Light"/>
              </a:rPr>
              <a:t>Según el modelo, existen </a:t>
            </a:r>
            <a:r>
              <a:rPr lang="es-AR" dirty="0" err="1">
                <a:solidFill>
                  <a:srgbClr val="000000"/>
                </a:solidFill>
                <a:latin typeface="StagSans-Light"/>
              </a:rPr>
              <a:t>motherboards</a:t>
            </a:r>
            <a:r>
              <a:rPr lang="es-AR" dirty="0">
                <a:solidFill>
                  <a:srgbClr val="000000"/>
                </a:solidFill>
                <a:latin typeface="StagSans-Light"/>
              </a:rPr>
              <a:t> </a:t>
            </a:r>
            <a:r>
              <a:rPr lang="es-AR" dirty="0" smtClean="0">
                <a:solidFill>
                  <a:srgbClr val="000000"/>
                </a:solidFill>
                <a:latin typeface="StagSans-Light"/>
              </a:rPr>
              <a:t>con </a:t>
            </a:r>
            <a:r>
              <a:rPr lang="es-AR" sz="2000" dirty="0">
                <a:latin typeface="LiberationSerif"/>
              </a:rPr>
              <a:t>cinco, siete, diez, doce y hasta 32 fases de alimentación</a:t>
            </a:r>
            <a:r>
              <a:rPr lang="es-AR" sz="2000" dirty="0" smtClean="0">
                <a:latin typeface="LiberationSerif"/>
              </a:rPr>
              <a:t>.</a:t>
            </a:r>
          </a:p>
          <a:p>
            <a:endParaRPr lang="es-AR" sz="2000" dirty="0">
              <a:latin typeface="LiberationSerif"/>
            </a:endParaRPr>
          </a:p>
          <a:p>
            <a:r>
              <a:rPr lang="es-AR" sz="2000" dirty="0">
                <a:latin typeface="LiberationSerif"/>
              </a:rPr>
              <a:t>Además, de acuerdo con la </a:t>
            </a:r>
            <a:r>
              <a:rPr lang="es-AR" sz="2000" dirty="0" smtClean="0">
                <a:latin typeface="LiberationSerif"/>
              </a:rPr>
              <a:t>necesidad energética </a:t>
            </a:r>
            <a:r>
              <a:rPr lang="es-AR" sz="2000" dirty="0">
                <a:latin typeface="LiberationSerif"/>
              </a:rPr>
              <a:t>de los componentes principales (</a:t>
            </a:r>
            <a:r>
              <a:rPr lang="es-AR" sz="2000" dirty="0" smtClean="0">
                <a:latin typeface="LiberationSerif"/>
              </a:rPr>
              <a:t>el procesador</a:t>
            </a:r>
            <a:r>
              <a:rPr lang="es-AR" sz="2000" dirty="0">
                <a:latin typeface="LiberationSerif"/>
              </a:rPr>
              <a:t>, por ejemplo) las fases </a:t>
            </a:r>
            <a:r>
              <a:rPr lang="es-AR" sz="2000" dirty="0" smtClean="0">
                <a:latin typeface="LiberationSerif"/>
              </a:rPr>
              <a:t>operativas pueden </a:t>
            </a:r>
            <a:r>
              <a:rPr lang="es-AR" sz="2000" dirty="0">
                <a:latin typeface="LiberationSerif"/>
              </a:rPr>
              <a:t>activarse o desactivarse.</a:t>
            </a:r>
          </a:p>
        </p:txBody>
      </p:sp>
    </p:spTree>
    <p:extLst>
      <p:ext uri="{BB962C8B-B14F-4D97-AF65-F5344CB8AC3E}">
        <p14:creationId xmlns:p14="http://schemas.microsoft.com/office/powerpoint/2010/main" val="575883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3" name="Marcador de número de diapositiva 2"/>
          <p:cNvSpPr>
            <a:spLocks noGrp="1"/>
          </p:cNvSpPr>
          <p:nvPr>
            <p:ph type="sldNum" sz="quarter" idx="12"/>
          </p:nvPr>
        </p:nvSpPr>
        <p:spPr/>
        <p:txBody>
          <a:bodyPr/>
          <a:lstStyle/>
          <a:p>
            <a:fld id="{A7D676CD-028D-45B6-9F4A-4529E96E3F94}" type="slidenum">
              <a:rPr lang="es-AR" smtClean="0"/>
              <a:t>22</a:t>
            </a:fld>
            <a:endParaRPr lang="es-AR"/>
          </a:p>
        </p:txBody>
      </p:sp>
      <p:sp>
        <p:nvSpPr>
          <p:cNvPr id="2" name="Rectángulo 1"/>
          <p:cNvSpPr/>
          <p:nvPr/>
        </p:nvSpPr>
        <p:spPr>
          <a:xfrm>
            <a:off x="962298" y="1415128"/>
            <a:ext cx="8691154" cy="2848344"/>
          </a:xfrm>
          <a:prstGeom prst="rect">
            <a:avLst/>
          </a:prstGeom>
        </p:spPr>
        <p:txBody>
          <a:bodyPr wrap="square">
            <a:spAutoFit/>
          </a:bodyPr>
          <a:lstStyle/>
          <a:p>
            <a:pPr>
              <a:lnSpc>
                <a:spcPct val="107000"/>
              </a:lnSpc>
              <a:spcAft>
                <a:spcPts val="800"/>
              </a:spcAft>
              <a:tabLst>
                <a:tab pos="809625" algn="l"/>
              </a:tabLst>
            </a:pPr>
            <a:r>
              <a:rPr lang="es-AR" sz="2000" b="1" dirty="0">
                <a:latin typeface="Arial" panose="020B0604020202020204" pitchFamily="34" charset="0"/>
                <a:ea typeface="Calibri" panose="020F0502020204030204" pitchFamily="34" charset="0"/>
                <a:cs typeface="Times New Roman" panose="02020603050405020304" pitchFamily="18" charset="0"/>
              </a:rPr>
              <a:t>BIBLIOGRAFIA</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809625" algn="l"/>
              </a:tabLst>
            </a:pPr>
            <a:r>
              <a:rPr lang="es-AR" sz="2000" b="1" dirty="0">
                <a:latin typeface="Arial" panose="020B0604020202020204" pitchFamily="34" charset="0"/>
                <a:ea typeface="Calibri" panose="020F0502020204030204" pitchFamily="34" charset="0"/>
                <a:cs typeface="Times New Roman" panose="02020603050405020304" pitchFamily="18" charset="0"/>
              </a:rPr>
              <a:t> </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dirty="0">
                <a:latin typeface="Arial" panose="020B0604020202020204" pitchFamily="34" charset="0"/>
                <a:ea typeface="Calibri" panose="020F0502020204030204" pitchFamily="34" charset="0"/>
                <a:cs typeface="Times New Roman" panose="02020603050405020304" pitchFamily="18" charset="0"/>
              </a:rPr>
              <a:t>Damián, </a:t>
            </a:r>
            <a:r>
              <a:rPr lang="es-AR" dirty="0" err="1">
                <a:latin typeface="Arial" panose="020B0604020202020204" pitchFamily="34" charset="0"/>
                <a:ea typeface="Calibri" panose="020F0502020204030204" pitchFamily="34" charset="0"/>
                <a:cs typeface="Times New Roman" panose="02020603050405020304" pitchFamily="18" charset="0"/>
              </a:rPr>
              <a:t>Cottino</a:t>
            </a:r>
            <a:r>
              <a:rPr lang="es-AR" dirty="0">
                <a:latin typeface="Arial" panose="020B0604020202020204" pitchFamily="34" charset="0"/>
                <a:ea typeface="Calibri" panose="020F0502020204030204" pitchFamily="34" charset="0"/>
                <a:cs typeface="Times New Roman" panose="02020603050405020304" pitchFamily="18" charset="0"/>
              </a:rPr>
              <a:t>: “Hardware desde Cero”. </a:t>
            </a:r>
            <a:r>
              <a:rPr lang="es-AR" dirty="0" err="1">
                <a:latin typeface="Arial" panose="020B0604020202020204" pitchFamily="34" charset="0"/>
                <a:ea typeface="Calibri" panose="020F0502020204030204" pitchFamily="34" charset="0"/>
                <a:cs typeface="Times New Roman" panose="02020603050405020304" pitchFamily="18" charset="0"/>
              </a:rPr>
              <a:t>Users</a:t>
            </a:r>
            <a:r>
              <a:rPr lang="es-AR" dirty="0">
                <a:latin typeface="Arial" panose="020B0604020202020204" pitchFamily="34" charset="0"/>
                <a:ea typeface="Calibri" panose="020F0502020204030204" pitchFamily="34" charset="0"/>
                <a:cs typeface="Times New Roman" panose="02020603050405020304" pitchFamily="18" charset="0"/>
              </a:rPr>
              <a:t>. Buenos Aires. 2009.</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dirty="0">
                <a:latin typeface="Arial" panose="020B0604020202020204" pitchFamily="34" charset="0"/>
                <a:ea typeface="Calibri" panose="020F0502020204030204" pitchFamily="34" charset="0"/>
                <a:cs typeface="Times New Roman" panose="02020603050405020304" pitchFamily="18" charset="0"/>
              </a:rPr>
              <a:t>Javier, </a:t>
            </a:r>
            <a:r>
              <a:rPr lang="es-AR" dirty="0" err="1">
                <a:latin typeface="Arial" panose="020B0604020202020204" pitchFamily="34" charset="0"/>
                <a:ea typeface="Calibri" panose="020F0502020204030204" pitchFamily="34" charset="0"/>
                <a:cs typeface="Times New Roman" panose="02020603050405020304" pitchFamily="18" charset="0"/>
              </a:rPr>
              <a:t>Richarte</a:t>
            </a:r>
            <a:r>
              <a:rPr lang="es-AR" dirty="0">
                <a:latin typeface="Arial" panose="020B0604020202020204" pitchFamily="34" charset="0"/>
                <a:ea typeface="Calibri" panose="020F0502020204030204" pitchFamily="34" charset="0"/>
                <a:cs typeface="Times New Roman" panose="02020603050405020304" pitchFamily="18" charset="0"/>
              </a:rPr>
              <a:t>: “</a:t>
            </a:r>
            <a:r>
              <a:rPr lang="es-AR" dirty="0" err="1">
                <a:latin typeface="Arial" panose="020B0604020202020204" pitchFamily="34" charset="0"/>
                <a:ea typeface="Calibri" panose="020F0502020204030204" pitchFamily="34" charset="0"/>
                <a:cs typeface="Times New Roman" panose="02020603050405020304" pitchFamily="18" charset="0"/>
              </a:rPr>
              <a:t>Motherboard</a:t>
            </a:r>
            <a:r>
              <a:rPr lang="es-AR" dirty="0">
                <a:latin typeface="Arial" panose="020B0604020202020204" pitchFamily="34" charset="0"/>
                <a:ea typeface="Calibri" panose="020F0502020204030204" pitchFamily="34" charset="0"/>
                <a:cs typeface="Times New Roman" panose="02020603050405020304" pitchFamily="18" charset="0"/>
              </a:rPr>
              <a:t>”. </a:t>
            </a:r>
            <a:r>
              <a:rPr lang="es-AR" dirty="0" err="1">
                <a:latin typeface="Arial" panose="020B0604020202020204" pitchFamily="34" charset="0"/>
                <a:ea typeface="Calibri" panose="020F0502020204030204" pitchFamily="34" charset="0"/>
                <a:cs typeface="Times New Roman" panose="02020603050405020304" pitchFamily="18" charset="0"/>
              </a:rPr>
              <a:t>Users</a:t>
            </a:r>
            <a:r>
              <a:rPr lang="es-AR" dirty="0">
                <a:latin typeface="Arial" panose="020B0604020202020204" pitchFamily="34" charset="0"/>
                <a:ea typeface="Calibri" panose="020F0502020204030204" pitchFamily="34" charset="0"/>
                <a:cs typeface="Times New Roman" panose="02020603050405020304" pitchFamily="18" charset="0"/>
              </a:rPr>
              <a:t>. Buenos Aires. 2012.</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dirty="0">
                <a:latin typeface="Arial" panose="020B0604020202020204" pitchFamily="34" charset="0"/>
                <a:ea typeface="Calibri" panose="020F0502020204030204" pitchFamily="34" charset="0"/>
                <a:cs typeface="Times New Roman" panose="02020603050405020304" pitchFamily="18" charset="0"/>
              </a:rPr>
              <a:t>Manuales USERS: “Servicio técnico avanzado”. </a:t>
            </a:r>
            <a:r>
              <a:rPr lang="es-AR" dirty="0" err="1">
                <a:latin typeface="Arial" panose="020B0604020202020204" pitchFamily="34" charset="0"/>
                <a:ea typeface="Calibri" panose="020F0502020204030204" pitchFamily="34" charset="0"/>
                <a:cs typeface="Times New Roman" panose="02020603050405020304" pitchFamily="18" charset="0"/>
              </a:rPr>
              <a:t>Users</a:t>
            </a:r>
            <a:r>
              <a:rPr lang="es-AR" dirty="0">
                <a:latin typeface="Arial" panose="020B0604020202020204" pitchFamily="34" charset="0"/>
                <a:ea typeface="Calibri" panose="020F0502020204030204" pitchFamily="34" charset="0"/>
                <a:cs typeface="Times New Roman" panose="02020603050405020304" pitchFamily="18" charset="0"/>
              </a:rPr>
              <a:t>. Buenos Aires. 2013.</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dirty="0">
                <a:latin typeface="Arial" panose="020B0604020202020204" pitchFamily="34" charset="0"/>
                <a:ea typeface="Calibri" panose="020F0502020204030204" pitchFamily="34" charset="0"/>
                <a:cs typeface="Times New Roman" panose="02020603050405020304" pitchFamily="18" charset="0"/>
              </a:rPr>
              <a:t>Manuales USERS: “Técnico profesional de PC”. </a:t>
            </a:r>
            <a:r>
              <a:rPr lang="es-AR" dirty="0" err="1">
                <a:latin typeface="Arial" panose="020B0604020202020204" pitchFamily="34" charset="0"/>
                <a:ea typeface="Calibri" panose="020F0502020204030204" pitchFamily="34" charset="0"/>
                <a:cs typeface="Times New Roman" panose="02020603050405020304" pitchFamily="18" charset="0"/>
              </a:rPr>
              <a:t>Users</a:t>
            </a:r>
            <a:r>
              <a:rPr lang="es-AR" dirty="0">
                <a:latin typeface="Arial" panose="020B0604020202020204" pitchFamily="34" charset="0"/>
                <a:ea typeface="Calibri" panose="020F0502020204030204" pitchFamily="34" charset="0"/>
                <a:cs typeface="Times New Roman" panose="02020603050405020304" pitchFamily="18" charset="0"/>
              </a:rPr>
              <a:t>. Buenos Aires. 2013.</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809625" algn="l"/>
              </a:tabLst>
            </a:pPr>
            <a:r>
              <a:rPr lang="es-AR" dirty="0">
                <a:latin typeface="Arial" panose="020B0604020202020204" pitchFamily="34" charset="0"/>
                <a:ea typeface="Calibri" panose="020F0502020204030204" pitchFamily="34" charset="0"/>
                <a:cs typeface="Times New Roman" panose="02020603050405020304" pitchFamily="18" charset="0"/>
              </a:rPr>
              <a:t>Apuntes del docente.</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6341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3" name="CuadroTexto 2"/>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2" name="CuadroTexto 1"/>
          <p:cNvSpPr txBox="1"/>
          <p:nvPr/>
        </p:nvSpPr>
        <p:spPr>
          <a:xfrm>
            <a:off x="385354" y="1085754"/>
            <a:ext cx="3964577" cy="523220"/>
          </a:xfrm>
          <a:prstGeom prst="rect">
            <a:avLst/>
          </a:prstGeom>
          <a:noFill/>
        </p:spPr>
        <p:txBody>
          <a:bodyPr wrap="square" rtlCol="0">
            <a:spAutoFit/>
          </a:bodyPr>
          <a:lstStyle/>
          <a:p>
            <a:pPr algn="r"/>
            <a:r>
              <a:rPr lang="es-AR" sz="2800" b="1" dirty="0" smtClean="0">
                <a:solidFill>
                  <a:schemeClr val="accent5">
                    <a:lumMod val="50000"/>
                  </a:schemeClr>
                </a:solidFill>
                <a:latin typeface="LiberationSerif"/>
              </a:rPr>
              <a:t>Apartado de Energía</a:t>
            </a:r>
            <a:endParaRPr lang="es-AR" sz="2800" b="1" dirty="0">
              <a:solidFill>
                <a:schemeClr val="accent5">
                  <a:lumMod val="50000"/>
                </a:schemeClr>
              </a:solidFill>
              <a:latin typeface="LiberationSerif"/>
            </a:endParaRPr>
          </a:p>
        </p:txBody>
      </p:sp>
      <p:sp>
        <p:nvSpPr>
          <p:cNvPr id="6" name="CuadroTexto 5"/>
          <p:cNvSpPr txBox="1"/>
          <p:nvPr/>
        </p:nvSpPr>
        <p:spPr>
          <a:xfrm>
            <a:off x="653142" y="1714406"/>
            <a:ext cx="11090367" cy="3046988"/>
          </a:xfrm>
          <a:prstGeom prst="rect">
            <a:avLst/>
          </a:prstGeom>
          <a:noFill/>
        </p:spPr>
        <p:txBody>
          <a:bodyPr wrap="square" rtlCol="0">
            <a:spAutoFit/>
          </a:bodyPr>
          <a:lstStyle/>
          <a:p>
            <a:r>
              <a:rPr lang="es-AR" sz="2400" dirty="0">
                <a:latin typeface="LiberationSerif"/>
              </a:rPr>
              <a:t>El apartado energético de los </a:t>
            </a:r>
            <a:r>
              <a:rPr lang="es-AR" sz="2400" dirty="0" err="1" smtClean="0">
                <a:latin typeface="LiberationSerif"/>
              </a:rPr>
              <a:t>motherboards</a:t>
            </a:r>
            <a:r>
              <a:rPr lang="es-AR" sz="2400" dirty="0">
                <a:latin typeface="LiberationSerif"/>
              </a:rPr>
              <a:t> </a:t>
            </a:r>
            <a:r>
              <a:rPr lang="es-AR" sz="2400" dirty="0" smtClean="0">
                <a:latin typeface="LiberationSerif"/>
              </a:rPr>
              <a:t>permaneció </a:t>
            </a:r>
            <a:r>
              <a:rPr lang="es-AR" sz="2400" dirty="0">
                <a:latin typeface="LiberationSerif"/>
              </a:rPr>
              <a:t>en las sombras hasta </a:t>
            </a:r>
            <a:r>
              <a:rPr lang="es-AR" sz="2400" dirty="0" smtClean="0">
                <a:latin typeface="LiberationSerif"/>
              </a:rPr>
              <a:t>hace poco </a:t>
            </a:r>
            <a:r>
              <a:rPr lang="es-AR" sz="2400" dirty="0">
                <a:latin typeface="LiberationSerif"/>
              </a:rPr>
              <a:t>tiempo</a:t>
            </a:r>
            <a:r>
              <a:rPr lang="es-AR" sz="2400" dirty="0" smtClean="0">
                <a:latin typeface="LiberationSerif"/>
              </a:rPr>
              <a:t>.</a:t>
            </a:r>
          </a:p>
          <a:p>
            <a:endParaRPr lang="es-AR" sz="2400" dirty="0">
              <a:latin typeface="LiberationSerif"/>
            </a:endParaRPr>
          </a:p>
          <a:p>
            <a:r>
              <a:rPr lang="es-AR" sz="2400" dirty="0" smtClean="0">
                <a:latin typeface="LiberationSerif"/>
              </a:rPr>
              <a:t>En la actualidad y </a:t>
            </a:r>
            <a:r>
              <a:rPr lang="es-AR" sz="2400" dirty="0">
                <a:latin typeface="LiberationSerif"/>
              </a:rPr>
              <a:t>debido </a:t>
            </a:r>
            <a:r>
              <a:rPr lang="es-AR" sz="2400" dirty="0" smtClean="0">
                <a:latin typeface="LiberationSerif"/>
              </a:rPr>
              <a:t>al </a:t>
            </a:r>
            <a:r>
              <a:rPr lang="es-AR" sz="2400" dirty="0">
                <a:latin typeface="LiberationSerif"/>
              </a:rPr>
              <a:t>incremento del poder de cálculo </a:t>
            </a:r>
            <a:r>
              <a:rPr lang="es-AR" sz="2400" dirty="0" smtClean="0">
                <a:latin typeface="LiberationSerif"/>
              </a:rPr>
              <a:t>delos </a:t>
            </a:r>
            <a:r>
              <a:rPr lang="es-AR" sz="2400" dirty="0">
                <a:latin typeface="LiberationSerif"/>
              </a:rPr>
              <a:t>procesadores y tarjetas gráficas, y a </a:t>
            </a:r>
            <a:r>
              <a:rPr lang="es-AR" sz="2400" dirty="0" smtClean="0">
                <a:latin typeface="LiberationSerif"/>
              </a:rPr>
              <a:t>una mayor </a:t>
            </a:r>
            <a:r>
              <a:rPr lang="es-AR" sz="2400" dirty="0">
                <a:latin typeface="LiberationSerif"/>
              </a:rPr>
              <a:t>demanda energética por parte de los</a:t>
            </a:r>
          </a:p>
          <a:p>
            <a:r>
              <a:rPr lang="es-AR" sz="2400" dirty="0">
                <a:latin typeface="LiberationSerif"/>
              </a:rPr>
              <a:t>dispositivos críticos conectados a la </a:t>
            </a:r>
            <a:r>
              <a:rPr lang="es-AR" sz="2400" dirty="0" smtClean="0">
                <a:latin typeface="LiberationSerif"/>
              </a:rPr>
              <a:t>placa base</a:t>
            </a:r>
            <a:r>
              <a:rPr lang="es-AR" sz="2400" dirty="0">
                <a:latin typeface="LiberationSerif"/>
              </a:rPr>
              <a:t>, el </a:t>
            </a:r>
            <a:r>
              <a:rPr lang="es-AR" sz="2400" b="1" dirty="0">
                <a:latin typeface="LiberationSerif"/>
              </a:rPr>
              <a:t>apartado energético</a:t>
            </a:r>
            <a:r>
              <a:rPr lang="es-AR" sz="2400" dirty="0">
                <a:latin typeface="LiberationSerif"/>
              </a:rPr>
              <a:t> se convirtió </a:t>
            </a:r>
            <a:r>
              <a:rPr lang="es-AR" sz="2400" dirty="0" smtClean="0">
                <a:latin typeface="LiberationSerif"/>
              </a:rPr>
              <a:t>con en </a:t>
            </a:r>
            <a:r>
              <a:rPr lang="es-AR" sz="2400" dirty="0">
                <a:latin typeface="LiberationSerif"/>
              </a:rPr>
              <a:t>una división muy importante y </a:t>
            </a:r>
            <a:r>
              <a:rPr lang="es-AR" sz="2400" dirty="0" smtClean="0">
                <a:latin typeface="LiberationSerif"/>
              </a:rPr>
              <a:t>definitoria del </a:t>
            </a:r>
            <a:r>
              <a:rPr lang="es-AR" sz="2400" dirty="0">
                <a:latin typeface="LiberationSerif"/>
              </a:rPr>
              <a:t>nivel de calidad del </a:t>
            </a:r>
            <a:r>
              <a:rPr lang="es-AR" sz="2400" dirty="0" err="1" smtClean="0">
                <a:latin typeface="LiberationSerif"/>
              </a:rPr>
              <a:t>motherboard</a:t>
            </a:r>
            <a:r>
              <a:rPr lang="es-AR" sz="2400" dirty="0" smtClean="0">
                <a:latin typeface="LiberationSerif"/>
              </a:rPr>
              <a:t>.</a:t>
            </a:r>
            <a:endParaRPr lang="es-AR" sz="2400" dirty="0">
              <a:latin typeface="LiberationSerif"/>
            </a:endParaRP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3</a:t>
            </a:fld>
            <a:endParaRPr lang="es-AR"/>
          </a:p>
        </p:txBody>
      </p:sp>
    </p:spTree>
    <p:extLst>
      <p:ext uri="{BB962C8B-B14F-4D97-AF65-F5344CB8AC3E}">
        <p14:creationId xmlns:p14="http://schemas.microsoft.com/office/powerpoint/2010/main" val="896568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10" name="CuadroTexto 9"/>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75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75000"/>
                </a:schemeClr>
              </a:solidFill>
              <a:effectLst/>
              <a:uLnTx/>
              <a:uFillTx/>
              <a:latin typeface="LiberationSerif"/>
            </a:endParaRPr>
          </a:p>
        </p:txBody>
      </p:sp>
      <p:sp>
        <p:nvSpPr>
          <p:cNvPr id="3" name="Marcador de número de diapositiva 2"/>
          <p:cNvSpPr>
            <a:spLocks noGrp="1"/>
          </p:cNvSpPr>
          <p:nvPr>
            <p:ph type="sldNum" sz="quarter" idx="12"/>
          </p:nvPr>
        </p:nvSpPr>
        <p:spPr/>
        <p:txBody>
          <a:bodyPr/>
          <a:lstStyle/>
          <a:p>
            <a:fld id="{A7D676CD-028D-45B6-9F4A-4529E96E3F94}" type="slidenum">
              <a:rPr lang="es-AR" smtClean="0"/>
              <a:t>4</a:t>
            </a:fld>
            <a:endParaRPr lang="es-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54" y="1142522"/>
            <a:ext cx="7612875" cy="5070294"/>
          </a:xfrm>
          <a:prstGeom prst="rect">
            <a:avLst/>
          </a:prstGeom>
        </p:spPr>
      </p:pic>
      <p:sp>
        <p:nvSpPr>
          <p:cNvPr id="6" name="Rectángulo 5"/>
          <p:cNvSpPr/>
          <p:nvPr/>
        </p:nvSpPr>
        <p:spPr>
          <a:xfrm>
            <a:off x="8610600" y="3077504"/>
            <a:ext cx="3137264" cy="1200329"/>
          </a:xfrm>
          <a:prstGeom prst="rect">
            <a:avLst/>
          </a:prstGeom>
        </p:spPr>
        <p:txBody>
          <a:bodyPr wrap="square">
            <a:spAutoFit/>
          </a:bodyPr>
          <a:lstStyle/>
          <a:p>
            <a:r>
              <a:rPr lang="es-AR" dirty="0">
                <a:latin typeface="StagSans-Light"/>
              </a:rPr>
              <a:t>Regulador de tensión de </a:t>
            </a:r>
            <a:r>
              <a:rPr lang="es-AR" dirty="0" smtClean="0">
                <a:latin typeface="StagSans-Light"/>
              </a:rPr>
              <a:t>múltiples fases</a:t>
            </a:r>
            <a:r>
              <a:rPr lang="es-AR" dirty="0">
                <a:latin typeface="StagSans-Light"/>
              </a:rPr>
              <a:t>, basado en capacitores sólidos </a:t>
            </a:r>
            <a:r>
              <a:rPr lang="es-AR" dirty="0" smtClean="0">
                <a:latin typeface="StagSans-Light"/>
              </a:rPr>
              <a:t>y bobinas de </a:t>
            </a:r>
            <a:r>
              <a:rPr lang="es-AR" dirty="0">
                <a:latin typeface="StagSans-Light"/>
              </a:rPr>
              <a:t>ferrita.</a:t>
            </a:r>
            <a:endParaRPr lang="es-AR" dirty="0"/>
          </a:p>
        </p:txBody>
      </p:sp>
    </p:spTree>
    <p:extLst>
      <p:ext uri="{BB962C8B-B14F-4D97-AF65-F5344CB8AC3E}">
        <p14:creationId xmlns:p14="http://schemas.microsoft.com/office/powerpoint/2010/main" val="1384087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7" name="CuadroTexto 6"/>
          <p:cNvSpPr txBox="1"/>
          <p:nvPr/>
        </p:nvSpPr>
        <p:spPr>
          <a:xfrm>
            <a:off x="7707087" y="248869"/>
            <a:ext cx="454049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smtClean="0">
                <a:ln>
                  <a:noFill/>
                </a:ln>
                <a:solidFill>
                  <a:schemeClr val="accent5">
                    <a:lumMod val="50000"/>
                  </a:schemeClr>
                </a:solidFill>
                <a:effectLst/>
                <a:uLnTx/>
                <a:uFillTx/>
                <a:latin typeface="LiberationSerif"/>
              </a:rPr>
              <a:t>Partes del </a:t>
            </a: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r>
              <a:rPr kumimoji="0" lang="es-AR" sz="2800" b="1" i="0" strike="noStrike" kern="1200" cap="none" spc="0" normalizeH="0" baseline="0" noProof="0" dirty="0" smtClean="0">
                <a:ln>
                  <a:noFill/>
                </a:ln>
                <a:solidFill>
                  <a:schemeClr val="accent5">
                    <a:lumMod val="50000"/>
                  </a:schemeClr>
                </a:solidFill>
                <a:effectLst/>
                <a:uLnTx/>
                <a:uFillTx/>
                <a:latin typeface="LiberationSerif"/>
              </a:rPr>
              <a:t> </a:t>
            </a:r>
          </a:p>
        </p:txBody>
      </p:sp>
      <p:sp>
        <p:nvSpPr>
          <p:cNvPr id="6" name="Marcador de número de diapositiva 5"/>
          <p:cNvSpPr>
            <a:spLocks noGrp="1"/>
          </p:cNvSpPr>
          <p:nvPr>
            <p:ph type="sldNum" sz="quarter" idx="12"/>
          </p:nvPr>
        </p:nvSpPr>
        <p:spPr/>
        <p:txBody>
          <a:bodyPr/>
          <a:lstStyle/>
          <a:p>
            <a:fld id="{A7D676CD-028D-45B6-9F4A-4529E96E3F94}" type="slidenum">
              <a:rPr lang="es-AR" smtClean="0"/>
              <a:t>5</a:t>
            </a:fld>
            <a:endParaRPr lang="es-AR"/>
          </a:p>
        </p:txBody>
      </p:sp>
      <p:sp>
        <p:nvSpPr>
          <p:cNvPr id="2" name="Rectángulo 1"/>
          <p:cNvSpPr/>
          <p:nvPr/>
        </p:nvSpPr>
        <p:spPr>
          <a:xfrm>
            <a:off x="681445" y="1126157"/>
            <a:ext cx="10829109" cy="5139869"/>
          </a:xfrm>
          <a:prstGeom prst="rect">
            <a:avLst/>
          </a:prstGeom>
        </p:spPr>
        <p:txBody>
          <a:bodyPr wrap="square">
            <a:spAutoFit/>
          </a:bodyPr>
          <a:lstStyle/>
          <a:p>
            <a:r>
              <a:rPr lang="es-AR" sz="2400" b="1" dirty="0">
                <a:solidFill>
                  <a:srgbClr val="333333"/>
                </a:solidFill>
                <a:latin typeface="StagSans-Bold"/>
              </a:rPr>
              <a:t>Una </a:t>
            </a:r>
            <a:r>
              <a:rPr lang="es-AR" sz="2400" b="1" dirty="0" smtClean="0">
                <a:solidFill>
                  <a:srgbClr val="333333"/>
                </a:solidFill>
                <a:latin typeface="StagSans-Bold"/>
              </a:rPr>
              <a:t>segunda fuente </a:t>
            </a:r>
            <a:r>
              <a:rPr lang="es-AR" sz="2400" b="1" dirty="0">
                <a:solidFill>
                  <a:srgbClr val="333333"/>
                </a:solidFill>
                <a:latin typeface="StagSans-Bold"/>
              </a:rPr>
              <a:t>de </a:t>
            </a:r>
            <a:r>
              <a:rPr lang="es-AR" sz="2400" b="1" dirty="0" smtClean="0">
                <a:solidFill>
                  <a:srgbClr val="333333"/>
                </a:solidFill>
                <a:latin typeface="StagSans-Bold"/>
              </a:rPr>
              <a:t>energía</a:t>
            </a:r>
          </a:p>
          <a:p>
            <a:endParaRPr lang="es-AR" sz="2400" b="1" dirty="0">
              <a:solidFill>
                <a:srgbClr val="333333"/>
              </a:solidFill>
              <a:latin typeface="StagSans-Bold"/>
            </a:endParaRPr>
          </a:p>
          <a:p>
            <a:r>
              <a:rPr lang="es-AR" sz="2000" dirty="0">
                <a:solidFill>
                  <a:srgbClr val="000000"/>
                </a:solidFill>
                <a:latin typeface="StagSans-Light"/>
              </a:rPr>
              <a:t>Además de la fuente de alimentación que </a:t>
            </a:r>
            <a:r>
              <a:rPr lang="es-AR" sz="2000" dirty="0" smtClean="0">
                <a:solidFill>
                  <a:srgbClr val="000000"/>
                </a:solidFill>
                <a:latin typeface="StagSans-Light"/>
              </a:rPr>
              <a:t>poseen las </a:t>
            </a:r>
            <a:r>
              <a:rPr lang="es-AR" sz="2000" dirty="0" err="1">
                <a:solidFill>
                  <a:srgbClr val="000000"/>
                </a:solidFill>
                <a:latin typeface="StagSans-Light"/>
              </a:rPr>
              <a:t>PCs</a:t>
            </a:r>
            <a:r>
              <a:rPr lang="es-AR" sz="2000" dirty="0">
                <a:solidFill>
                  <a:srgbClr val="000000"/>
                </a:solidFill>
                <a:latin typeface="StagSans-Light"/>
              </a:rPr>
              <a:t>, los </a:t>
            </a:r>
            <a:r>
              <a:rPr lang="es-AR" sz="2000" dirty="0" err="1">
                <a:solidFill>
                  <a:srgbClr val="000000"/>
                </a:solidFill>
                <a:latin typeface="StagSans-Light"/>
              </a:rPr>
              <a:t>motherboards</a:t>
            </a:r>
            <a:r>
              <a:rPr lang="es-AR" sz="2000" dirty="0">
                <a:solidFill>
                  <a:srgbClr val="000000"/>
                </a:solidFill>
                <a:latin typeface="StagSans-Light"/>
              </a:rPr>
              <a:t> también cuentan</a:t>
            </a:r>
          </a:p>
          <a:p>
            <a:r>
              <a:rPr lang="es-AR" sz="2000" dirty="0">
                <a:solidFill>
                  <a:srgbClr val="000000"/>
                </a:solidFill>
                <a:latin typeface="StagSans-Light"/>
              </a:rPr>
              <a:t>con una fuente de energía que podría </a:t>
            </a:r>
            <a:r>
              <a:rPr lang="es-AR" sz="2000" dirty="0" smtClean="0">
                <a:solidFill>
                  <a:srgbClr val="000000"/>
                </a:solidFill>
                <a:latin typeface="StagSans-Light"/>
              </a:rPr>
              <a:t>considerarse secundaria</a:t>
            </a:r>
            <a:r>
              <a:rPr lang="es-AR" sz="2000" dirty="0">
                <a:solidFill>
                  <a:srgbClr val="000000"/>
                </a:solidFill>
                <a:latin typeface="StagSans-Light"/>
              </a:rPr>
              <a:t>, ya que recibe la tensión que </a:t>
            </a:r>
            <a:r>
              <a:rPr lang="es-AR" sz="2000" dirty="0" smtClean="0">
                <a:solidFill>
                  <a:srgbClr val="000000"/>
                </a:solidFill>
                <a:latin typeface="StagSans-Light"/>
              </a:rPr>
              <a:t>le suministra </a:t>
            </a:r>
            <a:r>
              <a:rPr lang="es-AR" sz="2000" dirty="0">
                <a:solidFill>
                  <a:srgbClr val="000000"/>
                </a:solidFill>
                <a:latin typeface="StagSans-Light"/>
              </a:rPr>
              <a:t>la fuente principal (12 volts) y se </a:t>
            </a:r>
            <a:r>
              <a:rPr lang="es-AR" sz="2000" dirty="0" smtClean="0">
                <a:solidFill>
                  <a:srgbClr val="000000"/>
                </a:solidFill>
                <a:latin typeface="StagSans-Light"/>
              </a:rPr>
              <a:t>encarga de </a:t>
            </a:r>
            <a:r>
              <a:rPr lang="es-AR" sz="2000" dirty="0">
                <a:solidFill>
                  <a:srgbClr val="000000"/>
                </a:solidFill>
                <a:latin typeface="StagSans-Light"/>
              </a:rPr>
              <a:t>convertirla a valores inferiores, </a:t>
            </a:r>
            <a:r>
              <a:rPr lang="es-AR" sz="2000" dirty="0" smtClean="0">
                <a:solidFill>
                  <a:srgbClr val="000000"/>
                </a:solidFill>
                <a:latin typeface="StagSans-Light"/>
              </a:rPr>
              <a:t>admisibles por </a:t>
            </a:r>
            <a:r>
              <a:rPr lang="es-AR" sz="2000" dirty="0">
                <a:solidFill>
                  <a:srgbClr val="000000"/>
                </a:solidFill>
                <a:latin typeface="StagSans-Light"/>
              </a:rPr>
              <a:t>el </a:t>
            </a:r>
            <a:r>
              <a:rPr lang="es-AR" sz="2000" b="1" dirty="0">
                <a:solidFill>
                  <a:srgbClr val="000000"/>
                </a:solidFill>
                <a:latin typeface="StagSans-Light"/>
              </a:rPr>
              <a:t>procesador</a:t>
            </a:r>
            <a:r>
              <a:rPr lang="es-AR" sz="2000" dirty="0">
                <a:solidFill>
                  <a:srgbClr val="000000"/>
                </a:solidFill>
                <a:latin typeface="StagSans-Light"/>
              </a:rPr>
              <a:t>, la </a:t>
            </a:r>
            <a:r>
              <a:rPr lang="es-AR" sz="2000" b="1" dirty="0">
                <a:solidFill>
                  <a:srgbClr val="000000"/>
                </a:solidFill>
                <a:latin typeface="StagSans-Light"/>
              </a:rPr>
              <a:t>memoria RAM </a:t>
            </a:r>
            <a:r>
              <a:rPr lang="es-AR" sz="2000" dirty="0">
                <a:solidFill>
                  <a:srgbClr val="000000"/>
                </a:solidFill>
                <a:latin typeface="StagSans-Light"/>
              </a:rPr>
              <a:t>y el </a:t>
            </a:r>
            <a:r>
              <a:rPr lang="es-AR" sz="2000" b="1" dirty="0" smtClean="0">
                <a:solidFill>
                  <a:srgbClr val="000000"/>
                </a:solidFill>
                <a:latin typeface="StagSans-Light"/>
              </a:rPr>
              <a:t>chipset</a:t>
            </a:r>
            <a:r>
              <a:rPr lang="es-AR" sz="2000" dirty="0" smtClean="0">
                <a:solidFill>
                  <a:srgbClr val="000000"/>
                </a:solidFill>
                <a:latin typeface="StagSans-Light"/>
              </a:rPr>
              <a:t>, etc.</a:t>
            </a:r>
          </a:p>
          <a:p>
            <a:endParaRPr lang="es-AR" sz="2000" dirty="0">
              <a:solidFill>
                <a:srgbClr val="000000"/>
              </a:solidFill>
              <a:latin typeface="StagSans-Light"/>
            </a:endParaRPr>
          </a:p>
          <a:p>
            <a:r>
              <a:rPr lang="es-AR" sz="2000" dirty="0">
                <a:solidFill>
                  <a:srgbClr val="000000"/>
                </a:solidFill>
                <a:latin typeface="StagSans-Light"/>
              </a:rPr>
              <a:t>Esta </a:t>
            </a:r>
            <a:r>
              <a:rPr lang="es-AR" sz="2000" b="1" dirty="0">
                <a:solidFill>
                  <a:srgbClr val="000000"/>
                </a:solidFill>
                <a:latin typeface="StagSans-Light"/>
              </a:rPr>
              <a:t>fuente de energía secundaria</a:t>
            </a:r>
            <a:r>
              <a:rPr lang="es-AR" sz="2000" dirty="0">
                <a:solidFill>
                  <a:srgbClr val="000000"/>
                </a:solidFill>
                <a:latin typeface="StagSans-Light"/>
              </a:rPr>
              <a:t> es la </a:t>
            </a:r>
            <a:r>
              <a:rPr lang="es-AR" sz="2000" dirty="0" smtClean="0">
                <a:solidFill>
                  <a:srgbClr val="000000"/>
                </a:solidFill>
                <a:latin typeface="StagSans-Light"/>
              </a:rPr>
              <a:t>encargada de </a:t>
            </a:r>
            <a:r>
              <a:rPr lang="es-AR" sz="2000" dirty="0">
                <a:solidFill>
                  <a:srgbClr val="000000"/>
                </a:solidFill>
                <a:latin typeface="StagSans-Light"/>
              </a:rPr>
              <a:t>distribuir la energía a la totalidad del </a:t>
            </a:r>
            <a:r>
              <a:rPr lang="es-AR" sz="2000" dirty="0" smtClean="0">
                <a:solidFill>
                  <a:srgbClr val="000000"/>
                </a:solidFill>
                <a:latin typeface="StagSans-Light"/>
              </a:rPr>
              <a:t>circuito. En </a:t>
            </a:r>
            <a:r>
              <a:rPr lang="es-AR" sz="2000" dirty="0">
                <a:solidFill>
                  <a:srgbClr val="000000"/>
                </a:solidFill>
                <a:latin typeface="StagSans-Light"/>
              </a:rPr>
              <a:t>el caso de los </a:t>
            </a:r>
            <a:r>
              <a:rPr lang="es-AR" sz="2000" dirty="0" err="1" smtClean="0">
                <a:solidFill>
                  <a:srgbClr val="000000"/>
                </a:solidFill>
                <a:latin typeface="StagSans-Light"/>
              </a:rPr>
              <a:t>motherboards</a:t>
            </a:r>
            <a:r>
              <a:rPr lang="es-AR" sz="2000" dirty="0" smtClean="0">
                <a:solidFill>
                  <a:srgbClr val="000000"/>
                </a:solidFill>
                <a:latin typeface="StagSans-Light"/>
              </a:rPr>
              <a:t>, puede haber más de una fuente secundaria y de variados tipos.</a:t>
            </a:r>
          </a:p>
          <a:p>
            <a:endParaRPr lang="es-AR" sz="2000" dirty="0" smtClean="0">
              <a:solidFill>
                <a:srgbClr val="000000"/>
              </a:solidFill>
              <a:latin typeface="StagSans-Light"/>
            </a:endParaRPr>
          </a:p>
          <a:p>
            <a:r>
              <a:rPr lang="es-AR" sz="2000" dirty="0" smtClean="0">
                <a:solidFill>
                  <a:srgbClr val="000000"/>
                </a:solidFill>
                <a:latin typeface="StagSans-Light"/>
              </a:rPr>
              <a:t>Existen </a:t>
            </a:r>
            <a:r>
              <a:rPr lang="es-AR" sz="2000" dirty="0">
                <a:solidFill>
                  <a:srgbClr val="000000"/>
                </a:solidFill>
                <a:latin typeface="StagSans-Light"/>
              </a:rPr>
              <a:t>tres tipos de fuentes de energía secundaria</a:t>
            </a:r>
            <a:r>
              <a:rPr lang="es-AR" sz="2000" dirty="0" smtClean="0">
                <a:solidFill>
                  <a:srgbClr val="000000"/>
                </a:solidFill>
                <a:latin typeface="StagSans-Light"/>
              </a:rPr>
              <a:t>:</a:t>
            </a:r>
          </a:p>
          <a:p>
            <a:endParaRPr lang="es-AR" sz="2000" dirty="0">
              <a:solidFill>
                <a:srgbClr val="000000"/>
              </a:solidFill>
              <a:latin typeface="StagSans-Light"/>
            </a:endParaRPr>
          </a:p>
          <a:p>
            <a:r>
              <a:rPr lang="es-AR" sz="2000" dirty="0">
                <a:solidFill>
                  <a:srgbClr val="000000"/>
                </a:solidFill>
                <a:latin typeface="StagSans-Light"/>
              </a:rPr>
              <a:t>los módulos </a:t>
            </a:r>
            <a:r>
              <a:rPr lang="es-AR" sz="2000" dirty="0">
                <a:solidFill>
                  <a:srgbClr val="000000"/>
                </a:solidFill>
                <a:latin typeface="StagSans-Medium"/>
              </a:rPr>
              <a:t>VRM </a:t>
            </a:r>
            <a:r>
              <a:rPr lang="es-AR" sz="2000" dirty="0">
                <a:solidFill>
                  <a:srgbClr val="000000"/>
                </a:solidFill>
                <a:latin typeface="StagSans-Light"/>
              </a:rPr>
              <a:t>(</a:t>
            </a:r>
            <a:r>
              <a:rPr lang="es-AR" sz="2000" i="1" dirty="0" err="1">
                <a:solidFill>
                  <a:srgbClr val="000000"/>
                </a:solidFill>
                <a:latin typeface="StagSans-BookItalic"/>
              </a:rPr>
              <a:t>Voltage</a:t>
            </a:r>
            <a:r>
              <a:rPr lang="es-AR" sz="2000" i="1" dirty="0">
                <a:solidFill>
                  <a:srgbClr val="000000"/>
                </a:solidFill>
                <a:latin typeface="StagSans-BookItalic"/>
              </a:rPr>
              <a:t> </a:t>
            </a:r>
            <a:r>
              <a:rPr lang="es-AR" sz="2000" i="1" dirty="0" err="1">
                <a:solidFill>
                  <a:srgbClr val="000000"/>
                </a:solidFill>
                <a:latin typeface="StagSans-BookItalic"/>
              </a:rPr>
              <a:t>Regulator</a:t>
            </a:r>
            <a:r>
              <a:rPr lang="es-AR" sz="2000" i="1" dirty="0">
                <a:solidFill>
                  <a:srgbClr val="000000"/>
                </a:solidFill>
                <a:latin typeface="StagSans-BookItalic"/>
              </a:rPr>
              <a:t> Module</a:t>
            </a:r>
            <a:r>
              <a:rPr lang="es-AR" sz="2000" dirty="0">
                <a:solidFill>
                  <a:srgbClr val="000000"/>
                </a:solidFill>
                <a:latin typeface="StagSans-Light"/>
              </a:rPr>
              <a:t>),</a:t>
            </a:r>
          </a:p>
          <a:p>
            <a:r>
              <a:rPr lang="es-AR" sz="2000" dirty="0">
                <a:solidFill>
                  <a:srgbClr val="000000"/>
                </a:solidFill>
                <a:latin typeface="StagSans-Light"/>
              </a:rPr>
              <a:t>los circuitos </a:t>
            </a:r>
            <a:r>
              <a:rPr lang="es-AR" sz="2000" dirty="0">
                <a:solidFill>
                  <a:srgbClr val="000000"/>
                </a:solidFill>
                <a:latin typeface="StagSans-Medium"/>
              </a:rPr>
              <a:t>VRD </a:t>
            </a:r>
            <a:r>
              <a:rPr lang="es-AR" sz="2000" dirty="0">
                <a:solidFill>
                  <a:srgbClr val="000000"/>
                </a:solidFill>
                <a:latin typeface="StagSans-Light"/>
              </a:rPr>
              <a:t>(</a:t>
            </a:r>
            <a:r>
              <a:rPr lang="es-AR" sz="2000" i="1" dirty="0" err="1">
                <a:solidFill>
                  <a:srgbClr val="000000"/>
                </a:solidFill>
                <a:latin typeface="StagSans-BookItalic"/>
              </a:rPr>
              <a:t>Voltage</a:t>
            </a:r>
            <a:r>
              <a:rPr lang="es-AR" sz="2000" i="1" dirty="0">
                <a:solidFill>
                  <a:srgbClr val="000000"/>
                </a:solidFill>
                <a:latin typeface="StagSans-BookItalic"/>
              </a:rPr>
              <a:t> </a:t>
            </a:r>
            <a:r>
              <a:rPr lang="es-AR" sz="2000" i="1" dirty="0" err="1">
                <a:solidFill>
                  <a:srgbClr val="000000"/>
                </a:solidFill>
                <a:latin typeface="StagSans-BookItalic"/>
              </a:rPr>
              <a:t>Regulator</a:t>
            </a:r>
            <a:r>
              <a:rPr lang="es-AR" sz="2000" i="1" dirty="0">
                <a:solidFill>
                  <a:srgbClr val="000000"/>
                </a:solidFill>
                <a:latin typeface="StagSans-BookItalic"/>
              </a:rPr>
              <a:t> Down</a:t>
            </a:r>
            <a:r>
              <a:rPr lang="es-AR" sz="2000" dirty="0">
                <a:solidFill>
                  <a:srgbClr val="000000"/>
                </a:solidFill>
                <a:latin typeface="StagSans-Light"/>
              </a:rPr>
              <a:t>)</a:t>
            </a:r>
          </a:p>
          <a:p>
            <a:r>
              <a:rPr lang="es-AR" sz="2000" dirty="0">
                <a:solidFill>
                  <a:srgbClr val="000000"/>
                </a:solidFill>
                <a:latin typeface="StagSans-Light"/>
              </a:rPr>
              <a:t>y los conversores </a:t>
            </a:r>
            <a:r>
              <a:rPr lang="es-AR" sz="2000" dirty="0">
                <a:solidFill>
                  <a:srgbClr val="000000"/>
                </a:solidFill>
                <a:latin typeface="StagSans-Medium"/>
              </a:rPr>
              <a:t>POL </a:t>
            </a:r>
            <a:r>
              <a:rPr lang="es-AR" sz="2000" dirty="0">
                <a:solidFill>
                  <a:srgbClr val="000000"/>
                </a:solidFill>
                <a:latin typeface="StagSans-Light"/>
              </a:rPr>
              <a:t>(</a:t>
            </a:r>
            <a:r>
              <a:rPr lang="es-AR" sz="2000" i="1" dirty="0">
                <a:solidFill>
                  <a:srgbClr val="000000"/>
                </a:solidFill>
                <a:latin typeface="StagSans-BookItalic"/>
              </a:rPr>
              <a:t>Point Of Load</a:t>
            </a:r>
            <a:r>
              <a:rPr lang="es-AR" sz="2000" dirty="0">
                <a:solidFill>
                  <a:srgbClr val="000000"/>
                </a:solidFill>
                <a:latin typeface="StagSans-Light"/>
              </a:rPr>
              <a:t>).</a:t>
            </a:r>
            <a:endParaRPr lang="es-AR" sz="2000" dirty="0"/>
          </a:p>
        </p:txBody>
      </p:sp>
    </p:spTree>
    <p:extLst>
      <p:ext uri="{BB962C8B-B14F-4D97-AF65-F5344CB8AC3E}">
        <p14:creationId xmlns:p14="http://schemas.microsoft.com/office/powerpoint/2010/main" val="1916586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10" name="Marcador de número de diapositiva 9"/>
          <p:cNvSpPr>
            <a:spLocks noGrp="1"/>
          </p:cNvSpPr>
          <p:nvPr>
            <p:ph type="sldNum" sz="quarter" idx="12"/>
          </p:nvPr>
        </p:nvSpPr>
        <p:spPr/>
        <p:txBody>
          <a:bodyPr/>
          <a:lstStyle/>
          <a:p>
            <a:fld id="{A7D676CD-028D-45B6-9F4A-4529E96E3F94}" type="slidenum">
              <a:rPr lang="es-AR" smtClean="0"/>
              <a:t>6</a:t>
            </a:fld>
            <a:endParaRPr lang="es-AR"/>
          </a:p>
        </p:txBody>
      </p:sp>
      <p:sp>
        <p:nvSpPr>
          <p:cNvPr id="7" name="Rectángulo 6"/>
          <p:cNvSpPr/>
          <p:nvPr/>
        </p:nvSpPr>
        <p:spPr>
          <a:xfrm>
            <a:off x="653142" y="1102294"/>
            <a:ext cx="11090367" cy="5262979"/>
          </a:xfrm>
          <a:prstGeom prst="rect">
            <a:avLst/>
          </a:prstGeom>
        </p:spPr>
        <p:txBody>
          <a:bodyPr wrap="square">
            <a:spAutoFit/>
          </a:bodyPr>
          <a:lstStyle/>
          <a:p>
            <a:r>
              <a:rPr lang="es-AR" sz="2800" b="1" dirty="0" smtClean="0">
                <a:latin typeface="StagSans-Semibold"/>
              </a:rPr>
              <a:t>VRM</a:t>
            </a:r>
          </a:p>
          <a:p>
            <a:endParaRPr lang="es-AR" sz="2800" dirty="0">
              <a:latin typeface="StagSans-Semibold"/>
            </a:endParaRPr>
          </a:p>
          <a:p>
            <a:r>
              <a:rPr lang="es-AR" sz="2000" dirty="0">
                <a:latin typeface="StagSans-Light"/>
              </a:rPr>
              <a:t>El </a:t>
            </a:r>
            <a:r>
              <a:rPr lang="es-AR" sz="2000" dirty="0">
                <a:latin typeface="StagSans-Medium"/>
              </a:rPr>
              <a:t>VRM </a:t>
            </a:r>
            <a:r>
              <a:rPr lang="es-AR" sz="2000" dirty="0">
                <a:latin typeface="StagSans-Light"/>
              </a:rPr>
              <a:t>o módulo regulador de tensión, es </a:t>
            </a:r>
            <a:r>
              <a:rPr lang="es-AR" sz="2000" dirty="0" smtClean="0">
                <a:latin typeface="StagSans-Light"/>
              </a:rPr>
              <a:t>una fuente </a:t>
            </a:r>
            <a:r>
              <a:rPr lang="es-AR" sz="2000" dirty="0">
                <a:latin typeface="StagSans-Light"/>
              </a:rPr>
              <a:t>secundaria de alimentación que </a:t>
            </a:r>
            <a:r>
              <a:rPr lang="es-AR" sz="2000" dirty="0" smtClean="0">
                <a:latin typeface="StagSans-Light"/>
              </a:rPr>
              <a:t>suministra tensión al </a:t>
            </a:r>
            <a:r>
              <a:rPr lang="es-AR" sz="2000" dirty="0">
                <a:latin typeface="StagSans-Light"/>
              </a:rPr>
              <a:t>procesador</a:t>
            </a:r>
            <a:r>
              <a:rPr lang="es-AR" sz="2000" dirty="0" smtClean="0">
                <a:latin typeface="StagSans-Light"/>
              </a:rPr>
              <a:t>.</a:t>
            </a:r>
          </a:p>
          <a:p>
            <a:endParaRPr lang="es-AR" sz="2000" dirty="0">
              <a:latin typeface="StagSans-Light"/>
            </a:endParaRPr>
          </a:p>
          <a:p>
            <a:r>
              <a:rPr lang="es-AR" sz="2000" dirty="0">
                <a:latin typeface="StagSans-Light"/>
              </a:rPr>
              <a:t>El valor </a:t>
            </a:r>
            <a:r>
              <a:rPr lang="es-AR" sz="2000" dirty="0" smtClean="0">
                <a:latin typeface="StagSans-Light"/>
              </a:rPr>
              <a:t>correcto de esta tensión </a:t>
            </a:r>
            <a:r>
              <a:rPr lang="es-AR" sz="2000" dirty="0">
                <a:latin typeface="StagSans-Light"/>
              </a:rPr>
              <a:t>es comunicado </a:t>
            </a:r>
            <a:r>
              <a:rPr lang="es-AR" sz="2000" dirty="0" smtClean="0">
                <a:latin typeface="StagSans-Light"/>
              </a:rPr>
              <a:t>por el </a:t>
            </a:r>
            <a:r>
              <a:rPr lang="es-AR" sz="2000" dirty="0">
                <a:latin typeface="StagSans-Light"/>
              </a:rPr>
              <a:t>procesador al VRM durante el encendido </a:t>
            </a:r>
            <a:r>
              <a:rPr lang="es-AR" sz="2000" dirty="0" smtClean="0">
                <a:latin typeface="StagSans-Light"/>
              </a:rPr>
              <a:t>del equipo</a:t>
            </a:r>
            <a:r>
              <a:rPr lang="es-AR" sz="2000" dirty="0">
                <a:latin typeface="StagSans-Light"/>
              </a:rPr>
              <a:t>, mediante una cadena de 8 bits </a:t>
            </a:r>
            <a:r>
              <a:rPr lang="es-AR" sz="2000" dirty="0" smtClean="0">
                <a:latin typeface="StagSans-Light"/>
              </a:rPr>
              <a:t>llamada </a:t>
            </a:r>
            <a:r>
              <a:rPr lang="es-AR" sz="2000" dirty="0" smtClean="0">
                <a:latin typeface="StagSans-Medium"/>
              </a:rPr>
              <a:t>VID </a:t>
            </a:r>
            <a:r>
              <a:rPr lang="es-AR" sz="2000" dirty="0">
                <a:latin typeface="StagSans-Light"/>
              </a:rPr>
              <a:t>(identificador de tensión</a:t>
            </a:r>
            <a:r>
              <a:rPr lang="es-AR" sz="2000" dirty="0" smtClean="0">
                <a:latin typeface="StagSans-Light"/>
              </a:rPr>
              <a:t>).</a:t>
            </a:r>
          </a:p>
          <a:p>
            <a:endParaRPr lang="es-AR" sz="2000" dirty="0">
              <a:latin typeface="StagSans-Light"/>
            </a:endParaRPr>
          </a:p>
          <a:p>
            <a:r>
              <a:rPr lang="es-AR" sz="2000" dirty="0">
                <a:latin typeface="StagSans-Light"/>
              </a:rPr>
              <a:t>Tal como su nombre lo indica, los </a:t>
            </a:r>
            <a:r>
              <a:rPr lang="es-AR" sz="2000" dirty="0" smtClean="0">
                <a:latin typeface="StagSans-Medium"/>
              </a:rPr>
              <a:t>módulos </a:t>
            </a:r>
            <a:r>
              <a:rPr lang="es-AR" sz="2000" dirty="0" smtClean="0">
                <a:latin typeface="StagSans-Light"/>
              </a:rPr>
              <a:t>reguladores </a:t>
            </a:r>
            <a:r>
              <a:rPr lang="es-AR" sz="2000" dirty="0">
                <a:latin typeface="StagSans-Light"/>
              </a:rPr>
              <a:t>de tensión solían conformar un</a:t>
            </a:r>
          </a:p>
          <a:p>
            <a:r>
              <a:rPr lang="es-AR" sz="2000" dirty="0">
                <a:latin typeface="StagSans-Light"/>
              </a:rPr>
              <a:t>circuito separado del </a:t>
            </a:r>
            <a:r>
              <a:rPr lang="es-AR" sz="2000" dirty="0" err="1">
                <a:latin typeface="StagSans-Light"/>
              </a:rPr>
              <a:t>motherboard</a:t>
            </a:r>
            <a:r>
              <a:rPr lang="es-AR" sz="2000" dirty="0">
                <a:latin typeface="StagSans-Light"/>
              </a:rPr>
              <a:t>, que </a:t>
            </a:r>
            <a:r>
              <a:rPr lang="es-AR" sz="2000" dirty="0" smtClean="0">
                <a:latin typeface="StagSans-Light"/>
              </a:rPr>
              <a:t>se conectaban </a:t>
            </a:r>
            <a:r>
              <a:rPr lang="es-AR" sz="2000" dirty="0">
                <a:latin typeface="StagSans-Light"/>
              </a:rPr>
              <a:t>cuando era necesario. Esto era</a:t>
            </a:r>
          </a:p>
          <a:p>
            <a:r>
              <a:rPr lang="es-AR" sz="2000" dirty="0">
                <a:latin typeface="StagSans-Light"/>
              </a:rPr>
              <a:t>habitual en la época de los </a:t>
            </a:r>
            <a:r>
              <a:rPr lang="es-AR" sz="2000" dirty="0" smtClean="0">
                <a:latin typeface="StagSans-Light"/>
              </a:rPr>
              <a:t>procesadores 80486 </a:t>
            </a:r>
            <a:r>
              <a:rPr lang="es-AR" sz="2000" dirty="0">
                <a:latin typeface="StagSans-Light"/>
              </a:rPr>
              <a:t>y Pentium</a:t>
            </a:r>
            <a:r>
              <a:rPr lang="es-AR" sz="2000" dirty="0" smtClean="0">
                <a:latin typeface="StagSans-Light"/>
              </a:rPr>
              <a:t>.</a:t>
            </a:r>
          </a:p>
          <a:p>
            <a:endParaRPr lang="es-AR" sz="2000" dirty="0">
              <a:latin typeface="StagSans-Light"/>
            </a:endParaRPr>
          </a:p>
          <a:p>
            <a:r>
              <a:rPr lang="es-AR" sz="2000" dirty="0">
                <a:latin typeface="StagSans-Light"/>
              </a:rPr>
              <a:t>En la actualidad, este circuito viene soldado </a:t>
            </a:r>
            <a:r>
              <a:rPr lang="es-AR" sz="2000" dirty="0" smtClean="0">
                <a:latin typeface="StagSans-Light"/>
              </a:rPr>
              <a:t>al PCB </a:t>
            </a:r>
            <a:r>
              <a:rPr lang="es-AR" sz="2000" dirty="0">
                <a:latin typeface="StagSans-Light"/>
              </a:rPr>
              <a:t>del </a:t>
            </a:r>
            <a:r>
              <a:rPr lang="es-AR" sz="2000" dirty="0" err="1">
                <a:latin typeface="StagSans-Light"/>
              </a:rPr>
              <a:t>motherboard</a:t>
            </a:r>
            <a:r>
              <a:rPr lang="es-AR" sz="2000" dirty="0">
                <a:latin typeface="StagSans-Light"/>
              </a:rPr>
              <a:t>, por lo tanto, no se </a:t>
            </a:r>
            <a:r>
              <a:rPr lang="es-AR" sz="2000" dirty="0" smtClean="0">
                <a:latin typeface="StagSans-Light"/>
              </a:rPr>
              <a:t>trata de </a:t>
            </a:r>
            <a:r>
              <a:rPr lang="es-AR" sz="2000" dirty="0">
                <a:latin typeface="StagSans-Light"/>
              </a:rPr>
              <a:t>un módulo independiente.</a:t>
            </a:r>
          </a:p>
          <a:p>
            <a:r>
              <a:rPr lang="es-AR" sz="2000" dirty="0">
                <a:latin typeface="StagSans-Light"/>
              </a:rPr>
              <a:t>El nombre correcto es </a:t>
            </a:r>
            <a:r>
              <a:rPr lang="es-AR" sz="2000" dirty="0">
                <a:latin typeface="StagSans-Medium"/>
              </a:rPr>
              <a:t>VRD</a:t>
            </a:r>
            <a:r>
              <a:rPr lang="es-AR" sz="2000" dirty="0">
                <a:latin typeface="StagSans-Light"/>
              </a:rPr>
              <a:t>, pero por </a:t>
            </a:r>
            <a:r>
              <a:rPr lang="es-AR" sz="2000" dirty="0" smtClean="0">
                <a:latin typeface="StagSans-Light"/>
              </a:rPr>
              <a:t>una cuestión </a:t>
            </a:r>
            <a:r>
              <a:rPr lang="es-AR" sz="2000" dirty="0">
                <a:latin typeface="StagSans-Light"/>
              </a:rPr>
              <a:t>de “costumbre” también se lo sigue</a:t>
            </a:r>
          </a:p>
          <a:p>
            <a:r>
              <a:rPr lang="es-AR" sz="2000" dirty="0">
                <a:latin typeface="StagSans-Light"/>
              </a:rPr>
              <a:t>llamando </a:t>
            </a:r>
            <a:r>
              <a:rPr lang="es-AR" sz="2000" dirty="0">
                <a:latin typeface="StagSans-Book"/>
              </a:rPr>
              <a:t>VRM</a:t>
            </a:r>
            <a:r>
              <a:rPr lang="es-AR" sz="2000" dirty="0">
                <a:latin typeface="StagSans-Light"/>
              </a:rPr>
              <a:t>.</a:t>
            </a:r>
            <a:endParaRPr lang="es-AR" sz="2000" dirty="0"/>
          </a:p>
        </p:txBody>
      </p:sp>
    </p:spTree>
    <p:extLst>
      <p:ext uri="{BB962C8B-B14F-4D97-AF65-F5344CB8AC3E}">
        <p14:creationId xmlns:p14="http://schemas.microsoft.com/office/powerpoint/2010/main" val="3947925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13" name="Marcador de número de diapositiva 12"/>
          <p:cNvSpPr>
            <a:spLocks noGrp="1"/>
          </p:cNvSpPr>
          <p:nvPr>
            <p:ph type="sldNum" sz="quarter" idx="12"/>
          </p:nvPr>
        </p:nvSpPr>
        <p:spPr/>
        <p:txBody>
          <a:bodyPr/>
          <a:lstStyle/>
          <a:p>
            <a:fld id="{A7D676CD-028D-45B6-9F4A-4529E96E3F94}" type="slidenum">
              <a:rPr lang="es-AR" smtClean="0"/>
              <a:t>7</a:t>
            </a:fld>
            <a:endParaRPr lang="es-AR"/>
          </a:p>
        </p:txBody>
      </p:sp>
      <p:sp>
        <p:nvSpPr>
          <p:cNvPr id="2" name="Rectángulo 1"/>
          <p:cNvSpPr/>
          <p:nvPr/>
        </p:nvSpPr>
        <p:spPr>
          <a:xfrm>
            <a:off x="483326" y="1171042"/>
            <a:ext cx="10998925" cy="1354217"/>
          </a:xfrm>
          <a:prstGeom prst="rect">
            <a:avLst/>
          </a:prstGeom>
        </p:spPr>
        <p:txBody>
          <a:bodyPr wrap="square">
            <a:spAutoFit/>
          </a:bodyPr>
          <a:lstStyle/>
          <a:p>
            <a:r>
              <a:rPr lang="es-AR" sz="2800" b="1" dirty="0">
                <a:latin typeface="StagSans-Semibold"/>
              </a:rPr>
              <a:t>VRD</a:t>
            </a:r>
          </a:p>
          <a:p>
            <a:r>
              <a:rPr lang="es-AR" dirty="0">
                <a:latin typeface="StagSans-Light"/>
              </a:rPr>
              <a:t>Un </a:t>
            </a:r>
            <a:r>
              <a:rPr lang="es-AR" dirty="0">
                <a:latin typeface="StagSans-Medium"/>
              </a:rPr>
              <a:t>VRD </a:t>
            </a:r>
            <a:r>
              <a:rPr lang="es-AR" dirty="0">
                <a:latin typeface="StagSans-Light"/>
              </a:rPr>
              <a:t>es un circuito que cumple la </a:t>
            </a:r>
            <a:r>
              <a:rPr lang="es-AR" dirty="0" smtClean="0">
                <a:latin typeface="StagSans-Light"/>
              </a:rPr>
              <a:t>misma función </a:t>
            </a:r>
            <a:r>
              <a:rPr lang="es-AR" dirty="0">
                <a:latin typeface="StagSans-Light"/>
              </a:rPr>
              <a:t>que un módulo VRM, con la </a:t>
            </a:r>
            <a:r>
              <a:rPr lang="es-AR" dirty="0" smtClean="0">
                <a:latin typeface="StagSans-Light"/>
              </a:rPr>
              <a:t>diferencia de </a:t>
            </a:r>
            <a:r>
              <a:rPr lang="es-AR" dirty="0">
                <a:latin typeface="StagSans-Light"/>
              </a:rPr>
              <a:t>que forma parte de la placa en sí. </a:t>
            </a:r>
            <a:r>
              <a:rPr lang="es-AR" dirty="0" smtClean="0">
                <a:latin typeface="StagSans-Light"/>
              </a:rPr>
              <a:t>Sus componentes </a:t>
            </a:r>
            <a:r>
              <a:rPr lang="es-AR" dirty="0">
                <a:latin typeface="StagSans-Light"/>
              </a:rPr>
              <a:t>vienen soldados al PCB lo </a:t>
            </a:r>
            <a:r>
              <a:rPr lang="es-AR" dirty="0" smtClean="0">
                <a:latin typeface="StagSans-Light"/>
              </a:rPr>
              <a:t>que –entre </a:t>
            </a:r>
            <a:r>
              <a:rPr lang="es-AR" dirty="0">
                <a:latin typeface="StagSans-Light"/>
              </a:rPr>
              <a:t>otras ventajas– disminuye los costos</a:t>
            </a:r>
            <a:r>
              <a:rPr lang="es-AR" dirty="0" smtClean="0">
                <a:latin typeface="StagSans-Light"/>
              </a:rPr>
              <a:t>. </a:t>
            </a:r>
            <a:endParaRPr lang="es-AR" dirty="0"/>
          </a:p>
        </p:txBody>
      </p:sp>
      <p:sp>
        <p:nvSpPr>
          <p:cNvPr id="3" name="Rectángulo 2"/>
          <p:cNvSpPr/>
          <p:nvPr/>
        </p:nvSpPr>
        <p:spPr>
          <a:xfrm>
            <a:off x="483326" y="2525259"/>
            <a:ext cx="10998925" cy="3139321"/>
          </a:xfrm>
          <a:prstGeom prst="rect">
            <a:avLst/>
          </a:prstGeom>
        </p:spPr>
        <p:txBody>
          <a:bodyPr wrap="square">
            <a:spAutoFit/>
          </a:bodyPr>
          <a:lstStyle/>
          <a:p>
            <a:r>
              <a:rPr lang="es-AR" dirty="0">
                <a:latin typeface="StagSans-Light"/>
              </a:rPr>
              <a:t>Los componentes que forman parte </a:t>
            </a:r>
            <a:r>
              <a:rPr lang="es-AR" dirty="0" smtClean="0">
                <a:latin typeface="StagSans-Light"/>
              </a:rPr>
              <a:t>del circuito </a:t>
            </a:r>
            <a:r>
              <a:rPr lang="es-AR" dirty="0">
                <a:latin typeface="StagSans-Light"/>
              </a:rPr>
              <a:t>VRD pueden </a:t>
            </a:r>
            <a:r>
              <a:rPr lang="es-AR" dirty="0" smtClean="0">
                <a:latin typeface="StagSans-Light"/>
              </a:rPr>
              <a:t>encontrarse </a:t>
            </a:r>
            <a:r>
              <a:rPr lang="es-AR" dirty="0">
                <a:latin typeface="StagSans-Light"/>
              </a:rPr>
              <a:t>alrededor del zócalo </a:t>
            </a:r>
            <a:r>
              <a:rPr lang="es-AR" dirty="0" smtClean="0">
                <a:latin typeface="StagSans-Light"/>
              </a:rPr>
              <a:t>del procesador</a:t>
            </a:r>
            <a:r>
              <a:rPr lang="es-AR" dirty="0">
                <a:latin typeface="StagSans-Light"/>
              </a:rPr>
              <a:t>.</a:t>
            </a:r>
          </a:p>
          <a:p>
            <a:r>
              <a:rPr lang="es-AR" dirty="0">
                <a:latin typeface="StagSans-Light"/>
              </a:rPr>
              <a:t>Al igual que en el VRM, el valor de </a:t>
            </a:r>
            <a:r>
              <a:rPr lang="es-AR" dirty="0" smtClean="0">
                <a:latin typeface="StagSans-Light"/>
              </a:rPr>
              <a:t>tensión adecuado </a:t>
            </a:r>
            <a:r>
              <a:rPr lang="es-AR" dirty="0">
                <a:latin typeface="StagSans-Light"/>
              </a:rPr>
              <a:t>es programado </a:t>
            </a:r>
            <a:r>
              <a:rPr lang="es-AR" dirty="0" smtClean="0">
                <a:latin typeface="StagSans-Light"/>
              </a:rPr>
              <a:t>por el procesador en el VRD, </a:t>
            </a:r>
            <a:r>
              <a:rPr lang="es-AR" dirty="0">
                <a:latin typeface="StagSans-Light"/>
              </a:rPr>
              <a:t>configuración que </a:t>
            </a:r>
            <a:r>
              <a:rPr lang="es-AR" dirty="0" smtClean="0">
                <a:latin typeface="StagSans-Light"/>
              </a:rPr>
              <a:t>antiguamente el </a:t>
            </a:r>
            <a:r>
              <a:rPr lang="es-AR" dirty="0">
                <a:latin typeface="StagSans-Light"/>
              </a:rPr>
              <a:t>usuario o el técnico debía llevar a </a:t>
            </a:r>
            <a:r>
              <a:rPr lang="es-AR" dirty="0" smtClean="0">
                <a:latin typeface="StagSans-Light"/>
              </a:rPr>
              <a:t>cabo mediante </a:t>
            </a:r>
            <a:r>
              <a:rPr lang="es-AR" dirty="0" err="1">
                <a:latin typeface="StagSans-Light"/>
              </a:rPr>
              <a:t>jumpers</a:t>
            </a:r>
            <a:r>
              <a:rPr lang="es-AR" dirty="0">
                <a:latin typeface="StagSans-Light"/>
              </a:rPr>
              <a:t> o </a:t>
            </a:r>
            <a:r>
              <a:rPr lang="es-AR" dirty="0" err="1">
                <a:latin typeface="StagSans-Light"/>
              </a:rPr>
              <a:t>switches</a:t>
            </a:r>
            <a:r>
              <a:rPr lang="es-AR" dirty="0">
                <a:latin typeface="StagSans-Light"/>
              </a:rPr>
              <a:t>.</a:t>
            </a:r>
          </a:p>
          <a:p>
            <a:r>
              <a:rPr lang="es-AR" dirty="0">
                <a:latin typeface="StagSans-Light"/>
              </a:rPr>
              <a:t>El circuito regulador de tensión suele </a:t>
            </a:r>
            <a:r>
              <a:rPr lang="es-AR" dirty="0" smtClean="0">
                <a:latin typeface="StagSans-Light"/>
              </a:rPr>
              <a:t>encargarse de </a:t>
            </a:r>
            <a:r>
              <a:rPr lang="es-AR" dirty="0">
                <a:latin typeface="StagSans-Light"/>
              </a:rPr>
              <a:t>administrar cerca del 85% de </a:t>
            </a:r>
            <a:r>
              <a:rPr lang="es-AR" dirty="0" smtClean="0">
                <a:latin typeface="StagSans-Light"/>
              </a:rPr>
              <a:t>la energía </a:t>
            </a:r>
            <a:r>
              <a:rPr lang="es-AR" dirty="0">
                <a:latin typeface="StagSans-Light"/>
              </a:rPr>
              <a:t>total que recibe el </a:t>
            </a:r>
            <a:r>
              <a:rPr lang="es-AR" dirty="0" err="1">
                <a:latin typeface="StagSans-Light"/>
              </a:rPr>
              <a:t>motherboard</a:t>
            </a:r>
            <a:r>
              <a:rPr lang="es-AR" dirty="0">
                <a:latin typeface="StagSans-Light"/>
              </a:rPr>
              <a:t>.</a:t>
            </a:r>
          </a:p>
          <a:p>
            <a:r>
              <a:rPr lang="es-AR" dirty="0">
                <a:latin typeface="StagSans-Light"/>
              </a:rPr>
              <a:t>Intel se encarga de definir la </a:t>
            </a:r>
            <a:r>
              <a:rPr lang="es-AR" dirty="0" smtClean="0">
                <a:latin typeface="StagSans-Light"/>
              </a:rPr>
              <a:t>especificación VRD</a:t>
            </a:r>
            <a:r>
              <a:rPr lang="es-AR" dirty="0">
                <a:latin typeface="StagSans-Light"/>
              </a:rPr>
              <a:t>, que ya alcanzó la versión 12.0. </a:t>
            </a:r>
            <a:r>
              <a:rPr lang="es-AR" dirty="0" smtClean="0">
                <a:latin typeface="StagSans-Light"/>
              </a:rPr>
              <a:t>Esta norma </a:t>
            </a:r>
            <a:r>
              <a:rPr lang="es-AR" dirty="0">
                <a:latin typeface="StagSans-Light"/>
              </a:rPr>
              <a:t>establece determinados </a:t>
            </a:r>
            <a:r>
              <a:rPr lang="es-AR" dirty="0" smtClean="0">
                <a:latin typeface="StagSans-Light"/>
              </a:rPr>
              <a:t>parámetros y </a:t>
            </a:r>
            <a:r>
              <a:rPr lang="es-AR" dirty="0">
                <a:latin typeface="StagSans-Light"/>
              </a:rPr>
              <a:t>niveles de tensión que los fabricantes </a:t>
            </a:r>
            <a:r>
              <a:rPr lang="es-AR" dirty="0" smtClean="0">
                <a:latin typeface="StagSans-Light"/>
              </a:rPr>
              <a:t>de </a:t>
            </a:r>
            <a:r>
              <a:rPr lang="es-AR" dirty="0" err="1" smtClean="0">
                <a:latin typeface="StagSans-Light"/>
              </a:rPr>
              <a:t>motherboards</a:t>
            </a:r>
            <a:r>
              <a:rPr lang="es-AR" dirty="0" smtClean="0">
                <a:latin typeface="StagSans-Light"/>
              </a:rPr>
              <a:t> </a:t>
            </a:r>
            <a:r>
              <a:rPr lang="es-AR" dirty="0">
                <a:latin typeface="StagSans-Light"/>
              </a:rPr>
              <a:t>deben cumplir para que </a:t>
            </a:r>
            <a:r>
              <a:rPr lang="es-AR" dirty="0" smtClean="0">
                <a:latin typeface="StagSans-Light"/>
              </a:rPr>
              <a:t>el procesador </a:t>
            </a:r>
            <a:r>
              <a:rPr lang="es-AR" dirty="0">
                <a:latin typeface="StagSans-Light"/>
              </a:rPr>
              <a:t>se alimente en forma correcta.</a:t>
            </a:r>
          </a:p>
          <a:p>
            <a:r>
              <a:rPr lang="es-AR" dirty="0">
                <a:latin typeface="StagSans-Light"/>
              </a:rPr>
              <a:t>Además, la especificación define la </a:t>
            </a:r>
            <a:r>
              <a:rPr lang="es-AR" dirty="0" smtClean="0">
                <a:latin typeface="StagSans-Light"/>
              </a:rPr>
              <a:t>administración energética </a:t>
            </a:r>
            <a:r>
              <a:rPr lang="es-AR" dirty="0">
                <a:latin typeface="StagSans-Light"/>
              </a:rPr>
              <a:t>que los </a:t>
            </a:r>
            <a:r>
              <a:rPr lang="es-AR" dirty="0" err="1">
                <a:latin typeface="StagSans-Light"/>
              </a:rPr>
              <a:t>motherboards</a:t>
            </a:r>
            <a:r>
              <a:rPr lang="es-AR" dirty="0">
                <a:latin typeface="StagSans-Light"/>
              </a:rPr>
              <a:t> deben</a:t>
            </a:r>
          </a:p>
          <a:p>
            <a:r>
              <a:rPr lang="es-AR" dirty="0">
                <a:latin typeface="StagSans-Light"/>
              </a:rPr>
              <a:t>respetar para garantizar ciertos niveles </a:t>
            </a:r>
            <a:r>
              <a:rPr lang="es-AR" dirty="0" smtClean="0">
                <a:latin typeface="StagSans-Light"/>
              </a:rPr>
              <a:t>de estabilidad</a:t>
            </a:r>
            <a:r>
              <a:rPr lang="es-AR" dirty="0">
                <a:latin typeface="StagSans-Light"/>
              </a:rPr>
              <a:t>, velocidad de respuesta y precisión.</a:t>
            </a:r>
            <a:endParaRPr lang="es-AR" dirty="0"/>
          </a:p>
        </p:txBody>
      </p:sp>
    </p:spTree>
    <p:extLst>
      <p:ext uri="{BB962C8B-B14F-4D97-AF65-F5344CB8AC3E}">
        <p14:creationId xmlns:p14="http://schemas.microsoft.com/office/powerpoint/2010/main" val="3468006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3" name="Marcador de número de diapositiva 2"/>
          <p:cNvSpPr>
            <a:spLocks noGrp="1"/>
          </p:cNvSpPr>
          <p:nvPr>
            <p:ph type="sldNum" sz="quarter" idx="12"/>
          </p:nvPr>
        </p:nvSpPr>
        <p:spPr/>
        <p:txBody>
          <a:bodyPr/>
          <a:lstStyle/>
          <a:p>
            <a:fld id="{A7D676CD-028D-45B6-9F4A-4529E96E3F94}" type="slidenum">
              <a:rPr lang="es-AR" smtClean="0"/>
              <a:t>8</a:t>
            </a:fld>
            <a:endParaRPr lang="es-AR"/>
          </a:p>
        </p:txBody>
      </p:sp>
      <p:sp>
        <p:nvSpPr>
          <p:cNvPr id="2" name="Rectángulo 1"/>
          <p:cNvSpPr/>
          <p:nvPr/>
        </p:nvSpPr>
        <p:spPr>
          <a:xfrm>
            <a:off x="621638" y="1214497"/>
            <a:ext cx="10254343" cy="4555093"/>
          </a:xfrm>
          <a:prstGeom prst="rect">
            <a:avLst/>
          </a:prstGeom>
        </p:spPr>
        <p:txBody>
          <a:bodyPr wrap="square">
            <a:spAutoFit/>
          </a:bodyPr>
          <a:lstStyle/>
          <a:p>
            <a:r>
              <a:rPr lang="es-AR" sz="2800" b="1" dirty="0">
                <a:latin typeface="StagSans-Semibold"/>
              </a:rPr>
              <a:t>Conversores </a:t>
            </a:r>
            <a:r>
              <a:rPr lang="es-AR" sz="2800" b="1" dirty="0" smtClean="0">
                <a:latin typeface="StagSans-Semibold"/>
              </a:rPr>
              <a:t>POL</a:t>
            </a:r>
          </a:p>
          <a:p>
            <a:endParaRPr lang="es-AR" sz="2800" dirty="0">
              <a:latin typeface="StagSans-Semibold"/>
            </a:endParaRPr>
          </a:p>
          <a:p>
            <a:r>
              <a:rPr lang="es-AR" dirty="0">
                <a:latin typeface="StagSans-Light"/>
              </a:rPr>
              <a:t>Los </a:t>
            </a:r>
            <a:r>
              <a:rPr lang="es-AR" b="1" dirty="0">
                <a:latin typeface="StagSans-Medium"/>
              </a:rPr>
              <a:t>conversores POL </a:t>
            </a:r>
            <a:r>
              <a:rPr lang="es-AR" dirty="0">
                <a:latin typeface="StagSans-Light"/>
              </a:rPr>
              <a:t>(o conversores de </a:t>
            </a:r>
            <a:r>
              <a:rPr lang="es-AR" dirty="0" smtClean="0">
                <a:latin typeface="StagSans-Light"/>
              </a:rPr>
              <a:t>punto de </a:t>
            </a:r>
            <a:r>
              <a:rPr lang="es-AR" dirty="0">
                <a:latin typeface="StagSans-Light"/>
              </a:rPr>
              <a:t>carga) son circuitos que se encargan de</a:t>
            </a:r>
          </a:p>
          <a:p>
            <a:r>
              <a:rPr lang="es-AR" dirty="0">
                <a:latin typeface="StagSans-Light"/>
              </a:rPr>
              <a:t>recibir la energía de la fuente de alimentación </a:t>
            </a:r>
            <a:r>
              <a:rPr lang="es-AR" dirty="0" smtClean="0">
                <a:latin typeface="StagSans-Light"/>
              </a:rPr>
              <a:t>y convertirla </a:t>
            </a:r>
            <a:r>
              <a:rPr lang="es-AR" dirty="0">
                <a:latin typeface="StagSans-Light"/>
              </a:rPr>
              <a:t>a los valores de tensión requeridos</a:t>
            </a:r>
          </a:p>
          <a:p>
            <a:r>
              <a:rPr lang="es-AR" dirty="0">
                <a:latin typeface="StagSans-Light"/>
              </a:rPr>
              <a:t>por otros circuitos, tales como la </a:t>
            </a:r>
            <a:r>
              <a:rPr lang="es-AR" dirty="0">
                <a:latin typeface="StagSans-Medium"/>
              </a:rPr>
              <a:t>interfaz </a:t>
            </a:r>
            <a:r>
              <a:rPr lang="es-AR" dirty="0" smtClean="0">
                <a:latin typeface="StagSans-Medium"/>
              </a:rPr>
              <a:t>gráfica incorporada </a:t>
            </a:r>
            <a:r>
              <a:rPr lang="es-AR" dirty="0">
                <a:latin typeface="StagSans-Light"/>
              </a:rPr>
              <a:t>en el </a:t>
            </a:r>
            <a:r>
              <a:rPr lang="es-AR" dirty="0" err="1">
                <a:latin typeface="StagSans-Light"/>
              </a:rPr>
              <a:t>motherboard</a:t>
            </a:r>
            <a:r>
              <a:rPr lang="es-AR" dirty="0">
                <a:latin typeface="StagSans-Light"/>
              </a:rPr>
              <a:t> o el </a:t>
            </a:r>
            <a:r>
              <a:rPr lang="es-AR" dirty="0" err="1">
                <a:latin typeface="StagSans-Medium"/>
              </a:rPr>
              <a:t>southbridge</a:t>
            </a:r>
            <a:r>
              <a:rPr lang="es-AR" dirty="0" smtClean="0">
                <a:latin typeface="StagSans-Light"/>
              </a:rPr>
              <a:t>.</a:t>
            </a:r>
          </a:p>
          <a:p>
            <a:endParaRPr lang="es-AR" dirty="0">
              <a:latin typeface="StagSans-Light"/>
            </a:endParaRPr>
          </a:p>
          <a:p>
            <a:r>
              <a:rPr lang="es-AR" dirty="0" smtClean="0">
                <a:latin typeface="StagSans-Light"/>
              </a:rPr>
              <a:t>Se llama </a:t>
            </a:r>
            <a:r>
              <a:rPr lang="es-AR" b="1" dirty="0" smtClean="0">
                <a:latin typeface="StagSans-Light"/>
              </a:rPr>
              <a:t>Punto de Carga, </a:t>
            </a:r>
            <a:r>
              <a:rPr lang="es-AR" dirty="0" smtClean="0">
                <a:latin typeface="StagSans-Light"/>
              </a:rPr>
              <a:t>porque estos circuitos se instalan al lado de los componentes a los cuales le suministran energía. Con </a:t>
            </a:r>
            <a:r>
              <a:rPr lang="es-AR" dirty="0">
                <a:latin typeface="StagSans-Light"/>
              </a:rPr>
              <a:t>la finalidad de reducir la impedancia </a:t>
            </a:r>
            <a:r>
              <a:rPr lang="es-AR" dirty="0" smtClean="0">
                <a:latin typeface="StagSans-Light"/>
              </a:rPr>
              <a:t>y minimizar </a:t>
            </a:r>
            <a:r>
              <a:rPr lang="es-AR" dirty="0">
                <a:latin typeface="StagSans-Light"/>
              </a:rPr>
              <a:t>las interferencias </a:t>
            </a:r>
            <a:r>
              <a:rPr lang="es-AR" dirty="0" smtClean="0">
                <a:latin typeface="StagSans-Light"/>
              </a:rPr>
              <a:t>electromagnéticas</a:t>
            </a:r>
            <a:r>
              <a:rPr lang="es-AR" dirty="0">
                <a:latin typeface="StagSans-Light"/>
              </a:rPr>
              <a:t>.</a:t>
            </a:r>
            <a:endParaRPr lang="es-AR" dirty="0" smtClean="0">
              <a:latin typeface="StagSans-Light"/>
            </a:endParaRPr>
          </a:p>
          <a:p>
            <a:endParaRPr lang="es-AR" dirty="0">
              <a:latin typeface="StagSans-Light"/>
            </a:endParaRPr>
          </a:p>
          <a:p>
            <a:r>
              <a:rPr lang="es-AR" dirty="0">
                <a:latin typeface="StagSans-Light"/>
              </a:rPr>
              <a:t>A diferencia de circuitos más complejos como </a:t>
            </a:r>
            <a:r>
              <a:rPr lang="es-AR" dirty="0" smtClean="0">
                <a:latin typeface="StagSans-Light"/>
              </a:rPr>
              <a:t>el VRM </a:t>
            </a:r>
            <a:r>
              <a:rPr lang="es-AR" dirty="0">
                <a:latin typeface="StagSans-Light"/>
              </a:rPr>
              <a:t>o el VRD, un circuito POL no requiere ser</a:t>
            </a:r>
          </a:p>
          <a:p>
            <a:r>
              <a:rPr lang="es-AR" dirty="0">
                <a:latin typeface="StagSans-Light"/>
              </a:rPr>
              <a:t>programado para entregar tensiones por </a:t>
            </a:r>
            <a:r>
              <a:rPr lang="es-AR" dirty="0" smtClean="0">
                <a:latin typeface="StagSans-Light"/>
              </a:rPr>
              <a:t>demanda, como </a:t>
            </a:r>
            <a:r>
              <a:rPr lang="es-AR" dirty="0">
                <a:latin typeface="StagSans-Light"/>
              </a:rPr>
              <a:t>es el caso del valor VID</a:t>
            </a:r>
            <a:r>
              <a:rPr lang="es-AR" dirty="0" smtClean="0">
                <a:latin typeface="StagSans-Light"/>
              </a:rPr>
              <a:t>.</a:t>
            </a:r>
          </a:p>
          <a:p>
            <a:endParaRPr lang="es-AR" dirty="0">
              <a:latin typeface="StagSans-Light"/>
            </a:endParaRPr>
          </a:p>
          <a:p>
            <a:r>
              <a:rPr lang="es-AR" dirty="0">
                <a:latin typeface="StagSans-Light"/>
              </a:rPr>
              <a:t>Hoy en día se están dejando de lado por </a:t>
            </a:r>
            <a:r>
              <a:rPr lang="es-AR" dirty="0" smtClean="0">
                <a:latin typeface="StagSans-Light"/>
              </a:rPr>
              <a:t>su baja </a:t>
            </a:r>
            <a:r>
              <a:rPr lang="es-AR" dirty="0">
                <a:latin typeface="StagSans-Light"/>
              </a:rPr>
              <a:t>eficiencia, y se alimenta a los </a:t>
            </a:r>
            <a:r>
              <a:rPr lang="es-AR" dirty="0" smtClean="0">
                <a:latin typeface="StagSans-Light"/>
              </a:rPr>
              <a:t>componentes mencionados </a:t>
            </a:r>
            <a:r>
              <a:rPr lang="es-AR" dirty="0">
                <a:latin typeface="StagSans-Light"/>
              </a:rPr>
              <a:t>a través de la derivación de </a:t>
            </a:r>
            <a:r>
              <a:rPr lang="es-AR" dirty="0" smtClean="0">
                <a:latin typeface="StagSans-Light"/>
              </a:rPr>
              <a:t>fases del </a:t>
            </a:r>
            <a:r>
              <a:rPr lang="es-AR" dirty="0">
                <a:latin typeface="StagSans-Light"/>
              </a:rPr>
              <a:t>VRD hacia ellos.</a:t>
            </a:r>
            <a:endParaRPr lang="es-AR" dirty="0"/>
          </a:p>
        </p:txBody>
      </p:sp>
    </p:spTree>
    <p:extLst>
      <p:ext uri="{BB962C8B-B14F-4D97-AF65-F5344CB8AC3E}">
        <p14:creationId xmlns:p14="http://schemas.microsoft.com/office/powerpoint/2010/main" val="4113124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566" y="65281"/>
            <a:ext cx="535576" cy="704018"/>
          </a:xfrm>
          <a:prstGeom prst="rect">
            <a:avLst/>
          </a:prstGeom>
        </p:spPr>
      </p:pic>
      <p:sp>
        <p:nvSpPr>
          <p:cNvPr id="5" name="Subtítulo 2"/>
          <p:cNvSpPr txBox="1">
            <a:spLocks/>
          </p:cNvSpPr>
          <p:nvPr/>
        </p:nvSpPr>
        <p:spPr>
          <a:xfrm>
            <a:off x="653142" y="510479"/>
            <a:ext cx="6753498" cy="517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1600" b="0" i="0" u="none" strike="noStrike" kern="1200" cap="none" spc="0" normalizeH="0" baseline="0" noProof="0" dirty="0" smtClean="0">
                <a:ln>
                  <a:noFill/>
                </a:ln>
                <a:solidFill>
                  <a:prstClr val="black"/>
                </a:solidFill>
                <a:effectLst/>
                <a:uLnTx/>
                <a:uFillTx/>
                <a:latin typeface="Bodoni MT" panose="02070603080606020203" pitchFamily="18" charset="0"/>
                <a:ea typeface="+mn-ea"/>
                <a:cs typeface="+mn-cs"/>
              </a:rPr>
              <a:t>Facultad de Ingeniería – UNLZ</a:t>
            </a:r>
          </a:p>
        </p:txBody>
      </p:sp>
      <p:cxnSp>
        <p:nvCxnSpPr>
          <p:cNvPr id="8" name="Conector recto 7"/>
          <p:cNvCxnSpPr/>
          <p:nvPr/>
        </p:nvCxnSpPr>
        <p:spPr>
          <a:xfrm>
            <a:off x="0" y="897489"/>
            <a:ext cx="12192000" cy="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499274"/>
            <a:ext cx="12192000" cy="3587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Programación de Computadoras</a:t>
            </a:r>
          </a:p>
        </p:txBody>
      </p:sp>
      <p:sp>
        <p:nvSpPr>
          <p:cNvPr id="6" name="CuadroTexto 5"/>
          <p:cNvSpPr txBox="1"/>
          <p:nvPr/>
        </p:nvSpPr>
        <p:spPr>
          <a:xfrm>
            <a:off x="9504381" y="248869"/>
            <a:ext cx="27432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AR" sz="2800" b="1" i="0" strike="noStrike" kern="1200" cap="none" spc="0" normalizeH="0" baseline="0" noProof="0" dirty="0" err="1" smtClean="0">
                <a:ln>
                  <a:noFill/>
                </a:ln>
                <a:solidFill>
                  <a:schemeClr val="accent5">
                    <a:lumMod val="50000"/>
                  </a:schemeClr>
                </a:solidFill>
                <a:effectLst/>
                <a:uLnTx/>
                <a:uFillTx/>
                <a:latin typeface="LiberationSerif"/>
              </a:rPr>
              <a:t>MotherBoard</a:t>
            </a:r>
            <a:endParaRPr kumimoji="0" lang="es-AR" sz="2800" b="1" i="0" strike="noStrike" kern="1200" cap="none" spc="0" normalizeH="0" baseline="0" noProof="0" dirty="0" smtClean="0">
              <a:ln>
                <a:noFill/>
              </a:ln>
              <a:solidFill>
                <a:schemeClr val="accent5">
                  <a:lumMod val="50000"/>
                </a:schemeClr>
              </a:solidFill>
              <a:effectLst/>
              <a:uLnTx/>
              <a:uFillTx/>
              <a:latin typeface="LiberationSerif"/>
            </a:endParaRPr>
          </a:p>
        </p:txBody>
      </p:sp>
      <p:sp>
        <p:nvSpPr>
          <p:cNvPr id="3" name="Marcador de número de diapositiva 2"/>
          <p:cNvSpPr>
            <a:spLocks noGrp="1"/>
          </p:cNvSpPr>
          <p:nvPr>
            <p:ph type="sldNum" sz="quarter" idx="12"/>
          </p:nvPr>
        </p:nvSpPr>
        <p:spPr/>
        <p:txBody>
          <a:bodyPr/>
          <a:lstStyle/>
          <a:p>
            <a:fld id="{A7D676CD-028D-45B6-9F4A-4529E96E3F94}" type="slidenum">
              <a:rPr lang="es-AR" smtClean="0"/>
              <a:t>9</a:t>
            </a:fld>
            <a:endParaRPr lang="es-AR"/>
          </a:p>
        </p:txBody>
      </p:sp>
      <p:sp>
        <p:nvSpPr>
          <p:cNvPr id="2" name="Rectángulo 1"/>
          <p:cNvSpPr/>
          <p:nvPr/>
        </p:nvSpPr>
        <p:spPr>
          <a:xfrm>
            <a:off x="653141" y="1214498"/>
            <a:ext cx="11312435" cy="4431983"/>
          </a:xfrm>
          <a:prstGeom prst="rect">
            <a:avLst/>
          </a:prstGeom>
        </p:spPr>
        <p:txBody>
          <a:bodyPr wrap="square">
            <a:spAutoFit/>
          </a:bodyPr>
          <a:lstStyle/>
          <a:p>
            <a:r>
              <a:rPr lang="es-AR" sz="2400" b="1" dirty="0" smtClean="0">
                <a:latin typeface="StagSans-Bold"/>
              </a:rPr>
              <a:t>Componentes involucrados</a:t>
            </a:r>
          </a:p>
          <a:p>
            <a:endParaRPr lang="es-AR" sz="2400" b="1" dirty="0">
              <a:latin typeface="StagSans-Bold"/>
            </a:endParaRPr>
          </a:p>
          <a:p>
            <a:r>
              <a:rPr lang="es-AR" dirty="0">
                <a:solidFill>
                  <a:srgbClr val="000000"/>
                </a:solidFill>
                <a:latin typeface="StagSans-Light"/>
              </a:rPr>
              <a:t>En los circuitos encargados de administrar </a:t>
            </a:r>
            <a:r>
              <a:rPr lang="es-AR" dirty="0" smtClean="0">
                <a:solidFill>
                  <a:srgbClr val="000000"/>
                </a:solidFill>
                <a:latin typeface="StagSans-Light"/>
              </a:rPr>
              <a:t>la energía </a:t>
            </a:r>
            <a:r>
              <a:rPr lang="es-AR" dirty="0">
                <a:solidFill>
                  <a:srgbClr val="000000"/>
                </a:solidFill>
                <a:latin typeface="StagSans-Light"/>
              </a:rPr>
              <a:t>en el </a:t>
            </a:r>
            <a:r>
              <a:rPr lang="es-AR" dirty="0" err="1">
                <a:solidFill>
                  <a:srgbClr val="000000"/>
                </a:solidFill>
                <a:latin typeface="StagSans-Light"/>
              </a:rPr>
              <a:t>motherboard</a:t>
            </a:r>
            <a:r>
              <a:rPr lang="es-AR" dirty="0">
                <a:solidFill>
                  <a:srgbClr val="000000"/>
                </a:solidFill>
                <a:latin typeface="StagSans-Light"/>
              </a:rPr>
              <a:t> se encuentran: </a:t>
            </a:r>
            <a:endParaRPr lang="es-AR" dirty="0" smtClean="0">
              <a:solidFill>
                <a:srgbClr val="000000"/>
              </a:solidFill>
              <a:latin typeface="StagSans-Light"/>
            </a:endParaRPr>
          </a:p>
          <a:p>
            <a:endParaRPr lang="es-AR" dirty="0" smtClean="0">
              <a:solidFill>
                <a:srgbClr val="000000"/>
              </a:solidFill>
              <a:latin typeface="StagSans-Light"/>
            </a:endParaRPr>
          </a:p>
          <a:p>
            <a:pPr marL="285750" indent="-285750">
              <a:buFont typeface="Arial" panose="020B0604020202020204" pitchFamily="34" charset="0"/>
              <a:buChar char="•"/>
            </a:pPr>
            <a:r>
              <a:rPr lang="es-AR" dirty="0" smtClean="0">
                <a:solidFill>
                  <a:srgbClr val="000000"/>
                </a:solidFill>
                <a:latin typeface="StagSans-Medium"/>
              </a:rPr>
              <a:t>Controladores </a:t>
            </a:r>
            <a:r>
              <a:rPr lang="es-AR" b="1" dirty="0" smtClean="0">
                <a:solidFill>
                  <a:srgbClr val="000000"/>
                </a:solidFill>
                <a:latin typeface="StagSans-Medium"/>
              </a:rPr>
              <a:t>PWM</a:t>
            </a:r>
            <a:r>
              <a:rPr lang="es-AR" dirty="0" smtClean="0">
                <a:solidFill>
                  <a:srgbClr val="000000"/>
                </a:solidFill>
                <a:latin typeface="StagSans-Light"/>
              </a:rPr>
              <a:t>. </a:t>
            </a:r>
          </a:p>
          <a:p>
            <a:pPr marL="285750" indent="-285750">
              <a:buFont typeface="Arial" panose="020B0604020202020204" pitchFamily="34" charset="0"/>
              <a:buChar char="•"/>
            </a:pPr>
            <a:r>
              <a:rPr lang="es-AR" b="1" dirty="0">
                <a:solidFill>
                  <a:srgbClr val="000000"/>
                </a:solidFill>
                <a:latin typeface="StagSans-Medium"/>
              </a:rPr>
              <a:t>T</a:t>
            </a:r>
            <a:r>
              <a:rPr lang="es-AR" b="1" dirty="0" smtClean="0">
                <a:solidFill>
                  <a:srgbClr val="000000"/>
                </a:solidFill>
                <a:latin typeface="StagSans-Medium"/>
              </a:rPr>
              <a:t>ransistores</a:t>
            </a:r>
            <a:r>
              <a:rPr lang="es-AR" dirty="0" smtClean="0">
                <a:solidFill>
                  <a:srgbClr val="000000"/>
                </a:solidFill>
                <a:latin typeface="StagSans-Medium"/>
              </a:rPr>
              <a:t> MOSFET </a:t>
            </a:r>
            <a:r>
              <a:rPr lang="es-AR" dirty="0">
                <a:solidFill>
                  <a:srgbClr val="000000"/>
                </a:solidFill>
                <a:latin typeface="StagSans-Light"/>
              </a:rPr>
              <a:t>(</a:t>
            </a:r>
            <a:r>
              <a:rPr lang="es-AR" i="1" dirty="0" smtClean="0">
                <a:solidFill>
                  <a:srgbClr val="000000"/>
                </a:solidFill>
                <a:latin typeface="StagSans-BookItalic"/>
              </a:rPr>
              <a:t>Metal- </a:t>
            </a:r>
            <a:r>
              <a:rPr lang="en-US" i="1" dirty="0" smtClean="0">
                <a:solidFill>
                  <a:srgbClr val="000000"/>
                </a:solidFill>
                <a:latin typeface="StagSans-BookItalic"/>
              </a:rPr>
              <a:t>Oxide-Semiconductor </a:t>
            </a:r>
            <a:r>
              <a:rPr lang="en-US" i="1" dirty="0">
                <a:solidFill>
                  <a:srgbClr val="000000"/>
                </a:solidFill>
                <a:latin typeface="StagSans-BookItalic"/>
              </a:rPr>
              <a:t>Field </a:t>
            </a:r>
            <a:r>
              <a:rPr lang="en-US" i="1" dirty="0" smtClean="0">
                <a:solidFill>
                  <a:srgbClr val="000000"/>
                </a:solidFill>
                <a:latin typeface="StagSans-BookItalic"/>
              </a:rPr>
              <a:t>Effect </a:t>
            </a:r>
            <a:r>
              <a:rPr lang="en-US" i="1" dirty="0">
                <a:solidFill>
                  <a:srgbClr val="000000"/>
                </a:solidFill>
                <a:latin typeface="StagSans-BookItalic"/>
              </a:rPr>
              <a:t>Transistor</a:t>
            </a:r>
            <a:r>
              <a:rPr lang="en-US" dirty="0" smtClean="0">
                <a:solidFill>
                  <a:srgbClr val="000000"/>
                </a:solidFill>
                <a:latin typeface="StagSans-Light"/>
              </a:rPr>
              <a:t>), </a:t>
            </a:r>
          </a:p>
          <a:p>
            <a:pPr marL="285750" indent="-285750">
              <a:buFont typeface="Arial" panose="020B0604020202020204" pitchFamily="34" charset="0"/>
              <a:buChar char="•"/>
            </a:pPr>
            <a:r>
              <a:rPr lang="es-AR" dirty="0">
                <a:latin typeface="StagSans-Light"/>
              </a:rPr>
              <a:t>C</a:t>
            </a:r>
            <a:r>
              <a:rPr lang="es-AR" dirty="0" smtClean="0">
                <a:latin typeface="StagSans-Light"/>
              </a:rPr>
              <a:t>hips </a:t>
            </a:r>
            <a:r>
              <a:rPr lang="es-AR" dirty="0">
                <a:latin typeface="StagSans-Light"/>
              </a:rPr>
              <a:t>llamados </a:t>
            </a:r>
            <a:r>
              <a:rPr lang="es-AR" b="1" dirty="0">
                <a:latin typeface="StagSans-Medium"/>
              </a:rPr>
              <a:t>MOSFET </a:t>
            </a:r>
            <a:r>
              <a:rPr lang="es-AR" b="1" dirty="0" smtClean="0">
                <a:latin typeface="StagSans-Medium"/>
              </a:rPr>
              <a:t>driver</a:t>
            </a:r>
            <a:r>
              <a:rPr lang="es-AR" dirty="0" smtClean="0">
                <a:latin typeface="StagSans-Light"/>
              </a:rPr>
              <a:t>. </a:t>
            </a:r>
          </a:p>
          <a:p>
            <a:pPr marL="285750" indent="-285750">
              <a:buFont typeface="Arial" panose="020B0604020202020204" pitchFamily="34" charset="0"/>
              <a:buChar char="•"/>
            </a:pPr>
            <a:r>
              <a:rPr lang="es-AR" b="1" dirty="0">
                <a:latin typeface="StagSans-Medium"/>
              </a:rPr>
              <a:t>B</a:t>
            </a:r>
            <a:r>
              <a:rPr lang="es-AR" b="1" dirty="0" smtClean="0">
                <a:latin typeface="StagSans-Medium"/>
              </a:rPr>
              <a:t>obinas</a:t>
            </a:r>
            <a:r>
              <a:rPr lang="es-AR" dirty="0" smtClean="0">
                <a:latin typeface="StagSans-Medium"/>
              </a:rPr>
              <a:t> </a:t>
            </a:r>
            <a:r>
              <a:rPr lang="es-AR" dirty="0">
                <a:latin typeface="StagSans-Light"/>
              </a:rPr>
              <a:t>(</a:t>
            </a:r>
            <a:r>
              <a:rPr lang="es-AR" dirty="0" smtClean="0">
                <a:latin typeface="StagSans-Light"/>
              </a:rPr>
              <a:t>de hierro </a:t>
            </a:r>
            <a:r>
              <a:rPr lang="es-AR" dirty="0">
                <a:latin typeface="StagSans-Light"/>
              </a:rPr>
              <a:t>o ferrita) </a:t>
            </a:r>
            <a:endParaRPr lang="es-AR" dirty="0" smtClean="0">
              <a:latin typeface="StagSans-Light"/>
            </a:endParaRPr>
          </a:p>
          <a:p>
            <a:pPr marL="285750" indent="-285750">
              <a:buFont typeface="Arial" panose="020B0604020202020204" pitchFamily="34" charset="0"/>
              <a:buChar char="•"/>
            </a:pPr>
            <a:r>
              <a:rPr lang="es-AR" b="1" dirty="0">
                <a:latin typeface="StagSans-Medium"/>
              </a:rPr>
              <a:t>C</a:t>
            </a:r>
            <a:r>
              <a:rPr lang="es-AR" b="1" dirty="0" smtClean="0">
                <a:latin typeface="StagSans-Medium"/>
              </a:rPr>
              <a:t>apacitores</a:t>
            </a:r>
            <a:r>
              <a:rPr lang="es-AR" dirty="0" smtClean="0">
                <a:latin typeface="StagSans-Medium"/>
              </a:rPr>
              <a:t> </a:t>
            </a:r>
            <a:r>
              <a:rPr lang="es-AR" dirty="0">
                <a:latin typeface="StagSans-Light"/>
              </a:rPr>
              <a:t>(electrolíticos o </a:t>
            </a:r>
            <a:r>
              <a:rPr lang="es-AR" dirty="0" smtClean="0">
                <a:latin typeface="StagSans-Light"/>
              </a:rPr>
              <a:t>de estado </a:t>
            </a:r>
            <a:r>
              <a:rPr lang="es-AR" dirty="0">
                <a:latin typeface="StagSans-Light"/>
              </a:rPr>
              <a:t>sólido</a:t>
            </a:r>
            <a:r>
              <a:rPr lang="es-AR" dirty="0" smtClean="0">
                <a:latin typeface="StagSans-Light"/>
              </a:rPr>
              <a:t>).</a:t>
            </a:r>
          </a:p>
          <a:p>
            <a:endParaRPr lang="es-AR" dirty="0">
              <a:latin typeface="StagSans-Light"/>
            </a:endParaRPr>
          </a:p>
          <a:p>
            <a:r>
              <a:rPr lang="es-AR" dirty="0">
                <a:latin typeface="StagSans-Light"/>
              </a:rPr>
              <a:t>Algunos </a:t>
            </a:r>
            <a:r>
              <a:rPr lang="es-AR" dirty="0" err="1">
                <a:latin typeface="StagSans-Light"/>
              </a:rPr>
              <a:t>motherboards</a:t>
            </a:r>
            <a:r>
              <a:rPr lang="es-AR" dirty="0">
                <a:latin typeface="StagSans-Light"/>
              </a:rPr>
              <a:t> emplean circuitos </a:t>
            </a:r>
            <a:r>
              <a:rPr lang="es-AR" dirty="0" smtClean="0">
                <a:latin typeface="StagSans-Light"/>
              </a:rPr>
              <a:t>integrados en </a:t>
            </a:r>
            <a:r>
              <a:rPr lang="es-AR" dirty="0">
                <a:latin typeface="StagSans-Light"/>
              </a:rPr>
              <a:t>vez de transistores. Estos transistores</a:t>
            </a:r>
          </a:p>
          <a:p>
            <a:r>
              <a:rPr lang="es-AR" dirty="0">
                <a:latin typeface="StagSans-Light"/>
              </a:rPr>
              <a:t>de potencia generan calor, motivo por el </a:t>
            </a:r>
            <a:r>
              <a:rPr lang="es-AR" dirty="0" smtClean="0">
                <a:latin typeface="StagSans-Light"/>
              </a:rPr>
              <a:t>cual los </a:t>
            </a:r>
            <a:r>
              <a:rPr lang="es-AR" dirty="0">
                <a:latin typeface="StagSans-Light"/>
              </a:rPr>
              <a:t>fabricantes suelen instalar algún sistema de</a:t>
            </a:r>
          </a:p>
          <a:p>
            <a:r>
              <a:rPr lang="es-AR" dirty="0">
                <a:latin typeface="StagSans-Light"/>
              </a:rPr>
              <a:t>refrigeración sobre ellos para enfriarlos (</a:t>
            </a:r>
            <a:r>
              <a:rPr lang="es-AR" dirty="0" smtClean="0">
                <a:latin typeface="StagSans-Light"/>
              </a:rPr>
              <a:t>disipador metálico </a:t>
            </a:r>
            <a:r>
              <a:rPr lang="es-AR" dirty="0">
                <a:latin typeface="StagSans-Light"/>
              </a:rPr>
              <a:t>pasivo, </a:t>
            </a:r>
            <a:r>
              <a:rPr lang="es-AR" dirty="0" err="1">
                <a:latin typeface="StagSans-Light"/>
              </a:rPr>
              <a:t>heat</a:t>
            </a:r>
            <a:r>
              <a:rPr lang="es-AR" dirty="0">
                <a:latin typeface="StagSans-Light"/>
              </a:rPr>
              <a:t> pipes, etc</a:t>
            </a:r>
            <a:r>
              <a:rPr lang="es-AR" dirty="0" smtClean="0">
                <a:latin typeface="StagSans-Light"/>
              </a:rPr>
              <a:t>.).</a:t>
            </a:r>
          </a:p>
          <a:p>
            <a:endParaRPr lang="es-AR" dirty="0">
              <a:latin typeface="StagSans-Light"/>
            </a:endParaRPr>
          </a:p>
          <a:p>
            <a:r>
              <a:rPr lang="es-AR" sz="2000" i="1" dirty="0">
                <a:latin typeface="StagSans-Light"/>
              </a:rPr>
              <a:t>La calidad de los componentes que integran </a:t>
            </a:r>
            <a:r>
              <a:rPr lang="es-AR" sz="2000" i="1" dirty="0" smtClean="0">
                <a:latin typeface="StagSans-Light"/>
              </a:rPr>
              <a:t>el apartado </a:t>
            </a:r>
            <a:r>
              <a:rPr lang="es-AR" sz="2000" i="1" dirty="0">
                <a:latin typeface="StagSans-Light"/>
              </a:rPr>
              <a:t>energético de un </a:t>
            </a:r>
            <a:r>
              <a:rPr lang="es-AR" sz="2000" i="1" dirty="0" err="1">
                <a:latin typeface="StagSans-Light"/>
              </a:rPr>
              <a:t>motherboard</a:t>
            </a:r>
            <a:r>
              <a:rPr lang="es-AR" sz="2000" i="1" dirty="0">
                <a:latin typeface="StagSans-Light"/>
              </a:rPr>
              <a:t> es vital.</a:t>
            </a:r>
            <a:endParaRPr lang="es-AR" sz="2000" i="1" dirty="0"/>
          </a:p>
        </p:txBody>
      </p:sp>
    </p:spTree>
    <p:extLst>
      <p:ext uri="{BB962C8B-B14F-4D97-AF65-F5344CB8AC3E}">
        <p14:creationId xmlns:p14="http://schemas.microsoft.com/office/powerpoint/2010/main" val="2986194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2295</Words>
  <Application>Microsoft Office PowerPoint</Application>
  <PresentationFormat>Panorámica</PresentationFormat>
  <Paragraphs>254</Paragraphs>
  <Slides>22</Slides>
  <Notes>0</Notes>
  <HiddenSlides>0</HiddenSlides>
  <MMClips>0</MMClips>
  <ScaleCrop>false</ScaleCrop>
  <HeadingPairs>
    <vt:vector size="6" baseType="variant">
      <vt:variant>
        <vt:lpstr>Fuentes usadas</vt:lpstr>
      </vt:variant>
      <vt:variant>
        <vt:i4>14</vt:i4>
      </vt:variant>
      <vt:variant>
        <vt:lpstr>Tema</vt:lpstr>
      </vt:variant>
      <vt:variant>
        <vt:i4>1</vt:i4>
      </vt:variant>
      <vt:variant>
        <vt:lpstr>Títulos de diapositiva</vt:lpstr>
      </vt:variant>
      <vt:variant>
        <vt:i4>22</vt:i4>
      </vt:variant>
    </vt:vector>
  </HeadingPairs>
  <TitlesOfParts>
    <vt:vector size="37" baseType="lpstr">
      <vt:lpstr>Arial</vt:lpstr>
      <vt:lpstr>Bodoni MT</vt:lpstr>
      <vt:lpstr>Calibri</vt:lpstr>
      <vt:lpstr>Calibri Light</vt:lpstr>
      <vt:lpstr>LiberationSerif</vt:lpstr>
      <vt:lpstr>StagSans-Bold</vt:lpstr>
      <vt:lpstr>StagSans-Book</vt:lpstr>
      <vt:lpstr>StagSans-BookItalic</vt:lpstr>
      <vt:lpstr>StagSans-Light</vt:lpstr>
      <vt:lpstr>StagSans-LightItalic</vt:lpstr>
      <vt:lpstr>StagSans-Medium</vt:lpstr>
      <vt:lpstr>StagSans-MediumItalic</vt:lpstr>
      <vt:lpstr>StagSans-Semibold</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Notebook Lab</dc:creator>
  <cp:lastModifiedBy>Notebook Lab</cp:lastModifiedBy>
  <cp:revision>54</cp:revision>
  <cp:lastPrinted>2017-09-15T13:36:19Z</cp:lastPrinted>
  <dcterms:created xsi:type="dcterms:W3CDTF">2017-08-17T17:28:37Z</dcterms:created>
  <dcterms:modified xsi:type="dcterms:W3CDTF">2018-09-16T21:34:19Z</dcterms:modified>
</cp:coreProperties>
</file>