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B370-9482-4C7F-8273-1D78754594E3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9B8B-C37D-46B4-B1F6-1629DA0121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56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B370-9482-4C7F-8273-1D78754594E3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9B8B-C37D-46B4-B1F6-1629DA0121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78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B370-9482-4C7F-8273-1D78754594E3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9B8B-C37D-46B4-B1F6-1629DA0121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97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B370-9482-4C7F-8273-1D78754594E3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9B8B-C37D-46B4-B1F6-1629DA0121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369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B370-9482-4C7F-8273-1D78754594E3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9B8B-C37D-46B4-B1F6-1629DA0121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759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B370-9482-4C7F-8273-1D78754594E3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9B8B-C37D-46B4-B1F6-1629DA0121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917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B370-9482-4C7F-8273-1D78754594E3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9B8B-C37D-46B4-B1F6-1629DA0121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220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B370-9482-4C7F-8273-1D78754594E3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9B8B-C37D-46B4-B1F6-1629DA0121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078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B370-9482-4C7F-8273-1D78754594E3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9B8B-C37D-46B4-B1F6-1629DA0121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755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B370-9482-4C7F-8273-1D78754594E3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9B8B-C37D-46B4-B1F6-1629DA0121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170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B370-9482-4C7F-8273-1D78754594E3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9B8B-C37D-46B4-B1F6-1629DA0121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883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B370-9482-4C7F-8273-1D78754594E3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9B8B-C37D-46B4-B1F6-1629DA0121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88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17411" y="5570509"/>
            <a:ext cx="9144000" cy="1035277"/>
          </a:xfrm>
        </p:spPr>
        <p:txBody>
          <a:bodyPr>
            <a:normAutofit/>
          </a:bodyPr>
          <a:lstStyle/>
          <a:p>
            <a:r>
              <a:rPr lang="es-AR" sz="2800" dirty="0" smtClean="0">
                <a:latin typeface="Bodoni MT" panose="02070603080606020203" pitchFamily="18" charset="0"/>
              </a:rPr>
              <a:t>Universidad  Nacional de Lomas de </a:t>
            </a:r>
            <a:r>
              <a:rPr lang="es-AR" sz="2800" dirty="0">
                <a:latin typeface="Bodoni MT" panose="02070603080606020203" pitchFamily="18" charset="0"/>
              </a:rPr>
              <a:t>Z</a:t>
            </a:r>
            <a:r>
              <a:rPr lang="es-AR" sz="2800" dirty="0" smtClean="0">
                <a:latin typeface="Bodoni MT" panose="02070603080606020203" pitchFamily="18" charset="0"/>
              </a:rPr>
              <a:t>amora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94" y="650128"/>
            <a:ext cx="3445783" cy="4529501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08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10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886097" y="1516360"/>
            <a:ext cx="104198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>
                <a:latin typeface="LiberationSerif"/>
              </a:rPr>
              <a:t>Ventaja:</a:t>
            </a:r>
          </a:p>
          <a:p>
            <a:endParaRPr lang="es-AR" dirty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LiberationSerif"/>
              </a:rPr>
              <a:t>La ventaja de este tipo de transferencia es la baja </a:t>
            </a:r>
            <a:r>
              <a:rPr lang="es-AR" b="1" dirty="0" smtClean="0">
                <a:latin typeface="LiberationSerif"/>
              </a:rPr>
              <a:t>latencia</a:t>
            </a:r>
            <a:r>
              <a:rPr lang="es-AR" dirty="0" smtClean="0">
                <a:latin typeface="LiberationSerif"/>
              </a:rPr>
              <a:t> (retardo), lo que los hace ideales para conexiones de alta prioridad, como la memoria de sistema y memoria de video. </a:t>
            </a:r>
          </a:p>
          <a:p>
            <a:endParaRPr lang="es-AR" dirty="0" smtClean="0">
              <a:latin typeface="LiberationSerif"/>
            </a:endParaRPr>
          </a:p>
          <a:p>
            <a:r>
              <a:rPr lang="es-AR" b="1" dirty="0" smtClean="0">
                <a:latin typeface="LiberationSerif"/>
              </a:rPr>
              <a:t>Desventaja: </a:t>
            </a:r>
          </a:p>
          <a:p>
            <a:endParaRPr lang="es-AR" dirty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LiberationSerif"/>
              </a:rPr>
              <a:t>R</a:t>
            </a:r>
            <a:r>
              <a:rPr lang="es-AR" dirty="0" smtClean="0">
                <a:latin typeface="LiberationSerif"/>
              </a:rPr>
              <a:t>equiere de un gran número de pistas que conecten los </a:t>
            </a:r>
            <a:r>
              <a:rPr lang="es-AR" dirty="0">
                <a:latin typeface="LiberationSerif"/>
              </a:rPr>
              <a:t>componentes de manera </a:t>
            </a:r>
            <a:r>
              <a:rPr lang="es-AR" dirty="0" smtClean="0">
                <a:latin typeface="LiberationSerif"/>
              </a:rPr>
              <a:t>fija.</a:t>
            </a:r>
          </a:p>
          <a:p>
            <a:endParaRPr lang="es-AR" dirty="0" smtClean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LiberationSerif"/>
              </a:rPr>
              <a:t>L</a:t>
            </a:r>
            <a:r>
              <a:rPr lang="es-AR" dirty="0" smtClean="0">
                <a:latin typeface="LiberationSerif"/>
              </a:rPr>
              <a:t>o </a:t>
            </a:r>
            <a:r>
              <a:rPr lang="es-AR" dirty="0">
                <a:latin typeface="LiberationSerif"/>
              </a:rPr>
              <a:t>que aumenta </a:t>
            </a:r>
            <a:r>
              <a:rPr lang="es-AR" dirty="0" smtClean="0">
                <a:latin typeface="LiberationSerif"/>
              </a:rPr>
              <a:t>la complejidad </a:t>
            </a:r>
            <a:r>
              <a:rPr lang="es-AR" dirty="0">
                <a:latin typeface="LiberationSerif"/>
              </a:rPr>
              <a:t>del circuito impreso en el </a:t>
            </a:r>
            <a:r>
              <a:rPr lang="es-AR" dirty="0" err="1" smtClean="0">
                <a:latin typeface="LiberationSerif"/>
              </a:rPr>
              <a:t>motherboard</a:t>
            </a:r>
            <a:r>
              <a:rPr lang="es-AR" dirty="0" smtClean="0">
                <a:latin typeface="LiberationSerif"/>
              </a:rPr>
              <a:t> o </a:t>
            </a:r>
            <a:r>
              <a:rPr lang="es-AR" dirty="0">
                <a:latin typeface="LiberationSerif"/>
              </a:rPr>
              <a:t>placa de video</a:t>
            </a:r>
            <a:r>
              <a:rPr lang="es-AR" dirty="0" smtClean="0">
                <a:latin typeface="LiberationSerif"/>
              </a:rPr>
              <a:t>.</a:t>
            </a:r>
          </a:p>
          <a:p>
            <a:r>
              <a:rPr lang="es-AR" dirty="0" smtClean="0">
                <a:latin typeface="LiberationSerif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LiberationSerif"/>
              </a:rPr>
              <a:t>También </a:t>
            </a:r>
            <a:r>
              <a:rPr lang="es-AR" dirty="0">
                <a:latin typeface="LiberationSerif"/>
              </a:rPr>
              <a:t>son </a:t>
            </a:r>
            <a:r>
              <a:rPr lang="es-AR" dirty="0" smtClean="0">
                <a:latin typeface="LiberationSerif"/>
              </a:rPr>
              <a:t>más susceptibles </a:t>
            </a:r>
            <a:r>
              <a:rPr lang="es-AR" dirty="0">
                <a:latin typeface="LiberationSerif"/>
              </a:rPr>
              <a:t>al ruido en la señal, lo que limita </a:t>
            </a:r>
            <a:r>
              <a:rPr lang="es-AR" dirty="0" smtClean="0">
                <a:latin typeface="LiberationSerif"/>
              </a:rPr>
              <a:t>la distancia </a:t>
            </a:r>
            <a:r>
              <a:rPr lang="es-AR" dirty="0">
                <a:latin typeface="LiberationSerif"/>
              </a:rPr>
              <a:t>entre emisor y receptor.</a:t>
            </a:r>
            <a:endParaRPr lang="es-AR" dirty="0" smtClean="0">
              <a:latin typeface="LiberationSerif"/>
            </a:endParaRPr>
          </a:p>
          <a:p>
            <a:endParaRPr lang="es-AR" dirty="0">
              <a:latin typeface="LiberationSerif"/>
            </a:endParaRP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389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11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385354" y="968510"/>
            <a:ext cx="1070065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latin typeface="LiberationSerif"/>
              </a:rPr>
              <a:t>Bus </a:t>
            </a:r>
            <a:r>
              <a:rPr lang="es-AR" b="1" dirty="0" smtClean="0">
                <a:latin typeface="LiberationSerif"/>
              </a:rPr>
              <a:t>serial</a:t>
            </a:r>
            <a:endParaRPr lang="es-AR" dirty="0" smtClean="0">
              <a:latin typeface="LiberationSerif"/>
            </a:endParaRPr>
          </a:p>
          <a:p>
            <a:endParaRPr lang="es-AR" dirty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Los buses </a:t>
            </a:r>
            <a:r>
              <a:rPr lang="es-AR" dirty="0">
                <a:latin typeface="LiberationSerif"/>
              </a:rPr>
              <a:t>seriales transfieren la </a:t>
            </a:r>
            <a:r>
              <a:rPr lang="es-AR" dirty="0" smtClean="0">
                <a:latin typeface="LiberationSerif"/>
              </a:rPr>
              <a:t>información de </a:t>
            </a:r>
            <a:r>
              <a:rPr lang="es-AR" dirty="0">
                <a:latin typeface="LiberationSerif"/>
              </a:rPr>
              <a:t>manera secuencial, </a:t>
            </a:r>
            <a:r>
              <a:rPr lang="es-AR" dirty="0" smtClean="0">
                <a:latin typeface="LiberationSerif"/>
              </a:rPr>
              <a:t>es decir, </a:t>
            </a:r>
            <a:r>
              <a:rPr lang="es-AR" dirty="0">
                <a:latin typeface="LiberationSerif"/>
              </a:rPr>
              <a:t>por una misma pista, viajan los datos </a:t>
            </a:r>
            <a:r>
              <a:rPr lang="es-AR" dirty="0" smtClean="0">
                <a:latin typeface="LiberationSerif"/>
              </a:rPr>
              <a:t>en partes </a:t>
            </a:r>
            <a:r>
              <a:rPr lang="es-AR" dirty="0">
                <a:latin typeface="LiberationSerif"/>
              </a:rPr>
              <a:t>uno detrás de otro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  <a:p>
            <a:r>
              <a:rPr lang="es-AR" b="1" dirty="0" smtClean="0">
                <a:latin typeface="LiberationSerif"/>
              </a:rPr>
              <a:t>Ejemplo:</a:t>
            </a:r>
            <a:r>
              <a:rPr lang="es-AR" dirty="0" smtClean="0">
                <a:latin typeface="LiberationSerif"/>
              </a:rPr>
              <a:t> el </a:t>
            </a:r>
            <a:r>
              <a:rPr lang="es-AR" dirty="0">
                <a:latin typeface="LiberationSerif"/>
              </a:rPr>
              <a:t>USB y </a:t>
            </a:r>
            <a:r>
              <a:rPr lang="es-AR" dirty="0" smtClean="0">
                <a:latin typeface="LiberationSerif"/>
              </a:rPr>
              <a:t>el PCI </a:t>
            </a:r>
            <a:r>
              <a:rPr lang="es-AR" dirty="0">
                <a:latin typeface="LiberationSerif"/>
              </a:rPr>
              <a:t>Express. Gracias a que son buses </a:t>
            </a:r>
            <a:r>
              <a:rPr lang="es-AR" dirty="0" smtClean="0">
                <a:latin typeface="LiberationSerif"/>
              </a:rPr>
              <a:t>seriales, requieren </a:t>
            </a:r>
            <a:r>
              <a:rPr lang="es-AR" dirty="0">
                <a:latin typeface="LiberationSerif"/>
              </a:rPr>
              <a:t>menor cantidad de pistas para </a:t>
            </a:r>
            <a:r>
              <a:rPr lang="es-AR" dirty="0" smtClean="0">
                <a:latin typeface="LiberationSerif"/>
              </a:rPr>
              <a:t>la interconexión </a:t>
            </a:r>
            <a:r>
              <a:rPr lang="es-AR" dirty="0">
                <a:latin typeface="LiberationSerif"/>
              </a:rPr>
              <a:t>de componentes, como la </a:t>
            </a:r>
            <a:r>
              <a:rPr lang="es-AR" dirty="0" smtClean="0">
                <a:latin typeface="LiberationSerif"/>
              </a:rPr>
              <a:t>tarjeta gráfica</a:t>
            </a:r>
            <a:r>
              <a:rPr lang="es-AR" dirty="0">
                <a:latin typeface="LiberationSerif"/>
              </a:rPr>
              <a:t>, que suele utilizar solamente 8 o 16 </a:t>
            </a:r>
            <a:r>
              <a:rPr lang="es-AR" dirty="0" smtClean="0">
                <a:latin typeface="LiberationSerif"/>
              </a:rPr>
              <a:t>pistas para </a:t>
            </a:r>
            <a:r>
              <a:rPr lang="es-AR" dirty="0">
                <a:latin typeface="LiberationSerif"/>
              </a:rPr>
              <a:t>transferir gran cantidad de datos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 smtClean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Su </a:t>
            </a:r>
            <a:r>
              <a:rPr lang="es-AR" dirty="0">
                <a:latin typeface="LiberationSerif"/>
              </a:rPr>
              <a:t>predecesor, el puerto AGP (un bus del </a:t>
            </a:r>
            <a:r>
              <a:rPr lang="es-AR" dirty="0" smtClean="0">
                <a:latin typeface="LiberationSerif"/>
              </a:rPr>
              <a:t>tipo paralelo</a:t>
            </a:r>
            <a:r>
              <a:rPr lang="es-AR" dirty="0">
                <a:latin typeface="LiberationSerif"/>
              </a:rPr>
              <a:t>), utilizaba 64 bits, es decir, 64 pistas de</a:t>
            </a:r>
          </a:p>
          <a:p>
            <a:r>
              <a:rPr lang="es-AR" dirty="0">
                <a:latin typeface="LiberationSerif"/>
              </a:rPr>
              <a:t>datos para transferir una cantidad de datos </a:t>
            </a:r>
            <a:r>
              <a:rPr lang="es-AR" dirty="0" smtClean="0">
                <a:latin typeface="LiberationSerif"/>
              </a:rPr>
              <a:t>considerablemente inferior.</a:t>
            </a:r>
          </a:p>
          <a:p>
            <a:endParaRPr lang="es-AR" dirty="0">
              <a:latin typeface="LiberationSerif"/>
            </a:endParaRPr>
          </a:p>
          <a:p>
            <a:r>
              <a:rPr lang="es-AR" dirty="0">
                <a:latin typeface="LiberationSerif"/>
              </a:rPr>
              <a:t>La principal desventaja de los buses de datos </a:t>
            </a:r>
            <a:r>
              <a:rPr lang="es-AR" dirty="0" smtClean="0">
                <a:latin typeface="LiberationSerif"/>
              </a:rPr>
              <a:t>es que </a:t>
            </a:r>
            <a:r>
              <a:rPr lang="es-AR" dirty="0">
                <a:latin typeface="LiberationSerif"/>
              </a:rPr>
              <a:t>requieren controladores en ambos extremos</a:t>
            </a:r>
          </a:p>
          <a:p>
            <a:r>
              <a:rPr lang="es-AR" dirty="0">
                <a:latin typeface="LiberationSerif"/>
              </a:rPr>
              <a:t>del bus, para serializar, transferir y </a:t>
            </a:r>
            <a:r>
              <a:rPr lang="es-AR" dirty="0" err="1" smtClean="0">
                <a:latin typeface="LiberationSerif"/>
              </a:rPr>
              <a:t>deserializar</a:t>
            </a:r>
            <a:r>
              <a:rPr lang="es-AR" dirty="0" smtClean="0">
                <a:latin typeface="LiberationSerif"/>
              </a:rPr>
              <a:t> los </a:t>
            </a:r>
            <a:r>
              <a:rPr lang="es-AR" dirty="0">
                <a:latin typeface="LiberationSerif"/>
              </a:rPr>
              <a:t>datos enviados. Esto aumenta la complejidad</a:t>
            </a:r>
          </a:p>
          <a:p>
            <a:r>
              <a:rPr lang="es-AR" dirty="0">
                <a:latin typeface="LiberationSerif"/>
              </a:rPr>
              <a:t>del sistema, implica un mayor poder de </a:t>
            </a:r>
            <a:r>
              <a:rPr lang="es-AR" dirty="0" smtClean="0">
                <a:latin typeface="LiberationSerif"/>
              </a:rPr>
              <a:t>procesamiento y </a:t>
            </a:r>
            <a:r>
              <a:rPr lang="es-AR" dirty="0">
                <a:latin typeface="LiberationSerif"/>
              </a:rPr>
              <a:t>genera un aumento en la latencia en la</a:t>
            </a:r>
          </a:p>
          <a:p>
            <a:r>
              <a:rPr lang="es-AR" dirty="0">
                <a:latin typeface="LiberationSerif"/>
              </a:rPr>
              <a:t>transferencia de la información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Expansibilidad</a:t>
            </a:r>
            <a:r>
              <a:rPr lang="es-AR" dirty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2295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12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653142" y="1171042"/>
            <a:ext cx="1018902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rgbClr val="333333"/>
                </a:solidFill>
                <a:latin typeface="LiberationSerif"/>
              </a:rPr>
              <a:t>Bus </a:t>
            </a:r>
            <a:r>
              <a:rPr lang="es-AR" sz="2000" b="1" dirty="0" smtClean="0">
                <a:solidFill>
                  <a:srgbClr val="333333"/>
                </a:solidFill>
                <a:latin typeface="LiberationSerif"/>
              </a:rPr>
              <a:t>ISA</a:t>
            </a:r>
          </a:p>
          <a:p>
            <a:endParaRPr lang="es-AR" sz="2000" b="1" dirty="0">
              <a:solidFill>
                <a:srgbClr val="333333"/>
              </a:solidFill>
              <a:latin typeface="LiberationSerif"/>
            </a:endParaRP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Bus creado por IBM a principios de la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década de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1980 para sus equipos de plataforma 8086,</a:t>
            </a: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aunque se siguió utilizando hasta en </a:t>
            </a:r>
            <a:r>
              <a:rPr lang="es-AR" dirty="0" err="1" smtClean="0">
                <a:solidFill>
                  <a:srgbClr val="000000"/>
                </a:solidFill>
                <a:latin typeface="LiberationSerif"/>
              </a:rPr>
              <a:t>motherboards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 de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Pentium III. </a:t>
            </a:r>
            <a:endParaRPr lang="es-AR" dirty="0" smtClean="0">
              <a:solidFill>
                <a:srgbClr val="000000"/>
              </a:solidFill>
              <a:latin typeface="LiberationSerif"/>
            </a:endParaRPr>
          </a:p>
          <a:p>
            <a:endParaRPr lang="es-AR" dirty="0">
              <a:solidFill>
                <a:srgbClr val="000000"/>
              </a:solidFill>
              <a:latin typeface="LiberationSerif"/>
            </a:endParaRP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T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enía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un ancho de bus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de 8 bits y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una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frecuencia de 4.7 </a:t>
            </a:r>
            <a:r>
              <a:rPr lang="es-AR" dirty="0" err="1" smtClean="0">
                <a:solidFill>
                  <a:srgbClr val="000000"/>
                </a:solidFill>
                <a:latin typeface="LiberationSerif"/>
              </a:rPr>
              <a:t>Mhz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. </a:t>
            </a:r>
            <a:endParaRPr lang="es-AR" dirty="0">
              <a:solidFill>
                <a:srgbClr val="000000"/>
              </a:solidFill>
              <a:latin typeface="LiberationSerif"/>
            </a:endParaRPr>
          </a:p>
          <a:p>
            <a:endParaRPr lang="es-AR" dirty="0">
              <a:solidFill>
                <a:srgbClr val="000000"/>
              </a:solidFill>
              <a:latin typeface="LiberationSerif"/>
            </a:endParaRP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Luego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se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extendió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a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16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bits y su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ancho de banda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se duplicó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, llegando a 16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MB/s.</a:t>
            </a:r>
          </a:p>
          <a:p>
            <a:endParaRPr lang="es-AR" dirty="0">
              <a:solidFill>
                <a:srgbClr val="000000"/>
              </a:solidFill>
              <a:latin typeface="LiberationSerif"/>
            </a:endParaRP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Con la llegada de Windows 3.1 y </a:t>
            </a:r>
            <a:r>
              <a:rPr lang="es-AR" i="1" dirty="0">
                <a:solidFill>
                  <a:srgbClr val="000000"/>
                </a:solidFill>
                <a:latin typeface="LiberationSerif"/>
              </a:rPr>
              <a:t>el boom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de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los entornos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gráficos en la PC, el bus ISA se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quedaba chico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para tales requerimientos y era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necesaria una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mejora para evitar el famoso efecto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cuello de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botella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.</a:t>
            </a:r>
          </a:p>
          <a:p>
            <a:endParaRPr lang="es-AR" dirty="0">
              <a:solidFill>
                <a:srgbClr val="000000"/>
              </a:solidFill>
              <a:latin typeface="LiberationSerif"/>
            </a:endParaRP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Varios fabricantes se unieron para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mejorarlo aún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más, con una versión de 32 bits llamada</a:t>
            </a:r>
          </a:p>
          <a:p>
            <a:r>
              <a:rPr lang="es-AR" b="1" dirty="0">
                <a:solidFill>
                  <a:srgbClr val="000000"/>
                </a:solidFill>
                <a:latin typeface="LiberationSerif"/>
              </a:rPr>
              <a:t>E-ISA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, que ofrecía 33 MB/s de transferencia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como máximo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. </a:t>
            </a:r>
            <a:endParaRPr lang="es-AR" dirty="0" smtClean="0">
              <a:solidFill>
                <a:srgbClr val="000000"/>
              </a:solidFill>
              <a:latin typeface="LiberationSerif"/>
            </a:endParaRPr>
          </a:p>
          <a:p>
            <a:endParaRPr lang="es-AR" dirty="0" smtClean="0">
              <a:solidFill>
                <a:srgbClr val="000000"/>
              </a:solidFill>
              <a:latin typeface="LiberationSerif"/>
            </a:endParaRPr>
          </a:p>
          <a:p>
            <a:r>
              <a:rPr lang="es-AR" dirty="0" smtClean="0">
                <a:solidFill>
                  <a:srgbClr val="000000"/>
                </a:solidFill>
                <a:latin typeface="LiberationSerif"/>
              </a:rPr>
              <a:t>Se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creó para competir contra otro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bus propietario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de IBM: el </a:t>
            </a:r>
            <a:r>
              <a:rPr lang="es-AR" b="1" dirty="0">
                <a:solidFill>
                  <a:srgbClr val="000000"/>
                </a:solidFill>
                <a:latin typeface="LiberationSerif"/>
              </a:rPr>
              <a:t>MCA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. Ambos cayeron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en</a:t>
            </a:r>
            <a:r>
              <a:rPr lang="es-AR" dirty="0" smtClean="0"/>
              <a:t> </a:t>
            </a:r>
            <a:r>
              <a:rPr lang="es-AR" dirty="0" smtClean="0">
                <a:latin typeface="LiberationSerif"/>
              </a:rPr>
              <a:t>el olvido </a:t>
            </a:r>
            <a:r>
              <a:rPr lang="es-AR" dirty="0">
                <a:latin typeface="LiberationSerif"/>
              </a:rPr>
              <a:t>tras el nacimiento del bus local </a:t>
            </a:r>
            <a:r>
              <a:rPr lang="es-AR" b="1" dirty="0">
                <a:latin typeface="LiberationSerif"/>
              </a:rPr>
              <a:t>VESA.</a:t>
            </a: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905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13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653142" y="1284500"/>
            <a:ext cx="1080298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rgbClr val="333333"/>
                </a:solidFill>
                <a:latin typeface="LiberationSerif"/>
              </a:rPr>
              <a:t>Bus local </a:t>
            </a:r>
            <a:r>
              <a:rPr lang="es-AR" sz="2000" b="1" dirty="0" smtClean="0">
                <a:solidFill>
                  <a:srgbClr val="333333"/>
                </a:solidFill>
                <a:latin typeface="LiberationSerif"/>
              </a:rPr>
              <a:t>VESA</a:t>
            </a:r>
          </a:p>
          <a:p>
            <a:endParaRPr lang="es-AR" sz="2000" b="1" dirty="0">
              <a:solidFill>
                <a:srgbClr val="333333"/>
              </a:solidFill>
              <a:latin typeface="LiberationSerif"/>
            </a:endParaRP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El </a:t>
            </a:r>
            <a:r>
              <a:rPr lang="es-AR" b="1" dirty="0">
                <a:solidFill>
                  <a:srgbClr val="000000"/>
                </a:solidFill>
                <a:latin typeface="LiberationSerif"/>
              </a:rPr>
              <a:t>VESA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 fue un bus local, lo que significa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que operaba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a la misma velocidad que la frecuencia</a:t>
            </a: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externa del procesador, de 25 a 40 MHz. </a:t>
            </a:r>
            <a:endParaRPr lang="es-AR" dirty="0" smtClean="0">
              <a:solidFill>
                <a:srgbClr val="000000"/>
              </a:solidFill>
              <a:latin typeface="LiberationSerif"/>
            </a:endParaRPr>
          </a:p>
          <a:p>
            <a:endParaRPr lang="es-AR" dirty="0" smtClean="0">
              <a:solidFill>
                <a:srgbClr val="000000"/>
              </a:solidFill>
              <a:latin typeface="LiberationSerif"/>
            </a:endParaRPr>
          </a:p>
          <a:p>
            <a:r>
              <a:rPr lang="es-AR" dirty="0" smtClean="0">
                <a:solidFill>
                  <a:srgbClr val="000000"/>
                </a:solidFill>
                <a:latin typeface="LiberationSerif"/>
              </a:rPr>
              <a:t>Era, una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extensión del bus ISA: en el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mismo zócalo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se podía colocar una placa ISA o una VESA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.</a:t>
            </a:r>
          </a:p>
          <a:p>
            <a:endParaRPr lang="es-AR" dirty="0">
              <a:solidFill>
                <a:srgbClr val="000000"/>
              </a:solidFill>
              <a:latin typeface="LiberationSerif"/>
            </a:endParaRP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Fue diseñado pensando en el apartado de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video, pero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al poco tiempo surgieron otras placas que</a:t>
            </a: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necesitaban mayor ancho de banda,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como </a:t>
            </a:r>
            <a:r>
              <a:rPr lang="es-AR" dirty="0">
                <a:latin typeface="LiberationSerif"/>
              </a:rPr>
              <a:t>placas de red y controladoras de disco</a:t>
            </a:r>
            <a:r>
              <a:rPr lang="es-AR" dirty="0" smtClean="0">
                <a:latin typeface="LiberationSerif"/>
              </a:rPr>
              <a:t>. </a:t>
            </a:r>
          </a:p>
          <a:p>
            <a:endParaRPr lang="es-AR" dirty="0" smtClean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Solo se utilizó </a:t>
            </a:r>
            <a:r>
              <a:rPr lang="es-AR" dirty="0">
                <a:latin typeface="LiberationSerif"/>
              </a:rPr>
              <a:t>este tipo de bus en plataformas 80486 </a:t>
            </a:r>
            <a:r>
              <a:rPr lang="es-AR" dirty="0" smtClean="0">
                <a:latin typeface="LiberationSerif"/>
              </a:rPr>
              <a:t>y fue </a:t>
            </a:r>
            <a:r>
              <a:rPr lang="es-AR" dirty="0">
                <a:latin typeface="LiberationSerif"/>
              </a:rPr>
              <a:t>rápidamente desplazado por el bus PCI.</a:t>
            </a: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170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14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653142" y="1110670"/>
            <a:ext cx="107006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rgbClr val="333333"/>
                </a:solidFill>
                <a:latin typeface="LiberationSerif"/>
              </a:rPr>
              <a:t>Bus </a:t>
            </a:r>
            <a:r>
              <a:rPr lang="es-AR" sz="2000" b="1" dirty="0" smtClean="0">
                <a:solidFill>
                  <a:srgbClr val="333333"/>
                </a:solidFill>
                <a:latin typeface="LiberationSerif"/>
              </a:rPr>
              <a:t>PCI</a:t>
            </a:r>
          </a:p>
          <a:p>
            <a:endParaRPr lang="es-AR" sz="2000" b="1" dirty="0">
              <a:solidFill>
                <a:srgbClr val="333333"/>
              </a:solidFill>
              <a:latin typeface="LiberationSerif"/>
            </a:endParaRP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Sus siglas significan </a:t>
            </a:r>
            <a:r>
              <a:rPr lang="es-AR" b="1" dirty="0" err="1">
                <a:solidFill>
                  <a:srgbClr val="000000"/>
                </a:solidFill>
                <a:latin typeface="LiberationSerif"/>
              </a:rPr>
              <a:t>Peripheral</a:t>
            </a:r>
            <a:r>
              <a:rPr lang="es-AR" b="1" dirty="0">
                <a:solidFill>
                  <a:srgbClr val="000000"/>
                </a:solidFill>
                <a:latin typeface="LiberationSerif"/>
              </a:rPr>
              <a:t> </a:t>
            </a:r>
            <a:r>
              <a:rPr lang="es-AR" b="1" dirty="0" err="1" smtClean="0">
                <a:solidFill>
                  <a:srgbClr val="000000"/>
                </a:solidFill>
                <a:latin typeface="LiberationSerif"/>
              </a:rPr>
              <a:t>Component</a:t>
            </a:r>
            <a:r>
              <a:rPr lang="es-AR" b="1" dirty="0" smtClean="0">
                <a:solidFill>
                  <a:srgbClr val="000000"/>
                </a:solidFill>
                <a:latin typeface="LiberationSerif"/>
              </a:rPr>
              <a:t> </a:t>
            </a:r>
            <a:r>
              <a:rPr lang="es-AR" b="1" dirty="0" err="1" smtClean="0">
                <a:solidFill>
                  <a:srgbClr val="000000"/>
                </a:solidFill>
                <a:latin typeface="LiberationSerif"/>
              </a:rPr>
              <a:t>Interconnect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. Este bus se implementó en la</a:t>
            </a: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primera mitad de la década de 1990, con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los últimos </a:t>
            </a:r>
            <a:r>
              <a:rPr lang="es-AR" dirty="0" err="1">
                <a:solidFill>
                  <a:srgbClr val="000000"/>
                </a:solidFill>
                <a:latin typeface="LiberationSerif"/>
              </a:rPr>
              <a:t>motherboards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 para procesadores 80486</a:t>
            </a: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y los primeros para Pentium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.</a:t>
            </a:r>
          </a:p>
          <a:p>
            <a:endParaRPr lang="es-AR" dirty="0">
              <a:solidFill>
                <a:srgbClr val="000000"/>
              </a:solidFill>
              <a:latin typeface="LiberationSerif"/>
            </a:endParaRP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Ofrecía un ancho de 32 bits y una frecuencia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de 33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MHz, permitiendo 133 MB/s de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transferencia </a:t>
            </a:r>
            <a:r>
              <a:rPr lang="es-AR" dirty="0" smtClean="0">
                <a:latin typeface="LiberationSerif"/>
              </a:rPr>
              <a:t>de </a:t>
            </a:r>
            <a:r>
              <a:rPr lang="es-AR" dirty="0">
                <a:latin typeface="LiberationSerif"/>
              </a:rPr>
              <a:t>datos entre los dispositivos y el sistema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  <a:p>
            <a:r>
              <a:rPr lang="es-AR" dirty="0">
                <a:latin typeface="LiberationSerif"/>
              </a:rPr>
              <a:t>Otra gran ventaja de este bus, además del </a:t>
            </a:r>
            <a:r>
              <a:rPr lang="es-AR" dirty="0" smtClean="0">
                <a:latin typeface="LiberationSerif"/>
              </a:rPr>
              <a:t>incremento de </a:t>
            </a:r>
            <a:r>
              <a:rPr lang="es-AR" dirty="0">
                <a:latin typeface="LiberationSerif"/>
              </a:rPr>
              <a:t>velocidad, fue la tecnología </a:t>
            </a:r>
            <a:r>
              <a:rPr lang="es-AR" b="1" dirty="0">
                <a:latin typeface="LiberationSerif"/>
              </a:rPr>
              <a:t>Plug &amp; Play</a:t>
            </a:r>
            <a:r>
              <a:rPr lang="es-AR" dirty="0">
                <a:latin typeface="LiberationSerif"/>
              </a:rPr>
              <a:t>,</a:t>
            </a:r>
          </a:p>
          <a:p>
            <a:r>
              <a:rPr lang="es-AR" dirty="0">
                <a:latin typeface="LiberationSerif"/>
              </a:rPr>
              <a:t>capaz de negociar y administrar –junto con el </a:t>
            </a:r>
            <a:r>
              <a:rPr lang="es-AR" dirty="0" smtClean="0">
                <a:latin typeface="LiberationSerif"/>
              </a:rPr>
              <a:t>BIOS, en </a:t>
            </a:r>
            <a:r>
              <a:rPr lang="es-AR" dirty="0">
                <a:latin typeface="LiberationSerif"/>
              </a:rPr>
              <a:t>el arranque del equipo– qué recursos (</a:t>
            </a:r>
            <a:r>
              <a:rPr lang="es-AR" dirty="0" err="1" smtClean="0">
                <a:latin typeface="LiberationSerif"/>
              </a:rPr>
              <a:t>IRQs</a:t>
            </a:r>
            <a:r>
              <a:rPr lang="es-AR" dirty="0" smtClean="0">
                <a:latin typeface="LiberationSerif"/>
              </a:rPr>
              <a:t>, </a:t>
            </a:r>
            <a:r>
              <a:rPr lang="es-AR" dirty="0" err="1" smtClean="0">
                <a:latin typeface="LiberationSerif"/>
              </a:rPr>
              <a:t>DMAs</a:t>
            </a:r>
            <a:r>
              <a:rPr lang="es-AR" dirty="0">
                <a:latin typeface="LiberationSerif"/>
              </a:rPr>
              <a:t>, etc.) se encontraban disponibles para </a:t>
            </a:r>
            <a:r>
              <a:rPr lang="es-AR" dirty="0" smtClean="0">
                <a:latin typeface="LiberationSerif"/>
              </a:rPr>
              <a:t>cada placa </a:t>
            </a:r>
            <a:r>
              <a:rPr lang="es-AR" dirty="0">
                <a:latin typeface="LiberationSerif"/>
              </a:rPr>
              <a:t>PCI. </a:t>
            </a:r>
            <a:endParaRPr lang="es-AR" dirty="0" smtClean="0">
              <a:latin typeface="LiberationSerif"/>
            </a:endParaRPr>
          </a:p>
          <a:p>
            <a:endParaRPr lang="es-AR" dirty="0" smtClean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De </a:t>
            </a:r>
            <a:r>
              <a:rPr lang="es-AR" dirty="0">
                <a:latin typeface="LiberationSerif"/>
              </a:rPr>
              <a:t>esta manera, se evitaron en </a:t>
            </a:r>
            <a:r>
              <a:rPr lang="es-AR" dirty="0" smtClean="0">
                <a:latin typeface="LiberationSerif"/>
              </a:rPr>
              <a:t>gran medida </a:t>
            </a:r>
            <a:r>
              <a:rPr lang="es-AR" dirty="0">
                <a:latin typeface="LiberationSerif"/>
              </a:rPr>
              <a:t>los detestables conflictos de hardware</a:t>
            </a:r>
            <a:r>
              <a:rPr lang="es-AR" dirty="0" smtClean="0">
                <a:latin typeface="LiberationSerif"/>
              </a:rPr>
              <a:t>.</a:t>
            </a:r>
            <a:endParaRPr lang="es-AR" dirty="0">
              <a:latin typeface="LiberationSerif"/>
            </a:endParaRP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43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291301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15</a:t>
            </a:fld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496389" y="897489"/>
            <a:ext cx="1127324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smtClean="0">
                <a:solidFill>
                  <a:srgbClr val="333333"/>
                </a:solidFill>
                <a:latin typeface="LiberationSerif"/>
              </a:rPr>
              <a:t>AGP</a:t>
            </a:r>
          </a:p>
          <a:p>
            <a:endParaRPr lang="es-AR" sz="2000" b="1" dirty="0">
              <a:solidFill>
                <a:srgbClr val="333333"/>
              </a:solidFill>
              <a:latin typeface="LiberationSerif"/>
            </a:endParaRP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El </a:t>
            </a:r>
            <a:r>
              <a:rPr lang="es-AR" b="1" dirty="0" err="1">
                <a:solidFill>
                  <a:srgbClr val="000000"/>
                </a:solidFill>
                <a:latin typeface="LiberationSerif"/>
              </a:rPr>
              <a:t>Accelerated</a:t>
            </a:r>
            <a:r>
              <a:rPr lang="es-AR" b="1" dirty="0">
                <a:solidFill>
                  <a:srgbClr val="000000"/>
                </a:solidFill>
                <a:latin typeface="LiberationSerif"/>
              </a:rPr>
              <a:t> </a:t>
            </a:r>
            <a:r>
              <a:rPr lang="es-AR" b="1" dirty="0" err="1">
                <a:solidFill>
                  <a:srgbClr val="000000"/>
                </a:solidFill>
                <a:latin typeface="LiberationSerif"/>
              </a:rPr>
              <a:t>Graphics</a:t>
            </a:r>
            <a:r>
              <a:rPr lang="es-AR" b="1" dirty="0">
                <a:solidFill>
                  <a:srgbClr val="000000"/>
                </a:solidFill>
                <a:latin typeface="LiberationSerif"/>
              </a:rPr>
              <a:t> Port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o </a:t>
            </a:r>
            <a:r>
              <a:rPr lang="es-AR" b="1" dirty="0">
                <a:solidFill>
                  <a:srgbClr val="000000"/>
                </a:solidFill>
                <a:latin typeface="LiberationSerif"/>
              </a:rPr>
              <a:t>puerto de </a:t>
            </a:r>
            <a:r>
              <a:rPr lang="es-AR" b="1" dirty="0" smtClean="0">
                <a:solidFill>
                  <a:srgbClr val="000000"/>
                </a:solidFill>
                <a:latin typeface="LiberationSerif"/>
              </a:rPr>
              <a:t>gráfico acelerado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, fue un zócalo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destinado de manera exclusiva a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conectar la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tarjeta gráfica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.</a:t>
            </a:r>
          </a:p>
          <a:p>
            <a:endParaRPr lang="es-AR" dirty="0">
              <a:solidFill>
                <a:srgbClr val="000000"/>
              </a:solidFill>
              <a:latin typeface="LiberationSerif"/>
            </a:endParaRP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Al igual que el ISA y el VESA se quedaron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cortos para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suplir las necesidades de los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gráficos 2D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de los sistemas operativos en modo gráfico.</a:t>
            </a:r>
          </a:p>
          <a:p>
            <a:endParaRPr lang="es-AR" dirty="0" smtClean="0">
              <a:solidFill>
                <a:srgbClr val="000000"/>
              </a:solidFill>
              <a:latin typeface="LiberationSerif"/>
            </a:endParaRPr>
          </a:p>
          <a:p>
            <a:r>
              <a:rPr lang="es-AR" dirty="0" smtClean="0">
                <a:solidFill>
                  <a:srgbClr val="000000"/>
                </a:solidFill>
                <a:latin typeface="LiberationSerif"/>
              </a:rPr>
              <a:t>El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diseño del puerto AGP se basó en el bus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PCI, pero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trabajando al doble de frecuencia (66 MHz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), y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añadió ocho canales para acceso directo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a memoria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. </a:t>
            </a:r>
            <a:endParaRPr lang="es-AR" dirty="0" smtClean="0">
              <a:solidFill>
                <a:srgbClr val="000000"/>
              </a:solidFill>
              <a:latin typeface="LiberationSerif"/>
            </a:endParaRPr>
          </a:p>
          <a:p>
            <a:endParaRPr lang="es-AR" dirty="0">
              <a:solidFill>
                <a:srgbClr val="000000"/>
              </a:solidFill>
              <a:latin typeface="LiberationSerif"/>
            </a:endParaRPr>
          </a:p>
          <a:p>
            <a:r>
              <a:rPr lang="es-AR" dirty="0" smtClean="0">
                <a:solidFill>
                  <a:srgbClr val="000000"/>
                </a:solidFill>
                <a:latin typeface="LiberationSerif"/>
              </a:rPr>
              <a:t>Luego se mejoro y se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duplicó la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frecuencia de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la versión anterior.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 AGP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2x, AGP 4x y el AGP 8x, de 133, 266 y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533 MHz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, respectivamente.</a:t>
            </a:r>
          </a:p>
          <a:p>
            <a:endParaRPr lang="es-AR" dirty="0">
              <a:solidFill>
                <a:srgbClr val="000000"/>
              </a:solidFill>
              <a:latin typeface="LiberationSerif"/>
            </a:endParaRPr>
          </a:p>
          <a:p>
            <a:r>
              <a:rPr lang="es-AR" dirty="0" smtClean="0">
                <a:solidFill>
                  <a:srgbClr val="000000"/>
                </a:solidFill>
                <a:latin typeface="LiberationSerif"/>
              </a:rPr>
              <a:t>Cada versión operaba a distintas tensiones. Las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dos primeras versiones operaban con 3,3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volts, la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de 4x funcionaba a 1,5 volts y la última a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0,7 volts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. </a:t>
            </a:r>
            <a:endParaRPr lang="es-AR" dirty="0" smtClean="0">
              <a:solidFill>
                <a:srgbClr val="000000"/>
              </a:solidFill>
              <a:latin typeface="LiberationSerif"/>
            </a:endParaRPr>
          </a:p>
          <a:p>
            <a:endParaRPr lang="es-AR" dirty="0" smtClean="0">
              <a:solidFill>
                <a:srgbClr val="000000"/>
              </a:solidFill>
              <a:latin typeface="LiberationSerif"/>
            </a:endParaRPr>
          </a:p>
          <a:p>
            <a:r>
              <a:rPr lang="es-AR" dirty="0" smtClean="0">
                <a:solidFill>
                  <a:srgbClr val="000000"/>
                </a:solidFill>
                <a:latin typeface="LiberationSerif"/>
              </a:rPr>
              <a:t>Para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diferenciarlas </a:t>
            </a:r>
            <a:r>
              <a:rPr lang="es-AR" dirty="0" smtClean="0">
                <a:latin typeface="LiberationSerif"/>
              </a:rPr>
              <a:t>las placas podían </a:t>
            </a:r>
            <a:r>
              <a:rPr lang="es-AR" dirty="0">
                <a:latin typeface="LiberationSerif"/>
              </a:rPr>
              <a:t>tener hasta dos muescas o </a:t>
            </a:r>
            <a:r>
              <a:rPr lang="es-AR" dirty="0" smtClean="0">
                <a:latin typeface="LiberationSerif"/>
              </a:rPr>
              <a:t>pequeñas ranuras</a:t>
            </a:r>
            <a:r>
              <a:rPr lang="es-AR" dirty="0">
                <a:latin typeface="LiberationSerif"/>
              </a:rPr>
              <a:t>: una conocida como ranura de 3,3 volts </a:t>
            </a:r>
            <a:r>
              <a:rPr lang="es-AR" dirty="0" smtClean="0">
                <a:latin typeface="LiberationSerif"/>
              </a:rPr>
              <a:t>y la </a:t>
            </a:r>
            <a:r>
              <a:rPr lang="es-AR" dirty="0">
                <a:latin typeface="LiberationSerif"/>
              </a:rPr>
              <a:t>otra como ranura de 1,5 volts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776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16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653142" y="1040414"/>
            <a:ext cx="107006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>
                <a:solidFill>
                  <a:srgbClr val="333333"/>
                </a:solidFill>
                <a:latin typeface="LiberationSerif"/>
              </a:rPr>
              <a:t>PCI-Express</a:t>
            </a:r>
          </a:p>
          <a:p>
            <a:endParaRPr lang="es-AR" b="1" dirty="0">
              <a:solidFill>
                <a:srgbClr val="333333"/>
              </a:solidFill>
              <a:latin typeface="LiberationSerif"/>
            </a:endParaRP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N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ació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en 2004 y fue pensado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para reemplazar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en forma definitiva al PCI y al AGP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.</a:t>
            </a:r>
          </a:p>
          <a:p>
            <a:r>
              <a:rPr lang="es-AR" dirty="0" smtClean="0">
                <a:solidFill>
                  <a:srgbClr val="000000"/>
                </a:solidFill>
                <a:latin typeface="LiberationSerif"/>
              </a:rPr>
              <a:t> </a:t>
            </a:r>
          </a:p>
          <a:p>
            <a:r>
              <a:rPr lang="es-AR" dirty="0" smtClean="0">
                <a:solidFill>
                  <a:srgbClr val="000000"/>
                </a:solidFill>
                <a:latin typeface="LiberationSerif"/>
              </a:rPr>
              <a:t>El PCI-Express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es un bus local que utiliza una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señal serie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punto a punto, que logra altas tasas de</a:t>
            </a: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transferencia al enviar y recibir información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.</a:t>
            </a:r>
          </a:p>
          <a:p>
            <a:endParaRPr lang="es-AR" dirty="0">
              <a:solidFill>
                <a:srgbClr val="000000"/>
              </a:solidFill>
              <a:latin typeface="LiberationSerif"/>
            </a:endParaRP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La primera versión de este bus utilizó dos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carriles </a:t>
            </a:r>
            <a:r>
              <a:rPr lang="pt-BR" dirty="0" smtClean="0">
                <a:solidFill>
                  <a:srgbClr val="000000"/>
                </a:solidFill>
                <a:latin typeface="LiberationSerif"/>
              </a:rPr>
              <a:t>operando </a:t>
            </a:r>
            <a:r>
              <a:rPr lang="pt-BR" dirty="0">
                <a:solidFill>
                  <a:srgbClr val="000000"/>
                </a:solidFill>
                <a:latin typeface="LiberationSerif"/>
              </a:rPr>
              <a:t>a 2,5 </a:t>
            </a:r>
            <a:r>
              <a:rPr lang="pt-BR" dirty="0" err="1">
                <a:solidFill>
                  <a:srgbClr val="000000"/>
                </a:solidFill>
                <a:latin typeface="LiberationSerif"/>
              </a:rPr>
              <a:t>Gbit</a:t>
            </a:r>
            <a:r>
              <a:rPr lang="pt-BR" dirty="0">
                <a:solidFill>
                  <a:srgbClr val="000000"/>
                </a:solidFill>
                <a:latin typeface="LiberationSerif"/>
              </a:rPr>
              <a:t>/s o 250 MB/s, uno para</a:t>
            </a: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recibir datos y otro para enviarlos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.</a:t>
            </a:r>
          </a:p>
          <a:p>
            <a:endParaRPr lang="es-AR" dirty="0">
              <a:solidFill>
                <a:srgbClr val="000000"/>
              </a:solidFill>
              <a:latin typeface="LiberationSerif"/>
            </a:endParaRP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Existen variantes en los puertos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PCI-Express, estas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son: x1, x4, x8 y x16 (los factores indican la</a:t>
            </a: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cantidad de </a:t>
            </a:r>
            <a:r>
              <a:rPr lang="es-AR" dirty="0" err="1">
                <a:solidFill>
                  <a:srgbClr val="000000"/>
                </a:solidFill>
                <a:latin typeface="LiberationSerif"/>
              </a:rPr>
              <a:t>lanes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 o carriles para transferir datos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).</a:t>
            </a:r>
          </a:p>
          <a:p>
            <a:endParaRPr lang="es-AR" dirty="0">
              <a:solidFill>
                <a:srgbClr val="000000"/>
              </a:solidFill>
              <a:latin typeface="LiberationSerif"/>
            </a:endParaRP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La versión de x16 logra un ancho de banda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de 4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GB/s y apunta principalmente a tarjetas gráficas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.</a:t>
            </a:r>
          </a:p>
          <a:p>
            <a:endParaRPr lang="es-AR" dirty="0">
              <a:solidFill>
                <a:srgbClr val="000000"/>
              </a:solidFill>
              <a:latin typeface="LiberationSerif"/>
            </a:endParaRP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Vale aclarar que una placa PCI-Express x1 </a:t>
            </a:r>
            <a:r>
              <a:rPr lang="es-AR" dirty="0" smtClean="0">
                <a:solidFill>
                  <a:srgbClr val="000000"/>
                </a:solidFill>
                <a:latin typeface="LiberationSerif"/>
              </a:rPr>
              <a:t>puede colocarse </a:t>
            </a:r>
            <a:r>
              <a:rPr lang="es-AR" dirty="0">
                <a:solidFill>
                  <a:srgbClr val="000000"/>
                </a:solidFill>
                <a:latin typeface="LiberationSerif"/>
              </a:rPr>
              <a:t>perfectamente en un zócalo x4, x8 o</a:t>
            </a:r>
          </a:p>
          <a:p>
            <a:r>
              <a:rPr lang="es-AR" dirty="0">
                <a:solidFill>
                  <a:srgbClr val="000000"/>
                </a:solidFill>
                <a:latin typeface="LiberationSerif"/>
              </a:rPr>
              <a:t>x16, o bien, una x4 en un zócalo de x16.</a:t>
            </a:r>
            <a:endParaRPr lang="es-AR" dirty="0">
              <a:latin typeface="LiberationSerif"/>
            </a:endParaRP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806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17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653141" y="1171042"/>
            <a:ext cx="109989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>
                <a:latin typeface="LiberationSerif"/>
              </a:rPr>
              <a:t>AMR </a:t>
            </a:r>
          </a:p>
          <a:p>
            <a:r>
              <a:rPr lang="es-AR" dirty="0" smtClean="0">
                <a:latin typeface="LiberationSerif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LiberationSerif"/>
              </a:rPr>
              <a:t>Z</a:t>
            </a:r>
            <a:r>
              <a:rPr lang="es-AR" dirty="0" smtClean="0">
                <a:latin typeface="LiberationSerif"/>
              </a:rPr>
              <a:t>ócalo llamado </a:t>
            </a:r>
            <a:r>
              <a:rPr lang="es-AR" b="1" dirty="0" smtClean="0">
                <a:latin typeface="LiberationSerif"/>
              </a:rPr>
              <a:t>Audio </a:t>
            </a:r>
            <a:r>
              <a:rPr lang="es-AR" b="1" dirty="0">
                <a:latin typeface="LiberationSerif"/>
              </a:rPr>
              <a:t>Modem </a:t>
            </a:r>
            <a:r>
              <a:rPr lang="es-AR" b="1" dirty="0" err="1">
                <a:latin typeface="LiberationSerif"/>
              </a:rPr>
              <a:t>Riser</a:t>
            </a:r>
            <a:r>
              <a:rPr lang="es-AR" dirty="0">
                <a:latin typeface="LiberationSerif"/>
              </a:rPr>
              <a:t> </a:t>
            </a:r>
            <a:r>
              <a:rPr lang="es-AR" dirty="0" smtClean="0">
                <a:latin typeface="LiberationSerif"/>
              </a:rPr>
              <a:t>fue desarrollado </a:t>
            </a:r>
            <a:r>
              <a:rPr lang="es-AR" dirty="0">
                <a:latin typeface="LiberationSerif"/>
              </a:rPr>
              <a:t>por Intel y se basa en el bus PCI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LiberationSerif"/>
              </a:rPr>
              <a:t>Se concibió exclusivamente para la </a:t>
            </a:r>
            <a:r>
              <a:rPr lang="es-AR" dirty="0" smtClean="0">
                <a:latin typeface="LiberationSerif"/>
              </a:rPr>
              <a:t>conexión de </a:t>
            </a:r>
            <a:r>
              <a:rPr lang="es-AR" dirty="0">
                <a:latin typeface="LiberationSerif"/>
              </a:rPr>
              <a:t>placas de sonido y módems que no poseen</a:t>
            </a:r>
          </a:p>
          <a:p>
            <a:r>
              <a:rPr lang="es-AR" dirty="0">
                <a:latin typeface="LiberationSerif"/>
              </a:rPr>
              <a:t>lógica propia, es decir, que son controlados </a:t>
            </a:r>
            <a:r>
              <a:rPr lang="es-AR" dirty="0" smtClean="0">
                <a:latin typeface="LiberationSerif"/>
              </a:rPr>
              <a:t>por software </a:t>
            </a:r>
            <a:r>
              <a:rPr lang="es-AR" dirty="0">
                <a:latin typeface="LiberationSerif"/>
              </a:rPr>
              <a:t>en vez de por hardware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  <a:p>
            <a:endParaRPr lang="es-AR" dirty="0" smtClean="0">
              <a:latin typeface="LiberationSerif"/>
            </a:endParaRPr>
          </a:p>
          <a:p>
            <a:endParaRPr lang="es-AR" dirty="0">
              <a:latin typeface="LiberationSerif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0" y="3380825"/>
            <a:ext cx="107006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>
                <a:latin typeface="LiberationSerif"/>
              </a:rPr>
              <a:t>CNR</a:t>
            </a:r>
            <a:r>
              <a:rPr lang="es-AR" dirty="0" smtClean="0">
                <a:latin typeface="LiberationSerif"/>
              </a:rPr>
              <a:t> </a:t>
            </a:r>
          </a:p>
          <a:p>
            <a:endParaRPr lang="es-AR" dirty="0" smtClean="0">
              <a:latin typeface="StagSans-Light"/>
            </a:endParaRPr>
          </a:p>
          <a:p>
            <a:r>
              <a:rPr lang="es-AR" b="1" dirty="0" err="1">
                <a:latin typeface="LiberationSerif"/>
              </a:rPr>
              <a:t>Communication</a:t>
            </a:r>
            <a:r>
              <a:rPr lang="es-AR" b="1" dirty="0">
                <a:latin typeface="LiberationSerif"/>
              </a:rPr>
              <a:t> and </a:t>
            </a:r>
            <a:r>
              <a:rPr lang="es-AR" b="1" dirty="0" err="1" smtClean="0">
                <a:latin typeface="LiberationSerif"/>
              </a:rPr>
              <a:t>Networking</a:t>
            </a:r>
            <a:r>
              <a:rPr lang="es-AR" b="1" dirty="0">
                <a:latin typeface="LiberationSerif"/>
              </a:rPr>
              <a:t> </a:t>
            </a:r>
            <a:r>
              <a:rPr lang="es-AR" b="1" dirty="0" err="1" smtClean="0">
                <a:latin typeface="LiberationSerif"/>
              </a:rPr>
              <a:t>Riser</a:t>
            </a:r>
            <a:endParaRPr lang="es-AR" b="1" dirty="0">
              <a:latin typeface="LiberationSerif"/>
            </a:endParaRPr>
          </a:p>
          <a:p>
            <a:r>
              <a:rPr lang="es-AR" dirty="0">
                <a:latin typeface="LiberationSerif"/>
              </a:rPr>
              <a:t>T</a:t>
            </a:r>
            <a:r>
              <a:rPr lang="es-AR" dirty="0" smtClean="0">
                <a:latin typeface="LiberationSerif"/>
              </a:rPr>
              <a:t>ambién </a:t>
            </a:r>
            <a:r>
              <a:rPr lang="es-AR" dirty="0">
                <a:latin typeface="LiberationSerif"/>
              </a:rPr>
              <a:t>desarrollado por Intel, en </a:t>
            </a:r>
            <a:r>
              <a:rPr lang="es-AR" dirty="0" smtClean="0">
                <a:latin typeface="LiberationSerif"/>
              </a:rPr>
              <a:t>este caso </a:t>
            </a:r>
            <a:r>
              <a:rPr lang="es-AR" dirty="0">
                <a:latin typeface="LiberationSerif"/>
              </a:rPr>
              <a:t>para reemplazar al AMR. </a:t>
            </a:r>
            <a:endParaRPr lang="es-AR" dirty="0" smtClean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Las </a:t>
            </a:r>
            <a:r>
              <a:rPr lang="es-AR" dirty="0">
                <a:latin typeface="LiberationSerif"/>
              </a:rPr>
              <a:t>ventajas </a:t>
            </a:r>
            <a:r>
              <a:rPr lang="es-AR" dirty="0" smtClean="0">
                <a:latin typeface="LiberationSerif"/>
              </a:rPr>
              <a:t>con respecto </a:t>
            </a:r>
            <a:r>
              <a:rPr lang="es-AR" dirty="0">
                <a:latin typeface="LiberationSerif"/>
              </a:rPr>
              <a:t>al anterior conector son tres</a:t>
            </a:r>
            <a:r>
              <a:rPr lang="es-AR" dirty="0" smtClean="0">
                <a:latin typeface="LiberationSerif"/>
              </a:rPr>
              <a:t>:</a:t>
            </a:r>
          </a:p>
          <a:p>
            <a:r>
              <a:rPr lang="es-AR" dirty="0" smtClean="0">
                <a:latin typeface="LiberationSerif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LiberationSerif"/>
              </a:rPr>
              <a:t>es compatible con </a:t>
            </a:r>
            <a:r>
              <a:rPr lang="es-AR" dirty="0">
                <a:latin typeface="LiberationSerif"/>
              </a:rPr>
              <a:t>Plug &amp; </a:t>
            </a:r>
            <a:r>
              <a:rPr lang="es-AR" dirty="0" smtClean="0">
                <a:latin typeface="LiberationSerif"/>
              </a:rPr>
              <a:t>Play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LiberationSerif"/>
              </a:rPr>
              <a:t>soporta </a:t>
            </a:r>
            <a:r>
              <a:rPr lang="es-AR" dirty="0">
                <a:latin typeface="LiberationSerif"/>
              </a:rPr>
              <a:t>placas de </a:t>
            </a:r>
            <a:r>
              <a:rPr lang="es-AR" dirty="0" smtClean="0">
                <a:latin typeface="LiberationSerif"/>
              </a:rPr>
              <a:t>audio, módem </a:t>
            </a:r>
            <a:r>
              <a:rPr lang="es-AR" dirty="0">
                <a:latin typeface="LiberationSerif"/>
              </a:rPr>
              <a:t>y </a:t>
            </a:r>
            <a:r>
              <a:rPr lang="es-AR" dirty="0" smtClean="0">
                <a:latin typeface="LiberationSerif"/>
              </a:rPr>
              <a:t>red</a:t>
            </a:r>
            <a:r>
              <a:rPr lang="es-AR" dirty="0">
                <a:latin typeface="LiberationSerif"/>
              </a:rPr>
              <a:t>.</a:t>
            </a:r>
            <a:endParaRPr lang="es-AR" dirty="0" smtClean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LiberationSerif"/>
              </a:rPr>
              <a:t>estas </a:t>
            </a:r>
            <a:r>
              <a:rPr lang="es-AR" dirty="0">
                <a:latin typeface="LiberationSerif"/>
              </a:rPr>
              <a:t>pueden ser </a:t>
            </a:r>
            <a:r>
              <a:rPr lang="es-AR" dirty="0" smtClean="0">
                <a:latin typeface="LiberationSerif"/>
              </a:rPr>
              <a:t>controladas por </a:t>
            </a:r>
            <a:r>
              <a:rPr lang="es-AR" dirty="0" err="1">
                <a:latin typeface="LiberationSerif"/>
              </a:rPr>
              <a:t>soft</a:t>
            </a:r>
            <a:r>
              <a:rPr lang="es-AR" dirty="0">
                <a:latin typeface="LiberationSerif"/>
              </a:rPr>
              <a:t> (consumiendo recursos de la CPU) </a:t>
            </a:r>
            <a:r>
              <a:rPr lang="es-AR" dirty="0" smtClean="0">
                <a:latin typeface="LiberationSerif"/>
              </a:rPr>
              <a:t>o bien </a:t>
            </a:r>
            <a:r>
              <a:rPr lang="es-AR" dirty="0">
                <a:latin typeface="LiberationSerif"/>
              </a:rPr>
              <a:t>aceleradas por su propia lógica. </a:t>
            </a: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580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291301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18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862149" y="1284501"/>
            <a:ext cx="103457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LiberationSerif"/>
              </a:rPr>
              <a:t>ACR </a:t>
            </a:r>
          </a:p>
          <a:p>
            <a:endParaRPr lang="en-US" b="1" dirty="0">
              <a:latin typeface="LiberationSerif"/>
            </a:endParaRPr>
          </a:p>
          <a:p>
            <a:r>
              <a:rPr lang="en-US" dirty="0">
                <a:latin typeface="LiberationSerif"/>
              </a:rPr>
              <a:t>E</a:t>
            </a:r>
            <a:r>
              <a:rPr lang="en-US" dirty="0" smtClean="0">
                <a:latin typeface="LiberationSerif"/>
              </a:rPr>
              <a:t>l </a:t>
            </a:r>
            <a:r>
              <a:rPr lang="en-US" b="1" dirty="0">
                <a:latin typeface="LiberationSerif"/>
              </a:rPr>
              <a:t>Advanced Communications Riser </a:t>
            </a:r>
            <a:r>
              <a:rPr lang="en-US" dirty="0" err="1" smtClean="0">
                <a:latin typeface="LiberationSerif"/>
              </a:rPr>
              <a:t>fue</a:t>
            </a:r>
            <a:r>
              <a:rPr lang="en-US" dirty="0" smtClean="0">
                <a:latin typeface="LiberationSerif"/>
              </a:rPr>
              <a:t> </a:t>
            </a:r>
            <a:r>
              <a:rPr lang="es-AR" dirty="0" smtClean="0">
                <a:latin typeface="LiberationSerif"/>
              </a:rPr>
              <a:t>creado </a:t>
            </a:r>
            <a:r>
              <a:rPr lang="es-AR" dirty="0">
                <a:latin typeface="LiberationSerif"/>
              </a:rPr>
              <a:t>para reemplazar el slot AMR y competir</a:t>
            </a:r>
          </a:p>
          <a:p>
            <a:r>
              <a:rPr lang="es-AR" dirty="0">
                <a:latin typeface="LiberationSerif"/>
              </a:rPr>
              <a:t>directamente con el CNR. </a:t>
            </a:r>
            <a:endParaRPr lang="es-AR" dirty="0" smtClean="0">
              <a:latin typeface="LiberationSerif"/>
            </a:endParaRPr>
          </a:p>
          <a:p>
            <a:endParaRPr lang="es-AR" dirty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Se </a:t>
            </a:r>
            <a:r>
              <a:rPr lang="es-AR" dirty="0">
                <a:latin typeface="LiberationSerif"/>
              </a:rPr>
              <a:t>basó en el bus </a:t>
            </a:r>
            <a:r>
              <a:rPr lang="es-AR" dirty="0" smtClean="0">
                <a:latin typeface="LiberationSerif"/>
              </a:rPr>
              <a:t>PCI y </a:t>
            </a:r>
            <a:r>
              <a:rPr lang="es-AR" dirty="0">
                <a:latin typeface="LiberationSerif"/>
              </a:rPr>
              <a:t>fue compatible hacia atrás con el AMR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  <a:p>
            <a:endParaRPr lang="es-AR" dirty="0" smtClean="0">
              <a:latin typeface="LiberationSerif"/>
            </a:endParaRPr>
          </a:p>
          <a:p>
            <a:r>
              <a:rPr lang="es-AR" b="1" dirty="0" smtClean="0">
                <a:latin typeface="LiberationSerif"/>
              </a:rPr>
              <a:t>Conclusión:  AMR – CNR – ACR </a:t>
            </a:r>
          </a:p>
          <a:p>
            <a:endParaRPr lang="es-AR" dirty="0">
              <a:latin typeface="LiberationSerif"/>
            </a:endParaRPr>
          </a:p>
          <a:p>
            <a:r>
              <a:rPr lang="es-AR" dirty="0">
                <a:latin typeface="LiberationSerif"/>
              </a:rPr>
              <a:t>Estos tres tipos de zócalo fueron </a:t>
            </a:r>
            <a:r>
              <a:rPr lang="es-AR" dirty="0" smtClean="0">
                <a:latin typeface="LiberationSerif"/>
              </a:rPr>
              <a:t>considerados un </a:t>
            </a:r>
            <a:r>
              <a:rPr lang="es-AR" dirty="0">
                <a:latin typeface="LiberationSerif"/>
              </a:rPr>
              <a:t>fracaso por la poca aceptación de los</a:t>
            </a:r>
          </a:p>
          <a:p>
            <a:r>
              <a:rPr lang="es-AR" dirty="0">
                <a:latin typeface="LiberationSerif"/>
              </a:rPr>
              <a:t>fabricantes de </a:t>
            </a:r>
            <a:r>
              <a:rPr lang="es-AR" dirty="0" err="1">
                <a:latin typeface="LiberationSerif"/>
              </a:rPr>
              <a:t>motherboards</a:t>
            </a:r>
            <a:r>
              <a:rPr lang="es-AR" dirty="0">
                <a:latin typeface="LiberationSerif"/>
              </a:rPr>
              <a:t>, situación que llevó</a:t>
            </a:r>
          </a:p>
          <a:p>
            <a:r>
              <a:rPr lang="es-AR" dirty="0">
                <a:latin typeface="LiberationSerif"/>
              </a:rPr>
              <a:t>a dejar de implementarlos. </a:t>
            </a:r>
            <a:endParaRPr lang="es-AR" dirty="0" smtClean="0">
              <a:latin typeface="LiberationSerif"/>
            </a:endParaRPr>
          </a:p>
          <a:p>
            <a:endParaRPr lang="es-AR" dirty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La </a:t>
            </a:r>
            <a:r>
              <a:rPr lang="es-AR" dirty="0">
                <a:latin typeface="LiberationSerif"/>
              </a:rPr>
              <a:t>finalidad </a:t>
            </a:r>
            <a:r>
              <a:rPr lang="es-AR" dirty="0" smtClean="0">
                <a:latin typeface="LiberationSerif"/>
              </a:rPr>
              <a:t>principal de </a:t>
            </a:r>
            <a:r>
              <a:rPr lang="es-AR" dirty="0">
                <a:latin typeface="LiberationSerif"/>
              </a:rPr>
              <a:t>estos conectores fue la de permitir </a:t>
            </a:r>
            <a:r>
              <a:rPr lang="es-AR" dirty="0" smtClean="0">
                <a:latin typeface="LiberationSerif"/>
              </a:rPr>
              <a:t>fabricar placas </a:t>
            </a:r>
            <a:r>
              <a:rPr lang="es-AR" dirty="0">
                <a:latin typeface="LiberationSerif"/>
              </a:rPr>
              <a:t>de audio, red y módems de bajo </a:t>
            </a:r>
            <a:r>
              <a:rPr lang="es-AR" dirty="0" smtClean="0">
                <a:latin typeface="LiberationSerif"/>
              </a:rPr>
              <a:t>costo, debido </a:t>
            </a:r>
            <a:r>
              <a:rPr lang="es-AR" dirty="0">
                <a:latin typeface="LiberationSerif"/>
              </a:rPr>
              <a:t>a que casi no poseían circuitos ni </a:t>
            </a:r>
            <a:r>
              <a:rPr lang="es-AR" dirty="0" smtClean="0">
                <a:latin typeface="LiberationSerif"/>
              </a:rPr>
              <a:t>chips, ya </a:t>
            </a:r>
            <a:r>
              <a:rPr lang="es-AR" dirty="0">
                <a:latin typeface="LiberationSerif"/>
              </a:rPr>
              <a:t>que encomendaba toda la tarea de </a:t>
            </a:r>
            <a:r>
              <a:rPr lang="es-AR" dirty="0" smtClean="0">
                <a:latin typeface="LiberationSerif"/>
              </a:rPr>
              <a:t>procesamiento al </a:t>
            </a:r>
            <a:r>
              <a:rPr lang="es-AR" dirty="0">
                <a:latin typeface="LiberationSerif"/>
              </a:rPr>
              <a:t>CPU vía software.</a:t>
            </a: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22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19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779417" y="1284500"/>
            <a:ext cx="1063316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StagSans-Semibold"/>
              </a:rPr>
              <a:t>PCMCIA, PC </a:t>
            </a:r>
            <a:r>
              <a:rPr lang="es-AR" sz="2000" b="1" dirty="0" err="1">
                <a:latin typeface="StagSans-Semibold"/>
              </a:rPr>
              <a:t>Card</a:t>
            </a:r>
            <a:r>
              <a:rPr lang="es-AR" sz="2000" b="1" dirty="0">
                <a:latin typeface="StagSans-Semibold"/>
              </a:rPr>
              <a:t> y </a:t>
            </a:r>
            <a:r>
              <a:rPr lang="es-AR" sz="2000" b="1" dirty="0" err="1" smtClean="0">
                <a:latin typeface="StagSans-Semibold"/>
              </a:rPr>
              <a:t>CardBus</a:t>
            </a:r>
            <a:endParaRPr lang="es-AR" sz="2000" b="1" dirty="0" smtClean="0">
              <a:latin typeface="StagSans-Semibold"/>
            </a:endParaRPr>
          </a:p>
          <a:p>
            <a:endParaRPr lang="es-AR" sz="2000" b="1" dirty="0">
              <a:latin typeface="StagSans-Semibold"/>
            </a:endParaRPr>
          </a:p>
          <a:p>
            <a:r>
              <a:rPr lang="es-AR" dirty="0">
                <a:latin typeface="StagSans-Light"/>
              </a:rPr>
              <a:t>Los </a:t>
            </a:r>
            <a:r>
              <a:rPr lang="es-AR" dirty="0" err="1">
                <a:latin typeface="StagSans-Light"/>
              </a:rPr>
              <a:t>motherboards</a:t>
            </a:r>
            <a:r>
              <a:rPr lang="es-AR" dirty="0">
                <a:latin typeface="StagSans-Light"/>
              </a:rPr>
              <a:t> de los equipos portátiles </a:t>
            </a:r>
            <a:r>
              <a:rPr lang="es-AR" dirty="0" smtClean="0">
                <a:latin typeface="StagSans-Light"/>
              </a:rPr>
              <a:t>poseían uno </a:t>
            </a:r>
            <a:r>
              <a:rPr lang="es-AR" dirty="0">
                <a:latin typeface="StagSans-Light"/>
              </a:rPr>
              <a:t>o dos puertos </a:t>
            </a:r>
            <a:r>
              <a:rPr lang="es-AR" dirty="0">
                <a:latin typeface="StagSans-Medium"/>
              </a:rPr>
              <a:t>PCMCIA</a:t>
            </a:r>
            <a:r>
              <a:rPr lang="es-AR" dirty="0">
                <a:latin typeface="StagSans-Light"/>
              </a:rPr>
              <a:t>; y más actualmente</a:t>
            </a:r>
          </a:p>
          <a:p>
            <a:r>
              <a:rPr lang="es-AR" dirty="0">
                <a:latin typeface="StagSans-Light"/>
              </a:rPr>
              <a:t>incluyen el conector </a:t>
            </a:r>
            <a:r>
              <a:rPr lang="es-AR" dirty="0">
                <a:latin typeface="StagSans-Medium"/>
              </a:rPr>
              <a:t>PC </a:t>
            </a:r>
            <a:r>
              <a:rPr lang="es-AR" dirty="0" err="1">
                <a:latin typeface="StagSans-Medium"/>
              </a:rPr>
              <a:t>Card</a:t>
            </a:r>
            <a:r>
              <a:rPr lang="es-AR" dirty="0">
                <a:latin typeface="StagSans-Light"/>
              </a:rPr>
              <a:t>. </a:t>
            </a:r>
            <a:endParaRPr lang="es-AR" dirty="0" smtClean="0">
              <a:latin typeface="StagSans-Light"/>
            </a:endParaRPr>
          </a:p>
          <a:p>
            <a:endParaRPr lang="es-AR" dirty="0" smtClean="0">
              <a:latin typeface="StagSans-Light"/>
            </a:endParaRPr>
          </a:p>
          <a:p>
            <a:r>
              <a:rPr lang="es-AR" dirty="0" smtClean="0">
                <a:latin typeface="StagSans-Light"/>
              </a:rPr>
              <a:t>Estos buses </a:t>
            </a:r>
            <a:r>
              <a:rPr lang="es-AR" dirty="0">
                <a:latin typeface="LiberationSerif"/>
              </a:rPr>
              <a:t>de expansión permiten conectar placas de red </a:t>
            </a:r>
            <a:r>
              <a:rPr lang="es-AR" dirty="0" smtClean="0">
                <a:latin typeface="LiberationSerif"/>
              </a:rPr>
              <a:t>o </a:t>
            </a:r>
            <a:r>
              <a:rPr lang="pt-BR" dirty="0" err="1" smtClean="0">
                <a:latin typeface="LiberationSerif"/>
              </a:rPr>
              <a:t>audio</a:t>
            </a:r>
            <a:r>
              <a:rPr lang="pt-BR" dirty="0">
                <a:latin typeface="LiberationSerif"/>
              </a:rPr>
              <a:t>, </a:t>
            </a:r>
            <a:r>
              <a:rPr lang="pt-BR" dirty="0" err="1">
                <a:latin typeface="LiberationSerif"/>
              </a:rPr>
              <a:t>módem</a:t>
            </a:r>
            <a:r>
              <a:rPr lang="pt-BR" dirty="0">
                <a:latin typeface="LiberationSerif"/>
              </a:rPr>
              <a:t>, </a:t>
            </a:r>
            <a:r>
              <a:rPr lang="pt-BR" dirty="0" err="1">
                <a:latin typeface="LiberationSerif"/>
              </a:rPr>
              <a:t>grabadoras</a:t>
            </a:r>
            <a:r>
              <a:rPr lang="pt-BR" dirty="0">
                <a:latin typeface="LiberationSerif"/>
              </a:rPr>
              <a:t> externas, </a:t>
            </a:r>
            <a:r>
              <a:rPr lang="pt-BR" dirty="0" smtClean="0">
                <a:latin typeface="LiberationSerif"/>
              </a:rPr>
              <a:t>etc.</a:t>
            </a:r>
          </a:p>
          <a:p>
            <a:endParaRPr lang="pt-BR" dirty="0">
              <a:latin typeface="LiberationSerif"/>
            </a:endParaRPr>
          </a:p>
          <a:p>
            <a:r>
              <a:rPr lang="es-AR" dirty="0">
                <a:latin typeface="LiberationSerif"/>
              </a:rPr>
              <a:t>Encontramos dos versiones destacadas de PCMCIA:</a:t>
            </a:r>
          </a:p>
          <a:p>
            <a:r>
              <a:rPr lang="es-AR" b="1" dirty="0">
                <a:latin typeface="LiberationSerif"/>
              </a:rPr>
              <a:t>PC-</a:t>
            </a:r>
            <a:r>
              <a:rPr lang="es-AR" b="1" dirty="0" err="1">
                <a:latin typeface="LiberationSerif"/>
              </a:rPr>
              <a:t>Card</a:t>
            </a:r>
            <a:r>
              <a:rPr lang="es-AR" b="1" dirty="0">
                <a:latin typeface="LiberationSerif"/>
              </a:rPr>
              <a:t> de 16 bits y </a:t>
            </a:r>
            <a:r>
              <a:rPr lang="es-AR" b="1" dirty="0" err="1">
                <a:latin typeface="LiberationSerif"/>
              </a:rPr>
              <a:t>Card</a:t>
            </a:r>
            <a:r>
              <a:rPr lang="es-AR" b="1" dirty="0">
                <a:latin typeface="LiberationSerif"/>
              </a:rPr>
              <a:t> Bus de 32 bits</a:t>
            </a:r>
            <a:r>
              <a:rPr lang="es-AR" b="1" dirty="0" smtClean="0">
                <a:latin typeface="LiberationSerif"/>
              </a:rPr>
              <a:t>.</a:t>
            </a:r>
          </a:p>
          <a:p>
            <a:endParaRPr lang="es-AR" b="1" dirty="0">
              <a:latin typeface="LiberationSerif"/>
            </a:endParaRPr>
          </a:p>
          <a:p>
            <a:r>
              <a:rPr lang="es-AR" dirty="0">
                <a:latin typeface="LiberationSerif"/>
              </a:rPr>
              <a:t>En la actualidad, existe un nuevo estándar para </a:t>
            </a:r>
            <a:r>
              <a:rPr lang="es-AR" dirty="0" smtClean="0">
                <a:latin typeface="LiberationSerif"/>
              </a:rPr>
              <a:t>reemplazar al </a:t>
            </a:r>
            <a:r>
              <a:rPr lang="es-AR" dirty="0" err="1">
                <a:latin typeface="LiberationSerif"/>
              </a:rPr>
              <a:t>CardBus</a:t>
            </a:r>
            <a:r>
              <a:rPr lang="es-AR" dirty="0">
                <a:latin typeface="LiberationSerif"/>
              </a:rPr>
              <a:t>, llamado </a:t>
            </a:r>
            <a:r>
              <a:rPr lang="es-AR" dirty="0" err="1">
                <a:latin typeface="LiberationSerif"/>
              </a:rPr>
              <a:t>ExpressCard</a:t>
            </a:r>
            <a:r>
              <a:rPr lang="es-AR" dirty="0">
                <a:latin typeface="LiberationSerif"/>
              </a:rPr>
              <a:t>, en sus</a:t>
            </a:r>
          </a:p>
          <a:p>
            <a:r>
              <a:rPr lang="es-AR" dirty="0">
                <a:latin typeface="LiberationSerif"/>
              </a:rPr>
              <a:t>tres versiones: ExpressCard|34, </a:t>
            </a:r>
            <a:r>
              <a:rPr lang="es-AR" dirty="0" smtClean="0">
                <a:latin typeface="LiberationSerif"/>
              </a:rPr>
              <a:t>ExpressCard|54 y </a:t>
            </a:r>
            <a:r>
              <a:rPr lang="es-AR" dirty="0" err="1">
                <a:latin typeface="LiberationSerif"/>
              </a:rPr>
              <a:t>CardBus</a:t>
            </a:r>
            <a:r>
              <a:rPr lang="es-AR" dirty="0">
                <a:latin typeface="LiberationSerif"/>
              </a:rPr>
              <a:t> PC </a:t>
            </a:r>
            <a:r>
              <a:rPr lang="es-AR" dirty="0" err="1">
                <a:latin typeface="LiberationSerif"/>
              </a:rPr>
              <a:t>Card</a:t>
            </a:r>
            <a:r>
              <a:rPr lang="es-AR" dirty="0">
                <a:latin typeface="LiberationSerif"/>
              </a:rPr>
              <a:t>. Los números 34 y 54 indican</a:t>
            </a:r>
          </a:p>
          <a:p>
            <a:r>
              <a:rPr lang="es-AR" dirty="0">
                <a:latin typeface="LiberationSerif"/>
              </a:rPr>
              <a:t>cuánto mide su ancho en milímetros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Todos </a:t>
            </a:r>
            <a:r>
              <a:rPr lang="es-AR" dirty="0">
                <a:latin typeface="LiberationSerif"/>
              </a:rPr>
              <a:t>los tipos de </a:t>
            </a:r>
            <a:r>
              <a:rPr lang="es-AR" dirty="0" smtClean="0">
                <a:latin typeface="LiberationSerif"/>
              </a:rPr>
              <a:t>bus mencionados </a:t>
            </a:r>
            <a:r>
              <a:rPr lang="es-AR" dirty="0">
                <a:latin typeface="LiberationSerif"/>
              </a:rPr>
              <a:t>son </a:t>
            </a:r>
            <a:r>
              <a:rPr lang="es-AR" b="1" dirty="0" err="1">
                <a:latin typeface="LiberationSerif"/>
              </a:rPr>
              <a:t>hot</a:t>
            </a:r>
            <a:r>
              <a:rPr lang="es-AR" b="1" dirty="0">
                <a:latin typeface="LiberationSerif"/>
              </a:rPr>
              <a:t> </a:t>
            </a:r>
            <a:r>
              <a:rPr lang="es-AR" b="1" dirty="0" err="1">
                <a:latin typeface="LiberationSerif"/>
              </a:rPr>
              <a:t>plug</a:t>
            </a:r>
            <a:r>
              <a:rPr lang="es-AR" dirty="0">
                <a:latin typeface="LiberationSerif"/>
              </a:rPr>
              <a:t>, es decir, se </a:t>
            </a:r>
            <a:r>
              <a:rPr lang="es-AR" dirty="0" smtClean="0">
                <a:latin typeface="LiberationSerif"/>
              </a:rPr>
              <a:t>pueden conectar </a:t>
            </a:r>
            <a:r>
              <a:rPr lang="es-AR" dirty="0">
                <a:latin typeface="LiberationSerif"/>
              </a:rPr>
              <a:t>al equipo mientras este está encendido</a:t>
            </a: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7820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213924" y="1415128"/>
            <a:ext cx="274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3200" b="1" i="0" u="sng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521130" y="3280720"/>
            <a:ext cx="103348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sz="2800" b="1" dirty="0" smtClean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b="1" dirty="0" smtClean="0">
                <a:solidFill>
                  <a:schemeClr val="accent5">
                    <a:lumMod val="50000"/>
                  </a:schemeClr>
                </a:solidFill>
                <a:latin typeface="LiberationSerif"/>
              </a:rPr>
              <a:t>Buses De interconexión entre los Puentes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b="1" dirty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b="1" dirty="0" smtClean="0">
                <a:solidFill>
                  <a:schemeClr val="accent5">
                    <a:lumMod val="50000"/>
                  </a:schemeClr>
                </a:solidFill>
                <a:latin typeface="LiberationSerif"/>
              </a:rPr>
              <a:t>Buses de Expansión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s-AR" sz="2800" b="1" dirty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2</a:t>
            </a:fld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653142" y="2352036"/>
            <a:ext cx="260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accent5">
                    <a:lumMod val="50000"/>
                  </a:schemeClr>
                </a:solidFill>
                <a:latin typeface="LiberationSerif"/>
              </a:rPr>
              <a:t>Tema: BUSES</a:t>
            </a:r>
            <a:endParaRPr lang="es-AR" sz="2800" b="1" dirty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</p:txBody>
      </p:sp>
      <p:sp>
        <p:nvSpPr>
          <p:cNvPr id="12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3611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17411" y="5570509"/>
            <a:ext cx="9144000" cy="1035277"/>
          </a:xfrm>
        </p:spPr>
        <p:txBody>
          <a:bodyPr>
            <a:normAutofit/>
          </a:bodyPr>
          <a:lstStyle/>
          <a:p>
            <a:r>
              <a:rPr lang="es-AR" sz="2800" dirty="0" smtClean="0">
                <a:latin typeface="Bodoni MT" panose="02070603080606020203" pitchFamily="18" charset="0"/>
              </a:rPr>
              <a:t>Universidad  Nacional de Lomas de </a:t>
            </a:r>
            <a:r>
              <a:rPr lang="es-AR" sz="2800" dirty="0">
                <a:latin typeface="Bodoni MT" panose="02070603080606020203" pitchFamily="18" charset="0"/>
              </a:rPr>
              <a:t>Z</a:t>
            </a:r>
            <a:r>
              <a:rPr lang="es-AR" sz="2800" dirty="0" smtClean="0">
                <a:latin typeface="Bodoni MT" panose="02070603080606020203" pitchFamily="18" charset="0"/>
              </a:rPr>
              <a:t>amora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94" y="650128"/>
            <a:ext cx="3445783" cy="4529501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25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1894114" y="4893463"/>
            <a:ext cx="8688977" cy="38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653141" y="1850186"/>
            <a:ext cx="111295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LiberationSerif"/>
              </a:rPr>
              <a:t>Se trata del bus que une el </a:t>
            </a:r>
            <a:r>
              <a:rPr lang="es-AR" dirty="0" err="1">
                <a:latin typeface="LiberationSerif"/>
              </a:rPr>
              <a:t>northbridge</a:t>
            </a:r>
            <a:r>
              <a:rPr lang="es-AR" dirty="0">
                <a:latin typeface="LiberationSerif"/>
              </a:rPr>
              <a:t> con </a:t>
            </a:r>
            <a:r>
              <a:rPr lang="es-AR" dirty="0" smtClean="0">
                <a:latin typeface="LiberationSerif"/>
              </a:rPr>
              <a:t>el </a:t>
            </a:r>
            <a:r>
              <a:rPr lang="es-AR" dirty="0" err="1" smtClean="0">
                <a:latin typeface="LiberationSerif"/>
              </a:rPr>
              <a:t>southbridge</a:t>
            </a:r>
            <a:r>
              <a:rPr lang="es-AR" dirty="0">
                <a:latin typeface="LiberationSerif"/>
              </a:rPr>
              <a:t>. </a:t>
            </a:r>
            <a:endParaRPr lang="es-AR" dirty="0" smtClean="0">
              <a:latin typeface="LiberationSerif"/>
            </a:endParaRPr>
          </a:p>
          <a:p>
            <a:endParaRPr lang="es-AR" dirty="0" smtClean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LiberationSerif"/>
              </a:rPr>
              <a:t>Existen </a:t>
            </a:r>
            <a:r>
              <a:rPr lang="es-AR" dirty="0">
                <a:latin typeface="LiberationSerif"/>
              </a:rPr>
              <a:t>varias especificaciones </a:t>
            </a:r>
            <a:r>
              <a:rPr lang="es-AR" dirty="0" smtClean="0">
                <a:latin typeface="LiberationSerif"/>
              </a:rPr>
              <a:t>y versiones </a:t>
            </a:r>
            <a:r>
              <a:rPr lang="es-AR" dirty="0">
                <a:latin typeface="LiberationSerif"/>
              </a:rPr>
              <a:t>disponibles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LiberationSerif"/>
              </a:rPr>
              <a:t>La unidad de medida correcta para medir </a:t>
            </a:r>
            <a:r>
              <a:rPr lang="es-AR" dirty="0" smtClean="0">
                <a:latin typeface="LiberationSerif"/>
              </a:rPr>
              <a:t>la capacidad </a:t>
            </a:r>
            <a:r>
              <a:rPr lang="es-AR" dirty="0">
                <a:latin typeface="LiberationSerif"/>
              </a:rPr>
              <a:t>de este tipo de bus es conocida </a:t>
            </a:r>
            <a:r>
              <a:rPr lang="es-AR" dirty="0" smtClean="0">
                <a:latin typeface="LiberationSerif"/>
              </a:rPr>
              <a:t>como MT/s </a:t>
            </a:r>
            <a:r>
              <a:rPr lang="es-AR" dirty="0">
                <a:latin typeface="LiberationSerif"/>
              </a:rPr>
              <a:t>(millones de transferencias por segundo</a:t>
            </a:r>
            <a:r>
              <a:rPr lang="es-AR" dirty="0" smtClean="0">
                <a:latin typeface="LiberationSerif"/>
              </a:rPr>
              <a:t>), aunque </a:t>
            </a:r>
            <a:r>
              <a:rPr lang="es-AR" dirty="0">
                <a:latin typeface="LiberationSerif"/>
              </a:rPr>
              <a:t>se suelen usar unidades de </a:t>
            </a:r>
            <a:r>
              <a:rPr lang="es-AR" dirty="0" smtClean="0">
                <a:latin typeface="LiberationSerif"/>
              </a:rPr>
              <a:t>medida como </a:t>
            </a:r>
            <a:r>
              <a:rPr lang="es-AR" dirty="0">
                <a:latin typeface="LiberationSerif"/>
              </a:rPr>
              <a:t>MB/s o el GB/s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LiberationSerif"/>
              </a:rPr>
              <a:t>La fórmula matemática para calcular la </a:t>
            </a:r>
            <a:r>
              <a:rPr lang="es-AR" dirty="0" smtClean="0">
                <a:latin typeface="LiberationSerif"/>
              </a:rPr>
              <a:t>transferencia de </a:t>
            </a:r>
            <a:r>
              <a:rPr lang="es-AR" dirty="0">
                <a:latin typeface="LiberationSerif"/>
              </a:rPr>
              <a:t>datos que posee un bus es la siguiente</a:t>
            </a:r>
            <a:r>
              <a:rPr lang="es-AR" dirty="0" smtClean="0">
                <a:latin typeface="LiberationSerif"/>
              </a:rPr>
              <a:t>:</a:t>
            </a:r>
          </a:p>
          <a:p>
            <a:endParaRPr lang="es-AR" dirty="0" smtClean="0">
              <a:latin typeface="LiberationSerif"/>
            </a:endParaRPr>
          </a:p>
          <a:p>
            <a:endParaRPr lang="es-AR" dirty="0">
              <a:latin typeface="LiberationSerif"/>
            </a:endParaRPr>
          </a:p>
          <a:p>
            <a:r>
              <a:rPr lang="es-AR" b="1" dirty="0" smtClean="0"/>
              <a:t>                       </a:t>
            </a:r>
            <a:r>
              <a:rPr lang="es-AR" sz="2000" b="1" dirty="0" smtClean="0"/>
              <a:t>Tasa </a:t>
            </a:r>
            <a:r>
              <a:rPr lang="es-AR" sz="2000" b="1" dirty="0"/>
              <a:t>de transferencia = ancho de bus </a:t>
            </a:r>
            <a:r>
              <a:rPr lang="es-AR" sz="2000" b="1" dirty="0" smtClean="0"/>
              <a:t>x frecuencia </a:t>
            </a:r>
            <a:r>
              <a:rPr lang="es-AR" sz="2000" b="1" dirty="0"/>
              <a:t>x cantidad de datos por ciclo / </a:t>
            </a:r>
            <a:r>
              <a:rPr lang="es-AR" sz="2000" b="1" dirty="0" smtClean="0"/>
              <a:t>8</a:t>
            </a:r>
          </a:p>
          <a:p>
            <a:endParaRPr lang="es-AR" b="1" dirty="0">
              <a:latin typeface="LiberationSerif"/>
            </a:endParaRPr>
          </a:p>
          <a:p>
            <a:endParaRPr lang="es-AR" b="1" dirty="0">
              <a:latin typeface="LiberationSerif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53142" y="1112228"/>
            <a:ext cx="739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accent5">
                    <a:lumMod val="50000"/>
                  </a:schemeClr>
                </a:solidFill>
                <a:latin typeface="LiberationSerif"/>
              </a:rPr>
              <a:t>Bus de interconexión de los Puentes</a:t>
            </a:r>
            <a:endParaRPr lang="es-AR" sz="2800" b="1" dirty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3</a:t>
            </a:fld>
            <a:endParaRPr lang="es-AR"/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243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53143" y="912223"/>
            <a:ext cx="105939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LiberationSerif"/>
              </a:rPr>
              <a:t>Ancho de bus: </a:t>
            </a:r>
            <a:endParaRPr lang="es-AR" b="1" dirty="0" smtClean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este </a:t>
            </a:r>
            <a:r>
              <a:rPr lang="es-AR" dirty="0">
                <a:latin typeface="LiberationSerif"/>
              </a:rPr>
              <a:t>parámetro se expresa </a:t>
            </a:r>
            <a:r>
              <a:rPr lang="es-AR" dirty="0" smtClean="0">
                <a:latin typeface="LiberationSerif"/>
              </a:rPr>
              <a:t>en bits </a:t>
            </a:r>
            <a:r>
              <a:rPr lang="es-AR" dirty="0">
                <a:latin typeface="LiberationSerif"/>
              </a:rPr>
              <a:t>y especifica la cantidad de canales por </a:t>
            </a:r>
            <a:r>
              <a:rPr lang="es-AR" dirty="0" smtClean="0">
                <a:latin typeface="LiberationSerif"/>
              </a:rPr>
              <a:t>los cuales </a:t>
            </a:r>
            <a:r>
              <a:rPr lang="es-AR" dirty="0">
                <a:latin typeface="LiberationSerif"/>
              </a:rPr>
              <a:t>viajan los datos en forma paralela. </a:t>
            </a:r>
            <a:r>
              <a:rPr lang="es-AR" dirty="0" smtClean="0">
                <a:latin typeface="LiberationSerif"/>
              </a:rPr>
              <a:t>En interconexión </a:t>
            </a:r>
            <a:r>
              <a:rPr lang="es-AR" dirty="0">
                <a:latin typeface="LiberationSerif"/>
              </a:rPr>
              <a:t>de puentes del </a:t>
            </a:r>
            <a:r>
              <a:rPr lang="es-AR" dirty="0" err="1">
                <a:latin typeface="LiberationSerif"/>
              </a:rPr>
              <a:t>motherboard</a:t>
            </a:r>
            <a:r>
              <a:rPr lang="es-AR" dirty="0">
                <a:latin typeface="LiberationSerif"/>
              </a:rPr>
              <a:t>, </a:t>
            </a:r>
            <a:r>
              <a:rPr lang="es-AR" dirty="0" smtClean="0">
                <a:latin typeface="LiberationSerif"/>
              </a:rPr>
              <a:t>los valores </a:t>
            </a:r>
            <a:r>
              <a:rPr lang="es-AR" dirty="0">
                <a:latin typeface="LiberationSerif"/>
              </a:rPr>
              <a:t>usuales para el ancho del bus suelen </a:t>
            </a:r>
            <a:r>
              <a:rPr lang="es-AR" dirty="0" smtClean="0">
                <a:latin typeface="LiberationSerif"/>
              </a:rPr>
              <a:t>ser </a:t>
            </a:r>
            <a:r>
              <a:rPr lang="pt-BR" dirty="0" smtClean="0">
                <a:latin typeface="LiberationSerif"/>
              </a:rPr>
              <a:t>de </a:t>
            </a:r>
            <a:r>
              <a:rPr lang="pt-BR" dirty="0">
                <a:latin typeface="LiberationSerif"/>
              </a:rPr>
              <a:t>8, 16, 20 o 32 bits</a:t>
            </a:r>
            <a:r>
              <a:rPr lang="pt-BR" dirty="0" smtClean="0">
                <a:latin typeface="LiberationSerif"/>
              </a:rPr>
              <a:t>.</a:t>
            </a:r>
          </a:p>
          <a:p>
            <a:endParaRPr lang="pt-BR" dirty="0">
              <a:latin typeface="LiberationSerif"/>
            </a:endParaRPr>
          </a:p>
          <a:p>
            <a:r>
              <a:rPr lang="es-AR" b="1" dirty="0">
                <a:latin typeface="LiberationSerif"/>
              </a:rPr>
              <a:t>Frecuencia: </a:t>
            </a:r>
            <a:endParaRPr lang="es-AR" b="1" dirty="0" smtClean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medida </a:t>
            </a:r>
            <a:r>
              <a:rPr lang="es-AR" dirty="0">
                <a:latin typeface="LiberationSerif"/>
              </a:rPr>
              <a:t>expresada en MHz (o </a:t>
            </a:r>
            <a:r>
              <a:rPr lang="es-AR" dirty="0" smtClean="0">
                <a:latin typeface="LiberationSerif"/>
              </a:rPr>
              <a:t>GHz) que </a:t>
            </a:r>
            <a:r>
              <a:rPr lang="es-AR" dirty="0">
                <a:latin typeface="LiberationSerif"/>
              </a:rPr>
              <a:t>especifica con qué ritmo se envían o </a:t>
            </a:r>
            <a:r>
              <a:rPr lang="es-AR" dirty="0" smtClean="0">
                <a:latin typeface="LiberationSerif"/>
              </a:rPr>
              <a:t>reciben los </a:t>
            </a:r>
            <a:r>
              <a:rPr lang="es-AR" dirty="0">
                <a:latin typeface="LiberationSerif"/>
              </a:rPr>
              <a:t>impulsos eléctricos en la señal que </a:t>
            </a:r>
            <a:r>
              <a:rPr lang="es-AR" dirty="0" smtClean="0">
                <a:latin typeface="LiberationSerif"/>
              </a:rPr>
              <a:t>representan los </a:t>
            </a:r>
            <a:r>
              <a:rPr lang="es-AR" dirty="0">
                <a:latin typeface="LiberationSerif"/>
              </a:rPr>
              <a:t>bits de información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sz="2800" b="1" dirty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  <a:p>
            <a:r>
              <a:rPr lang="es-AR" b="1" dirty="0">
                <a:latin typeface="LiberationSerif"/>
              </a:rPr>
              <a:t>Cantidad de datos por ciclo: </a:t>
            </a:r>
            <a:endParaRPr lang="es-AR" b="1" dirty="0" smtClean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esta variable puede </a:t>
            </a:r>
            <a:r>
              <a:rPr lang="es-AR" dirty="0">
                <a:latin typeface="LiberationSerif"/>
              </a:rPr>
              <a:t>asumir un valor simple, doble o cuádruple.</a:t>
            </a:r>
          </a:p>
          <a:p>
            <a:r>
              <a:rPr lang="es-AR" dirty="0">
                <a:latin typeface="LiberationSerif"/>
              </a:rPr>
              <a:t>Recordar el caso de las memorias DDR (</a:t>
            </a:r>
            <a:r>
              <a:rPr lang="es-AR" i="1" dirty="0" smtClean="0">
                <a:latin typeface="LiberationSerif"/>
              </a:rPr>
              <a:t>Dual </a:t>
            </a:r>
            <a:r>
              <a:rPr lang="pt-BR" i="1" dirty="0" smtClean="0">
                <a:latin typeface="LiberationSerif"/>
              </a:rPr>
              <a:t>Data </a:t>
            </a:r>
            <a:r>
              <a:rPr lang="pt-BR" i="1" dirty="0">
                <a:latin typeface="LiberationSerif"/>
              </a:rPr>
              <a:t>Rate</a:t>
            </a:r>
            <a:r>
              <a:rPr lang="pt-BR" dirty="0">
                <a:latin typeface="LiberationSerif"/>
              </a:rPr>
              <a:t>) </a:t>
            </a:r>
            <a:r>
              <a:rPr lang="pt-BR" dirty="0" err="1">
                <a:latin typeface="LiberationSerif"/>
              </a:rPr>
              <a:t>capaces</a:t>
            </a:r>
            <a:r>
              <a:rPr lang="pt-BR" dirty="0">
                <a:latin typeface="LiberationSerif"/>
              </a:rPr>
              <a:t> de transferir dos bits por</a:t>
            </a:r>
          </a:p>
          <a:p>
            <a:r>
              <a:rPr lang="es-AR" dirty="0">
                <a:latin typeface="LiberationSerif"/>
              </a:rPr>
              <a:t>cada ciclo de </a:t>
            </a:r>
            <a:r>
              <a:rPr lang="es-AR" dirty="0" smtClean="0">
                <a:latin typeface="LiberationSerif"/>
              </a:rPr>
              <a:t>reloj. Un </a:t>
            </a:r>
            <a:r>
              <a:rPr lang="es-AR" dirty="0">
                <a:latin typeface="LiberationSerif"/>
              </a:rPr>
              <a:t>módulo DDR3-2133 opera justamente a </a:t>
            </a:r>
            <a:r>
              <a:rPr lang="es-AR" dirty="0" smtClean="0">
                <a:latin typeface="LiberationSerif"/>
              </a:rPr>
              <a:t>2133 MT/s</a:t>
            </a:r>
            <a:r>
              <a:rPr lang="es-AR" dirty="0">
                <a:latin typeface="LiberationSerif"/>
              </a:rPr>
              <a:t>, pero posee una frecuencia de </a:t>
            </a:r>
            <a:r>
              <a:rPr lang="es-AR" dirty="0" smtClean="0">
                <a:latin typeface="LiberationSerif"/>
              </a:rPr>
              <a:t>operación de </a:t>
            </a:r>
            <a:r>
              <a:rPr lang="es-AR" dirty="0">
                <a:latin typeface="LiberationSerif"/>
              </a:rPr>
              <a:t>1066 MHz, es decir, la mitad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  <a:p>
            <a:r>
              <a:rPr lang="es-AR" b="1" dirty="0">
                <a:latin typeface="LiberationSerif"/>
              </a:rPr>
              <a:t>Tasa de transferencia: </a:t>
            </a:r>
            <a:endParaRPr lang="es-AR" b="1" dirty="0" smtClean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es </a:t>
            </a:r>
            <a:r>
              <a:rPr lang="es-AR" dirty="0">
                <a:latin typeface="LiberationSerif"/>
              </a:rPr>
              <a:t>el resultante de </a:t>
            </a:r>
            <a:r>
              <a:rPr lang="es-AR" dirty="0" smtClean="0">
                <a:latin typeface="LiberationSerif"/>
              </a:rPr>
              <a:t>la fórmula </a:t>
            </a:r>
            <a:r>
              <a:rPr lang="es-AR" dirty="0">
                <a:latin typeface="LiberationSerif"/>
              </a:rPr>
              <a:t>y se expresa en MB/s (</a:t>
            </a:r>
            <a:r>
              <a:rPr lang="es-AR" dirty="0" err="1">
                <a:latin typeface="LiberationSerif"/>
              </a:rPr>
              <a:t>MegaBytes</a:t>
            </a:r>
            <a:r>
              <a:rPr lang="es-AR" dirty="0">
                <a:latin typeface="LiberationSerif"/>
              </a:rPr>
              <a:t> por</a:t>
            </a:r>
          </a:p>
          <a:p>
            <a:r>
              <a:rPr lang="es-AR" dirty="0">
                <a:latin typeface="LiberationSerif"/>
              </a:rPr>
              <a:t>segundo) o (</a:t>
            </a:r>
            <a:r>
              <a:rPr lang="es-AR" dirty="0" err="1">
                <a:latin typeface="LiberationSerif"/>
              </a:rPr>
              <a:t>GigaBytes</a:t>
            </a:r>
            <a:r>
              <a:rPr lang="es-AR" dirty="0">
                <a:latin typeface="LiberationSerif"/>
              </a:rPr>
              <a:t> por segundo). Si no </a:t>
            </a:r>
            <a:r>
              <a:rPr lang="es-AR" dirty="0" smtClean="0">
                <a:latin typeface="LiberationSerif"/>
              </a:rPr>
              <a:t>se aplicara </a:t>
            </a:r>
            <a:r>
              <a:rPr lang="es-AR" dirty="0">
                <a:latin typeface="LiberationSerif"/>
              </a:rPr>
              <a:t>la última operación de la fórmula (el</a:t>
            </a:r>
          </a:p>
          <a:p>
            <a:r>
              <a:rPr lang="es-AR" dirty="0">
                <a:latin typeface="LiberationSerif"/>
              </a:rPr>
              <a:t>divisor con valor 8) el valor resultante </a:t>
            </a:r>
            <a:r>
              <a:rPr lang="es-AR" dirty="0" smtClean="0">
                <a:latin typeface="LiberationSerif"/>
              </a:rPr>
              <a:t>quedaría expresado </a:t>
            </a:r>
            <a:r>
              <a:rPr lang="es-AR" dirty="0">
                <a:latin typeface="LiberationSerif"/>
              </a:rPr>
              <a:t>en bits por segundo.</a:t>
            </a:r>
            <a:endParaRPr lang="es-AR" sz="2800" b="1" dirty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4</a:t>
            </a:fld>
            <a:endParaRPr lang="es-AR"/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9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53142" y="912223"/>
            <a:ext cx="1120793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accent5">
                    <a:lumMod val="50000"/>
                  </a:schemeClr>
                </a:solidFill>
                <a:latin typeface="LiberationSerif"/>
              </a:rPr>
              <a:t>Evolución de los Buses</a:t>
            </a:r>
          </a:p>
          <a:p>
            <a:endParaRPr lang="es-AR" sz="2800" b="1" dirty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Tiempo atrás, </a:t>
            </a:r>
            <a:r>
              <a:rPr lang="es-AR" dirty="0">
                <a:latin typeface="LiberationSerif"/>
              </a:rPr>
              <a:t>el </a:t>
            </a:r>
            <a:r>
              <a:rPr lang="es-AR" dirty="0" err="1">
                <a:latin typeface="LiberationSerif"/>
              </a:rPr>
              <a:t>northbridge</a:t>
            </a:r>
            <a:r>
              <a:rPr lang="es-AR" dirty="0">
                <a:latin typeface="LiberationSerif"/>
              </a:rPr>
              <a:t> se comunicaba </a:t>
            </a:r>
            <a:r>
              <a:rPr lang="es-AR" dirty="0" smtClean="0">
                <a:latin typeface="LiberationSerif"/>
              </a:rPr>
              <a:t>con el </a:t>
            </a:r>
            <a:r>
              <a:rPr lang="es-AR" dirty="0" err="1">
                <a:latin typeface="LiberationSerif"/>
              </a:rPr>
              <a:t>southbridge</a:t>
            </a:r>
            <a:r>
              <a:rPr lang="es-AR" dirty="0">
                <a:latin typeface="LiberationSerif"/>
              </a:rPr>
              <a:t> por medio de un canal </a:t>
            </a:r>
            <a:r>
              <a:rPr lang="es-AR" dirty="0" smtClean="0">
                <a:latin typeface="LiberationSerif"/>
              </a:rPr>
              <a:t>del bus PCI, que ofrecía solamente 32 bits operando </a:t>
            </a:r>
            <a:r>
              <a:rPr lang="es-AR" dirty="0">
                <a:latin typeface="LiberationSerif"/>
              </a:rPr>
              <a:t>a 33 </a:t>
            </a:r>
            <a:r>
              <a:rPr lang="es-AR" dirty="0" smtClean="0">
                <a:latin typeface="LiberationSerif"/>
              </a:rPr>
              <a:t>MHz. </a:t>
            </a:r>
          </a:p>
          <a:p>
            <a:endParaRPr lang="es-AR" dirty="0" smtClean="0">
              <a:latin typeface="LiberationSerif"/>
            </a:endParaRPr>
          </a:p>
          <a:p>
            <a:r>
              <a:rPr lang="es-AR" b="1" dirty="0" err="1">
                <a:latin typeface="LiberationSerif"/>
              </a:rPr>
              <a:t>Hub</a:t>
            </a:r>
            <a:r>
              <a:rPr lang="es-AR" b="1" dirty="0">
                <a:latin typeface="LiberationSerif"/>
              </a:rPr>
              <a:t> Link</a:t>
            </a:r>
          </a:p>
          <a:p>
            <a:r>
              <a:rPr lang="es-AR" dirty="0">
                <a:latin typeface="LiberationSerif"/>
              </a:rPr>
              <a:t>Intel </a:t>
            </a:r>
            <a:r>
              <a:rPr lang="es-AR" dirty="0" smtClean="0">
                <a:latin typeface="LiberationSerif"/>
              </a:rPr>
              <a:t>creo </a:t>
            </a:r>
            <a:r>
              <a:rPr lang="es-AR" dirty="0" err="1" smtClean="0">
                <a:latin typeface="LiberationSerif"/>
              </a:rPr>
              <a:t>Hub</a:t>
            </a:r>
            <a:r>
              <a:rPr lang="es-AR" dirty="0" smtClean="0">
                <a:latin typeface="LiberationSerif"/>
              </a:rPr>
              <a:t> Link </a:t>
            </a:r>
            <a:r>
              <a:rPr lang="es-AR" dirty="0">
                <a:latin typeface="LiberationSerif"/>
              </a:rPr>
              <a:t>en la línea de chipsets i810/i845/i850 </a:t>
            </a:r>
            <a:r>
              <a:rPr lang="es-AR" dirty="0" smtClean="0">
                <a:latin typeface="LiberationSerif"/>
              </a:rPr>
              <a:t>con un </a:t>
            </a:r>
            <a:r>
              <a:rPr lang="es-AR" dirty="0">
                <a:latin typeface="LiberationSerif"/>
              </a:rPr>
              <a:t>ancho de banda de 266 MB por segundo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  <a:p>
            <a:r>
              <a:rPr lang="es-AR" dirty="0">
                <a:latin typeface="LiberationSerif"/>
              </a:rPr>
              <a:t>Luego </a:t>
            </a:r>
            <a:r>
              <a:rPr lang="es-AR" b="1" dirty="0" smtClean="0">
                <a:latin typeface="LiberationSerif"/>
              </a:rPr>
              <a:t>Link </a:t>
            </a:r>
            <a:r>
              <a:rPr lang="es-AR" b="1" dirty="0">
                <a:latin typeface="LiberationSerif"/>
              </a:rPr>
              <a:t>2.0 </a:t>
            </a:r>
            <a:r>
              <a:rPr lang="es-AR" dirty="0">
                <a:latin typeface="LiberationSerif"/>
              </a:rPr>
              <a:t>que cuadriplica la velocidad </a:t>
            </a:r>
            <a:r>
              <a:rPr lang="es-AR" dirty="0" smtClean="0">
                <a:latin typeface="LiberationSerif"/>
              </a:rPr>
              <a:t>de la </a:t>
            </a:r>
            <a:r>
              <a:rPr lang="es-AR" dirty="0">
                <a:latin typeface="LiberationSerif"/>
              </a:rPr>
              <a:t>versión anterior y alcanza un ancho de </a:t>
            </a:r>
            <a:r>
              <a:rPr lang="es-AR" dirty="0" smtClean="0">
                <a:latin typeface="LiberationSerif"/>
              </a:rPr>
              <a:t>banda de </a:t>
            </a:r>
            <a:r>
              <a:rPr lang="es-AR" dirty="0">
                <a:latin typeface="LiberationSerif"/>
              </a:rPr>
              <a:t>1 GB/s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  <a:p>
            <a:r>
              <a:rPr lang="es-AR" b="1" dirty="0" err="1">
                <a:latin typeface="LiberationSerif"/>
              </a:rPr>
              <a:t>Direct</a:t>
            </a:r>
            <a:r>
              <a:rPr lang="es-AR" b="1" dirty="0">
                <a:latin typeface="LiberationSerif"/>
              </a:rPr>
              <a:t> Media Interface</a:t>
            </a:r>
          </a:p>
          <a:p>
            <a:r>
              <a:rPr lang="es-AR" dirty="0">
                <a:latin typeface="LiberationSerif"/>
              </a:rPr>
              <a:t>S</a:t>
            </a:r>
            <a:r>
              <a:rPr lang="es-AR" dirty="0" smtClean="0">
                <a:latin typeface="LiberationSerif"/>
              </a:rPr>
              <a:t>ucesor </a:t>
            </a:r>
            <a:r>
              <a:rPr lang="es-AR" dirty="0">
                <a:latin typeface="LiberationSerif"/>
              </a:rPr>
              <a:t>de la tecnología </a:t>
            </a:r>
            <a:r>
              <a:rPr lang="es-AR" b="1" dirty="0" err="1">
                <a:latin typeface="LiberationSerif"/>
              </a:rPr>
              <a:t>Hub</a:t>
            </a:r>
            <a:r>
              <a:rPr lang="es-AR" b="1" dirty="0">
                <a:latin typeface="LiberationSerif"/>
              </a:rPr>
              <a:t> Link </a:t>
            </a:r>
            <a:r>
              <a:rPr lang="es-AR" dirty="0">
                <a:latin typeface="LiberationSerif"/>
              </a:rPr>
              <a:t>es el </a:t>
            </a:r>
            <a:r>
              <a:rPr lang="es-AR" dirty="0" smtClean="0">
                <a:latin typeface="LiberationSerif"/>
              </a:rPr>
              <a:t>bus </a:t>
            </a:r>
            <a:r>
              <a:rPr lang="es-AR" b="1" dirty="0" smtClean="0">
                <a:latin typeface="LiberationSerif"/>
              </a:rPr>
              <a:t>DMI</a:t>
            </a:r>
            <a:r>
              <a:rPr lang="es-AR" dirty="0" smtClean="0">
                <a:latin typeface="LiberationSerif"/>
              </a:rPr>
              <a:t> </a:t>
            </a:r>
            <a:r>
              <a:rPr lang="es-AR" dirty="0">
                <a:latin typeface="LiberationSerif"/>
              </a:rPr>
              <a:t>(</a:t>
            </a:r>
            <a:r>
              <a:rPr lang="es-AR" i="1" dirty="0" err="1">
                <a:latin typeface="LiberationSerif"/>
              </a:rPr>
              <a:t>Direct</a:t>
            </a:r>
            <a:r>
              <a:rPr lang="es-AR" i="1" dirty="0">
                <a:latin typeface="LiberationSerif"/>
              </a:rPr>
              <a:t> Media Interface </a:t>
            </a:r>
            <a:r>
              <a:rPr lang="es-AR" dirty="0">
                <a:latin typeface="LiberationSerif"/>
              </a:rPr>
              <a:t>o interfaz de </a:t>
            </a:r>
            <a:r>
              <a:rPr lang="es-AR" dirty="0" smtClean="0">
                <a:latin typeface="LiberationSerif"/>
              </a:rPr>
              <a:t>acceso directo </a:t>
            </a:r>
            <a:r>
              <a:rPr lang="es-AR" dirty="0">
                <a:latin typeface="LiberationSerif"/>
              </a:rPr>
              <a:t>al medio) </a:t>
            </a:r>
            <a:endParaRPr lang="es-AR" dirty="0" smtClean="0">
              <a:latin typeface="LiberationSerif"/>
            </a:endParaRPr>
          </a:p>
          <a:p>
            <a:r>
              <a:rPr lang="es-AR" dirty="0">
                <a:latin typeface="LiberationSerif"/>
              </a:rPr>
              <a:t>D</a:t>
            </a:r>
            <a:r>
              <a:rPr lang="es-AR" dirty="0" smtClean="0">
                <a:latin typeface="LiberationSerif"/>
              </a:rPr>
              <a:t>uplica </a:t>
            </a:r>
            <a:r>
              <a:rPr lang="es-AR" dirty="0">
                <a:latin typeface="LiberationSerif"/>
              </a:rPr>
              <a:t>la velocidad </a:t>
            </a:r>
            <a:r>
              <a:rPr lang="es-AR" dirty="0" smtClean="0">
                <a:latin typeface="LiberationSerif"/>
              </a:rPr>
              <a:t>del </a:t>
            </a:r>
            <a:r>
              <a:rPr lang="es-AR" dirty="0" err="1" smtClean="0">
                <a:latin typeface="LiberationSerif"/>
              </a:rPr>
              <a:t>Hub</a:t>
            </a:r>
            <a:r>
              <a:rPr lang="es-AR" dirty="0" smtClean="0">
                <a:latin typeface="LiberationSerif"/>
              </a:rPr>
              <a:t> </a:t>
            </a:r>
            <a:r>
              <a:rPr lang="es-AR" dirty="0">
                <a:latin typeface="LiberationSerif"/>
              </a:rPr>
              <a:t>Link 2.0, llegando a 2 GB/s. </a:t>
            </a:r>
            <a:endParaRPr lang="es-AR" dirty="0" smtClean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El </a:t>
            </a:r>
            <a:r>
              <a:rPr lang="es-AR" dirty="0">
                <a:latin typeface="LiberationSerif"/>
              </a:rPr>
              <a:t>bus DMI </a:t>
            </a:r>
            <a:r>
              <a:rPr lang="es-AR" dirty="0" smtClean="0">
                <a:latin typeface="LiberationSerif"/>
              </a:rPr>
              <a:t>está basado </a:t>
            </a:r>
            <a:r>
              <a:rPr lang="es-AR" dirty="0">
                <a:latin typeface="LiberationSerif"/>
              </a:rPr>
              <a:t>en el bus PCI-Express de cuatro líneas, </a:t>
            </a:r>
            <a:r>
              <a:rPr lang="es-AR" dirty="0" smtClean="0">
                <a:latin typeface="LiberationSerif"/>
              </a:rPr>
              <a:t>es decir</a:t>
            </a:r>
            <a:r>
              <a:rPr lang="es-AR" dirty="0">
                <a:latin typeface="LiberationSerif"/>
              </a:rPr>
              <a:t>, el PCI-Express x4</a:t>
            </a:r>
            <a:r>
              <a:rPr lang="es-AR" dirty="0" smtClean="0">
                <a:latin typeface="LiberationSerif"/>
              </a:rPr>
              <a:t>.</a:t>
            </a:r>
          </a:p>
          <a:p>
            <a:r>
              <a:rPr lang="es-AR" dirty="0" smtClean="0">
                <a:latin typeface="LiberationSerif"/>
              </a:rPr>
              <a:t>También desarrollada por Intel y se comenzó a emplear desde el chipset Intel 810</a:t>
            </a:r>
            <a:endParaRPr lang="es-AR" dirty="0"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5</a:t>
            </a:fld>
            <a:endParaRPr lang="es-AR"/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769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2886892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53142" y="912223"/>
            <a:ext cx="11207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>
                <a:latin typeface="LiberationSerif"/>
              </a:rPr>
              <a:t>HyperTransport</a:t>
            </a:r>
            <a:endParaRPr lang="es-AR" b="1" dirty="0" smtClean="0">
              <a:latin typeface="LiberationSerif"/>
            </a:endParaRPr>
          </a:p>
          <a:p>
            <a:endParaRPr lang="es-AR" b="1" dirty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Es muy </a:t>
            </a:r>
            <a:r>
              <a:rPr lang="es-AR" dirty="0">
                <a:latin typeface="LiberationSerif"/>
              </a:rPr>
              <a:t>flexible </a:t>
            </a:r>
            <a:r>
              <a:rPr lang="es-AR" dirty="0" smtClean="0">
                <a:latin typeface="LiberationSerif"/>
              </a:rPr>
              <a:t>ya </a:t>
            </a:r>
            <a:r>
              <a:rPr lang="es-AR" dirty="0">
                <a:latin typeface="LiberationSerif"/>
              </a:rPr>
              <a:t>puede adaptarse a las </a:t>
            </a:r>
            <a:r>
              <a:rPr lang="es-AR" dirty="0" smtClean="0">
                <a:latin typeface="LiberationSerif"/>
              </a:rPr>
              <a:t>necesidades de </a:t>
            </a:r>
            <a:r>
              <a:rPr lang="es-AR" dirty="0">
                <a:latin typeface="LiberationSerif"/>
              </a:rPr>
              <a:t>cada sistema o fabricante.</a:t>
            </a:r>
          </a:p>
          <a:p>
            <a:r>
              <a:rPr lang="es-AR" dirty="0">
                <a:latin typeface="LiberationSerif"/>
              </a:rPr>
              <a:t>Por </a:t>
            </a:r>
            <a:r>
              <a:rPr lang="es-AR" dirty="0" smtClean="0">
                <a:latin typeface="LiberationSerif"/>
              </a:rPr>
              <a:t>eso el </a:t>
            </a:r>
            <a:r>
              <a:rPr lang="es-AR" b="1" dirty="0" err="1" smtClean="0">
                <a:latin typeface="LiberationSerif"/>
              </a:rPr>
              <a:t>HyperTransport</a:t>
            </a:r>
            <a:r>
              <a:rPr lang="es-AR" dirty="0" smtClean="0">
                <a:latin typeface="LiberationSerif"/>
              </a:rPr>
              <a:t> </a:t>
            </a:r>
            <a:r>
              <a:rPr lang="es-AR" dirty="0">
                <a:latin typeface="LiberationSerif"/>
              </a:rPr>
              <a:t>trabaja </a:t>
            </a:r>
            <a:r>
              <a:rPr lang="es-AR" dirty="0" smtClean="0">
                <a:latin typeface="LiberationSerif"/>
              </a:rPr>
              <a:t>en un </a:t>
            </a:r>
            <a:r>
              <a:rPr lang="es-AR" dirty="0">
                <a:latin typeface="LiberationSerif"/>
              </a:rPr>
              <a:t>sistema a 800 MB/s, y en otro a 400 MB/s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  <a:p>
            <a:r>
              <a:rPr lang="es-AR" b="1" dirty="0" err="1" smtClean="0">
                <a:latin typeface="LiberationSerif"/>
              </a:rPr>
              <a:t>nVidia</a:t>
            </a:r>
            <a:r>
              <a:rPr lang="es-AR" dirty="0" smtClean="0">
                <a:latin typeface="LiberationSerif"/>
              </a:rPr>
              <a:t> </a:t>
            </a:r>
            <a:r>
              <a:rPr lang="es-AR" dirty="0">
                <a:latin typeface="LiberationSerif"/>
              </a:rPr>
              <a:t>utilizó </a:t>
            </a:r>
            <a:r>
              <a:rPr lang="es-AR" dirty="0" smtClean="0">
                <a:latin typeface="LiberationSerif"/>
              </a:rPr>
              <a:t>una primera versión de </a:t>
            </a:r>
            <a:r>
              <a:rPr lang="es-AR" b="1" dirty="0" err="1" smtClean="0">
                <a:latin typeface="LiberationSerif"/>
              </a:rPr>
              <a:t>Hyper-Transport</a:t>
            </a:r>
            <a:r>
              <a:rPr lang="es-AR" dirty="0" smtClean="0">
                <a:latin typeface="LiberationSerif"/>
              </a:rPr>
              <a:t>, en los chipsets (</a:t>
            </a:r>
            <a:r>
              <a:rPr lang="es-AR" dirty="0" err="1" smtClean="0">
                <a:latin typeface="LiberationSerif"/>
              </a:rPr>
              <a:t>nForce</a:t>
            </a:r>
            <a:r>
              <a:rPr lang="es-AR" dirty="0" smtClean="0">
                <a:latin typeface="LiberationSerif"/>
              </a:rPr>
              <a:t> y </a:t>
            </a:r>
            <a:r>
              <a:rPr lang="es-AR" dirty="0">
                <a:latin typeface="LiberationSerif"/>
              </a:rPr>
              <a:t>nForce2) operaba a 800 MB/s de ancho </a:t>
            </a:r>
            <a:r>
              <a:rPr lang="es-AR" dirty="0" smtClean="0">
                <a:latin typeface="LiberationSerif"/>
              </a:rPr>
              <a:t>de banda</a:t>
            </a:r>
            <a:r>
              <a:rPr lang="es-AR" dirty="0">
                <a:latin typeface="LiberationSerif"/>
              </a:rPr>
              <a:t>. </a:t>
            </a:r>
            <a:endParaRPr lang="es-AR" dirty="0" smtClean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Su </a:t>
            </a:r>
            <a:r>
              <a:rPr lang="es-AR" dirty="0">
                <a:latin typeface="LiberationSerif"/>
              </a:rPr>
              <a:t>segunda versión trabajó a 8 GB/s y </a:t>
            </a:r>
            <a:r>
              <a:rPr lang="es-AR" dirty="0" smtClean="0">
                <a:latin typeface="LiberationSerif"/>
              </a:rPr>
              <a:t>fue incluida </a:t>
            </a:r>
            <a:r>
              <a:rPr lang="es-AR" dirty="0">
                <a:latin typeface="LiberationSerif"/>
              </a:rPr>
              <a:t>en chipsets como el </a:t>
            </a:r>
            <a:r>
              <a:rPr lang="es-AR" dirty="0" err="1">
                <a:latin typeface="LiberationSerif"/>
              </a:rPr>
              <a:t>nForce</a:t>
            </a:r>
            <a:r>
              <a:rPr lang="es-AR" dirty="0">
                <a:latin typeface="LiberationSerif"/>
              </a:rPr>
              <a:t> 3. </a:t>
            </a:r>
            <a:endParaRPr lang="es-AR" dirty="0" smtClean="0">
              <a:latin typeface="LiberationSerif"/>
            </a:endParaRPr>
          </a:p>
          <a:p>
            <a:endParaRPr lang="es-AR" dirty="0" smtClean="0">
              <a:latin typeface="LiberationSerif"/>
            </a:endParaRPr>
          </a:p>
          <a:p>
            <a:r>
              <a:rPr lang="es-AR" b="1" dirty="0" err="1" smtClean="0">
                <a:latin typeface="LiberationSerif"/>
              </a:rPr>
              <a:t>Hyper-Transport</a:t>
            </a:r>
            <a:r>
              <a:rPr lang="es-AR" b="1" dirty="0" smtClean="0">
                <a:latin typeface="LiberationSerif"/>
              </a:rPr>
              <a:t> </a:t>
            </a:r>
            <a:r>
              <a:rPr lang="es-AR" b="1" dirty="0">
                <a:latin typeface="LiberationSerif"/>
              </a:rPr>
              <a:t>3.0 </a:t>
            </a:r>
            <a:r>
              <a:rPr lang="es-AR" dirty="0">
                <a:latin typeface="LiberationSerif"/>
              </a:rPr>
              <a:t>fue utilizado por chipsets de </a:t>
            </a:r>
            <a:r>
              <a:rPr lang="es-AR" b="1" dirty="0" smtClean="0">
                <a:latin typeface="LiberationSerif"/>
              </a:rPr>
              <a:t>AMD y </a:t>
            </a:r>
            <a:r>
              <a:rPr lang="es-AR" b="1" dirty="0" err="1">
                <a:latin typeface="LiberationSerif"/>
              </a:rPr>
              <a:t>nVidia</a:t>
            </a:r>
            <a:r>
              <a:rPr lang="es-AR" dirty="0">
                <a:latin typeface="LiberationSerif"/>
              </a:rPr>
              <a:t>, logrando velocidades de hasta 41.6 GB/s</a:t>
            </a:r>
          </a:p>
          <a:p>
            <a:r>
              <a:rPr lang="es-AR" dirty="0">
                <a:latin typeface="LiberationSerif"/>
              </a:rPr>
              <a:t>(20,8 GB/s en cada sentido), y la última revisión –</a:t>
            </a:r>
            <a:r>
              <a:rPr lang="es-AR" dirty="0" smtClean="0">
                <a:latin typeface="LiberationSerif"/>
              </a:rPr>
              <a:t>la 3.1</a:t>
            </a:r>
            <a:r>
              <a:rPr lang="es-AR" dirty="0">
                <a:latin typeface="LiberationSerif"/>
              </a:rPr>
              <a:t>– alcanza 51,2 GB/s (20,6 GB/s en cada sentido).</a:t>
            </a:r>
          </a:p>
          <a:p>
            <a:r>
              <a:rPr lang="es-AR" dirty="0">
                <a:latin typeface="LiberationSerif"/>
              </a:rPr>
              <a:t>AMD no solo utiliza este bus para comunicar </a:t>
            </a:r>
            <a:r>
              <a:rPr lang="es-AR" dirty="0" smtClean="0">
                <a:latin typeface="LiberationSerif"/>
              </a:rPr>
              <a:t>el </a:t>
            </a:r>
            <a:r>
              <a:rPr lang="es-AR" dirty="0" err="1" smtClean="0">
                <a:latin typeface="LiberationSerif"/>
              </a:rPr>
              <a:t>northbridge</a:t>
            </a:r>
            <a:r>
              <a:rPr lang="es-AR" dirty="0" smtClean="0">
                <a:latin typeface="LiberationSerif"/>
              </a:rPr>
              <a:t> </a:t>
            </a:r>
            <a:r>
              <a:rPr lang="es-AR" dirty="0">
                <a:latin typeface="LiberationSerif"/>
              </a:rPr>
              <a:t>y el </a:t>
            </a:r>
            <a:r>
              <a:rPr lang="es-AR" dirty="0" err="1">
                <a:latin typeface="LiberationSerif"/>
              </a:rPr>
              <a:t>southbridge</a:t>
            </a:r>
            <a:r>
              <a:rPr lang="es-AR" dirty="0">
                <a:latin typeface="LiberationSerif"/>
              </a:rPr>
              <a:t> del chipset, sino también</a:t>
            </a:r>
          </a:p>
          <a:p>
            <a:r>
              <a:rPr lang="es-AR" dirty="0">
                <a:latin typeface="LiberationSerif"/>
              </a:rPr>
              <a:t>para comunicar procesadores (en </a:t>
            </a:r>
            <a:r>
              <a:rPr lang="es-AR" dirty="0" smtClean="0">
                <a:latin typeface="LiberationSerif"/>
              </a:rPr>
              <a:t>sistemas multiprocesador </a:t>
            </a:r>
            <a:r>
              <a:rPr lang="es-AR" dirty="0">
                <a:latin typeface="LiberationSerif"/>
              </a:rPr>
              <a:t>basados en </a:t>
            </a:r>
            <a:r>
              <a:rPr lang="es-AR" b="1" dirty="0" err="1">
                <a:latin typeface="LiberationSerif"/>
              </a:rPr>
              <a:t>Direct</a:t>
            </a:r>
            <a:r>
              <a:rPr lang="es-AR" b="1" dirty="0">
                <a:latin typeface="LiberationSerif"/>
              </a:rPr>
              <a:t> </a:t>
            </a:r>
            <a:r>
              <a:rPr lang="es-AR" b="1" dirty="0" err="1">
                <a:latin typeface="LiberationSerif"/>
              </a:rPr>
              <a:t>Connect</a:t>
            </a:r>
            <a:endParaRPr lang="es-AR" b="1" dirty="0">
              <a:latin typeface="LiberationSerif"/>
            </a:endParaRPr>
          </a:p>
          <a:p>
            <a:r>
              <a:rPr lang="es-AR" b="1" dirty="0" err="1">
                <a:latin typeface="LiberationSerif"/>
              </a:rPr>
              <a:t>Architecture</a:t>
            </a:r>
            <a:r>
              <a:rPr lang="es-AR" dirty="0">
                <a:latin typeface="LiberationSerif"/>
              </a:rPr>
              <a:t>), y a su vez estos con el </a:t>
            </a:r>
            <a:r>
              <a:rPr lang="es-AR" dirty="0" err="1">
                <a:latin typeface="LiberationSerif"/>
              </a:rPr>
              <a:t>northbridge</a:t>
            </a:r>
            <a:r>
              <a:rPr lang="es-AR" dirty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  <a:p>
            <a:r>
              <a:rPr lang="es-AR" b="1" dirty="0" smtClean="0">
                <a:latin typeface="LiberationSerif"/>
              </a:rPr>
              <a:t>Intel</a:t>
            </a:r>
            <a:r>
              <a:rPr lang="es-AR" dirty="0" smtClean="0">
                <a:latin typeface="LiberationSerif"/>
              </a:rPr>
              <a:t> </a:t>
            </a:r>
            <a:r>
              <a:rPr lang="es-AR" dirty="0">
                <a:latin typeface="LiberationSerif"/>
              </a:rPr>
              <a:t>emplea actualmente la </a:t>
            </a:r>
            <a:r>
              <a:rPr lang="es-AR" dirty="0" smtClean="0">
                <a:latin typeface="LiberationSerif"/>
              </a:rPr>
              <a:t>interfaz </a:t>
            </a:r>
            <a:r>
              <a:rPr lang="es-AR" b="1" dirty="0" smtClean="0">
                <a:latin typeface="LiberationSerif"/>
              </a:rPr>
              <a:t>QPI</a:t>
            </a:r>
            <a:r>
              <a:rPr lang="es-AR" dirty="0" smtClean="0">
                <a:latin typeface="LiberationSerif"/>
              </a:rPr>
              <a:t> </a:t>
            </a:r>
            <a:r>
              <a:rPr lang="es-AR" dirty="0">
                <a:latin typeface="LiberationSerif"/>
              </a:rPr>
              <a:t>(</a:t>
            </a:r>
            <a:r>
              <a:rPr lang="es-AR" i="1" dirty="0" err="1">
                <a:latin typeface="LiberationSerif"/>
              </a:rPr>
              <a:t>QuickPath</a:t>
            </a:r>
            <a:r>
              <a:rPr lang="es-AR" i="1" dirty="0">
                <a:latin typeface="LiberationSerif"/>
              </a:rPr>
              <a:t> </a:t>
            </a:r>
            <a:r>
              <a:rPr lang="es-AR" i="1" dirty="0" err="1">
                <a:latin typeface="LiberationSerif"/>
              </a:rPr>
              <a:t>Interconnect</a:t>
            </a:r>
            <a:r>
              <a:rPr lang="es-AR" dirty="0">
                <a:latin typeface="LiberationSerif"/>
              </a:rPr>
              <a:t>) para </a:t>
            </a:r>
            <a:r>
              <a:rPr lang="es-AR" dirty="0" smtClean="0">
                <a:latin typeface="LiberationSerif"/>
              </a:rPr>
              <a:t>reemplazar </a:t>
            </a:r>
            <a:r>
              <a:rPr lang="en-US" dirty="0" smtClean="0">
                <a:latin typeface="LiberationSerif"/>
              </a:rPr>
              <a:t>el </a:t>
            </a:r>
            <a:r>
              <a:rPr lang="en-US" dirty="0">
                <a:latin typeface="LiberationSerif"/>
              </a:rPr>
              <a:t>FSB (</a:t>
            </a:r>
            <a:r>
              <a:rPr lang="en-US" i="1" dirty="0">
                <a:latin typeface="LiberationSerif"/>
              </a:rPr>
              <a:t>Front Side Bus</a:t>
            </a:r>
            <a:r>
              <a:rPr lang="en-US" dirty="0" smtClean="0">
                <a:latin typeface="LiberationSerif"/>
              </a:rPr>
              <a:t>).</a:t>
            </a:r>
            <a:endParaRPr lang="en-US" dirty="0"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6</a:t>
            </a:fld>
            <a:endParaRPr lang="es-AR"/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724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53142" y="912223"/>
            <a:ext cx="112079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>
                <a:latin typeface="LiberationSerif"/>
              </a:rPr>
              <a:t>HyperTransport</a:t>
            </a:r>
            <a:endParaRPr lang="es-AR" b="1" dirty="0" smtClean="0">
              <a:latin typeface="LiberationSerif"/>
            </a:endParaRPr>
          </a:p>
          <a:p>
            <a:endParaRPr lang="es-AR" b="1" dirty="0" smtClean="0">
              <a:latin typeface="LiberationSerif"/>
            </a:endParaRPr>
          </a:p>
          <a:p>
            <a:endParaRPr lang="es-AR" b="1" dirty="0">
              <a:latin typeface="LiberationSerif"/>
            </a:endParaRPr>
          </a:p>
          <a:p>
            <a:r>
              <a:rPr lang="es-AR" b="1" dirty="0" smtClean="0">
                <a:latin typeface="LiberationSerif"/>
              </a:rPr>
              <a:t>V-Link</a:t>
            </a:r>
          </a:p>
          <a:p>
            <a:endParaRPr lang="es-AR" b="1" dirty="0" smtClean="0">
              <a:latin typeface="LiberationSerif"/>
            </a:endParaRPr>
          </a:p>
          <a:p>
            <a:r>
              <a:rPr lang="es-AR" b="1" dirty="0" smtClean="0">
                <a:latin typeface="LiberationSerif"/>
              </a:rPr>
              <a:t>VIA</a:t>
            </a:r>
            <a:r>
              <a:rPr lang="es-AR" dirty="0" smtClean="0">
                <a:latin typeface="LiberationSerif"/>
              </a:rPr>
              <a:t> empleó su propia tecnología, conocida como V-Link, como bus de interconexión operando a 533 MB/s de transferencia. </a:t>
            </a:r>
          </a:p>
          <a:p>
            <a:endParaRPr lang="es-AR" dirty="0" smtClean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Luego utilizó la evolución de V-Link, que recibió el nombre de </a:t>
            </a:r>
            <a:r>
              <a:rPr lang="es-AR" b="1" dirty="0" smtClean="0">
                <a:latin typeface="LiberationSerif"/>
              </a:rPr>
              <a:t>Ultra V-Link</a:t>
            </a:r>
            <a:r>
              <a:rPr lang="es-AR" dirty="0" smtClean="0">
                <a:latin typeface="LiberationSerif"/>
              </a:rPr>
              <a:t>, y operaba a una velocidad de transferencia de 1 GB/s.</a:t>
            </a:r>
          </a:p>
          <a:p>
            <a:endParaRPr lang="es-AR" dirty="0" smtClean="0">
              <a:latin typeface="LiberationSerif"/>
            </a:endParaRPr>
          </a:p>
          <a:p>
            <a:r>
              <a:rPr lang="es-AR" b="1" dirty="0" err="1" smtClean="0">
                <a:latin typeface="LiberationSerif"/>
              </a:rPr>
              <a:t>MultiOL</a:t>
            </a:r>
            <a:endParaRPr lang="es-AR" b="1" dirty="0" smtClean="0">
              <a:latin typeface="LiberationSerif"/>
            </a:endParaRPr>
          </a:p>
          <a:p>
            <a:endParaRPr lang="es-AR" b="1" dirty="0" smtClean="0"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El fabricante </a:t>
            </a:r>
            <a:r>
              <a:rPr lang="es-AR" b="1" dirty="0" err="1" smtClean="0">
                <a:latin typeface="LiberationSerif"/>
              </a:rPr>
              <a:t>SiS</a:t>
            </a:r>
            <a:r>
              <a:rPr lang="es-AR" b="1" dirty="0" smtClean="0">
                <a:latin typeface="LiberationSerif"/>
              </a:rPr>
              <a:t> </a:t>
            </a:r>
            <a:r>
              <a:rPr lang="es-AR" dirty="0" smtClean="0">
                <a:latin typeface="LiberationSerif"/>
              </a:rPr>
              <a:t>utilizó su bus </a:t>
            </a:r>
            <a:r>
              <a:rPr lang="es-AR" dirty="0" err="1" smtClean="0">
                <a:latin typeface="LiberationSerif"/>
              </a:rPr>
              <a:t>MultiOL</a:t>
            </a:r>
            <a:r>
              <a:rPr lang="es-AR" dirty="0" smtClean="0">
                <a:latin typeface="LiberationSerif"/>
              </a:rPr>
              <a:t> de 533 MB/s de ancho de banda en su línea de chips SiS6xx, y una versión mejorada –de 1.2 GB/s– en su línea SiS7xx.</a:t>
            </a:r>
            <a:endParaRPr lang="es-AR" sz="2800" b="1" dirty="0" smtClean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7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1763484" y="5506241"/>
            <a:ext cx="8987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Conclusión: </a:t>
            </a:r>
            <a:r>
              <a:rPr lang="es-AR" i="1" dirty="0" smtClean="0"/>
              <a:t>Aprendimos la importancia </a:t>
            </a:r>
            <a:r>
              <a:rPr lang="es-AR" i="1" dirty="0"/>
              <a:t>d</a:t>
            </a:r>
            <a:r>
              <a:rPr lang="es-AR" i="1" dirty="0" smtClean="0"/>
              <a:t>el tipo de Chipset, que de acuerdo al tipo de ancho de BUS que maneje,  hace a la velocidad de los Buses, y del equipo por eso se debe tener muy en cuanta a la hora de comprar un </a:t>
            </a:r>
            <a:r>
              <a:rPr lang="es-AR" i="1" dirty="0" err="1" smtClean="0"/>
              <a:t>motherboard</a:t>
            </a:r>
            <a:r>
              <a:rPr lang="es-AR" i="1" dirty="0" smtClean="0"/>
              <a:t>.</a:t>
            </a:r>
            <a:endParaRPr lang="es-AR" i="1" dirty="0"/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74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8</a:t>
            </a:fld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653141" y="1112228"/>
            <a:ext cx="103327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accent5">
                    <a:lumMod val="50000"/>
                  </a:schemeClr>
                </a:solidFill>
                <a:latin typeface="LiberationSerif"/>
              </a:rPr>
              <a:t>Buses de Expansión</a:t>
            </a:r>
          </a:p>
          <a:p>
            <a:endParaRPr lang="es-AR" sz="2800" b="1" dirty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  <a:p>
            <a:r>
              <a:rPr lang="es-AR" dirty="0">
                <a:latin typeface="LiberationSerif"/>
              </a:rPr>
              <a:t>Los buses de expansión son los </a:t>
            </a:r>
            <a:r>
              <a:rPr lang="es-AR" dirty="0" smtClean="0">
                <a:latin typeface="LiberationSerif"/>
              </a:rPr>
              <a:t>encargados de </a:t>
            </a:r>
            <a:r>
              <a:rPr lang="es-AR" dirty="0">
                <a:latin typeface="LiberationSerif"/>
              </a:rPr>
              <a:t>transportar la información desde el </a:t>
            </a:r>
            <a:r>
              <a:rPr lang="es-AR" dirty="0" smtClean="0">
                <a:latin typeface="LiberationSerif"/>
              </a:rPr>
              <a:t>chipset hasta </a:t>
            </a:r>
            <a:r>
              <a:rPr lang="es-AR" dirty="0">
                <a:latin typeface="LiberationSerif"/>
              </a:rPr>
              <a:t>los zócalos de </a:t>
            </a:r>
            <a:r>
              <a:rPr lang="es-AR" dirty="0" smtClean="0">
                <a:latin typeface="LiberationSerif"/>
              </a:rPr>
              <a:t>expansión</a:t>
            </a:r>
          </a:p>
          <a:p>
            <a:endParaRPr lang="es-AR" sz="2800" b="1" dirty="0" smtClean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  <a:p>
            <a:r>
              <a:rPr lang="es-AR" dirty="0" smtClean="0">
                <a:latin typeface="LiberationSerif"/>
              </a:rPr>
              <a:t>Además </a:t>
            </a:r>
            <a:r>
              <a:rPr lang="es-AR" dirty="0">
                <a:latin typeface="LiberationSerif"/>
              </a:rPr>
              <a:t>de tarjetas gráficas, los zócalos de </a:t>
            </a:r>
            <a:r>
              <a:rPr lang="es-AR" dirty="0" smtClean="0">
                <a:latin typeface="LiberationSerif"/>
              </a:rPr>
              <a:t>expansión permiten </a:t>
            </a:r>
            <a:r>
              <a:rPr lang="es-AR" dirty="0">
                <a:latin typeface="LiberationSerif"/>
              </a:rPr>
              <a:t>conectar todo tipo de placas,</a:t>
            </a:r>
          </a:p>
          <a:p>
            <a:r>
              <a:rPr lang="es-AR" dirty="0">
                <a:latin typeface="LiberationSerif"/>
              </a:rPr>
              <a:t>como por ejemplo: </a:t>
            </a:r>
            <a:endParaRPr lang="es-AR" dirty="0" smtClean="0">
              <a:latin typeface="LiberationSerif"/>
            </a:endParaRPr>
          </a:p>
          <a:p>
            <a:endParaRPr lang="es-AR" dirty="0" smtClean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LiberationSerif"/>
              </a:rPr>
              <a:t>S</a:t>
            </a:r>
            <a:r>
              <a:rPr lang="es-AR" dirty="0" smtClean="0">
                <a:latin typeface="LiberationSerif"/>
              </a:rPr>
              <a:t>intonizadoras </a:t>
            </a:r>
            <a:r>
              <a:rPr lang="es-AR" dirty="0">
                <a:latin typeface="LiberationSerif"/>
              </a:rPr>
              <a:t>de TV, </a:t>
            </a:r>
            <a:endParaRPr lang="es-AR" dirty="0" smtClean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LiberationSerif"/>
              </a:rPr>
              <a:t>Controladoras de </a:t>
            </a:r>
            <a:r>
              <a:rPr lang="es-AR" dirty="0">
                <a:latin typeface="LiberationSerif"/>
              </a:rPr>
              <a:t>disco, </a:t>
            </a:r>
            <a:endParaRPr lang="es-AR" dirty="0" smtClean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LiberationSerif"/>
              </a:rPr>
              <a:t>C</a:t>
            </a:r>
            <a:r>
              <a:rPr lang="es-AR" dirty="0" smtClean="0">
                <a:latin typeface="LiberationSerif"/>
              </a:rPr>
              <a:t>ontroladoras </a:t>
            </a:r>
            <a:r>
              <a:rPr lang="es-AR" dirty="0">
                <a:latin typeface="LiberationSerif"/>
              </a:rPr>
              <a:t>USB o </a:t>
            </a:r>
            <a:endParaRPr lang="es-AR" dirty="0" smtClean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 smtClean="0">
                <a:latin typeface="LiberationSerif"/>
              </a:rPr>
              <a:t>FireWire</a:t>
            </a:r>
            <a:r>
              <a:rPr lang="es-AR" dirty="0" smtClean="0">
                <a:latin typeface="LiberationSerif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LiberationSerif"/>
              </a:rPr>
              <a:t>E</a:t>
            </a:r>
            <a:r>
              <a:rPr lang="es-AR" dirty="0" smtClean="0">
                <a:latin typeface="LiberationSerif"/>
              </a:rPr>
              <a:t>tc.</a:t>
            </a:r>
          </a:p>
          <a:p>
            <a:endParaRPr lang="es-AR" dirty="0">
              <a:latin typeface="LiberationSerif"/>
            </a:endParaRPr>
          </a:p>
          <a:p>
            <a:endParaRPr lang="es-AR" dirty="0">
              <a:latin typeface="LiberationSerif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406" y="3466718"/>
            <a:ext cx="4673076" cy="2842503"/>
          </a:xfrm>
          <a:prstGeom prst="rect">
            <a:avLst/>
          </a:prstGeom>
        </p:spPr>
      </p:pic>
      <p:sp>
        <p:nvSpPr>
          <p:cNvPr id="12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336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9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788125" y="1171042"/>
            <a:ext cx="10419805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i="0" u="none" strike="noStrike" baseline="0" dirty="0" smtClean="0">
                <a:latin typeface="StagSans-Semibold"/>
              </a:rPr>
              <a:t>Tipos de buses de datos</a:t>
            </a:r>
          </a:p>
          <a:p>
            <a:endParaRPr lang="es-AR" sz="2800" b="1" i="0" u="none" strike="noStrike" baseline="0" dirty="0" smtClean="0">
              <a:latin typeface="StagSans-Semibold"/>
            </a:endParaRPr>
          </a:p>
          <a:p>
            <a:r>
              <a:rPr lang="es-AR" dirty="0" smtClean="0">
                <a:latin typeface="StagSans-Light"/>
              </a:rPr>
              <a:t>Anteriormente, </a:t>
            </a:r>
            <a:r>
              <a:rPr lang="es-AR" dirty="0">
                <a:latin typeface="StagSans-Light"/>
              </a:rPr>
              <a:t>se mencionaron los </a:t>
            </a:r>
            <a:r>
              <a:rPr lang="es-AR" dirty="0" smtClean="0">
                <a:latin typeface="StagSans-Light"/>
              </a:rPr>
              <a:t>principales parámetros </a:t>
            </a:r>
            <a:r>
              <a:rPr lang="es-AR" dirty="0">
                <a:latin typeface="StagSans-Light"/>
              </a:rPr>
              <a:t>de los buses </a:t>
            </a:r>
            <a:r>
              <a:rPr lang="es-AR" dirty="0" smtClean="0">
                <a:latin typeface="StagSans-Light"/>
              </a:rPr>
              <a:t>de interconexión entre puentes; </a:t>
            </a:r>
            <a:r>
              <a:rPr lang="es-AR" dirty="0">
                <a:latin typeface="StagSans-Light"/>
              </a:rPr>
              <a:t>(</a:t>
            </a:r>
            <a:r>
              <a:rPr lang="es-AR" dirty="0" smtClean="0">
                <a:latin typeface="StagSans-Light"/>
              </a:rPr>
              <a:t>ancho de bus y </a:t>
            </a:r>
            <a:r>
              <a:rPr lang="es-AR" dirty="0">
                <a:latin typeface="StagSans-Light"/>
              </a:rPr>
              <a:t>frecuencia, y su resultante: la tasa de transferencia</a:t>
            </a:r>
            <a:r>
              <a:rPr lang="es-AR" dirty="0" smtClean="0">
                <a:latin typeface="StagSans-Light"/>
              </a:rPr>
              <a:t>).</a:t>
            </a:r>
          </a:p>
          <a:p>
            <a:endParaRPr lang="es-AR" dirty="0">
              <a:latin typeface="StagSans-Light"/>
            </a:endParaRPr>
          </a:p>
          <a:p>
            <a:r>
              <a:rPr lang="es-AR" dirty="0">
                <a:latin typeface="StagSans-Light"/>
              </a:rPr>
              <a:t>Ahora abordaremos la clasificación de </a:t>
            </a:r>
            <a:r>
              <a:rPr lang="es-AR" dirty="0" smtClean="0">
                <a:latin typeface="StagSans-Light"/>
              </a:rPr>
              <a:t>los buses </a:t>
            </a:r>
            <a:r>
              <a:rPr lang="es-AR" dirty="0">
                <a:latin typeface="StagSans-Light"/>
              </a:rPr>
              <a:t>de acuerdo con la forma en que </a:t>
            </a:r>
            <a:r>
              <a:rPr lang="es-AR" dirty="0" smtClean="0">
                <a:latin typeface="StagSans-Light"/>
              </a:rPr>
              <a:t>transmiten la </a:t>
            </a:r>
            <a:r>
              <a:rPr lang="es-AR" dirty="0">
                <a:latin typeface="StagSans-Light"/>
              </a:rPr>
              <a:t>información</a:t>
            </a:r>
            <a:r>
              <a:rPr lang="es-AR" dirty="0" smtClean="0">
                <a:latin typeface="StagSans-Light"/>
              </a:rPr>
              <a:t>.</a:t>
            </a:r>
          </a:p>
          <a:p>
            <a:endParaRPr lang="es-AR" dirty="0">
              <a:latin typeface="StagSans-Light"/>
            </a:endParaRPr>
          </a:p>
          <a:p>
            <a:r>
              <a:rPr lang="es-AR" b="1" dirty="0">
                <a:latin typeface="LiberationSerif"/>
              </a:rPr>
              <a:t>Bus paralelo: </a:t>
            </a:r>
            <a:endParaRPr lang="es-AR" b="1" dirty="0" smtClean="0">
              <a:latin typeface="LiberationSerif"/>
            </a:endParaRPr>
          </a:p>
          <a:p>
            <a:endParaRPr lang="es-AR" b="1" dirty="0">
              <a:latin typeface="LiberationSerif"/>
            </a:endParaRPr>
          </a:p>
          <a:p>
            <a:r>
              <a:rPr lang="es-AR" dirty="0">
                <a:latin typeface="LiberationSerif"/>
              </a:rPr>
              <a:t>L</a:t>
            </a:r>
            <a:r>
              <a:rPr lang="es-AR" dirty="0" smtClean="0">
                <a:latin typeface="LiberationSerif"/>
              </a:rPr>
              <a:t>os </a:t>
            </a:r>
            <a:r>
              <a:rPr lang="es-AR" dirty="0">
                <a:latin typeface="LiberationSerif"/>
              </a:rPr>
              <a:t>buses del tipo paralelo </a:t>
            </a:r>
            <a:r>
              <a:rPr lang="es-AR" dirty="0" smtClean="0">
                <a:latin typeface="LiberationSerif"/>
              </a:rPr>
              <a:t>envían los </a:t>
            </a:r>
            <a:r>
              <a:rPr lang="es-AR" dirty="0">
                <a:latin typeface="LiberationSerif"/>
              </a:rPr>
              <a:t>bits en forma simultánea por varias pistas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  <a:p>
            <a:r>
              <a:rPr lang="es-AR" u="sng" dirty="0" smtClean="0">
                <a:latin typeface="LiberationSerif"/>
              </a:rPr>
              <a:t>Ejemplo</a:t>
            </a:r>
            <a:r>
              <a:rPr lang="es-AR" dirty="0" smtClean="0">
                <a:latin typeface="LiberationSerif"/>
              </a:rPr>
              <a:t>: </a:t>
            </a:r>
          </a:p>
          <a:p>
            <a:endParaRPr lang="es-AR" dirty="0">
              <a:latin typeface="LiberationSerif"/>
            </a:endParaRPr>
          </a:p>
          <a:p>
            <a:r>
              <a:rPr lang="es-AR" dirty="0">
                <a:latin typeface="LiberationSerif"/>
              </a:rPr>
              <a:t>E</a:t>
            </a:r>
            <a:r>
              <a:rPr lang="es-AR" dirty="0" smtClean="0">
                <a:latin typeface="LiberationSerif"/>
              </a:rPr>
              <a:t>l </a:t>
            </a:r>
            <a:r>
              <a:rPr lang="es-AR" dirty="0">
                <a:latin typeface="LiberationSerif"/>
              </a:rPr>
              <a:t>bus </a:t>
            </a:r>
            <a:r>
              <a:rPr lang="es-AR" dirty="0" smtClean="0">
                <a:latin typeface="LiberationSerif"/>
              </a:rPr>
              <a:t>de memoria </a:t>
            </a:r>
            <a:r>
              <a:rPr lang="es-AR" dirty="0">
                <a:latin typeface="LiberationSerif"/>
              </a:rPr>
              <a:t>de </a:t>
            </a:r>
            <a:r>
              <a:rPr lang="es-AR" dirty="0" smtClean="0">
                <a:latin typeface="LiberationSerif"/>
              </a:rPr>
              <a:t>sistema que posee </a:t>
            </a:r>
            <a:r>
              <a:rPr lang="es-AR" dirty="0">
                <a:latin typeface="LiberationSerif"/>
              </a:rPr>
              <a:t>64 bits, lo </a:t>
            </a:r>
            <a:r>
              <a:rPr lang="es-AR" dirty="0" smtClean="0">
                <a:latin typeface="LiberationSerif"/>
              </a:rPr>
              <a:t>que significa </a:t>
            </a:r>
            <a:r>
              <a:rPr lang="es-AR" dirty="0">
                <a:latin typeface="LiberationSerif"/>
              </a:rPr>
              <a:t>que hay 64 pistas </a:t>
            </a:r>
            <a:r>
              <a:rPr lang="es-AR" dirty="0" smtClean="0">
                <a:latin typeface="LiberationSerif"/>
              </a:rPr>
              <a:t>que interconectan el controlador </a:t>
            </a:r>
            <a:r>
              <a:rPr lang="es-AR" dirty="0">
                <a:latin typeface="LiberationSerif"/>
              </a:rPr>
              <a:t>de memoria con los módulos</a:t>
            </a:r>
            <a:r>
              <a:rPr lang="es-AR" dirty="0" smtClean="0">
                <a:latin typeface="LiberationSerif"/>
              </a:rPr>
              <a:t>.</a:t>
            </a:r>
          </a:p>
          <a:p>
            <a:endParaRPr lang="es-AR" dirty="0">
              <a:latin typeface="LiberationSerif"/>
            </a:endParaRP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579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2539</Words>
  <Application>Microsoft Office PowerPoint</Application>
  <PresentationFormat>Panorámica</PresentationFormat>
  <Paragraphs>350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0" baseType="lpstr">
      <vt:lpstr>Arial</vt:lpstr>
      <vt:lpstr>Bodoni MT</vt:lpstr>
      <vt:lpstr>Calibri</vt:lpstr>
      <vt:lpstr>Calibri Light</vt:lpstr>
      <vt:lpstr>LiberationSerif</vt:lpstr>
      <vt:lpstr>StagSans-Light</vt:lpstr>
      <vt:lpstr>StagSans-Medium</vt:lpstr>
      <vt:lpstr>StagSans-Semibold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Notebook Lab</dc:creator>
  <cp:lastModifiedBy>Notebook Lab</cp:lastModifiedBy>
  <cp:revision>22</cp:revision>
  <dcterms:created xsi:type="dcterms:W3CDTF">2017-10-04T02:29:36Z</dcterms:created>
  <dcterms:modified xsi:type="dcterms:W3CDTF">2018-09-24T14:21:54Z</dcterms:modified>
</cp:coreProperties>
</file>