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7" r:id="rId10"/>
    <p:sldId id="268" r:id="rId11"/>
    <p:sldId id="269" r:id="rId12"/>
    <p:sldId id="270" r:id="rId13"/>
    <p:sldId id="271" r:id="rId14"/>
    <p:sldId id="272" r:id="rId15"/>
    <p:sldId id="283" r:id="rId16"/>
    <p:sldId id="273" r:id="rId17"/>
    <p:sldId id="274" r:id="rId18"/>
    <p:sldId id="275" r:id="rId19"/>
    <p:sldId id="276" r:id="rId20"/>
    <p:sldId id="277" r:id="rId21"/>
    <p:sldId id="278" r:id="rId22"/>
    <p:sldId id="284" r:id="rId23"/>
    <p:sldId id="279" r:id="rId24"/>
    <p:sldId id="280" r:id="rId25"/>
    <p:sldId id="281" r:id="rId26"/>
    <p:sldId id="282" r:id="rId27"/>
    <p:sldId id="288" r:id="rId28"/>
    <p:sldId id="285" r:id="rId29"/>
    <p:sldId id="286" r:id="rId30"/>
    <p:sldId id="287" r:id="rId31"/>
    <p:sldId id="289" r:id="rId32"/>
    <p:sldId id="291" r:id="rId33"/>
    <p:sldId id="292" r:id="rId34"/>
    <p:sldId id="290" r:id="rId35"/>
    <p:sldId id="293" r:id="rId36"/>
    <p:sldId id="294" r:id="rId37"/>
    <p:sldId id="295" r:id="rId38"/>
    <p:sldId id="297" r:id="rId39"/>
  </p:sldIdLst>
  <p:sldSz cx="12192000" cy="6858000"/>
  <p:notesSz cx="7053263" cy="9309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483B0E87-9971-4CDF-AB0A-63D4434FCB36}" type="datetimeFigureOut">
              <a:rPr lang="es-AR" smtClean="0"/>
              <a:t>16/10/2017</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218278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483B0E87-9971-4CDF-AB0A-63D4434FCB36}" type="datetimeFigureOut">
              <a:rPr lang="es-AR" smtClean="0"/>
              <a:t>16/10/2017</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144685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483B0E87-9971-4CDF-AB0A-63D4434FCB36}" type="datetimeFigureOut">
              <a:rPr lang="es-AR" smtClean="0"/>
              <a:t>16/10/2017</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324051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483B0E87-9971-4CDF-AB0A-63D4434FCB36}" type="datetimeFigureOut">
              <a:rPr lang="es-AR" smtClean="0"/>
              <a:t>16/10/2017</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421585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83B0E87-9971-4CDF-AB0A-63D4434FCB36}" type="datetimeFigureOut">
              <a:rPr lang="es-AR" smtClean="0"/>
              <a:t>16/10/2017</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258189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483B0E87-9971-4CDF-AB0A-63D4434FCB36}" type="datetimeFigureOut">
              <a:rPr lang="es-AR" smtClean="0"/>
              <a:t>16/10/2017</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393274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483B0E87-9971-4CDF-AB0A-63D4434FCB36}" type="datetimeFigureOut">
              <a:rPr lang="es-AR" smtClean="0"/>
              <a:t>16/10/2017</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2289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483B0E87-9971-4CDF-AB0A-63D4434FCB36}" type="datetimeFigureOut">
              <a:rPr lang="es-AR" smtClean="0"/>
              <a:t>16/10/2017</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95701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3B0E87-9971-4CDF-AB0A-63D4434FCB36}" type="datetimeFigureOut">
              <a:rPr lang="es-AR" smtClean="0"/>
              <a:t>16/10/2017</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228307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3B0E87-9971-4CDF-AB0A-63D4434FCB36}" type="datetimeFigureOut">
              <a:rPr lang="es-AR" smtClean="0"/>
              <a:t>16/10/2017</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25373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3B0E87-9971-4CDF-AB0A-63D4434FCB36}" type="datetimeFigureOut">
              <a:rPr lang="es-AR" smtClean="0"/>
              <a:t>16/10/2017</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9FA992-AE4A-41FA-A120-7B41D0EC4581}" type="slidenum">
              <a:rPr lang="es-AR" smtClean="0"/>
              <a:t>‹Nº›</a:t>
            </a:fld>
            <a:endParaRPr lang="es-AR"/>
          </a:p>
        </p:txBody>
      </p:sp>
    </p:spTree>
    <p:extLst>
      <p:ext uri="{BB962C8B-B14F-4D97-AF65-F5344CB8AC3E}">
        <p14:creationId xmlns:p14="http://schemas.microsoft.com/office/powerpoint/2010/main" val="170207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0E87-9971-4CDF-AB0A-63D4434FCB36}" type="datetimeFigureOut">
              <a:rPr lang="es-AR" smtClean="0"/>
              <a:t>16/10/2017</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FA992-AE4A-41FA-A120-7B41D0EC4581}" type="slidenum">
              <a:rPr lang="es-AR" smtClean="0"/>
              <a:t>‹Nº›</a:t>
            </a:fld>
            <a:endParaRPr lang="es-AR"/>
          </a:p>
        </p:txBody>
      </p:sp>
    </p:spTree>
    <p:extLst>
      <p:ext uri="{BB962C8B-B14F-4D97-AF65-F5344CB8AC3E}">
        <p14:creationId xmlns:p14="http://schemas.microsoft.com/office/powerpoint/2010/main" val="414605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s.wikipedia.org/wiki/Electr%C3%B3nica"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es.wikipedia.org/wiki/Electr%C3%B3nica_digita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hyperlink" Target="https://es.wikipedia.org/wiki/Memoria_de_computadora"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es.wikipedia.org/wiki/SDRAM" TargetMode="External"/><Relationship Id="rId4" Type="http://schemas.openxmlformats.org/officeDocument/2006/relationships/hyperlink" Target="https://es.wikipedia.org/wiki/Memoria_de_acceso_aleatori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iki.inf.utfsm.cl/index.php?title=%C2%BFQu%C3%A9_es_la_GDDR%3F#GDDR5"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hyperlink" Target="https://es.wikipedia.org/wiki/Microprocesador"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es.wikipedia.org/wiki/Northbridge" TargetMode="External"/><Relationship Id="rId4" Type="http://schemas.openxmlformats.org/officeDocument/2006/relationships/hyperlink" Target="https://es.wikipedia.org/wiki/Inte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817411" y="5570509"/>
            <a:ext cx="9144000" cy="1035277"/>
          </a:xfrm>
        </p:spPr>
        <p:txBody>
          <a:bodyPr>
            <a:normAutofit/>
          </a:bodyPr>
          <a:lstStyle/>
          <a:p>
            <a:r>
              <a:rPr lang="es-AR" sz="2800" dirty="0" smtClean="0">
                <a:latin typeface="Bodoni MT" panose="02070603080606020203" pitchFamily="18" charset="0"/>
              </a:rPr>
              <a:t>Universidad  Nacional de Lomas de </a:t>
            </a:r>
            <a:r>
              <a:rPr lang="es-AR" sz="2800" dirty="0">
                <a:latin typeface="Bodoni MT" panose="02070603080606020203" pitchFamily="18" charset="0"/>
              </a:rPr>
              <a:t>Z</a:t>
            </a:r>
            <a:r>
              <a:rPr lang="es-AR" sz="2800" dirty="0" smtClean="0">
                <a:latin typeface="Bodoni MT" panose="02070603080606020203" pitchFamily="18" charset="0"/>
              </a:rPr>
              <a:t>amora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694" y="650128"/>
            <a:ext cx="3445783" cy="4529501"/>
          </a:xfrm>
          <a:prstGeom prst="rect">
            <a:avLst/>
          </a:prstGeom>
        </p:spPr>
      </p:pic>
      <p:sp>
        <p:nvSpPr>
          <p:cNvPr id="5" name="Marcador de número de diapositiva 4"/>
          <p:cNvSpPr>
            <a:spLocks noGrp="1"/>
          </p:cNvSpPr>
          <p:nvPr>
            <p:ph type="sldNum" sz="quarter" idx="12"/>
          </p:nvPr>
        </p:nvSpPr>
        <p:spPr/>
        <p:txBody>
          <a:bodyPr/>
          <a:lstStyle/>
          <a:p>
            <a:fld id="{A7D676CD-028D-45B6-9F4A-4529E96E3F94}" type="slidenum">
              <a:rPr lang="es-AR" smtClean="0"/>
              <a:t>1</a:t>
            </a:fld>
            <a:endParaRPr lang="es-AR" dirty="0"/>
          </a:p>
        </p:txBody>
      </p:sp>
    </p:spTree>
    <p:extLst>
      <p:ext uri="{BB962C8B-B14F-4D97-AF65-F5344CB8AC3E}">
        <p14:creationId xmlns:p14="http://schemas.microsoft.com/office/powerpoint/2010/main" val="2182923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10</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1092213"/>
            <a:ext cx="10700658" cy="4862870"/>
          </a:xfrm>
          <a:prstGeom prst="rect">
            <a:avLst/>
          </a:prstGeom>
        </p:spPr>
        <p:txBody>
          <a:bodyPr wrap="square">
            <a:spAutoFit/>
          </a:bodyPr>
          <a:lstStyle/>
          <a:p>
            <a:r>
              <a:rPr lang="es-AR" sz="2000" b="1" dirty="0" smtClean="0">
                <a:latin typeface="LiberationSerif"/>
              </a:rPr>
              <a:t>Principio básico de funcionamiento</a:t>
            </a:r>
          </a:p>
          <a:p>
            <a:endParaRPr lang="es-AR" sz="2000" b="1" dirty="0">
              <a:solidFill>
                <a:srgbClr val="333333"/>
              </a:solidFill>
              <a:latin typeface="LiberationSerif"/>
            </a:endParaRPr>
          </a:p>
          <a:p>
            <a:r>
              <a:rPr lang="es-AR" b="1" dirty="0" smtClean="0">
                <a:solidFill>
                  <a:srgbClr val="000000"/>
                </a:solidFill>
                <a:latin typeface="LiberationSerif"/>
              </a:rPr>
              <a:t>1-</a:t>
            </a:r>
            <a:r>
              <a:rPr lang="es-AR" dirty="0" smtClean="0">
                <a:solidFill>
                  <a:srgbClr val="000000"/>
                </a:solidFill>
                <a:latin typeface="LiberationSerif"/>
              </a:rPr>
              <a:t> Cuando </a:t>
            </a:r>
            <a:r>
              <a:rPr lang="es-AR" dirty="0">
                <a:solidFill>
                  <a:srgbClr val="000000"/>
                </a:solidFill>
                <a:latin typeface="LiberationSerif"/>
              </a:rPr>
              <a:t>el sistema operativo y las </a:t>
            </a:r>
            <a:r>
              <a:rPr lang="es-AR" dirty="0" smtClean="0">
                <a:solidFill>
                  <a:srgbClr val="000000"/>
                </a:solidFill>
                <a:latin typeface="LiberationSerif"/>
              </a:rPr>
              <a:t>aplicaciones se </a:t>
            </a:r>
            <a:r>
              <a:rPr lang="es-AR" dirty="0">
                <a:solidFill>
                  <a:srgbClr val="000000"/>
                </a:solidFill>
                <a:latin typeface="LiberationSerif"/>
              </a:rPr>
              <a:t>ejecutan, deben ser cargados previamente en</a:t>
            </a:r>
          </a:p>
          <a:p>
            <a:r>
              <a:rPr lang="es-AR" dirty="0">
                <a:solidFill>
                  <a:srgbClr val="000000"/>
                </a:solidFill>
                <a:latin typeface="LiberationSerif"/>
              </a:rPr>
              <a:t>la memoria RAM. </a:t>
            </a:r>
            <a:endParaRPr lang="es-AR" dirty="0" smtClean="0">
              <a:solidFill>
                <a:srgbClr val="000000"/>
              </a:solidFill>
              <a:latin typeface="LiberationSerif"/>
            </a:endParaRPr>
          </a:p>
          <a:p>
            <a:endParaRPr lang="es-AR" dirty="0" smtClean="0">
              <a:solidFill>
                <a:srgbClr val="000000"/>
              </a:solidFill>
              <a:latin typeface="LiberationSerif"/>
            </a:endParaRPr>
          </a:p>
          <a:p>
            <a:r>
              <a:rPr lang="es-AR" b="1" dirty="0" smtClean="0">
                <a:solidFill>
                  <a:srgbClr val="000000"/>
                </a:solidFill>
                <a:latin typeface="LiberationSerif"/>
              </a:rPr>
              <a:t>2-</a:t>
            </a:r>
            <a:r>
              <a:rPr lang="es-AR" dirty="0" smtClean="0">
                <a:solidFill>
                  <a:srgbClr val="000000"/>
                </a:solidFill>
                <a:latin typeface="LiberationSerif"/>
              </a:rPr>
              <a:t> El </a:t>
            </a:r>
            <a:r>
              <a:rPr lang="es-AR" dirty="0">
                <a:solidFill>
                  <a:srgbClr val="000000"/>
                </a:solidFill>
                <a:latin typeface="LiberationSerif"/>
              </a:rPr>
              <a:t>microprocesador </a:t>
            </a:r>
            <a:r>
              <a:rPr lang="es-AR" dirty="0" smtClean="0">
                <a:solidFill>
                  <a:srgbClr val="000000"/>
                </a:solidFill>
                <a:latin typeface="LiberationSerif"/>
              </a:rPr>
              <a:t>entonces realiza </a:t>
            </a:r>
            <a:r>
              <a:rPr lang="es-AR" dirty="0">
                <a:solidFill>
                  <a:srgbClr val="000000"/>
                </a:solidFill>
                <a:latin typeface="LiberationSerif"/>
              </a:rPr>
              <a:t>accesos a esa memoria para cargar </a:t>
            </a:r>
            <a:r>
              <a:rPr lang="es-AR" dirty="0" smtClean="0">
                <a:solidFill>
                  <a:srgbClr val="000000"/>
                </a:solidFill>
                <a:latin typeface="LiberationSerif"/>
              </a:rPr>
              <a:t>instrucciones y </a:t>
            </a:r>
            <a:r>
              <a:rPr lang="es-AR" dirty="0">
                <a:solidFill>
                  <a:srgbClr val="000000"/>
                </a:solidFill>
                <a:latin typeface="LiberationSerif"/>
              </a:rPr>
              <a:t>enviar o recuperar datos. </a:t>
            </a:r>
            <a:endParaRPr lang="es-AR" dirty="0" smtClean="0">
              <a:solidFill>
                <a:srgbClr val="000000"/>
              </a:solidFill>
              <a:latin typeface="LiberationSerif"/>
            </a:endParaRPr>
          </a:p>
          <a:p>
            <a:r>
              <a:rPr lang="es-AR" dirty="0" smtClean="0">
                <a:solidFill>
                  <a:srgbClr val="000000"/>
                </a:solidFill>
                <a:latin typeface="LiberationSerif"/>
              </a:rPr>
              <a:t>Reducir los tiempos </a:t>
            </a:r>
            <a:r>
              <a:rPr lang="es-AR" dirty="0">
                <a:solidFill>
                  <a:srgbClr val="000000"/>
                </a:solidFill>
                <a:latin typeface="LiberationSerif"/>
              </a:rPr>
              <a:t>necesarios para acceder a esa </a:t>
            </a:r>
            <a:r>
              <a:rPr lang="es-AR" dirty="0" smtClean="0">
                <a:solidFill>
                  <a:srgbClr val="000000"/>
                </a:solidFill>
                <a:latin typeface="LiberationSerif"/>
              </a:rPr>
              <a:t>memoria ayuda </a:t>
            </a:r>
            <a:r>
              <a:rPr lang="es-AR" dirty="0">
                <a:solidFill>
                  <a:srgbClr val="000000"/>
                </a:solidFill>
                <a:latin typeface="LiberationSerif"/>
              </a:rPr>
              <a:t>a mejorar el rendimiento final del sistema</a:t>
            </a:r>
            <a:r>
              <a:rPr lang="es-AR" dirty="0" smtClean="0">
                <a:solidFill>
                  <a:srgbClr val="000000"/>
                </a:solidFill>
                <a:latin typeface="LiberationSerif"/>
              </a:rPr>
              <a:t>.</a:t>
            </a:r>
          </a:p>
          <a:p>
            <a:endParaRPr lang="es-AR" dirty="0">
              <a:solidFill>
                <a:srgbClr val="000000"/>
              </a:solidFill>
              <a:latin typeface="LiberationSerif"/>
            </a:endParaRPr>
          </a:p>
          <a:p>
            <a:r>
              <a:rPr lang="es-AR" b="1" dirty="0" smtClean="0">
                <a:solidFill>
                  <a:srgbClr val="000000"/>
                </a:solidFill>
                <a:latin typeface="LiberationSerif"/>
              </a:rPr>
              <a:t>3-</a:t>
            </a:r>
            <a:r>
              <a:rPr lang="es-AR" dirty="0" smtClean="0">
                <a:solidFill>
                  <a:srgbClr val="000000"/>
                </a:solidFill>
                <a:latin typeface="LiberationSerif"/>
              </a:rPr>
              <a:t> Esa </a:t>
            </a:r>
            <a:r>
              <a:rPr lang="es-AR" dirty="0">
                <a:solidFill>
                  <a:srgbClr val="000000"/>
                </a:solidFill>
                <a:latin typeface="LiberationSerif"/>
              </a:rPr>
              <a:t>información se guarda en celdas </a:t>
            </a:r>
            <a:r>
              <a:rPr lang="es-AR" dirty="0" smtClean="0">
                <a:solidFill>
                  <a:srgbClr val="000000"/>
                </a:solidFill>
                <a:latin typeface="LiberationSerif"/>
              </a:rPr>
              <a:t>formadas por </a:t>
            </a:r>
            <a:r>
              <a:rPr lang="es-AR" dirty="0">
                <a:solidFill>
                  <a:srgbClr val="000000"/>
                </a:solidFill>
                <a:latin typeface="LiberationSerif"/>
              </a:rPr>
              <a:t>capacitores, que pueden poseer carga o no.</a:t>
            </a:r>
          </a:p>
          <a:p>
            <a:r>
              <a:rPr lang="es-AR" dirty="0">
                <a:solidFill>
                  <a:srgbClr val="000000"/>
                </a:solidFill>
                <a:latin typeface="LiberationSerif"/>
              </a:rPr>
              <a:t>Por eso, se aprovecha el uso de esa celda </a:t>
            </a:r>
            <a:r>
              <a:rPr lang="es-AR" dirty="0" smtClean="0">
                <a:solidFill>
                  <a:srgbClr val="000000"/>
                </a:solidFill>
                <a:latin typeface="LiberationSerif"/>
              </a:rPr>
              <a:t>de memoria </a:t>
            </a:r>
            <a:r>
              <a:rPr lang="es-AR" dirty="0">
                <a:solidFill>
                  <a:srgbClr val="000000"/>
                </a:solidFill>
                <a:latin typeface="LiberationSerif"/>
              </a:rPr>
              <a:t>como un bit (con dos posibles </a:t>
            </a:r>
            <a:r>
              <a:rPr lang="es-AR" dirty="0" smtClean="0">
                <a:solidFill>
                  <a:srgbClr val="000000"/>
                </a:solidFill>
                <a:latin typeface="LiberationSerif"/>
              </a:rPr>
              <a:t>valores </a:t>
            </a:r>
            <a:r>
              <a:rPr lang="pt-BR" dirty="0">
                <a:latin typeface="LiberationSerif"/>
              </a:rPr>
              <a:t>por representar: 0 o 1</a:t>
            </a:r>
            <a:r>
              <a:rPr lang="pt-BR" dirty="0" smtClean="0">
                <a:latin typeface="LiberationSerif"/>
              </a:rPr>
              <a:t>).</a:t>
            </a:r>
          </a:p>
          <a:p>
            <a:endParaRPr lang="pt-BR" dirty="0" smtClean="0">
              <a:latin typeface="LiberationSerif"/>
            </a:endParaRPr>
          </a:p>
          <a:p>
            <a:r>
              <a:rPr lang="pt-BR" b="1" dirty="0" smtClean="0">
                <a:latin typeface="LiberationSerif"/>
              </a:rPr>
              <a:t>4- </a:t>
            </a:r>
            <a:r>
              <a:rPr lang="pt-BR" dirty="0" smtClean="0">
                <a:latin typeface="LiberationSerif"/>
              </a:rPr>
              <a:t>L</a:t>
            </a:r>
            <a:r>
              <a:rPr lang="es-AR" dirty="0" smtClean="0">
                <a:latin typeface="LiberationSerif"/>
              </a:rPr>
              <a:t>a</a:t>
            </a:r>
            <a:r>
              <a:rPr lang="es-AR" dirty="0">
                <a:latin typeface="LiberationSerif"/>
              </a:rPr>
              <a:t> </a:t>
            </a:r>
            <a:r>
              <a:rPr lang="es-AR" dirty="0" smtClean="0">
                <a:latin typeface="LiberationSerif"/>
              </a:rPr>
              <a:t>función </a:t>
            </a:r>
            <a:r>
              <a:rPr lang="es-AR" dirty="0">
                <a:latin typeface="LiberationSerif"/>
              </a:rPr>
              <a:t>de esta circuitería es generar la </a:t>
            </a:r>
            <a:r>
              <a:rPr lang="es-AR" dirty="0" smtClean="0">
                <a:latin typeface="LiberationSerif"/>
              </a:rPr>
              <a:t>actualización de </a:t>
            </a:r>
            <a:r>
              <a:rPr lang="es-AR" dirty="0">
                <a:latin typeface="LiberationSerif"/>
              </a:rPr>
              <a:t>las celdas de la memoria. </a:t>
            </a:r>
            <a:endParaRPr lang="es-AR" dirty="0" smtClean="0">
              <a:latin typeface="LiberationSerif"/>
            </a:endParaRPr>
          </a:p>
          <a:p>
            <a:r>
              <a:rPr lang="es-AR" dirty="0" smtClean="0">
                <a:latin typeface="LiberationSerif"/>
              </a:rPr>
              <a:t>La necesidad de </a:t>
            </a:r>
            <a:r>
              <a:rPr lang="es-AR" dirty="0">
                <a:latin typeface="LiberationSerif"/>
              </a:rPr>
              <a:t>los refrescos es debido al principio de </a:t>
            </a:r>
            <a:r>
              <a:rPr lang="es-AR" dirty="0" smtClean="0">
                <a:latin typeface="LiberationSerif"/>
              </a:rPr>
              <a:t>funcionamiento de </a:t>
            </a:r>
            <a:r>
              <a:rPr lang="es-AR" dirty="0">
                <a:latin typeface="LiberationSerif"/>
              </a:rPr>
              <a:t>las celdas, basado en </a:t>
            </a:r>
            <a:r>
              <a:rPr lang="es-AR" dirty="0" smtClean="0">
                <a:latin typeface="LiberationSerif"/>
              </a:rPr>
              <a:t>almacenar durante </a:t>
            </a:r>
            <a:r>
              <a:rPr lang="es-AR" dirty="0">
                <a:latin typeface="LiberationSerif"/>
              </a:rPr>
              <a:t>un breve lapso de tiempo la </a:t>
            </a:r>
            <a:r>
              <a:rPr lang="es-AR" dirty="0" smtClean="0">
                <a:latin typeface="LiberationSerif"/>
              </a:rPr>
              <a:t>información que </a:t>
            </a:r>
            <a:r>
              <a:rPr lang="es-AR" dirty="0">
                <a:latin typeface="LiberationSerif"/>
              </a:rPr>
              <a:t>contienen. </a:t>
            </a:r>
          </a:p>
        </p:txBody>
      </p:sp>
    </p:spTree>
    <p:extLst>
      <p:ext uri="{BB962C8B-B14F-4D97-AF65-F5344CB8AC3E}">
        <p14:creationId xmlns:p14="http://schemas.microsoft.com/office/powerpoint/2010/main" val="12007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11</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757645" y="1156308"/>
            <a:ext cx="10933611" cy="4801314"/>
          </a:xfrm>
          <a:prstGeom prst="rect">
            <a:avLst/>
          </a:prstGeom>
        </p:spPr>
        <p:txBody>
          <a:bodyPr wrap="square">
            <a:spAutoFit/>
          </a:bodyPr>
          <a:lstStyle/>
          <a:p>
            <a:r>
              <a:rPr lang="es-AR" b="1" dirty="0" smtClean="0">
                <a:latin typeface="LiberationSerif"/>
              </a:rPr>
              <a:t>5-</a:t>
            </a:r>
            <a:r>
              <a:rPr lang="es-AR" dirty="0" smtClean="0">
                <a:latin typeface="LiberationSerif"/>
              </a:rPr>
              <a:t> Transcurrido </a:t>
            </a:r>
            <a:r>
              <a:rPr lang="es-AR" dirty="0">
                <a:latin typeface="LiberationSerif"/>
              </a:rPr>
              <a:t>ese período, la </a:t>
            </a:r>
            <a:r>
              <a:rPr lang="es-AR" dirty="0" smtClean="0">
                <a:latin typeface="LiberationSerif"/>
              </a:rPr>
              <a:t>señal que </a:t>
            </a:r>
            <a:r>
              <a:rPr lang="es-AR" dirty="0">
                <a:latin typeface="LiberationSerif"/>
              </a:rPr>
              <a:t>contenía la celda se va perdiendo</a:t>
            </a:r>
            <a:r>
              <a:rPr lang="es-AR" dirty="0" smtClean="0">
                <a:latin typeface="LiberationSerif"/>
              </a:rPr>
              <a:t>.</a:t>
            </a:r>
          </a:p>
          <a:p>
            <a:endParaRPr lang="es-AR" dirty="0">
              <a:latin typeface="LiberationSerif"/>
            </a:endParaRPr>
          </a:p>
          <a:p>
            <a:r>
              <a:rPr lang="es-AR" b="1" dirty="0" smtClean="0">
                <a:latin typeface="LiberationSerif"/>
              </a:rPr>
              <a:t>6- </a:t>
            </a:r>
            <a:r>
              <a:rPr lang="es-AR" dirty="0" smtClean="0">
                <a:latin typeface="LiberationSerif"/>
              </a:rPr>
              <a:t>Para </a:t>
            </a:r>
            <a:r>
              <a:rPr lang="es-AR" dirty="0">
                <a:latin typeface="LiberationSerif"/>
              </a:rPr>
              <a:t>que esa pérdida no ocurra, es </a:t>
            </a:r>
            <a:r>
              <a:rPr lang="es-AR" dirty="0" smtClean="0">
                <a:latin typeface="LiberationSerif"/>
              </a:rPr>
              <a:t>necesario que</a:t>
            </a:r>
            <a:r>
              <a:rPr lang="es-AR" dirty="0">
                <a:latin typeface="LiberationSerif"/>
              </a:rPr>
              <a:t>, antes que transcurra el tiempo máximo </a:t>
            </a:r>
            <a:r>
              <a:rPr lang="es-AR" dirty="0" smtClean="0">
                <a:latin typeface="LiberationSerif"/>
              </a:rPr>
              <a:t>que la </a:t>
            </a:r>
            <a:r>
              <a:rPr lang="es-AR" dirty="0">
                <a:latin typeface="LiberationSerif"/>
              </a:rPr>
              <a:t>memoria puede mantener la señal, se </a:t>
            </a:r>
            <a:r>
              <a:rPr lang="es-AR" dirty="0" smtClean="0">
                <a:latin typeface="LiberationSerif"/>
              </a:rPr>
              <a:t>efectúe una </a:t>
            </a:r>
            <a:r>
              <a:rPr lang="es-AR" dirty="0">
                <a:latin typeface="LiberationSerif"/>
              </a:rPr>
              <a:t>lectura del valor que tiene (0 o 1) y se recargue</a:t>
            </a:r>
          </a:p>
          <a:p>
            <a:r>
              <a:rPr lang="es-AR" dirty="0">
                <a:latin typeface="LiberationSerif"/>
              </a:rPr>
              <a:t>con el mismo valor</a:t>
            </a:r>
            <a:r>
              <a:rPr lang="es-AR" dirty="0" smtClean="0">
                <a:latin typeface="LiberationSerif"/>
              </a:rPr>
              <a:t>.</a:t>
            </a:r>
          </a:p>
          <a:p>
            <a:endParaRPr lang="es-AR" dirty="0">
              <a:latin typeface="LiberationSerif"/>
            </a:endParaRPr>
          </a:p>
          <a:p>
            <a:r>
              <a:rPr lang="es-AR" b="1" dirty="0" smtClean="0">
                <a:latin typeface="LiberationSerif"/>
              </a:rPr>
              <a:t>7</a:t>
            </a:r>
            <a:r>
              <a:rPr lang="es-AR" dirty="0" smtClean="0">
                <a:latin typeface="LiberationSerif"/>
              </a:rPr>
              <a:t>- Esos </a:t>
            </a:r>
            <a:r>
              <a:rPr lang="es-AR" dirty="0">
                <a:latin typeface="LiberationSerif"/>
              </a:rPr>
              <a:t>lapsos se miden en la unidad de </a:t>
            </a:r>
            <a:r>
              <a:rPr lang="es-AR" dirty="0" smtClean="0">
                <a:latin typeface="LiberationSerif"/>
              </a:rPr>
              <a:t>tiempo llamada </a:t>
            </a:r>
            <a:r>
              <a:rPr lang="es-AR" b="1" dirty="0">
                <a:latin typeface="LiberationSerif"/>
              </a:rPr>
              <a:t>nanosegundo (</a:t>
            </a:r>
            <a:r>
              <a:rPr lang="es-AR" b="1" dirty="0" err="1">
                <a:latin typeface="LiberationSerif"/>
              </a:rPr>
              <a:t>ns</a:t>
            </a:r>
            <a:r>
              <a:rPr lang="es-AR" b="1" dirty="0">
                <a:latin typeface="LiberationSerif"/>
              </a:rPr>
              <a:t>), </a:t>
            </a:r>
            <a:r>
              <a:rPr lang="es-AR" dirty="0">
                <a:latin typeface="LiberationSerif"/>
              </a:rPr>
              <a:t>que equivale a la</a:t>
            </a:r>
          </a:p>
          <a:p>
            <a:r>
              <a:rPr lang="es-AR" dirty="0">
                <a:latin typeface="LiberationSerif"/>
              </a:rPr>
              <a:t>milmillonésima parte de un segundo</a:t>
            </a:r>
            <a:r>
              <a:rPr lang="es-AR" dirty="0" smtClean="0">
                <a:latin typeface="LiberationSerif"/>
              </a:rPr>
              <a:t>.</a:t>
            </a:r>
          </a:p>
          <a:p>
            <a:endParaRPr lang="es-AR" dirty="0">
              <a:latin typeface="LiberationSerif"/>
            </a:endParaRPr>
          </a:p>
          <a:p>
            <a:r>
              <a:rPr lang="es-AR" b="1" dirty="0" smtClean="0">
                <a:latin typeface="LiberationSerif"/>
              </a:rPr>
              <a:t>8-</a:t>
            </a:r>
            <a:r>
              <a:rPr lang="es-AR" dirty="0" smtClean="0">
                <a:latin typeface="LiberationSerif"/>
              </a:rPr>
              <a:t> Por </a:t>
            </a:r>
            <a:r>
              <a:rPr lang="es-AR" dirty="0">
                <a:latin typeface="LiberationSerif"/>
              </a:rPr>
              <a:t>lo general, el refresco de memoria se </a:t>
            </a:r>
            <a:r>
              <a:rPr lang="es-AR" dirty="0" smtClean="0">
                <a:latin typeface="LiberationSerif"/>
              </a:rPr>
              <a:t>realiza en </a:t>
            </a:r>
            <a:r>
              <a:rPr lang="es-AR" dirty="0">
                <a:latin typeface="LiberationSerif"/>
              </a:rPr>
              <a:t>forma cíclica, y es una tarea a cargo del </a:t>
            </a:r>
            <a:r>
              <a:rPr lang="es-AR" dirty="0" smtClean="0">
                <a:latin typeface="LiberationSerif"/>
              </a:rPr>
              <a:t>controlador de </a:t>
            </a:r>
            <a:r>
              <a:rPr lang="es-AR" dirty="0">
                <a:latin typeface="LiberationSerif"/>
              </a:rPr>
              <a:t>memoria ubicado originalmente en </a:t>
            </a:r>
            <a:r>
              <a:rPr lang="es-AR" dirty="0" smtClean="0">
                <a:latin typeface="LiberationSerif"/>
              </a:rPr>
              <a:t>el </a:t>
            </a:r>
            <a:r>
              <a:rPr lang="es-AR" dirty="0" err="1" smtClean="0">
                <a:latin typeface="LiberationSerif"/>
              </a:rPr>
              <a:t>motherboard</a:t>
            </a:r>
            <a:r>
              <a:rPr lang="es-AR" dirty="0">
                <a:latin typeface="LiberationSerif"/>
              </a:rPr>
              <a:t>, o en el propio encapsulado de los</a:t>
            </a:r>
          </a:p>
          <a:p>
            <a:r>
              <a:rPr lang="es-AR" dirty="0">
                <a:latin typeface="LiberationSerif"/>
              </a:rPr>
              <a:t>procesadores actuales</a:t>
            </a:r>
            <a:r>
              <a:rPr lang="es-AR" dirty="0" smtClean="0">
                <a:latin typeface="LiberationSerif"/>
              </a:rPr>
              <a:t>.</a:t>
            </a:r>
          </a:p>
          <a:p>
            <a:endParaRPr lang="es-AR" dirty="0">
              <a:latin typeface="LiberationSerif"/>
            </a:endParaRPr>
          </a:p>
          <a:p>
            <a:r>
              <a:rPr lang="es-AR" b="1" dirty="0" smtClean="0">
                <a:latin typeface="LiberationSerif"/>
              </a:rPr>
              <a:t>9-</a:t>
            </a:r>
            <a:r>
              <a:rPr lang="es-AR" dirty="0" smtClean="0">
                <a:latin typeface="LiberationSerif"/>
              </a:rPr>
              <a:t> Las </a:t>
            </a:r>
            <a:r>
              <a:rPr lang="es-AR" dirty="0">
                <a:latin typeface="LiberationSerif"/>
              </a:rPr>
              <a:t>posiciones o celdas de memoria están </a:t>
            </a:r>
            <a:r>
              <a:rPr lang="es-AR" dirty="0" smtClean="0">
                <a:latin typeface="LiberationSerif"/>
              </a:rPr>
              <a:t>organizadas en </a:t>
            </a:r>
            <a:r>
              <a:rPr lang="es-AR" dirty="0">
                <a:latin typeface="LiberationSerif"/>
              </a:rPr>
              <a:t>filas y en columnas. </a:t>
            </a:r>
            <a:endParaRPr lang="es-AR" dirty="0" smtClean="0">
              <a:latin typeface="LiberationSerif"/>
            </a:endParaRPr>
          </a:p>
          <a:p>
            <a:r>
              <a:rPr lang="es-AR" dirty="0" smtClean="0">
                <a:latin typeface="LiberationSerif"/>
              </a:rPr>
              <a:t>Cuando </a:t>
            </a:r>
            <a:r>
              <a:rPr lang="es-AR" dirty="0">
                <a:latin typeface="LiberationSerif"/>
              </a:rPr>
              <a:t>se </a:t>
            </a:r>
            <a:r>
              <a:rPr lang="es-AR" dirty="0" smtClean="0">
                <a:latin typeface="LiberationSerif"/>
              </a:rPr>
              <a:t>quiere acceder </a:t>
            </a:r>
            <a:r>
              <a:rPr lang="es-AR" dirty="0">
                <a:latin typeface="LiberationSerif"/>
              </a:rPr>
              <a:t>a un determinado dato almacenado </a:t>
            </a:r>
            <a:r>
              <a:rPr lang="es-AR" dirty="0" smtClean="0">
                <a:latin typeface="LiberationSerif"/>
              </a:rPr>
              <a:t>en la </a:t>
            </a:r>
            <a:r>
              <a:rPr lang="es-AR" dirty="0">
                <a:latin typeface="LiberationSerif"/>
              </a:rPr>
              <a:t>memoria RAM, el controlador de </a:t>
            </a:r>
            <a:r>
              <a:rPr lang="es-AR" dirty="0" smtClean="0">
                <a:latin typeface="LiberationSerif"/>
              </a:rPr>
              <a:t>memoria debe </a:t>
            </a:r>
            <a:r>
              <a:rPr lang="es-AR" dirty="0">
                <a:latin typeface="LiberationSerif"/>
              </a:rPr>
              <a:t>empezar especificando la fila, luego </a:t>
            </a:r>
            <a:r>
              <a:rPr lang="es-AR" dirty="0" smtClean="0">
                <a:latin typeface="LiberationSerif"/>
              </a:rPr>
              <a:t>la columna </a:t>
            </a:r>
            <a:r>
              <a:rPr lang="es-AR" dirty="0">
                <a:latin typeface="LiberationSerif"/>
              </a:rPr>
              <a:t>y, por último, debe indicar si se </a:t>
            </a:r>
            <a:r>
              <a:rPr lang="es-AR" dirty="0" smtClean="0">
                <a:latin typeface="LiberationSerif"/>
              </a:rPr>
              <a:t>necesita escribir </a:t>
            </a:r>
            <a:r>
              <a:rPr lang="es-AR" dirty="0">
                <a:latin typeface="LiberationSerif"/>
              </a:rPr>
              <a:t>o leer en esa posición.</a:t>
            </a:r>
          </a:p>
        </p:txBody>
      </p:sp>
    </p:spTree>
    <p:extLst>
      <p:ext uri="{BB962C8B-B14F-4D97-AF65-F5344CB8AC3E}">
        <p14:creationId xmlns:p14="http://schemas.microsoft.com/office/powerpoint/2010/main" val="3272359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12</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511628" y="1313515"/>
            <a:ext cx="11168744" cy="4370427"/>
          </a:xfrm>
          <a:prstGeom prst="rect">
            <a:avLst/>
          </a:prstGeom>
        </p:spPr>
        <p:txBody>
          <a:bodyPr wrap="square">
            <a:spAutoFit/>
          </a:bodyPr>
          <a:lstStyle/>
          <a:p>
            <a:r>
              <a:rPr lang="es-AR" sz="2000" b="1" dirty="0" smtClean="0">
                <a:latin typeface="LiberationSerif"/>
              </a:rPr>
              <a:t>Funcionamiento avanzado </a:t>
            </a:r>
            <a:r>
              <a:rPr lang="es-AR" sz="2000" b="1" dirty="0">
                <a:latin typeface="LiberationSerif"/>
              </a:rPr>
              <a:t>de </a:t>
            </a:r>
            <a:r>
              <a:rPr lang="es-AR" sz="2000" b="1" dirty="0" smtClean="0">
                <a:latin typeface="LiberationSerif"/>
              </a:rPr>
              <a:t>la memoria RAM</a:t>
            </a:r>
          </a:p>
          <a:p>
            <a:endParaRPr lang="es-AR" sz="2000" b="1" dirty="0">
              <a:latin typeface="LiberationSerif"/>
            </a:endParaRPr>
          </a:p>
          <a:p>
            <a:r>
              <a:rPr lang="es-AR" sz="2000" b="1" dirty="0" smtClean="0">
                <a:solidFill>
                  <a:srgbClr val="000000"/>
                </a:solidFill>
                <a:latin typeface="LiberationSerif"/>
              </a:rPr>
              <a:t>Direcciones </a:t>
            </a:r>
            <a:r>
              <a:rPr lang="es-AR" sz="2000" b="1" dirty="0">
                <a:solidFill>
                  <a:srgbClr val="000000"/>
                </a:solidFill>
                <a:latin typeface="LiberationSerif"/>
              </a:rPr>
              <a:t>de </a:t>
            </a:r>
            <a:r>
              <a:rPr lang="es-AR" sz="2000" b="1" dirty="0" smtClean="0">
                <a:solidFill>
                  <a:srgbClr val="000000"/>
                </a:solidFill>
                <a:latin typeface="LiberationSerif"/>
              </a:rPr>
              <a:t>memoria</a:t>
            </a:r>
          </a:p>
          <a:p>
            <a:endParaRPr lang="es-AR" sz="2000" b="1" dirty="0" smtClean="0">
              <a:solidFill>
                <a:srgbClr val="000000"/>
              </a:solidFill>
              <a:latin typeface="LiberationSerif"/>
            </a:endParaRPr>
          </a:p>
          <a:p>
            <a:r>
              <a:rPr lang="es-AR" dirty="0" smtClean="0">
                <a:solidFill>
                  <a:srgbClr val="000000"/>
                </a:solidFill>
                <a:latin typeface="LiberationSerif"/>
              </a:rPr>
              <a:t>Una </a:t>
            </a:r>
            <a:r>
              <a:rPr lang="es-AR" dirty="0">
                <a:solidFill>
                  <a:srgbClr val="000000"/>
                </a:solidFill>
                <a:latin typeface="LiberationSerif"/>
              </a:rPr>
              <a:t>dirección de memoria está </a:t>
            </a:r>
            <a:r>
              <a:rPr lang="es-AR" dirty="0" smtClean="0">
                <a:solidFill>
                  <a:srgbClr val="000000"/>
                </a:solidFill>
                <a:latin typeface="LiberationSerif"/>
              </a:rPr>
              <a:t>compuesta por </a:t>
            </a:r>
            <a:r>
              <a:rPr lang="es-AR" dirty="0">
                <a:solidFill>
                  <a:srgbClr val="000000"/>
                </a:solidFill>
                <a:latin typeface="LiberationSerif"/>
              </a:rPr>
              <a:t>ocho celdas, que conforman un byte</a:t>
            </a:r>
            <a:r>
              <a:rPr lang="es-AR" dirty="0" smtClean="0">
                <a:solidFill>
                  <a:srgbClr val="000000"/>
                </a:solidFill>
                <a:latin typeface="LiberationSerif"/>
              </a:rPr>
              <a:t>.</a:t>
            </a:r>
          </a:p>
          <a:p>
            <a:endParaRPr lang="es-AR" dirty="0">
              <a:solidFill>
                <a:srgbClr val="000000"/>
              </a:solidFill>
              <a:latin typeface="LiberationSerif"/>
            </a:endParaRPr>
          </a:p>
          <a:p>
            <a:r>
              <a:rPr lang="es-AR" dirty="0">
                <a:solidFill>
                  <a:srgbClr val="000000"/>
                </a:solidFill>
                <a:latin typeface="LiberationSerif"/>
              </a:rPr>
              <a:t>Las direcciones de memoria </a:t>
            </a:r>
            <a:r>
              <a:rPr lang="es-AR" dirty="0" smtClean="0">
                <a:solidFill>
                  <a:srgbClr val="000000"/>
                </a:solidFill>
                <a:latin typeface="LiberationSerif"/>
              </a:rPr>
              <a:t>se ordenan </a:t>
            </a:r>
            <a:r>
              <a:rPr lang="es-AR" dirty="0">
                <a:solidFill>
                  <a:srgbClr val="000000"/>
                </a:solidFill>
                <a:latin typeface="LiberationSerif"/>
              </a:rPr>
              <a:t>u organizan desde el 0 hasta el valor </a:t>
            </a:r>
            <a:r>
              <a:rPr lang="es-AR" dirty="0" smtClean="0">
                <a:solidFill>
                  <a:srgbClr val="000000"/>
                </a:solidFill>
                <a:latin typeface="LiberationSerif"/>
              </a:rPr>
              <a:t>numérico de </a:t>
            </a:r>
            <a:r>
              <a:rPr lang="es-AR" dirty="0">
                <a:solidFill>
                  <a:srgbClr val="000000"/>
                </a:solidFill>
                <a:latin typeface="LiberationSerif"/>
              </a:rPr>
              <a:t>la cantidad total de memoria instalada</a:t>
            </a:r>
            <a:r>
              <a:rPr lang="es-AR" dirty="0" smtClean="0">
                <a:solidFill>
                  <a:srgbClr val="000000"/>
                </a:solidFill>
                <a:latin typeface="LiberationSerif"/>
              </a:rPr>
              <a:t>.</a:t>
            </a:r>
          </a:p>
          <a:p>
            <a:endParaRPr lang="es-AR" dirty="0">
              <a:solidFill>
                <a:srgbClr val="000000"/>
              </a:solidFill>
              <a:latin typeface="LiberationSerif"/>
            </a:endParaRPr>
          </a:p>
          <a:p>
            <a:r>
              <a:rPr lang="es-AR" dirty="0">
                <a:solidFill>
                  <a:srgbClr val="000000"/>
                </a:solidFill>
                <a:latin typeface="LiberationSerif"/>
              </a:rPr>
              <a:t>L</a:t>
            </a:r>
            <a:r>
              <a:rPr lang="es-AR" dirty="0" smtClean="0">
                <a:solidFill>
                  <a:srgbClr val="000000"/>
                </a:solidFill>
                <a:latin typeface="LiberationSerif"/>
              </a:rPr>
              <a:t>a memoria se distribuye </a:t>
            </a:r>
            <a:r>
              <a:rPr lang="es-AR" dirty="0">
                <a:solidFill>
                  <a:srgbClr val="000000"/>
                </a:solidFill>
                <a:latin typeface="LiberationSerif"/>
              </a:rPr>
              <a:t>en forma de matriz, con </a:t>
            </a:r>
            <a:r>
              <a:rPr lang="es-AR" dirty="0" smtClean="0">
                <a:solidFill>
                  <a:srgbClr val="000000"/>
                </a:solidFill>
                <a:latin typeface="LiberationSerif"/>
              </a:rPr>
              <a:t>filas y </a:t>
            </a:r>
            <a:r>
              <a:rPr lang="es-AR" dirty="0">
                <a:solidFill>
                  <a:srgbClr val="000000"/>
                </a:solidFill>
                <a:latin typeface="LiberationSerif"/>
              </a:rPr>
              <a:t>columnas</a:t>
            </a:r>
            <a:r>
              <a:rPr lang="es-AR" dirty="0" smtClean="0">
                <a:solidFill>
                  <a:srgbClr val="000000"/>
                </a:solidFill>
                <a:latin typeface="LiberationSerif"/>
              </a:rPr>
              <a:t>.</a:t>
            </a:r>
          </a:p>
          <a:p>
            <a:r>
              <a:rPr lang="es-AR" dirty="0" smtClean="0">
                <a:solidFill>
                  <a:srgbClr val="000000"/>
                </a:solidFill>
                <a:latin typeface="LiberationSerif"/>
              </a:rPr>
              <a:t> </a:t>
            </a:r>
          </a:p>
          <a:p>
            <a:r>
              <a:rPr lang="es-AR" dirty="0" smtClean="0">
                <a:solidFill>
                  <a:srgbClr val="000000"/>
                </a:solidFill>
                <a:latin typeface="LiberationSerif"/>
              </a:rPr>
              <a:t>De </a:t>
            </a:r>
            <a:r>
              <a:rPr lang="es-AR" dirty="0">
                <a:solidFill>
                  <a:srgbClr val="000000"/>
                </a:solidFill>
                <a:latin typeface="LiberationSerif"/>
              </a:rPr>
              <a:t>esta forma, para cada </a:t>
            </a:r>
            <a:r>
              <a:rPr lang="es-AR" dirty="0" smtClean="0">
                <a:solidFill>
                  <a:srgbClr val="000000"/>
                </a:solidFill>
                <a:latin typeface="LiberationSerif"/>
              </a:rPr>
              <a:t>operación se </a:t>
            </a:r>
            <a:r>
              <a:rPr lang="es-AR" dirty="0">
                <a:solidFill>
                  <a:srgbClr val="000000"/>
                </a:solidFill>
                <a:latin typeface="LiberationSerif"/>
              </a:rPr>
              <a:t>deben realizar dos selecciones (fila y columna</a:t>
            </a:r>
            <a:r>
              <a:rPr lang="es-AR" dirty="0" smtClean="0">
                <a:solidFill>
                  <a:srgbClr val="000000"/>
                </a:solidFill>
                <a:latin typeface="LiberationSerif"/>
              </a:rPr>
              <a:t>),</a:t>
            </a:r>
          </a:p>
          <a:p>
            <a:endParaRPr lang="es-AR" dirty="0">
              <a:solidFill>
                <a:srgbClr val="000000"/>
              </a:solidFill>
              <a:latin typeface="LiberationSerif"/>
            </a:endParaRPr>
          </a:p>
          <a:p>
            <a:r>
              <a:rPr lang="es-AR" dirty="0" smtClean="0">
                <a:solidFill>
                  <a:srgbClr val="000000"/>
                </a:solidFill>
                <a:latin typeface="LiberationSerif"/>
              </a:rPr>
              <a:t>Estos dos </a:t>
            </a:r>
            <a:r>
              <a:rPr lang="es-AR" dirty="0">
                <a:solidFill>
                  <a:srgbClr val="000000"/>
                </a:solidFill>
                <a:latin typeface="LiberationSerif"/>
              </a:rPr>
              <a:t>mecanismos de selección de filas y </a:t>
            </a:r>
            <a:r>
              <a:rPr lang="es-AR" dirty="0" smtClean="0">
                <a:solidFill>
                  <a:srgbClr val="000000"/>
                </a:solidFill>
                <a:latin typeface="LiberationSerif"/>
              </a:rPr>
              <a:t>columnas en </a:t>
            </a:r>
            <a:r>
              <a:rPr lang="es-AR" dirty="0">
                <a:solidFill>
                  <a:srgbClr val="000000"/>
                </a:solidFill>
                <a:latin typeface="LiberationSerif"/>
              </a:rPr>
              <a:t>la matriz de la memoria RAM son conocidos</a:t>
            </a:r>
          </a:p>
          <a:p>
            <a:r>
              <a:rPr lang="es-AR" dirty="0">
                <a:solidFill>
                  <a:srgbClr val="000000"/>
                </a:solidFill>
                <a:latin typeface="LiberationSerif"/>
              </a:rPr>
              <a:t>como </a:t>
            </a:r>
            <a:r>
              <a:rPr lang="es-AR" b="1" dirty="0">
                <a:solidFill>
                  <a:srgbClr val="000000"/>
                </a:solidFill>
                <a:latin typeface="LiberationSerif"/>
              </a:rPr>
              <a:t>CAS</a:t>
            </a:r>
            <a:r>
              <a:rPr lang="es-AR" dirty="0">
                <a:solidFill>
                  <a:srgbClr val="000000"/>
                </a:solidFill>
                <a:latin typeface="LiberationSerif"/>
              </a:rPr>
              <a:t> (</a:t>
            </a:r>
            <a:r>
              <a:rPr lang="es-AR" i="1" dirty="0" err="1">
                <a:solidFill>
                  <a:srgbClr val="000000"/>
                </a:solidFill>
                <a:latin typeface="LiberationSerif"/>
              </a:rPr>
              <a:t>Column</a:t>
            </a:r>
            <a:r>
              <a:rPr lang="es-AR" i="1" dirty="0">
                <a:solidFill>
                  <a:srgbClr val="000000"/>
                </a:solidFill>
                <a:latin typeface="LiberationSerif"/>
              </a:rPr>
              <a:t> </a:t>
            </a:r>
            <a:r>
              <a:rPr lang="es-AR" i="1" dirty="0" err="1">
                <a:solidFill>
                  <a:srgbClr val="000000"/>
                </a:solidFill>
                <a:latin typeface="LiberationSerif"/>
              </a:rPr>
              <a:t>Address</a:t>
            </a:r>
            <a:r>
              <a:rPr lang="es-AR" i="1" dirty="0">
                <a:solidFill>
                  <a:srgbClr val="000000"/>
                </a:solidFill>
                <a:latin typeface="LiberationSerif"/>
              </a:rPr>
              <a:t> </a:t>
            </a:r>
            <a:r>
              <a:rPr lang="es-AR" i="1" dirty="0" err="1">
                <a:solidFill>
                  <a:srgbClr val="000000"/>
                </a:solidFill>
                <a:latin typeface="LiberationSerif"/>
              </a:rPr>
              <a:t>Strobe</a:t>
            </a:r>
            <a:r>
              <a:rPr lang="es-AR" dirty="0">
                <a:solidFill>
                  <a:srgbClr val="000000"/>
                </a:solidFill>
                <a:latin typeface="LiberationSerif"/>
              </a:rPr>
              <a:t>) y </a:t>
            </a:r>
            <a:r>
              <a:rPr lang="es-AR" b="1" dirty="0">
                <a:solidFill>
                  <a:srgbClr val="000000"/>
                </a:solidFill>
                <a:latin typeface="LiberationSerif"/>
              </a:rPr>
              <a:t>RAS</a:t>
            </a:r>
            <a:r>
              <a:rPr lang="es-AR" dirty="0">
                <a:solidFill>
                  <a:srgbClr val="000000"/>
                </a:solidFill>
                <a:latin typeface="LiberationSerif"/>
              </a:rPr>
              <a:t> (</a:t>
            </a:r>
            <a:r>
              <a:rPr lang="es-AR" i="1" dirty="0" err="1" smtClean="0">
                <a:solidFill>
                  <a:srgbClr val="000000"/>
                </a:solidFill>
                <a:latin typeface="LiberationSerif"/>
              </a:rPr>
              <a:t>Row</a:t>
            </a:r>
            <a:r>
              <a:rPr lang="es-AR" i="1" dirty="0" smtClean="0">
                <a:solidFill>
                  <a:srgbClr val="000000"/>
                </a:solidFill>
                <a:latin typeface="LiberationSerif"/>
              </a:rPr>
              <a:t> </a:t>
            </a:r>
            <a:r>
              <a:rPr lang="es-AR" i="1" dirty="0" err="1" smtClean="0">
                <a:solidFill>
                  <a:srgbClr val="000000"/>
                </a:solidFill>
                <a:latin typeface="LiberationSerif"/>
              </a:rPr>
              <a:t>Address</a:t>
            </a:r>
            <a:r>
              <a:rPr lang="es-AR" i="1" dirty="0" smtClean="0">
                <a:solidFill>
                  <a:srgbClr val="000000"/>
                </a:solidFill>
                <a:latin typeface="LiberationSerif"/>
              </a:rPr>
              <a:t> </a:t>
            </a:r>
            <a:r>
              <a:rPr lang="es-AR" i="1" dirty="0" err="1">
                <a:solidFill>
                  <a:srgbClr val="000000"/>
                </a:solidFill>
                <a:latin typeface="LiberationSerif"/>
              </a:rPr>
              <a:t>Strobe</a:t>
            </a:r>
            <a:r>
              <a:rPr lang="es-AR" dirty="0">
                <a:solidFill>
                  <a:srgbClr val="000000"/>
                </a:solidFill>
                <a:latin typeface="LiberationSerif"/>
              </a:rPr>
              <a:t>).</a:t>
            </a:r>
            <a:endParaRPr lang="es-AR" dirty="0">
              <a:latin typeface="LiberationSerif"/>
            </a:endParaRPr>
          </a:p>
        </p:txBody>
      </p:sp>
    </p:spTree>
    <p:extLst>
      <p:ext uri="{BB962C8B-B14F-4D97-AF65-F5344CB8AC3E}">
        <p14:creationId xmlns:p14="http://schemas.microsoft.com/office/powerpoint/2010/main" val="2313691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13</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385354" y="1025680"/>
            <a:ext cx="10842171" cy="4031873"/>
          </a:xfrm>
          <a:prstGeom prst="rect">
            <a:avLst/>
          </a:prstGeom>
        </p:spPr>
        <p:txBody>
          <a:bodyPr wrap="square">
            <a:spAutoFit/>
          </a:bodyPr>
          <a:lstStyle/>
          <a:p>
            <a:r>
              <a:rPr lang="es-AR" sz="2000" b="1" dirty="0">
                <a:latin typeface="LiberationSerif"/>
              </a:rPr>
              <a:t>El acceso a los </a:t>
            </a:r>
            <a:r>
              <a:rPr lang="es-AR" sz="2000" b="1" dirty="0" smtClean="0">
                <a:latin typeface="LiberationSerif"/>
              </a:rPr>
              <a:t>datos</a:t>
            </a:r>
          </a:p>
          <a:p>
            <a:endParaRPr lang="es-AR" sz="2000" b="1" dirty="0">
              <a:latin typeface="LiberationSerif"/>
            </a:endParaRPr>
          </a:p>
          <a:p>
            <a:r>
              <a:rPr lang="es-AR" b="1" dirty="0" smtClean="0">
                <a:latin typeface="LiberationSerif"/>
              </a:rPr>
              <a:t>Fase 1: </a:t>
            </a:r>
          </a:p>
          <a:p>
            <a:r>
              <a:rPr lang="es-AR" dirty="0" smtClean="0">
                <a:latin typeface="LiberationSerif"/>
              </a:rPr>
              <a:t>Supongamos </a:t>
            </a:r>
            <a:r>
              <a:rPr lang="es-AR" dirty="0">
                <a:latin typeface="LiberationSerif"/>
              </a:rPr>
              <a:t>que el microprocesador </a:t>
            </a:r>
            <a:r>
              <a:rPr lang="es-AR" dirty="0" smtClean="0">
                <a:latin typeface="LiberationSerif"/>
              </a:rPr>
              <a:t>necesita una </a:t>
            </a:r>
            <a:r>
              <a:rPr lang="es-AR" dirty="0">
                <a:latin typeface="LiberationSerif"/>
              </a:rPr>
              <a:t>cadena de datos de 32 bits y la solicita al</a:t>
            </a:r>
          </a:p>
          <a:p>
            <a:r>
              <a:rPr lang="es-AR" dirty="0">
                <a:latin typeface="LiberationSerif"/>
              </a:rPr>
              <a:t>controlador de memoria; </a:t>
            </a:r>
            <a:r>
              <a:rPr lang="es-AR" dirty="0" smtClean="0">
                <a:latin typeface="LiberationSerif"/>
              </a:rPr>
              <a:t>(esto </a:t>
            </a:r>
            <a:r>
              <a:rPr lang="es-AR" dirty="0">
                <a:latin typeface="LiberationSerif"/>
              </a:rPr>
              <a:t>implica un </a:t>
            </a:r>
            <a:r>
              <a:rPr lang="es-AR" dirty="0" smtClean="0">
                <a:latin typeface="LiberationSerif"/>
              </a:rPr>
              <a:t>ciclo de </a:t>
            </a:r>
            <a:r>
              <a:rPr lang="es-AR" dirty="0">
                <a:latin typeface="LiberationSerif"/>
              </a:rPr>
              <a:t>reloj</a:t>
            </a:r>
            <a:r>
              <a:rPr lang="es-AR" dirty="0" smtClean="0">
                <a:latin typeface="LiberationSerif"/>
              </a:rPr>
              <a:t>.)</a:t>
            </a:r>
          </a:p>
          <a:p>
            <a:endParaRPr lang="es-AR" dirty="0" smtClean="0">
              <a:latin typeface="LiberationSerif"/>
            </a:endParaRPr>
          </a:p>
          <a:p>
            <a:r>
              <a:rPr lang="es-AR" dirty="0" smtClean="0">
                <a:latin typeface="LiberationSerif"/>
              </a:rPr>
              <a:t>Luego</a:t>
            </a:r>
            <a:r>
              <a:rPr lang="es-AR" dirty="0">
                <a:latin typeface="LiberationSerif"/>
              </a:rPr>
              <a:t>, el controlador de </a:t>
            </a:r>
            <a:r>
              <a:rPr lang="es-AR" dirty="0" smtClean="0">
                <a:latin typeface="LiberationSerif"/>
              </a:rPr>
              <a:t>memoria envía </a:t>
            </a:r>
            <a:r>
              <a:rPr lang="es-AR" dirty="0">
                <a:latin typeface="LiberationSerif"/>
              </a:rPr>
              <a:t>la dirección de la fila solicitada por el </a:t>
            </a:r>
            <a:r>
              <a:rPr lang="es-AR" dirty="0" smtClean="0">
                <a:latin typeface="LiberationSerif"/>
              </a:rPr>
              <a:t>bus de </a:t>
            </a:r>
            <a:r>
              <a:rPr lang="es-AR" dirty="0">
                <a:latin typeface="LiberationSerif"/>
              </a:rPr>
              <a:t>direcciones, </a:t>
            </a:r>
            <a:r>
              <a:rPr lang="es-AR" dirty="0" smtClean="0">
                <a:latin typeface="LiberationSerif"/>
              </a:rPr>
              <a:t>(lo </a:t>
            </a:r>
            <a:r>
              <a:rPr lang="es-AR" dirty="0">
                <a:latin typeface="LiberationSerif"/>
              </a:rPr>
              <a:t>cual insume un segundo </a:t>
            </a:r>
            <a:r>
              <a:rPr lang="es-AR" dirty="0" smtClean="0">
                <a:latin typeface="LiberationSerif"/>
              </a:rPr>
              <a:t>ciclo de </a:t>
            </a:r>
            <a:r>
              <a:rPr lang="es-AR" dirty="0">
                <a:latin typeface="LiberationSerif"/>
              </a:rPr>
              <a:t>reloj</a:t>
            </a:r>
            <a:r>
              <a:rPr lang="es-AR" dirty="0" smtClean="0">
                <a:latin typeface="LiberationSerif"/>
              </a:rPr>
              <a:t>.) </a:t>
            </a:r>
          </a:p>
          <a:p>
            <a:endParaRPr lang="es-AR" dirty="0" smtClean="0">
              <a:latin typeface="LiberationSerif"/>
            </a:endParaRPr>
          </a:p>
          <a:p>
            <a:r>
              <a:rPr lang="es-AR" dirty="0" smtClean="0">
                <a:latin typeface="LiberationSerif"/>
              </a:rPr>
              <a:t>La </a:t>
            </a:r>
            <a:r>
              <a:rPr lang="es-AR" dirty="0">
                <a:latin typeface="LiberationSerif"/>
              </a:rPr>
              <a:t>memoria RAM recibe la orden, </a:t>
            </a:r>
            <a:r>
              <a:rPr lang="es-AR" dirty="0" smtClean="0">
                <a:latin typeface="LiberationSerif"/>
              </a:rPr>
              <a:t>lee la </a:t>
            </a:r>
            <a:r>
              <a:rPr lang="es-AR" dirty="0">
                <a:latin typeface="LiberationSerif"/>
              </a:rPr>
              <a:t>fila correcta y la activa</a:t>
            </a:r>
            <a:r>
              <a:rPr lang="es-AR" dirty="0" smtClean="0">
                <a:latin typeface="LiberationSerif"/>
              </a:rPr>
              <a:t>.</a:t>
            </a:r>
          </a:p>
          <a:p>
            <a:r>
              <a:rPr lang="es-AR" dirty="0" smtClean="0">
                <a:latin typeface="LiberationSerif"/>
              </a:rPr>
              <a:t> </a:t>
            </a:r>
          </a:p>
          <a:p>
            <a:r>
              <a:rPr lang="es-AR" dirty="0" smtClean="0">
                <a:latin typeface="LiberationSerif"/>
              </a:rPr>
              <a:t>Este </a:t>
            </a:r>
            <a:r>
              <a:rPr lang="es-AR" dirty="0">
                <a:latin typeface="LiberationSerif"/>
              </a:rPr>
              <a:t>proceso recibe </a:t>
            </a:r>
            <a:r>
              <a:rPr lang="es-AR" dirty="0" smtClean="0">
                <a:latin typeface="LiberationSerif"/>
              </a:rPr>
              <a:t>el nombre </a:t>
            </a:r>
            <a:r>
              <a:rPr lang="es-AR" dirty="0">
                <a:latin typeface="LiberationSerif"/>
              </a:rPr>
              <a:t>de RAS-to-CAS, </a:t>
            </a:r>
            <a:r>
              <a:rPr lang="es-AR" dirty="0" smtClean="0">
                <a:latin typeface="LiberationSerif"/>
              </a:rPr>
              <a:t>(e </a:t>
            </a:r>
            <a:r>
              <a:rPr lang="es-AR" dirty="0">
                <a:latin typeface="LiberationSerif"/>
              </a:rPr>
              <a:t>implica un lapso </a:t>
            </a:r>
            <a:r>
              <a:rPr lang="es-AR" dirty="0" smtClean="0">
                <a:latin typeface="LiberationSerif"/>
              </a:rPr>
              <a:t>de tiempo </a:t>
            </a:r>
            <a:r>
              <a:rPr lang="es-AR" dirty="0">
                <a:latin typeface="LiberationSerif"/>
              </a:rPr>
              <a:t>de dos a tres ciclos de </a:t>
            </a:r>
            <a:r>
              <a:rPr lang="es-AR" dirty="0" smtClean="0">
                <a:latin typeface="LiberationSerif"/>
              </a:rPr>
              <a:t>reloj).</a:t>
            </a:r>
          </a:p>
          <a:p>
            <a:endParaRPr lang="es-AR" dirty="0">
              <a:latin typeface="LiberationSerif"/>
            </a:endParaRPr>
          </a:p>
        </p:txBody>
      </p:sp>
    </p:spTree>
    <p:extLst>
      <p:ext uri="{BB962C8B-B14F-4D97-AF65-F5344CB8AC3E}">
        <p14:creationId xmlns:p14="http://schemas.microsoft.com/office/powerpoint/2010/main" val="427228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14</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3" name="Rectángulo 2"/>
          <p:cNvSpPr/>
          <p:nvPr/>
        </p:nvSpPr>
        <p:spPr>
          <a:xfrm>
            <a:off x="418011" y="1171043"/>
            <a:ext cx="10672355" cy="4801314"/>
          </a:xfrm>
          <a:prstGeom prst="rect">
            <a:avLst/>
          </a:prstGeom>
        </p:spPr>
        <p:txBody>
          <a:bodyPr wrap="square">
            <a:spAutoFit/>
          </a:bodyPr>
          <a:lstStyle/>
          <a:p>
            <a:r>
              <a:rPr lang="es-AR" b="1" dirty="0" smtClean="0">
                <a:latin typeface="LiberationSerif"/>
              </a:rPr>
              <a:t>Fase 2</a:t>
            </a:r>
          </a:p>
          <a:p>
            <a:endParaRPr lang="es-AR" b="1" dirty="0" smtClean="0">
              <a:latin typeface="LiberationSerif"/>
            </a:endParaRPr>
          </a:p>
          <a:p>
            <a:r>
              <a:rPr lang="es-AR" dirty="0" smtClean="0">
                <a:latin typeface="LiberationSerif"/>
              </a:rPr>
              <a:t>La </a:t>
            </a:r>
            <a:r>
              <a:rPr lang="es-AR" dirty="0">
                <a:latin typeface="LiberationSerif"/>
              </a:rPr>
              <a:t>siguiente fase del proceso es ubicar la columna correcta, que –junto con el paso anterior de la ubicación de la fila– se obtiene la intersección resultante, es decir, la dirección de memoria buscada</a:t>
            </a:r>
            <a:r>
              <a:rPr lang="es-AR" dirty="0" smtClean="0">
                <a:latin typeface="LiberationSerif"/>
              </a:rPr>
              <a:t>.</a:t>
            </a:r>
          </a:p>
          <a:p>
            <a:endParaRPr lang="es-AR" dirty="0">
              <a:latin typeface="LiberationSerif"/>
            </a:endParaRPr>
          </a:p>
          <a:p>
            <a:r>
              <a:rPr lang="es-AR" dirty="0">
                <a:latin typeface="LiberationSerif"/>
              </a:rPr>
              <a:t>El lapso de tiempo que implica encontrar la columna es la </a:t>
            </a:r>
            <a:r>
              <a:rPr lang="es-AR" b="1" dirty="0">
                <a:latin typeface="LiberationSerif"/>
              </a:rPr>
              <a:t>latencia CAS</a:t>
            </a:r>
            <a:r>
              <a:rPr lang="es-AR" dirty="0">
                <a:latin typeface="LiberationSerif"/>
              </a:rPr>
              <a:t>, (y también consume dos o tres ciclos de reloj</a:t>
            </a:r>
            <a:r>
              <a:rPr lang="es-AR" dirty="0" smtClean="0">
                <a:latin typeface="LiberationSerif"/>
              </a:rPr>
              <a:t>).</a:t>
            </a:r>
          </a:p>
          <a:p>
            <a:endParaRPr lang="es-AR" dirty="0" smtClean="0">
              <a:latin typeface="LiberationSerif"/>
            </a:endParaRPr>
          </a:p>
          <a:p>
            <a:r>
              <a:rPr lang="es-AR" b="1" dirty="0">
                <a:latin typeface="LiberationSerif"/>
              </a:rPr>
              <a:t>CL (CAS </a:t>
            </a:r>
            <a:r>
              <a:rPr lang="es-AR" b="1" dirty="0" err="1">
                <a:latin typeface="LiberationSerif"/>
              </a:rPr>
              <a:t>latency</a:t>
            </a:r>
            <a:r>
              <a:rPr lang="es-AR" b="1" dirty="0">
                <a:latin typeface="LiberationSerif"/>
              </a:rPr>
              <a:t>): </a:t>
            </a:r>
            <a:r>
              <a:rPr lang="es-AR" dirty="0">
                <a:latin typeface="LiberationSerif"/>
              </a:rPr>
              <a:t>es el número de ciclos de </a:t>
            </a:r>
            <a:r>
              <a:rPr lang="es-AR" dirty="0" smtClean="0">
                <a:latin typeface="LiberationSerif"/>
              </a:rPr>
              <a:t>reloj desde </a:t>
            </a:r>
            <a:r>
              <a:rPr lang="es-AR" dirty="0">
                <a:latin typeface="LiberationSerif"/>
              </a:rPr>
              <a:t>que la columna es solicitada por una fila</a:t>
            </a:r>
          </a:p>
          <a:p>
            <a:r>
              <a:rPr lang="es-AR" dirty="0">
                <a:latin typeface="LiberationSerif"/>
              </a:rPr>
              <a:t>activa hasta que la información está lista </a:t>
            </a:r>
            <a:r>
              <a:rPr lang="es-AR" dirty="0" smtClean="0">
                <a:latin typeface="LiberationSerif"/>
              </a:rPr>
              <a:t>para enviarse </a:t>
            </a:r>
            <a:r>
              <a:rPr lang="es-AR" dirty="0">
                <a:latin typeface="LiberationSerif"/>
              </a:rPr>
              <a:t>al </a:t>
            </a:r>
            <a:r>
              <a:rPr lang="es-AR" dirty="0" smtClean="0">
                <a:latin typeface="LiberationSerif"/>
              </a:rPr>
              <a:t>buffer </a:t>
            </a:r>
            <a:r>
              <a:rPr lang="es-AR" dirty="0">
                <a:latin typeface="LiberationSerif"/>
              </a:rPr>
              <a:t>de salida.</a:t>
            </a:r>
            <a:endParaRPr lang="es-AR" dirty="0" smtClean="0">
              <a:latin typeface="LiberationSerif"/>
            </a:endParaRPr>
          </a:p>
          <a:p>
            <a:endParaRPr lang="es-AR" dirty="0">
              <a:latin typeface="LiberationSerif"/>
            </a:endParaRPr>
          </a:p>
          <a:p>
            <a:r>
              <a:rPr lang="es-AR" dirty="0" smtClean="0">
                <a:latin typeface="LiberationSerif"/>
              </a:rPr>
              <a:t>Ahora </a:t>
            </a:r>
            <a:r>
              <a:rPr lang="es-AR" dirty="0">
                <a:latin typeface="LiberationSerif"/>
              </a:rPr>
              <a:t>la información vuelve al controlador de memoria y es enviada al procesador (en dos</a:t>
            </a:r>
          </a:p>
          <a:p>
            <a:r>
              <a:rPr lang="es-AR" dirty="0">
                <a:latin typeface="LiberationSerif"/>
              </a:rPr>
              <a:t>ciclos de reloj</a:t>
            </a:r>
            <a:r>
              <a:rPr lang="es-AR" dirty="0" smtClean="0">
                <a:latin typeface="LiberationSerif"/>
              </a:rPr>
              <a:t>).</a:t>
            </a:r>
          </a:p>
          <a:p>
            <a:endParaRPr lang="es-AR" dirty="0">
              <a:latin typeface="LiberationSerif"/>
            </a:endParaRPr>
          </a:p>
          <a:p>
            <a:r>
              <a:rPr lang="es-AR" dirty="0" smtClean="0">
                <a:latin typeface="LiberationSerif"/>
              </a:rPr>
              <a:t>Hay otros parámetros del la memoria como: </a:t>
            </a:r>
            <a:r>
              <a:rPr lang="en-US" b="1" dirty="0"/>
              <a:t>TRCD (RAS to CAS </a:t>
            </a:r>
            <a:r>
              <a:rPr lang="en-US" b="1" dirty="0" smtClean="0"/>
              <a:t>delay), </a:t>
            </a:r>
            <a:r>
              <a:rPr lang="es-AR" b="1" dirty="0" smtClean="0"/>
              <a:t>TRP </a:t>
            </a:r>
            <a:r>
              <a:rPr lang="es-AR" b="1" dirty="0"/>
              <a:t>(RAS </a:t>
            </a:r>
            <a:r>
              <a:rPr lang="es-AR" b="1" dirty="0" err="1" smtClean="0"/>
              <a:t>precharge</a:t>
            </a:r>
            <a:r>
              <a:rPr lang="es-AR" b="1" dirty="0" smtClean="0"/>
              <a:t>), TRAS </a:t>
            </a:r>
            <a:r>
              <a:rPr lang="es-AR" b="1" dirty="0"/>
              <a:t>(Active to </a:t>
            </a:r>
            <a:r>
              <a:rPr lang="es-AR" b="1" dirty="0" err="1"/>
              <a:t>precharge</a:t>
            </a:r>
            <a:r>
              <a:rPr lang="es-AR" b="1" smtClean="0"/>
              <a:t>).</a:t>
            </a:r>
            <a:endParaRPr lang="es-AR" b="1" dirty="0" smtClean="0">
              <a:latin typeface="LiberationSerif"/>
            </a:endParaRPr>
          </a:p>
          <a:p>
            <a:endParaRPr lang="es-AR" dirty="0">
              <a:latin typeface="LiberationSerif"/>
            </a:endParaRPr>
          </a:p>
        </p:txBody>
      </p:sp>
    </p:spTree>
    <p:extLst>
      <p:ext uri="{BB962C8B-B14F-4D97-AF65-F5344CB8AC3E}">
        <p14:creationId xmlns:p14="http://schemas.microsoft.com/office/powerpoint/2010/main" val="205626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15</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3" name="Rectángulo 2"/>
          <p:cNvSpPr/>
          <p:nvPr/>
        </p:nvSpPr>
        <p:spPr>
          <a:xfrm>
            <a:off x="300447" y="833394"/>
            <a:ext cx="11669486" cy="5909310"/>
          </a:xfrm>
          <a:prstGeom prst="rect">
            <a:avLst/>
          </a:prstGeom>
        </p:spPr>
        <p:txBody>
          <a:bodyPr wrap="square">
            <a:spAutoFit/>
          </a:bodyPr>
          <a:lstStyle/>
          <a:p>
            <a:r>
              <a:rPr lang="es-AR" b="1" dirty="0" smtClean="0"/>
              <a:t>Explicación del funcionamiento a armar y fusionar con la explicación anterior</a:t>
            </a:r>
          </a:p>
          <a:p>
            <a:r>
              <a:rPr lang="es-AR" dirty="0" smtClean="0"/>
              <a:t>Si </a:t>
            </a:r>
            <a:r>
              <a:rPr lang="es-AR" dirty="0"/>
              <a:t>tuviéramos que hacer una analogía del lugar que ocupa la memoria RAM </a:t>
            </a:r>
            <a:r>
              <a:rPr lang="es-AR" dirty="0" smtClean="0"/>
              <a:t>en el </a:t>
            </a:r>
            <a:r>
              <a:rPr lang="es-AR" dirty="0"/>
              <a:t>sistema, podríamos decir que se trata del espacio de trabajo que utiliza el </a:t>
            </a:r>
            <a:r>
              <a:rPr lang="es-AR" dirty="0" smtClean="0"/>
              <a:t>procesador para </a:t>
            </a:r>
            <a:r>
              <a:rPr lang="es-AR" dirty="0"/>
              <a:t>tomar datos (crudos, sin procesar) y depositarlos ya procesados. </a:t>
            </a:r>
            <a:r>
              <a:rPr lang="es-AR" dirty="0" smtClean="0"/>
              <a:t>En otras </a:t>
            </a:r>
            <a:r>
              <a:rPr lang="es-AR" dirty="0"/>
              <a:t>palabras, supongamos que la memoria RAM es una grilla cuadriculada </a:t>
            </a:r>
            <a:r>
              <a:rPr lang="es-AR" dirty="0" smtClean="0"/>
              <a:t>que </a:t>
            </a:r>
            <a:r>
              <a:rPr lang="es-AR" dirty="0"/>
              <a:t>posee en cada una de sus casillas un dato sin procesar. La CPU toma ese </a:t>
            </a:r>
            <a:r>
              <a:rPr lang="es-AR" dirty="0" smtClean="0"/>
              <a:t>dato, lo </a:t>
            </a:r>
            <a:r>
              <a:rPr lang="es-AR" dirty="0"/>
              <a:t>procesa y lo deposita nuevamente en la memoria RAM.</a:t>
            </a:r>
          </a:p>
          <a:p>
            <a:r>
              <a:rPr lang="es-AR" dirty="0"/>
              <a:t>La sigla RAM corresponde a </a:t>
            </a:r>
            <a:r>
              <a:rPr lang="es-AR" i="1" dirty="0" err="1"/>
              <a:t>Random</a:t>
            </a:r>
            <a:r>
              <a:rPr lang="es-AR" i="1" dirty="0"/>
              <a:t> Access </a:t>
            </a:r>
            <a:r>
              <a:rPr lang="es-AR" i="1" dirty="0" err="1"/>
              <a:t>Memory</a:t>
            </a:r>
            <a:r>
              <a:rPr lang="es-AR" i="1" dirty="0"/>
              <a:t> </a:t>
            </a:r>
            <a:r>
              <a:rPr lang="es-AR" dirty="0"/>
              <a:t>o, en español, </a:t>
            </a:r>
            <a:r>
              <a:rPr lang="es-AR" b="1" dirty="0"/>
              <a:t>memoria </a:t>
            </a:r>
            <a:r>
              <a:rPr lang="es-AR" b="1" dirty="0" smtClean="0"/>
              <a:t>de acceso </a:t>
            </a:r>
            <a:r>
              <a:rPr lang="es-AR" b="1" dirty="0"/>
              <a:t>aleatorio</a:t>
            </a:r>
            <a:r>
              <a:rPr lang="es-AR" dirty="0"/>
              <a:t>. Decimos de acceso aleatorio para diferenciarlo de un sistema </a:t>
            </a:r>
            <a:r>
              <a:rPr lang="es-AR" dirty="0" smtClean="0"/>
              <a:t>de acceso </a:t>
            </a:r>
            <a:r>
              <a:rPr lang="es-AR" dirty="0"/>
              <a:t>lineal. Es decir, en un sistema de acceso aleatorio, el procesador puede </a:t>
            </a:r>
            <a:r>
              <a:rPr lang="es-AR" dirty="0" smtClean="0"/>
              <a:t>tomar un </a:t>
            </a:r>
            <a:r>
              <a:rPr lang="es-AR" dirty="0"/>
              <a:t>dato que esté al principio, al medio o al final de la memoria RAM. </a:t>
            </a:r>
            <a:r>
              <a:rPr lang="es-AR" dirty="0" smtClean="0"/>
              <a:t>Por su </a:t>
            </a:r>
            <a:r>
              <a:rPr lang="es-AR" dirty="0"/>
              <a:t>parte, en un sistema de acceso lineal, el procesador sólo podría acceder al </a:t>
            </a:r>
            <a:r>
              <a:rPr lang="es-AR" dirty="0" smtClean="0"/>
              <a:t>primer dato</a:t>
            </a:r>
            <a:r>
              <a:rPr lang="es-AR" dirty="0"/>
              <a:t>, luego al segundo y así sucesivamente.</a:t>
            </a:r>
          </a:p>
          <a:p>
            <a:r>
              <a:rPr lang="es-AR" dirty="0"/>
              <a:t>La tecnología de memoria RAM necesita de alimentación eléctrica para funcionar.</a:t>
            </a:r>
          </a:p>
          <a:p>
            <a:r>
              <a:rPr lang="es-AR" dirty="0"/>
              <a:t>Es decir, para que la RAM pueda alojar momentáneamente los datos en el </a:t>
            </a:r>
            <a:r>
              <a:rPr lang="es-AR" dirty="0" smtClean="0"/>
              <a:t>procesador, necesita </a:t>
            </a:r>
            <a:r>
              <a:rPr lang="es-AR" dirty="0"/>
              <a:t>de alimentación por parte de la fuente. Cuando ésta se apaga, la </a:t>
            </a:r>
            <a:r>
              <a:rPr lang="es-AR" dirty="0" smtClean="0"/>
              <a:t>RAM pierde </a:t>
            </a:r>
            <a:r>
              <a:rPr lang="es-AR" dirty="0"/>
              <a:t>todos los datos almacenados. Entonces, podemos decir que la memoria </a:t>
            </a:r>
            <a:r>
              <a:rPr lang="es-AR" dirty="0" smtClean="0"/>
              <a:t>RAM, a </a:t>
            </a:r>
            <a:r>
              <a:rPr lang="es-AR" dirty="0"/>
              <a:t>diferencia de la ROM, comienza a funcionar cuando encendemos la PC</a:t>
            </a:r>
            <a:r>
              <a:rPr lang="es-AR" dirty="0" smtClean="0"/>
              <a:t>.</a:t>
            </a:r>
          </a:p>
          <a:p>
            <a:r>
              <a:rPr lang="es-AR" b="1" dirty="0"/>
              <a:t>Cómo funciona la RAM</a:t>
            </a:r>
          </a:p>
          <a:p>
            <a:r>
              <a:rPr lang="es-AR" dirty="0"/>
              <a:t>La memoria RAM, al igual que el procesador, se comunica con el resto de los </a:t>
            </a:r>
            <a:r>
              <a:rPr lang="es-AR" dirty="0" smtClean="0"/>
              <a:t>componentes por </a:t>
            </a:r>
            <a:r>
              <a:rPr lang="es-AR" dirty="0"/>
              <a:t>medio de un bus. Recordemos que cuando hablamos de bus hacemos </a:t>
            </a:r>
            <a:r>
              <a:rPr lang="es-AR" dirty="0" smtClean="0"/>
              <a:t>referencia a </a:t>
            </a:r>
            <a:r>
              <a:rPr lang="es-AR" dirty="0"/>
              <a:t>una autopista por la cual se transmiten los datos. El funcionamiento de la </a:t>
            </a:r>
            <a:r>
              <a:rPr lang="es-AR" dirty="0" smtClean="0"/>
              <a:t>RAM es </a:t>
            </a:r>
            <a:r>
              <a:rPr lang="es-AR" dirty="0"/>
              <a:t>administrado por un </a:t>
            </a:r>
            <a:r>
              <a:rPr lang="es-AR" b="1" dirty="0"/>
              <a:t>controlador de memoria</a:t>
            </a:r>
            <a:r>
              <a:rPr lang="es-AR" dirty="0"/>
              <a:t>, que en las arquitecturas </a:t>
            </a:r>
            <a:r>
              <a:rPr lang="es-AR" dirty="0" smtClean="0"/>
              <a:t>convencionales se </a:t>
            </a:r>
            <a:r>
              <a:rPr lang="es-AR" dirty="0"/>
              <a:t>encuentra en el puente norte y en otras se halla integrada al procesador.</a:t>
            </a:r>
          </a:p>
          <a:p>
            <a:r>
              <a:rPr lang="es-AR" dirty="0"/>
              <a:t>Como mencionamos anteriormente, las memorias RAM trabajan en </a:t>
            </a:r>
            <a:r>
              <a:rPr lang="es-AR" b="1" dirty="0" smtClean="0"/>
              <a:t>sincronía </a:t>
            </a:r>
            <a:r>
              <a:rPr lang="es-AR" dirty="0" smtClean="0"/>
              <a:t>con </a:t>
            </a:r>
            <a:r>
              <a:rPr lang="es-AR" dirty="0"/>
              <a:t>el reloj del sistema, es por eso que también necesitan un valor de </a:t>
            </a:r>
            <a:r>
              <a:rPr lang="es-AR" dirty="0" smtClean="0"/>
              <a:t>frecuencia que </a:t>
            </a:r>
            <a:r>
              <a:rPr lang="es-AR" dirty="0"/>
              <a:t>se mide en MHz. La velocidad de esta frecuencia varía en función de la </a:t>
            </a:r>
            <a:r>
              <a:rPr lang="es-AR" dirty="0" smtClean="0"/>
              <a:t>tecnología del </a:t>
            </a:r>
            <a:r>
              <a:rPr lang="es-AR" dirty="0"/>
              <a:t>módulo de memoria RAM</a:t>
            </a:r>
            <a:endParaRPr lang="es-AR" dirty="0">
              <a:latin typeface="LiberationSerif"/>
            </a:endParaRPr>
          </a:p>
        </p:txBody>
      </p:sp>
    </p:spTree>
    <p:extLst>
      <p:ext uri="{BB962C8B-B14F-4D97-AF65-F5344CB8AC3E}">
        <p14:creationId xmlns:p14="http://schemas.microsoft.com/office/powerpoint/2010/main" val="766738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16</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902025"/>
            <a:ext cx="11316790" cy="6247864"/>
          </a:xfrm>
          <a:prstGeom prst="rect">
            <a:avLst/>
          </a:prstGeom>
        </p:spPr>
        <p:txBody>
          <a:bodyPr wrap="square">
            <a:spAutoFit/>
          </a:bodyPr>
          <a:lstStyle/>
          <a:p>
            <a:r>
              <a:rPr lang="es-AR" sz="2000" b="1" dirty="0" smtClean="0">
                <a:solidFill>
                  <a:srgbClr val="000000"/>
                </a:solidFill>
                <a:latin typeface="LiberationSerif"/>
              </a:rPr>
              <a:t>Tipos de Memoria RAM</a:t>
            </a:r>
          </a:p>
          <a:p>
            <a:endParaRPr lang="es-AR" sz="2000" b="1" dirty="0" smtClean="0">
              <a:solidFill>
                <a:srgbClr val="000000"/>
              </a:solidFill>
              <a:latin typeface="LiberationSerif"/>
            </a:endParaRPr>
          </a:p>
          <a:p>
            <a:r>
              <a:rPr lang="es-AR" dirty="0" smtClean="0">
                <a:solidFill>
                  <a:srgbClr val="000000"/>
                </a:solidFill>
                <a:latin typeface="LiberationSerif"/>
              </a:rPr>
              <a:t>Existen </a:t>
            </a:r>
            <a:r>
              <a:rPr lang="es-AR" dirty="0">
                <a:solidFill>
                  <a:srgbClr val="000000"/>
                </a:solidFill>
                <a:latin typeface="LiberationSerif"/>
              </a:rPr>
              <a:t>principalmente dos tipos de </a:t>
            </a:r>
            <a:r>
              <a:rPr lang="es-AR" dirty="0" smtClean="0">
                <a:solidFill>
                  <a:srgbClr val="000000"/>
                </a:solidFill>
                <a:latin typeface="LiberationSerif"/>
              </a:rPr>
              <a:t>memoria </a:t>
            </a:r>
            <a:r>
              <a:rPr lang="pt-BR" dirty="0" smtClean="0">
                <a:solidFill>
                  <a:srgbClr val="000000"/>
                </a:solidFill>
                <a:latin typeface="LiberationSerif"/>
              </a:rPr>
              <a:t>RAM</a:t>
            </a:r>
            <a:r>
              <a:rPr lang="pt-BR" dirty="0">
                <a:solidFill>
                  <a:srgbClr val="000000"/>
                </a:solidFill>
                <a:latin typeface="LiberationSerif"/>
              </a:rPr>
              <a:t>: </a:t>
            </a:r>
            <a:endParaRPr lang="pt-BR" dirty="0" smtClean="0">
              <a:solidFill>
                <a:srgbClr val="000000"/>
              </a:solidFill>
              <a:latin typeface="LiberationSerif"/>
            </a:endParaRPr>
          </a:p>
          <a:p>
            <a:pPr marL="285750" indent="-285750">
              <a:buFont typeface="Arial" panose="020B0604020202020204" pitchFamily="34" charset="0"/>
              <a:buChar char="•"/>
            </a:pPr>
            <a:r>
              <a:rPr lang="es-AR" dirty="0" smtClean="0">
                <a:solidFill>
                  <a:srgbClr val="000000"/>
                </a:solidFill>
                <a:latin typeface="LiberationSerif"/>
              </a:rPr>
              <a:t>la</a:t>
            </a:r>
            <a:r>
              <a:rPr lang="pt-BR" dirty="0" smtClean="0">
                <a:solidFill>
                  <a:srgbClr val="000000"/>
                </a:solidFill>
                <a:latin typeface="LiberationSerif"/>
              </a:rPr>
              <a:t> </a:t>
            </a:r>
            <a:r>
              <a:rPr lang="pt-BR" dirty="0">
                <a:solidFill>
                  <a:srgbClr val="000000"/>
                </a:solidFill>
                <a:latin typeface="LiberationSerif"/>
              </a:rPr>
              <a:t>RAM estática o </a:t>
            </a:r>
            <a:r>
              <a:rPr lang="pt-BR" b="1" dirty="0">
                <a:solidFill>
                  <a:srgbClr val="000000"/>
                </a:solidFill>
                <a:latin typeface="LiberationSerif"/>
              </a:rPr>
              <a:t>SRAM </a:t>
            </a:r>
            <a:r>
              <a:rPr lang="pt-BR" dirty="0" smtClean="0">
                <a:solidFill>
                  <a:srgbClr val="000000"/>
                </a:solidFill>
                <a:latin typeface="LiberationSerif"/>
              </a:rPr>
              <a:t> </a:t>
            </a:r>
          </a:p>
          <a:p>
            <a:pPr marL="285750" indent="-285750">
              <a:buFont typeface="Arial" panose="020B0604020202020204" pitchFamily="34" charset="0"/>
              <a:buChar char="•"/>
            </a:pPr>
            <a:r>
              <a:rPr lang="es-AR" dirty="0" smtClean="0">
                <a:solidFill>
                  <a:srgbClr val="000000"/>
                </a:solidFill>
                <a:latin typeface="LiberationSerif"/>
              </a:rPr>
              <a:t>la</a:t>
            </a:r>
            <a:r>
              <a:rPr lang="pt-BR" dirty="0" smtClean="0">
                <a:solidFill>
                  <a:srgbClr val="000000"/>
                </a:solidFill>
                <a:latin typeface="LiberationSerif"/>
              </a:rPr>
              <a:t> </a:t>
            </a:r>
            <a:r>
              <a:rPr lang="pt-BR" dirty="0">
                <a:solidFill>
                  <a:srgbClr val="000000"/>
                </a:solidFill>
                <a:latin typeface="LiberationSerif"/>
              </a:rPr>
              <a:t>RAM </a:t>
            </a:r>
            <a:r>
              <a:rPr lang="es-AR" dirty="0" smtClean="0">
                <a:solidFill>
                  <a:srgbClr val="000000"/>
                </a:solidFill>
                <a:latin typeface="LiberationSerif"/>
              </a:rPr>
              <a:t>dinámica</a:t>
            </a:r>
            <a:r>
              <a:rPr lang="pt-BR" dirty="0" smtClean="0">
                <a:solidFill>
                  <a:srgbClr val="000000"/>
                </a:solidFill>
                <a:latin typeface="LiberationSerif"/>
              </a:rPr>
              <a:t> </a:t>
            </a:r>
            <a:r>
              <a:rPr lang="es-AR" dirty="0" smtClean="0">
                <a:solidFill>
                  <a:srgbClr val="000000"/>
                </a:solidFill>
                <a:latin typeface="LiberationSerif"/>
              </a:rPr>
              <a:t>o </a:t>
            </a:r>
            <a:r>
              <a:rPr lang="es-AR" b="1" dirty="0">
                <a:solidFill>
                  <a:srgbClr val="000000"/>
                </a:solidFill>
                <a:latin typeface="LiberationSerif"/>
              </a:rPr>
              <a:t>DRAM</a:t>
            </a:r>
            <a:r>
              <a:rPr lang="es-AR" dirty="0" smtClean="0">
                <a:solidFill>
                  <a:srgbClr val="000000"/>
                </a:solidFill>
                <a:latin typeface="LiberationSerif"/>
              </a:rPr>
              <a:t>.</a:t>
            </a:r>
          </a:p>
          <a:p>
            <a:endParaRPr lang="es-AR" dirty="0">
              <a:solidFill>
                <a:srgbClr val="000000"/>
              </a:solidFill>
              <a:latin typeface="LiberationSerif"/>
            </a:endParaRPr>
          </a:p>
          <a:p>
            <a:r>
              <a:rPr lang="es-AR" b="1" dirty="0">
                <a:latin typeface="LiberationSerif"/>
              </a:rPr>
              <a:t>Memoria </a:t>
            </a:r>
            <a:r>
              <a:rPr lang="es-AR" b="1" dirty="0" smtClean="0">
                <a:latin typeface="LiberationSerif"/>
              </a:rPr>
              <a:t>SRAM</a:t>
            </a:r>
          </a:p>
          <a:p>
            <a:endParaRPr lang="es-AR" b="1" dirty="0">
              <a:solidFill>
                <a:srgbClr val="333333"/>
              </a:solidFill>
              <a:latin typeface="LiberationSerif"/>
            </a:endParaRPr>
          </a:p>
          <a:p>
            <a:pPr marL="285750" indent="-285750">
              <a:buFont typeface="Arial" panose="020B0604020202020204" pitchFamily="34" charset="0"/>
              <a:buChar char="•"/>
            </a:pPr>
            <a:r>
              <a:rPr lang="pt-BR" dirty="0">
                <a:solidFill>
                  <a:srgbClr val="000000"/>
                </a:solidFill>
                <a:latin typeface="LiberationSerif"/>
              </a:rPr>
              <a:t>La </a:t>
            </a:r>
            <a:r>
              <a:rPr lang="pt-BR" b="1" dirty="0">
                <a:solidFill>
                  <a:srgbClr val="000000"/>
                </a:solidFill>
                <a:latin typeface="LiberationSerif"/>
              </a:rPr>
              <a:t>memoria SRAM </a:t>
            </a:r>
            <a:r>
              <a:rPr lang="es-AR" b="1" i="1" dirty="0" err="1" smtClean="0">
                <a:solidFill>
                  <a:srgbClr val="000000"/>
                </a:solidFill>
                <a:latin typeface="LiberationSerif"/>
              </a:rPr>
              <a:t>Static</a:t>
            </a:r>
            <a:r>
              <a:rPr lang="pt-BR" b="1" i="1" dirty="0" smtClean="0">
                <a:solidFill>
                  <a:srgbClr val="000000"/>
                </a:solidFill>
                <a:latin typeface="LiberationSerif"/>
              </a:rPr>
              <a:t> </a:t>
            </a:r>
            <a:r>
              <a:rPr lang="pt-BR" b="1" i="1" dirty="0">
                <a:solidFill>
                  <a:srgbClr val="000000"/>
                </a:solidFill>
                <a:latin typeface="LiberationSerif"/>
              </a:rPr>
              <a:t>RAM </a:t>
            </a:r>
            <a:r>
              <a:rPr lang="pt-BR" dirty="0">
                <a:solidFill>
                  <a:srgbClr val="000000"/>
                </a:solidFill>
                <a:latin typeface="LiberationSerif"/>
              </a:rPr>
              <a:t>(</a:t>
            </a:r>
            <a:r>
              <a:rPr lang="pt-BR" dirty="0" smtClean="0">
                <a:solidFill>
                  <a:srgbClr val="000000"/>
                </a:solidFill>
                <a:latin typeface="LiberationSerif"/>
              </a:rPr>
              <a:t>RAM estática),o </a:t>
            </a:r>
            <a:r>
              <a:rPr lang="pt-BR" b="1" dirty="0" smtClean="0">
                <a:solidFill>
                  <a:srgbClr val="000000"/>
                </a:solidFill>
                <a:latin typeface="LiberationSerif"/>
              </a:rPr>
              <a:t>Memoria Estática de Acesso Aleatório</a:t>
            </a:r>
            <a:r>
              <a:rPr lang="pt-BR" dirty="0" smtClean="0">
                <a:solidFill>
                  <a:srgbClr val="000000"/>
                </a:solidFill>
                <a:latin typeface="LiberationSerif"/>
              </a:rPr>
              <a:t>,  </a:t>
            </a:r>
            <a:r>
              <a:rPr lang="es-AR" dirty="0" smtClean="0">
                <a:solidFill>
                  <a:srgbClr val="000000"/>
                </a:solidFill>
                <a:latin typeface="LiberationSerif"/>
              </a:rPr>
              <a:t>se </a:t>
            </a:r>
            <a:r>
              <a:rPr lang="es-AR" dirty="0">
                <a:solidFill>
                  <a:srgbClr val="000000"/>
                </a:solidFill>
                <a:latin typeface="LiberationSerif"/>
              </a:rPr>
              <a:t>basa en circuitos lógicos </a:t>
            </a:r>
            <a:r>
              <a:rPr lang="es-AR" dirty="0" smtClean="0">
                <a:solidFill>
                  <a:srgbClr val="000000"/>
                </a:solidFill>
                <a:latin typeface="LiberationSerif"/>
              </a:rPr>
              <a:t>denominados </a:t>
            </a:r>
            <a:r>
              <a:rPr lang="es-AR" dirty="0" err="1" smtClean="0">
                <a:solidFill>
                  <a:srgbClr val="000000"/>
                </a:solidFill>
                <a:latin typeface="LiberationSerif"/>
              </a:rPr>
              <a:t>flip-flop</a:t>
            </a:r>
            <a:r>
              <a:rPr lang="es-AR" dirty="0">
                <a:solidFill>
                  <a:srgbClr val="000000"/>
                </a:solidFill>
                <a:latin typeface="LiberationSerif"/>
              </a:rPr>
              <a:t>, que retienen la información </a:t>
            </a:r>
            <a:r>
              <a:rPr lang="es-AR" dirty="0" smtClean="0">
                <a:solidFill>
                  <a:srgbClr val="000000"/>
                </a:solidFill>
                <a:latin typeface="LiberationSerif"/>
              </a:rPr>
              <a:t>almacenada mientras </a:t>
            </a:r>
            <a:r>
              <a:rPr lang="es-AR" dirty="0">
                <a:solidFill>
                  <a:srgbClr val="000000"/>
                </a:solidFill>
                <a:latin typeface="LiberationSerif"/>
              </a:rPr>
              <a:t>haya energía suficiente para </a:t>
            </a:r>
            <a:r>
              <a:rPr lang="es-AR" dirty="0" smtClean="0">
                <a:solidFill>
                  <a:srgbClr val="000000"/>
                </a:solidFill>
                <a:latin typeface="LiberationSerif"/>
              </a:rPr>
              <a:t>hacer funcionar </a:t>
            </a:r>
            <a:r>
              <a:rPr lang="es-AR" dirty="0">
                <a:solidFill>
                  <a:srgbClr val="000000"/>
                </a:solidFill>
                <a:latin typeface="LiberationSerif"/>
              </a:rPr>
              <a:t>el dispositivo (ya sean </a:t>
            </a:r>
            <a:r>
              <a:rPr lang="es-AR" dirty="0" smtClean="0">
                <a:solidFill>
                  <a:srgbClr val="000000"/>
                </a:solidFill>
                <a:latin typeface="LiberationSerif"/>
              </a:rPr>
              <a:t>segundos, minutos</a:t>
            </a:r>
            <a:r>
              <a:rPr lang="es-AR" dirty="0">
                <a:solidFill>
                  <a:srgbClr val="000000"/>
                </a:solidFill>
                <a:latin typeface="LiberationSerif"/>
              </a:rPr>
              <a:t>, horas, etc</a:t>
            </a:r>
            <a:r>
              <a:rPr lang="es-AR" dirty="0" smtClean="0">
                <a:solidFill>
                  <a:srgbClr val="000000"/>
                </a:solidFill>
                <a:latin typeface="LiberationSerif"/>
              </a:rPr>
              <a:t>.).</a:t>
            </a:r>
          </a:p>
          <a:p>
            <a:endParaRPr lang="es-AR" dirty="0" smtClean="0">
              <a:solidFill>
                <a:srgbClr val="000000"/>
              </a:solidFill>
              <a:latin typeface="LiberationSerif"/>
            </a:endParaRPr>
          </a:p>
          <a:p>
            <a:pPr marL="285750" indent="-285750">
              <a:buFont typeface="Arial" panose="020B0604020202020204" pitchFamily="34" charset="0"/>
              <a:buChar char="•"/>
            </a:pPr>
            <a:r>
              <a:rPr lang="es-AR" dirty="0">
                <a:latin typeface="LiberationSerif"/>
              </a:rPr>
              <a:t>Un </a:t>
            </a:r>
            <a:r>
              <a:rPr lang="es-AR" b="1" dirty="0">
                <a:latin typeface="LiberationSerif"/>
              </a:rPr>
              <a:t>chip de RAM estática </a:t>
            </a:r>
            <a:r>
              <a:rPr lang="es-AR" dirty="0">
                <a:latin typeface="LiberationSerif"/>
              </a:rPr>
              <a:t>puede almacenar </a:t>
            </a:r>
            <a:r>
              <a:rPr lang="es-AR" dirty="0" smtClean="0">
                <a:latin typeface="LiberationSerif"/>
              </a:rPr>
              <a:t>la cuarta </a:t>
            </a:r>
            <a:r>
              <a:rPr lang="es-AR" dirty="0">
                <a:latin typeface="LiberationSerif"/>
              </a:rPr>
              <a:t>parte de la información que un chip </a:t>
            </a:r>
            <a:r>
              <a:rPr lang="es-AR" dirty="0" smtClean="0">
                <a:latin typeface="LiberationSerif"/>
              </a:rPr>
              <a:t>de RAM </a:t>
            </a:r>
            <a:r>
              <a:rPr lang="es-AR" dirty="0">
                <a:latin typeface="LiberationSerif"/>
              </a:rPr>
              <a:t>dinámica de la misma </a:t>
            </a:r>
            <a:r>
              <a:rPr lang="es-AR" dirty="0" smtClean="0">
                <a:latin typeface="LiberationSerif"/>
              </a:rPr>
              <a:t>complejidad, pero la RAM Estática no requiere ser actualizada (o sea no pierde la información sin este proceso), no necesita Refresco y es mucho mas rápida que la RAM Dinámica.</a:t>
            </a:r>
          </a:p>
          <a:p>
            <a:endParaRPr lang="es-AR" dirty="0">
              <a:latin typeface="LiberationSerif"/>
            </a:endParaRPr>
          </a:p>
          <a:p>
            <a:pPr marL="285750" indent="-285750">
              <a:buFont typeface="Arial" panose="020B0604020202020204" pitchFamily="34" charset="0"/>
              <a:buChar char="•"/>
            </a:pPr>
            <a:r>
              <a:rPr lang="es-AR" dirty="0" smtClean="0">
                <a:latin typeface="LiberationSerif"/>
              </a:rPr>
              <a:t>La </a:t>
            </a:r>
            <a:r>
              <a:rPr lang="es-AR" dirty="0">
                <a:latin typeface="LiberationSerif"/>
              </a:rPr>
              <a:t>memoria </a:t>
            </a:r>
            <a:r>
              <a:rPr lang="es-AR" b="1" dirty="0">
                <a:latin typeface="LiberationSerif"/>
              </a:rPr>
              <a:t>SRAM</a:t>
            </a:r>
            <a:r>
              <a:rPr lang="es-AR" dirty="0">
                <a:latin typeface="LiberationSerif"/>
              </a:rPr>
              <a:t> es más costosa, por lo </a:t>
            </a:r>
            <a:r>
              <a:rPr lang="es-AR" dirty="0" smtClean="0">
                <a:latin typeface="LiberationSerif"/>
              </a:rPr>
              <a:t>que se </a:t>
            </a:r>
            <a:r>
              <a:rPr lang="es-AR" dirty="0">
                <a:latin typeface="LiberationSerif"/>
              </a:rPr>
              <a:t>reserva generalmente para su uso en </a:t>
            </a:r>
            <a:r>
              <a:rPr lang="es-AR" dirty="0" smtClean="0">
                <a:latin typeface="LiberationSerif"/>
              </a:rPr>
              <a:t>la memoria </a:t>
            </a:r>
            <a:r>
              <a:rPr lang="es-AR" dirty="0">
                <a:latin typeface="LiberationSerif"/>
              </a:rPr>
              <a:t>de acceso aleatorio rápida, es </a:t>
            </a:r>
            <a:r>
              <a:rPr lang="es-AR" dirty="0" smtClean="0">
                <a:latin typeface="LiberationSerif"/>
              </a:rPr>
              <a:t>decir, la </a:t>
            </a:r>
            <a:r>
              <a:rPr lang="es-AR" b="1" dirty="0">
                <a:latin typeface="LiberationSerif"/>
              </a:rPr>
              <a:t>memoria </a:t>
            </a:r>
            <a:r>
              <a:rPr lang="es-AR" b="1" dirty="0" smtClean="0">
                <a:latin typeface="LiberationSerif"/>
              </a:rPr>
              <a:t>caché</a:t>
            </a:r>
            <a:r>
              <a:rPr lang="es-AR" dirty="0" smtClean="0">
                <a:latin typeface="LiberationSerif"/>
              </a:rPr>
              <a:t>.</a:t>
            </a:r>
          </a:p>
          <a:p>
            <a:pPr marL="285750" indent="-285750">
              <a:buFont typeface="Arial" panose="020B0604020202020204" pitchFamily="34" charset="0"/>
              <a:buChar char="•"/>
            </a:pPr>
            <a:endParaRPr lang="es-AR" dirty="0" smtClean="0">
              <a:latin typeface="LiberationSerif"/>
            </a:endParaRPr>
          </a:p>
          <a:p>
            <a:pPr marL="285750" indent="-285750">
              <a:buFont typeface="Arial" panose="020B0604020202020204" pitchFamily="34" charset="0"/>
              <a:buChar char="•"/>
            </a:pPr>
            <a:r>
              <a:rPr lang="es-AR" dirty="0">
                <a:latin typeface="LiberationSerif"/>
              </a:rPr>
              <a:t>Es el tipo de memoria que constituye lo que se denomina caché</a:t>
            </a:r>
            <a:endParaRPr lang="es-AR" dirty="0">
              <a:solidFill>
                <a:srgbClr val="000000"/>
              </a:solidFill>
              <a:latin typeface="LiberationSerif"/>
            </a:endParaRPr>
          </a:p>
          <a:p>
            <a:pPr marL="285750" indent="-285750">
              <a:buFont typeface="Arial" panose="020B0604020202020204" pitchFamily="34" charset="0"/>
              <a:buChar char="•"/>
            </a:pPr>
            <a:endParaRPr lang="es-AR" dirty="0" smtClean="0">
              <a:solidFill>
                <a:srgbClr val="000000"/>
              </a:solidFill>
              <a:latin typeface="LiberationSerif"/>
            </a:endParaRPr>
          </a:p>
          <a:p>
            <a:endParaRPr lang="es-AR" dirty="0">
              <a:solidFill>
                <a:srgbClr val="000000"/>
              </a:solidFill>
              <a:latin typeface="LiberationSerif"/>
            </a:endParaRPr>
          </a:p>
        </p:txBody>
      </p:sp>
    </p:spTree>
    <p:extLst>
      <p:ext uri="{BB962C8B-B14F-4D97-AF65-F5344CB8AC3E}">
        <p14:creationId xmlns:p14="http://schemas.microsoft.com/office/powerpoint/2010/main" val="253094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17</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4899893"/>
            <a:ext cx="10582894" cy="923330"/>
          </a:xfrm>
          <a:prstGeom prst="rect">
            <a:avLst/>
          </a:prstGeom>
        </p:spPr>
        <p:txBody>
          <a:bodyPr wrap="square">
            <a:spAutoFit/>
          </a:bodyPr>
          <a:lstStyle/>
          <a:p>
            <a:r>
              <a:rPr lang="es-AR" b="1" dirty="0">
                <a:latin typeface="StagSans-Bold"/>
              </a:rPr>
              <a:t>Figura 10. </a:t>
            </a:r>
            <a:r>
              <a:rPr lang="es-AR" dirty="0">
                <a:latin typeface="StagSans-Light"/>
              </a:rPr>
              <a:t>Durante la primera generación de procesadores Pentium, la </a:t>
            </a:r>
            <a:r>
              <a:rPr lang="es-AR" b="1" dirty="0">
                <a:latin typeface="StagSans-Light"/>
              </a:rPr>
              <a:t>memoria caché L2 </a:t>
            </a:r>
            <a:r>
              <a:rPr lang="es-AR" dirty="0">
                <a:latin typeface="StagSans-Light"/>
              </a:rPr>
              <a:t>no solo estaba fuera </a:t>
            </a:r>
            <a:r>
              <a:rPr lang="es-AR" dirty="0" smtClean="0">
                <a:latin typeface="StagSans-Light"/>
              </a:rPr>
              <a:t>del procesador</a:t>
            </a:r>
            <a:r>
              <a:rPr lang="es-AR" dirty="0">
                <a:latin typeface="StagSans-Light"/>
              </a:rPr>
              <a:t>: </a:t>
            </a:r>
            <a:r>
              <a:rPr lang="es-AR" dirty="0" smtClean="0">
                <a:latin typeface="StagSans-Light"/>
              </a:rPr>
              <a:t>también </a:t>
            </a:r>
            <a:r>
              <a:rPr lang="es-AR" dirty="0">
                <a:latin typeface="StagSans-Light"/>
              </a:rPr>
              <a:t>podía estar fuera del </a:t>
            </a:r>
            <a:r>
              <a:rPr lang="es-AR" dirty="0" err="1">
                <a:latin typeface="StagSans-Light"/>
              </a:rPr>
              <a:t>motherboard</a:t>
            </a:r>
            <a:r>
              <a:rPr lang="es-AR" dirty="0">
                <a:latin typeface="StagSans-Light"/>
              </a:rPr>
              <a:t>, y se ampliaba mediante un módulo.</a:t>
            </a:r>
            <a:endParaRPr lang="es-AR" dirty="0"/>
          </a:p>
        </p:txBody>
      </p:sp>
      <p:pic>
        <p:nvPicPr>
          <p:cNvPr id="3" name="Imagen 2"/>
          <p:cNvPicPr>
            <a:picLocks noChangeAspect="1"/>
          </p:cNvPicPr>
          <p:nvPr/>
        </p:nvPicPr>
        <p:blipFill>
          <a:blip r:embed="rId3"/>
          <a:stretch>
            <a:fillRect/>
          </a:stretch>
        </p:blipFill>
        <p:spPr>
          <a:xfrm>
            <a:off x="1321650" y="1278592"/>
            <a:ext cx="9276681" cy="3258650"/>
          </a:xfrm>
          <a:prstGeom prst="rect">
            <a:avLst/>
          </a:prstGeom>
        </p:spPr>
      </p:pic>
    </p:spTree>
    <p:extLst>
      <p:ext uri="{BB962C8B-B14F-4D97-AF65-F5344CB8AC3E}">
        <p14:creationId xmlns:p14="http://schemas.microsoft.com/office/powerpoint/2010/main" val="4204063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18</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117566" y="897489"/>
            <a:ext cx="11852366" cy="5632311"/>
          </a:xfrm>
          <a:prstGeom prst="rect">
            <a:avLst/>
          </a:prstGeom>
        </p:spPr>
        <p:txBody>
          <a:bodyPr wrap="square">
            <a:spAutoFit/>
          </a:bodyPr>
          <a:lstStyle/>
          <a:p>
            <a:r>
              <a:rPr lang="es-AR" b="1" dirty="0">
                <a:solidFill>
                  <a:srgbClr val="333333"/>
                </a:solidFill>
                <a:latin typeface="LiberationSerif"/>
              </a:rPr>
              <a:t>Memoria </a:t>
            </a:r>
            <a:r>
              <a:rPr lang="es-AR" b="1" dirty="0" smtClean="0">
                <a:solidFill>
                  <a:srgbClr val="333333"/>
                </a:solidFill>
                <a:latin typeface="LiberationSerif"/>
              </a:rPr>
              <a:t>DRAM</a:t>
            </a:r>
          </a:p>
          <a:p>
            <a:endParaRPr lang="es-AR" b="1" dirty="0">
              <a:solidFill>
                <a:srgbClr val="333333"/>
              </a:solidFill>
              <a:latin typeface="LiberationSerif"/>
            </a:endParaRPr>
          </a:p>
          <a:p>
            <a:r>
              <a:rPr lang="es-AR" dirty="0">
                <a:solidFill>
                  <a:srgbClr val="000000"/>
                </a:solidFill>
                <a:latin typeface="LiberationSerif"/>
              </a:rPr>
              <a:t>La memoria DRAM (</a:t>
            </a:r>
            <a:r>
              <a:rPr lang="es-AR" i="1" dirty="0" err="1">
                <a:solidFill>
                  <a:srgbClr val="000000"/>
                </a:solidFill>
                <a:latin typeface="LiberationSerif"/>
              </a:rPr>
              <a:t>Dynamic</a:t>
            </a:r>
            <a:r>
              <a:rPr lang="es-AR" i="1" dirty="0">
                <a:solidFill>
                  <a:srgbClr val="000000"/>
                </a:solidFill>
                <a:latin typeface="LiberationSerif"/>
              </a:rPr>
              <a:t> RAM </a:t>
            </a:r>
            <a:r>
              <a:rPr lang="es-AR" dirty="0">
                <a:solidFill>
                  <a:srgbClr val="000000"/>
                </a:solidFill>
                <a:latin typeface="LiberationSerif"/>
              </a:rPr>
              <a:t>o </a:t>
            </a:r>
            <a:r>
              <a:rPr lang="es-AR" dirty="0" smtClean="0">
                <a:solidFill>
                  <a:srgbClr val="000000"/>
                </a:solidFill>
                <a:latin typeface="LiberationSerif"/>
              </a:rPr>
              <a:t>RAM dinámica</a:t>
            </a:r>
            <a:r>
              <a:rPr lang="es-AR" dirty="0">
                <a:solidFill>
                  <a:srgbClr val="000000"/>
                </a:solidFill>
                <a:latin typeface="LiberationSerif"/>
              </a:rPr>
              <a:t>) almacena la información en </a:t>
            </a:r>
            <a:r>
              <a:rPr lang="es-AR" dirty="0" smtClean="0">
                <a:solidFill>
                  <a:srgbClr val="000000"/>
                </a:solidFill>
                <a:latin typeface="LiberationSerif"/>
              </a:rPr>
              <a:t>circuitos integrados </a:t>
            </a:r>
            <a:r>
              <a:rPr lang="es-AR" dirty="0">
                <a:solidFill>
                  <a:srgbClr val="000000"/>
                </a:solidFill>
                <a:latin typeface="LiberationSerif"/>
              </a:rPr>
              <a:t>basados en transistores y </a:t>
            </a:r>
            <a:r>
              <a:rPr lang="es-AR" dirty="0" smtClean="0">
                <a:solidFill>
                  <a:srgbClr val="000000"/>
                </a:solidFill>
                <a:latin typeface="LiberationSerif"/>
              </a:rPr>
              <a:t>capacitores (que </a:t>
            </a:r>
            <a:r>
              <a:rPr lang="es-AR" dirty="0">
                <a:solidFill>
                  <a:srgbClr val="000000"/>
                </a:solidFill>
                <a:latin typeface="LiberationSerif"/>
              </a:rPr>
              <a:t>pueden estar cargados o descargados</a:t>
            </a:r>
            <a:r>
              <a:rPr lang="es-AR" dirty="0" smtClean="0">
                <a:solidFill>
                  <a:srgbClr val="000000"/>
                </a:solidFill>
                <a:latin typeface="LiberationSerif"/>
              </a:rPr>
              <a:t>).</a:t>
            </a:r>
          </a:p>
          <a:p>
            <a:endParaRPr lang="es-AR" dirty="0">
              <a:solidFill>
                <a:srgbClr val="000000"/>
              </a:solidFill>
              <a:latin typeface="LiberationSerif"/>
            </a:endParaRPr>
          </a:p>
          <a:p>
            <a:r>
              <a:rPr lang="es-AR" dirty="0">
                <a:solidFill>
                  <a:srgbClr val="000000"/>
                </a:solidFill>
                <a:latin typeface="LiberationSerif"/>
              </a:rPr>
              <a:t>Como estos pierden su carga al cabo de </a:t>
            </a:r>
            <a:r>
              <a:rPr lang="es-AR" dirty="0" smtClean="0">
                <a:solidFill>
                  <a:srgbClr val="000000"/>
                </a:solidFill>
                <a:latin typeface="LiberationSerif"/>
              </a:rPr>
              <a:t>breves lapsos </a:t>
            </a:r>
            <a:r>
              <a:rPr lang="es-AR" dirty="0">
                <a:solidFill>
                  <a:srgbClr val="000000"/>
                </a:solidFill>
                <a:latin typeface="LiberationSerif"/>
              </a:rPr>
              <a:t>de tiempo, se deben incluir los </a:t>
            </a:r>
            <a:r>
              <a:rPr lang="es-AR" dirty="0" smtClean="0">
                <a:solidFill>
                  <a:srgbClr val="000000"/>
                </a:solidFill>
                <a:latin typeface="LiberationSerif"/>
              </a:rPr>
              <a:t>circuitos necesarios </a:t>
            </a:r>
            <a:r>
              <a:rPr lang="es-AR" dirty="0">
                <a:solidFill>
                  <a:srgbClr val="000000"/>
                </a:solidFill>
                <a:latin typeface="LiberationSerif"/>
              </a:rPr>
              <a:t>para refrescar las celdas de </a:t>
            </a:r>
            <a:r>
              <a:rPr lang="es-AR" dirty="0" smtClean="0">
                <a:solidFill>
                  <a:srgbClr val="000000"/>
                </a:solidFill>
                <a:latin typeface="LiberationSerif"/>
              </a:rPr>
              <a:t>memoria RAM </a:t>
            </a:r>
            <a:r>
              <a:rPr lang="es-AR" dirty="0">
                <a:solidFill>
                  <a:srgbClr val="000000"/>
                </a:solidFill>
                <a:latin typeface="LiberationSerif"/>
              </a:rPr>
              <a:t>cada cierto tiempo para impedir la </a:t>
            </a:r>
            <a:r>
              <a:rPr lang="es-AR" dirty="0" smtClean="0">
                <a:solidFill>
                  <a:srgbClr val="000000"/>
                </a:solidFill>
                <a:latin typeface="LiberationSerif"/>
              </a:rPr>
              <a:t>pérdida de </a:t>
            </a:r>
            <a:r>
              <a:rPr lang="es-AR" dirty="0">
                <a:solidFill>
                  <a:srgbClr val="000000"/>
                </a:solidFill>
                <a:latin typeface="LiberationSerif"/>
              </a:rPr>
              <a:t>su información, ya que esta memoria </a:t>
            </a:r>
            <a:r>
              <a:rPr lang="es-AR" dirty="0" smtClean="0">
                <a:solidFill>
                  <a:srgbClr val="000000"/>
                </a:solidFill>
                <a:latin typeface="LiberationSerif"/>
              </a:rPr>
              <a:t>es </a:t>
            </a:r>
            <a:r>
              <a:rPr lang="es-AR" b="1" dirty="0" smtClean="0">
                <a:solidFill>
                  <a:srgbClr val="000000"/>
                </a:solidFill>
                <a:latin typeface="LiberationSerif"/>
              </a:rPr>
              <a:t>volátil</a:t>
            </a:r>
            <a:r>
              <a:rPr lang="es-AR" b="1" dirty="0">
                <a:solidFill>
                  <a:srgbClr val="000000"/>
                </a:solidFill>
                <a:latin typeface="LiberationSerif"/>
              </a:rPr>
              <a:t>. </a:t>
            </a:r>
            <a:endParaRPr lang="es-AR" b="1" dirty="0" smtClean="0">
              <a:solidFill>
                <a:srgbClr val="000000"/>
              </a:solidFill>
              <a:latin typeface="LiberationSerif"/>
            </a:endParaRPr>
          </a:p>
          <a:p>
            <a:endParaRPr lang="es-AR" b="1" dirty="0" smtClean="0">
              <a:solidFill>
                <a:srgbClr val="000000"/>
              </a:solidFill>
              <a:latin typeface="LiberationSerif"/>
            </a:endParaRPr>
          </a:p>
          <a:p>
            <a:r>
              <a:rPr lang="es-AR" dirty="0" smtClean="0">
                <a:solidFill>
                  <a:srgbClr val="000000"/>
                </a:solidFill>
                <a:latin typeface="LiberationSerif"/>
              </a:rPr>
              <a:t>Mientras </a:t>
            </a:r>
            <a:r>
              <a:rPr lang="es-AR" dirty="0">
                <a:solidFill>
                  <a:srgbClr val="000000"/>
                </a:solidFill>
                <a:latin typeface="LiberationSerif"/>
              </a:rPr>
              <a:t>la RAM dinámica se refresca, </a:t>
            </a:r>
            <a:r>
              <a:rPr lang="es-AR" dirty="0" smtClean="0">
                <a:solidFill>
                  <a:srgbClr val="000000"/>
                </a:solidFill>
                <a:latin typeface="LiberationSerif"/>
              </a:rPr>
              <a:t>el procesador </a:t>
            </a:r>
            <a:r>
              <a:rPr lang="es-AR" dirty="0">
                <a:solidFill>
                  <a:srgbClr val="000000"/>
                </a:solidFill>
                <a:latin typeface="LiberationSerif"/>
              </a:rPr>
              <a:t>no puede leerla. Si intenta hacerlo </a:t>
            </a:r>
            <a:r>
              <a:rPr lang="es-AR" dirty="0" smtClean="0">
                <a:solidFill>
                  <a:srgbClr val="000000"/>
                </a:solidFill>
                <a:latin typeface="LiberationSerif"/>
              </a:rPr>
              <a:t>en ese </a:t>
            </a:r>
            <a:r>
              <a:rPr lang="es-AR" dirty="0">
                <a:solidFill>
                  <a:srgbClr val="000000"/>
                </a:solidFill>
                <a:latin typeface="LiberationSerif"/>
              </a:rPr>
              <a:t>momento, se verá forzado a esperar</a:t>
            </a:r>
            <a:r>
              <a:rPr lang="es-AR" dirty="0" smtClean="0">
                <a:solidFill>
                  <a:srgbClr val="000000"/>
                </a:solidFill>
                <a:latin typeface="LiberationSerif"/>
              </a:rPr>
              <a:t>.</a:t>
            </a:r>
          </a:p>
          <a:p>
            <a:endParaRPr lang="es-AR" dirty="0">
              <a:solidFill>
                <a:srgbClr val="000000"/>
              </a:solidFill>
              <a:latin typeface="LiberationSerif"/>
            </a:endParaRPr>
          </a:p>
          <a:p>
            <a:r>
              <a:rPr lang="es-AR" dirty="0">
                <a:solidFill>
                  <a:srgbClr val="000000"/>
                </a:solidFill>
                <a:latin typeface="LiberationSerif"/>
              </a:rPr>
              <a:t>Como la circuitería empleada es bastante </a:t>
            </a:r>
            <a:r>
              <a:rPr lang="es-AR" dirty="0" smtClean="0">
                <a:solidFill>
                  <a:srgbClr val="000000"/>
                </a:solidFill>
                <a:latin typeface="LiberationSerif"/>
              </a:rPr>
              <a:t>sencilla, las </a:t>
            </a:r>
            <a:r>
              <a:rPr lang="es-AR" dirty="0">
                <a:solidFill>
                  <a:srgbClr val="000000"/>
                </a:solidFill>
                <a:latin typeface="LiberationSerif"/>
              </a:rPr>
              <a:t>RAM dinámicas suelen utilizarse más que </a:t>
            </a:r>
            <a:r>
              <a:rPr lang="es-AR" dirty="0" smtClean="0">
                <a:solidFill>
                  <a:srgbClr val="000000"/>
                </a:solidFill>
                <a:latin typeface="LiberationSerif"/>
              </a:rPr>
              <a:t>las SRAM</a:t>
            </a:r>
            <a:r>
              <a:rPr lang="es-AR" dirty="0">
                <a:solidFill>
                  <a:srgbClr val="000000"/>
                </a:solidFill>
                <a:latin typeface="LiberationSerif"/>
              </a:rPr>
              <a:t>, a pesar de ser más lentas</a:t>
            </a:r>
            <a:r>
              <a:rPr lang="es-AR" dirty="0" smtClean="0">
                <a:solidFill>
                  <a:srgbClr val="000000"/>
                </a:solidFill>
                <a:latin typeface="LiberationSerif"/>
              </a:rPr>
              <a:t>.</a:t>
            </a:r>
          </a:p>
          <a:p>
            <a:endParaRPr lang="es-AR" dirty="0">
              <a:solidFill>
                <a:srgbClr val="000000"/>
              </a:solidFill>
              <a:latin typeface="LiberationSerif"/>
            </a:endParaRPr>
          </a:p>
          <a:p>
            <a:r>
              <a:rPr lang="es-AR" dirty="0">
                <a:solidFill>
                  <a:srgbClr val="000000"/>
                </a:solidFill>
                <a:latin typeface="LiberationSerif"/>
              </a:rPr>
              <a:t>En los módulos de memoria, cada celda de </a:t>
            </a:r>
            <a:r>
              <a:rPr lang="es-AR" dirty="0" smtClean="0">
                <a:solidFill>
                  <a:srgbClr val="000000"/>
                </a:solidFill>
                <a:latin typeface="LiberationSerif"/>
              </a:rPr>
              <a:t>memoria DRAM </a:t>
            </a:r>
            <a:r>
              <a:rPr lang="es-AR" dirty="0">
                <a:solidFill>
                  <a:srgbClr val="000000"/>
                </a:solidFill>
                <a:latin typeface="LiberationSerif"/>
              </a:rPr>
              <a:t>(es decir, cada bit) está </a:t>
            </a:r>
            <a:r>
              <a:rPr lang="es-AR" dirty="0" smtClean="0">
                <a:solidFill>
                  <a:srgbClr val="000000"/>
                </a:solidFill>
                <a:latin typeface="LiberationSerif"/>
              </a:rPr>
              <a:t>compuesta de </a:t>
            </a:r>
            <a:r>
              <a:rPr lang="es-AR" dirty="0">
                <a:solidFill>
                  <a:srgbClr val="000000"/>
                </a:solidFill>
                <a:latin typeface="LiberationSerif"/>
              </a:rPr>
              <a:t>un transistor y un capacitor. La idea básica </a:t>
            </a:r>
            <a:r>
              <a:rPr lang="es-AR" dirty="0" smtClean="0">
                <a:solidFill>
                  <a:srgbClr val="000000"/>
                </a:solidFill>
                <a:latin typeface="LiberationSerif"/>
              </a:rPr>
              <a:t>es que </a:t>
            </a:r>
            <a:r>
              <a:rPr lang="es-AR" dirty="0">
                <a:solidFill>
                  <a:srgbClr val="000000"/>
                </a:solidFill>
                <a:latin typeface="LiberationSerif"/>
              </a:rPr>
              <a:t>el transistor se conecte al resto del sistema </a:t>
            </a:r>
            <a:r>
              <a:rPr lang="es-AR" dirty="0" smtClean="0">
                <a:solidFill>
                  <a:srgbClr val="000000"/>
                </a:solidFill>
                <a:latin typeface="LiberationSerif"/>
              </a:rPr>
              <a:t>y sea </a:t>
            </a:r>
            <a:r>
              <a:rPr lang="es-AR" dirty="0">
                <a:solidFill>
                  <a:srgbClr val="000000"/>
                </a:solidFill>
                <a:latin typeface="LiberationSerif"/>
              </a:rPr>
              <a:t>el que controle </a:t>
            </a:r>
            <a:r>
              <a:rPr lang="es-AR" dirty="0" smtClean="0">
                <a:solidFill>
                  <a:srgbClr val="000000"/>
                </a:solidFill>
                <a:latin typeface="LiberationSerif"/>
              </a:rPr>
              <a:t>al capacitor.</a:t>
            </a:r>
          </a:p>
          <a:p>
            <a:endParaRPr lang="es-AR" dirty="0" smtClean="0">
              <a:solidFill>
                <a:srgbClr val="000000"/>
              </a:solidFill>
              <a:latin typeface="LiberationSerif"/>
            </a:endParaRPr>
          </a:p>
          <a:p>
            <a:r>
              <a:rPr lang="es-AR" dirty="0">
                <a:latin typeface="LiberationSerif"/>
              </a:rPr>
              <a:t>Básicamente, cuando un capacitor está </a:t>
            </a:r>
            <a:r>
              <a:rPr lang="es-AR" dirty="0" smtClean="0">
                <a:latin typeface="LiberationSerif"/>
              </a:rPr>
              <a:t>cargado, la </a:t>
            </a:r>
            <a:r>
              <a:rPr lang="es-AR" dirty="0">
                <a:latin typeface="LiberationSerif"/>
              </a:rPr>
              <a:t>celda de memoria tiene un valor de </a:t>
            </a:r>
            <a:r>
              <a:rPr lang="es-AR" b="1" dirty="0">
                <a:latin typeface="LiberationSerif"/>
              </a:rPr>
              <a:t>1</a:t>
            </a:r>
            <a:r>
              <a:rPr lang="es-AR" dirty="0">
                <a:latin typeface="LiberationSerif"/>
              </a:rPr>
              <a:t>, y, </a:t>
            </a:r>
            <a:r>
              <a:rPr lang="es-AR" dirty="0" smtClean="0">
                <a:latin typeface="LiberationSerif"/>
              </a:rPr>
              <a:t>si está </a:t>
            </a:r>
            <a:r>
              <a:rPr lang="es-AR" dirty="0">
                <a:latin typeface="LiberationSerif"/>
              </a:rPr>
              <a:t>descargado, tiene un valor igual a </a:t>
            </a:r>
            <a:r>
              <a:rPr lang="es-AR" b="1" dirty="0">
                <a:latin typeface="LiberationSerif"/>
              </a:rPr>
              <a:t>0</a:t>
            </a:r>
            <a:r>
              <a:rPr lang="es-AR" dirty="0">
                <a:latin typeface="LiberationSerif"/>
              </a:rPr>
              <a:t>.</a:t>
            </a:r>
          </a:p>
        </p:txBody>
      </p:sp>
    </p:spTree>
    <p:extLst>
      <p:ext uri="{BB962C8B-B14F-4D97-AF65-F5344CB8AC3E}">
        <p14:creationId xmlns:p14="http://schemas.microsoft.com/office/powerpoint/2010/main" val="3708233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19</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385353" y="959572"/>
            <a:ext cx="11279777" cy="5416868"/>
          </a:xfrm>
          <a:prstGeom prst="rect">
            <a:avLst/>
          </a:prstGeom>
        </p:spPr>
        <p:txBody>
          <a:bodyPr wrap="square">
            <a:spAutoFit/>
          </a:bodyPr>
          <a:lstStyle/>
          <a:p>
            <a:r>
              <a:rPr lang="es-AR" b="1" dirty="0">
                <a:latin typeface="LiberationSerif"/>
              </a:rPr>
              <a:t>Memoria </a:t>
            </a:r>
            <a:r>
              <a:rPr lang="es-AR" b="1" dirty="0" smtClean="0">
                <a:latin typeface="LiberationSerif"/>
              </a:rPr>
              <a:t>SDRAM</a:t>
            </a:r>
          </a:p>
          <a:p>
            <a:endParaRPr lang="es-AR" b="1" dirty="0">
              <a:solidFill>
                <a:srgbClr val="333333"/>
              </a:solidFill>
              <a:latin typeface="LiberationSerif"/>
            </a:endParaRPr>
          </a:p>
          <a:p>
            <a:pPr marL="285750" indent="-285750">
              <a:buFont typeface="Arial" panose="020B0604020202020204" pitchFamily="34" charset="0"/>
              <a:buChar char="•"/>
            </a:pPr>
            <a:r>
              <a:rPr lang="es-AR" dirty="0">
                <a:solidFill>
                  <a:srgbClr val="000000"/>
                </a:solidFill>
                <a:latin typeface="LiberationSerif"/>
              </a:rPr>
              <a:t>La memoria </a:t>
            </a:r>
            <a:r>
              <a:rPr lang="es-AR" b="1" dirty="0">
                <a:solidFill>
                  <a:srgbClr val="000000"/>
                </a:solidFill>
                <a:latin typeface="LiberationSerif"/>
              </a:rPr>
              <a:t>SDRAM</a:t>
            </a:r>
            <a:r>
              <a:rPr lang="es-AR" dirty="0">
                <a:solidFill>
                  <a:srgbClr val="000000"/>
                </a:solidFill>
                <a:latin typeface="LiberationSerif"/>
              </a:rPr>
              <a:t> o </a:t>
            </a:r>
            <a:r>
              <a:rPr lang="es-AR" b="1" dirty="0">
                <a:solidFill>
                  <a:srgbClr val="000000"/>
                </a:solidFill>
                <a:latin typeface="LiberationSerif"/>
              </a:rPr>
              <a:t>DRAM sincrónica </a:t>
            </a:r>
            <a:r>
              <a:rPr lang="es-AR" dirty="0" smtClean="0">
                <a:solidFill>
                  <a:srgbClr val="000000"/>
                </a:solidFill>
                <a:latin typeface="LiberationSerif"/>
              </a:rPr>
              <a:t>apareció a </a:t>
            </a:r>
            <a:r>
              <a:rPr lang="es-AR" dirty="0">
                <a:solidFill>
                  <a:srgbClr val="000000"/>
                </a:solidFill>
                <a:latin typeface="LiberationSerif"/>
              </a:rPr>
              <a:t>mediados de la década de 1990, </a:t>
            </a:r>
            <a:r>
              <a:rPr lang="es-AR" dirty="0" smtClean="0">
                <a:solidFill>
                  <a:srgbClr val="000000"/>
                </a:solidFill>
                <a:latin typeface="LiberationSerif"/>
              </a:rPr>
              <a:t>durante la </a:t>
            </a:r>
            <a:r>
              <a:rPr lang="es-AR" dirty="0">
                <a:solidFill>
                  <a:srgbClr val="000000"/>
                </a:solidFill>
                <a:latin typeface="LiberationSerif"/>
              </a:rPr>
              <a:t>primera generación de procesadores </a:t>
            </a:r>
            <a:r>
              <a:rPr lang="es-AR" dirty="0" smtClean="0">
                <a:solidFill>
                  <a:srgbClr val="000000"/>
                </a:solidFill>
                <a:latin typeface="LiberationSerif"/>
              </a:rPr>
              <a:t>Pentium, y </a:t>
            </a:r>
            <a:r>
              <a:rPr lang="es-AR" dirty="0">
                <a:solidFill>
                  <a:srgbClr val="000000"/>
                </a:solidFill>
                <a:latin typeface="LiberationSerif"/>
              </a:rPr>
              <a:t>en la actualidad se siguen usando módulos </a:t>
            </a:r>
            <a:r>
              <a:rPr lang="es-AR" dirty="0" smtClean="0">
                <a:solidFill>
                  <a:srgbClr val="000000"/>
                </a:solidFill>
                <a:latin typeface="LiberationSerif"/>
              </a:rPr>
              <a:t>de memoria </a:t>
            </a:r>
            <a:r>
              <a:rPr lang="es-AR" dirty="0">
                <a:solidFill>
                  <a:srgbClr val="000000"/>
                </a:solidFill>
                <a:latin typeface="LiberationSerif"/>
              </a:rPr>
              <a:t>que se basan en su diseño original</a:t>
            </a:r>
            <a:r>
              <a:rPr lang="es-AR" dirty="0" smtClean="0">
                <a:solidFill>
                  <a:srgbClr val="000000"/>
                </a:solidFill>
                <a:latin typeface="LiberationSerif"/>
              </a:rPr>
              <a:t>.</a:t>
            </a:r>
          </a:p>
          <a:p>
            <a:endParaRPr lang="es-AR" dirty="0">
              <a:solidFill>
                <a:srgbClr val="000000"/>
              </a:solidFill>
              <a:latin typeface="LiberationSerif"/>
            </a:endParaRPr>
          </a:p>
          <a:p>
            <a:r>
              <a:rPr lang="es-AR" sz="1400" dirty="0">
                <a:solidFill>
                  <a:srgbClr val="000000"/>
                </a:solidFill>
                <a:latin typeface="LiberationSerif"/>
              </a:rPr>
              <a:t>-</a:t>
            </a:r>
            <a:r>
              <a:rPr lang="es-AR" sz="1400" dirty="0" smtClean="0">
                <a:solidFill>
                  <a:srgbClr val="000000"/>
                </a:solidFill>
                <a:latin typeface="LiberationSerif"/>
              </a:rPr>
              <a:t>También existe </a:t>
            </a:r>
            <a:r>
              <a:rPr lang="es-AR" sz="1400" dirty="0">
                <a:solidFill>
                  <a:srgbClr val="000000"/>
                </a:solidFill>
                <a:latin typeface="LiberationSerif"/>
              </a:rPr>
              <a:t>las memorias del </a:t>
            </a:r>
            <a:r>
              <a:rPr lang="es-AR" sz="1400" dirty="0" smtClean="0">
                <a:solidFill>
                  <a:srgbClr val="000000"/>
                </a:solidFill>
                <a:latin typeface="LiberationSerif"/>
              </a:rPr>
              <a:t>tipo </a:t>
            </a:r>
            <a:r>
              <a:rPr lang="es-AR" sz="1400" b="1" dirty="0" smtClean="0">
                <a:solidFill>
                  <a:srgbClr val="000000"/>
                </a:solidFill>
                <a:latin typeface="LiberationSerif"/>
              </a:rPr>
              <a:t>RDRAM</a:t>
            </a:r>
            <a:r>
              <a:rPr lang="es-AR" sz="1400" dirty="0" smtClean="0">
                <a:solidFill>
                  <a:srgbClr val="000000"/>
                </a:solidFill>
                <a:latin typeface="LiberationSerif"/>
              </a:rPr>
              <a:t> </a:t>
            </a:r>
            <a:r>
              <a:rPr lang="es-AR" sz="1400" dirty="0">
                <a:solidFill>
                  <a:srgbClr val="000000"/>
                </a:solidFill>
                <a:latin typeface="LiberationSerif"/>
              </a:rPr>
              <a:t>(también dinámicas, desarrolladas </a:t>
            </a:r>
            <a:r>
              <a:rPr lang="es-AR" sz="1400" dirty="0" smtClean="0">
                <a:solidFill>
                  <a:srgbClr val="000000"/>
                </a:solidFill>
                <a:latin typeface="LiberationSerif"/>
              </a:rPr>
              <a:t>por la </a:t>
            </a:r>
            <a:r>
              <a:rPr lang="es-AR" sz="1400" dirty="0">
                <a:solidFill>
                  <a:srgbClr val="000000"/>
                </a:solidFill>
                <a:latin typeface="LiberationSerif"/>
              </a:rPr>
              <a:t>empresa </a:t>
            </a:r>
            <a:r>
              <a:rPr lang="es-AR" sz="1400" dirty="0" err="1" smtClean="0">
                <a:solidFill>
                  <a:srgbClr val="000000"/>
                </a:solidFill>
                <a:latin typeface="LiberationSerif"/>
              </a:rPr>
              <a:t>Rambus</a:t>
            </a:r>
            <a:r>
              <a:rPr lang="es-AR" sz="1400" dirty="0" smtClean="0">
                <a:solidFill>
                  <a:srgbClr val="000000"/>
                </a:solidFill>
                <a:latin typeface="LiberationSerif"/>
              </a:rPr>
              <a:t>). Las </a:t>
            </a:r>
            <a:r>
              <a:rPr lang="es-AR" sz="1400" b="1" dirty="0" smtClean="0">
                <a:solidFill>
                  <a:srgbClr val="000000"/>
                </a:solidFill>
                <a:latin typeface="LiberationSerif"/>
              </a:rPr>
              <a:t>RDRAM</a:t>
            </a:r>
            <a:r>
              <a:rPr lang="es-AR" sz="1400" dirty="0" smtClean="0">
                <a:solidFill>
                  <a:srgbClr val="000000"/>
                </a:solidFill>
                <a:latin typeface="LiberationSerif"/>
              </a:rPr>
              <a:t> están </a:t>
            </a:r>
            <a:r>
              <a:rPr lang="es-AR" sz="1400" dirty="0">
                <a:solidFill>
                  <a:srgbClr val="000000"/>
                </a:solidFill>
                <a:latin typeface="LiberationSerif"/>
              </a:rPr>
              <a:t>destinadas principalmente a </a:t>
            </a:r>
            <a:r>
              <a:rPr lang="es-AR" sz="1400" dirty="0" smtClean="0">
                <a:solidFill>
                  <a:srgbClr val="000000"/>
                </a:solidFill>
                <a:latin typeface="LiberationSerif"/>
              </a:rPr>
              <a:t>servidores, mediante </a:t>
            </a:r>
            <a:r>
              <a:rPr lang="es-AR" sz="1400" dirty="0">
                <a:solidFill>
                  <a:srgbClr val="000000"/>
                </a:solidFill>
                <a:latin typeface="LiberationSerif"/>
              </a:rPr>
              <a:t>módulos llamados </a:t>
            </a:r>
            <a:r>
              <a:rPr lang="es-AR" sz="1400" b="1" dirty="0">
                <a:solidFill>
                  <a:srgbClr val="000000"/>
                </a:solidFill>
                <a:latin typeface="LiberationSerif"/>
              </a:rPr>
              <a:t>RIMM</a:t>
            </a:r>
            <a:r>
              <a:rPr lang="es-AR" sz="1400" dirty="0" smtClean="0">
                <a:solidFill>
                  <a:srgbClr val="000000"/>
                </a:solidFill>
                <a:latin typeface="LiberationSerif"/>
              </a:rPr>
              <a:t>.-</a:t>
            </a:r>
          </a:p>
          <a:p>
            <a:endParaRPr lang="es-AR" dirty="0">
              <a:solidFill>
                <a:srgbClr val="000000"/>
              </a:solidFill>
              <a:latin typeface="LiberationSerif"/>
            </a:endParaRPr>
          </a:p>
          <a:p>
            <a:pPr marL="285750" indent="-285750">
              <a:buFont typeface="Arial" panose="020B0604020202020204" pitchFamily="34" charset="0"/>
              <a:buChar char="•"/>
            </a:pPr>
            <a:r>
              <a:rPr lang="es-AR" dirty="0" smtClean="0">
                <a:solidFill>
                  <a:srgbClr val="000000"/>
                </a:solidFill>
                <a:latin typeface="LiberationSerif"/>
              </a:rPr>
              <a:t>La </a:t>
            </a:r>
            <a:r>
              <a:rPr lang="es-AR" dirty="0">
                <a:solidFill>
                  <a:srgbClr val="000000"/>
                </a:solidFill>
                <a:latin typeface="LiberationSerif"/>
              </a:rPr>
              <a:t>topología de las memorias </a:t>
            </a:r>
            <a:r>
              <a:rPr lang="es-AR" b="1" dirty="0">
                <a:solidFill>
                  <a:srgbClr val="000000"/>
                </a:solidFill>
                <a:latin typeface="LiberationSerif"/>
              </a:rPr>
              <a:t>SDRAM</a:t>
            </a:r>
            <a:r>
              <a:rPr lang="es-AR" dirty="0">
                <a:solidFill>
                  <a:srgbClr val="000000"/>
                </a:solidFill>
                <a:latin typeface="LiberationSerif"/>
              </a:rPr>
              <a:t> </a:t>
            </a:r>
            <a:r>
              <a:rPr lang="es-AR" dirty="0" smtClean="0">
                <a:solidFill>
                  <a:srgbClr val="000000"/>
                </a:solidFill>
                <a:latin typeface="LiberationSerif"/>
              </a:rPr>
              <a:t>abarca desde </a:t>
            </a:r>
            <a:r>
              <a:rPr lang="es-AR" dirty="0">
                <a:solidFill>
                  <a:srgbClr val="000000"/>
                </a:solidFill>
                <a:latin typeface="LiberationSerif"/>
              </a:rPr>
              <a:t>los módulos de memoria que </a:t>
            </a:r>
            <a:r>
              <a:rPr lang="es-AR" dirty="0" smtClean="0">
                <a:solidFill>
                  <a:srgbClr val="000000"/>
                </a:solidFill>
                <a:latin typeface="LiberationSerif"/>
              </a:rPr>
              <a:t>fueron </a:t>
            </a:r>
            <a:r>
              <a:rPr lang="es-AR" dirty="0">
                <a:latin typeface="LiberationSerif"/>
              </a:rPr>
              <a:t>conocidos como </a:t>
            </a:r>
            <a:r>
              <a:rPr lang="es-AR" b="1" dirty="0">
                <a:latin typeface="LiberationSerif"/>
              </a:rPr>
              <a:t>PC100 y PC133</a:t>
            </a:r>
            <a:r>
              <a:rPr lang="es-AR" dirty="0" smtClean="0">
                <a:latin typeface="LiberationSerif"/>
              </a:rPr>
              <a:t>, llamados </a:t>
            </a:r>
            <a:r>
              <a:rPr lang="es-AR" b="1" dirty="0" smtClean="0">
                <a:latin typeface="LiberationSerif"/>
              </a:rPr>
              <a:t>DIMM</a:t>
            </a:r>
            <a:r>
              <a:rPr lang="es-AR" dirty="0" smtClean="0">
                <a:latin typeface="LiberationSerif"/>
              </a:rPr>
              <a:t> ( operaban a 66, 100, 133 </a:t>
            </a:r>
            <a:r>
              <a:rPr lang="es-AR" dirty="0" err="1" smtClean="0">
                <a:latin typeface="LiberationSerif"/>
              </a:rPr>
              <a:t>Mhz</a:t>
            </a:r>
            <a:r>
              <a:rPr lang="es-AR" dirty="0" smtClean="0">
                <a:latin typeface="LiberationSerif"/>
              </a:rPr>
              <a:t>),  </a:t>
            </a:r>
            <a:r>
              <a:rPr lang="es-AR" dirty="0">
                <a:latin typeface="LiberationSerif"/>
              </a:rPr>
              <a:t>hasta los </a:t>
            </a:r>
            <a:r>
              <a:rPr lang="es-AR" b="1" dirty="0" smtClean="0">
                <a:latin typeface="LiberationSerif"/>
              </a:rPr>
              <a:t>DDR, DDR2 </a:t>
            </a:r>
            <a:r>
              <a:rPr lang="es-AR" b="1" dirty="0">
                <a:latin typeface="LiberationSerif"/>
              </a:rPr>
              <a:t>y DDR3</a:t>
            </a:r>
            <a:r>
              <a:rPr lang="es-AR" dirty="0">
                <a:latin typeface="LiberationSerif"/>
              </a:rPr>
              <a:t>. </a:t>
            </a:r>
            <a:endParaRPr lang="es-AR" dirty="0" smtClean="0">
              <a:latin typeface="LiberationSerif"/>
            </a:endParaRPr>
          </a:p>
          <a:p>
            <a:pPr marL="285750" indent="-285750">
              <a:buFont typeface="Arial" panose="020B0604020202020204" pitchFamily="34" charset="0"/>
              <a:buChar char="•"/>
            </a:pPr>
            <a:endParaRPr lang="es-AR" dirty="0" smtClean="0">
              <a:latin typeface="LiberationSerif"/>
            </a:endParaRPr>
          </a:p>
          <a:p>
            <a:pPr marL="285750" indent="-285750">
              <a:buFont typeface="Arial" panose="020B0604020202020204" pitchFamily="34" charset="0"/>
              <a:buChar char="•"/>
            </a:pPr>
            <a:r>
              <a:rPr lang="es-AR" dirty="0" smtClean="0">
                <a:latin typeface="LiberationSerif"/>
              </a:rPr>
              <a:t>Esta </a:t>
            </a:r>
            <a:r>
              <a:rPr lang="es-AR" dirty="0">
                <a:latin typeface="LiberationSerif"/>
              </a:rPr>
              <a:t>tecnología se basa en </a:t>
            </a:r>
            <a:r>
              <a:rPr lang="es-AR" dirty="0" smtClean="0">
                <a:latin typeface="LiberationSerif"/>
              </a:rPr>
              <a:t>una configuración </a:t>
            </a:r>
            <a:r>
              <a:rPr lang="es-AR" dirty="0">
                <a:latin typeface="LiberationSerif"/>
              </a:rPr>
              <a:t>en paralelo, es decir, que la </a:t>
            </a:r>
            <a:r>
              <a:rPr lang="es-AR" dirty="0" smtClean="0">
                <a:latin typeface="LiberationSerif"/>
              </a:rPr>
              <a:t>señal se </a:t>
            </a:r>
            <a:r>
              <a:rPr lang="es-AR" dirty="0">
                <a:latin typeface="LiberationSerif"/>
              </a:rPr>
              <a:t>distribuye de forma paralela entre un </a:t>
            </a:r>
            <a:r>
              <a:rPr lang="es-AR" dirty="0" smtClean="0">
                <a:latin typeface="LiberationSerif"/>
              </a:rPr>
              <a:t>módulo y </a:t>
            </a:r>
            <a:r>
              <a:rPr lang="es-AR" dirty="0">
                <a:latin typeface="LiberationSerif"/>
              </a:rPr>
              <a:t>otro (a diferencia de la topología serie usada </a:t>
            </a:r>
            <a:r>
              <a:rPr lang="es-AR" dirty="0" smtClean="0">
                <a:latin typeface="LiberationSerif"/>
              </a:rPr>
              <a:t>en las </a:t>
            </a:r>
            <a:r>
              <a:rPr lang="es-AR" dirty="0">
                <a:latin typeface="LiberationSerif"/>
              </a:rPr>
              <a:t>memorias </a:t>
            </a:r>
            <a:r>
              <a:rPr lang="es-AR" b="1" dirty="0">
                <a:latin typeface="LiberationSerif"/>
              </a:rPr>
              <a:t>RDRAM</a:t>
            </a:r>
            <a:r>
              <a:rPr lang="es-AR" dirty="0" smtClean="0">
                <a:latin typeface="LiberationSerif"/>
              </a:rPr>
              <a:t>).</a:t>
            </a:r>
          </a:p>
          <a:p>
            <a:endParaRPr lang="es-AR" dirty="0">
              <a:latin typeface="LiberationSerif"/>
            </a:endParaRPr>
          </a:p>
          <a:p>
            <a:pPr marL="285750" indent="-285750">
              <a:buFont typeface="Arial" panose="020B0604020202020204" pitchFamily="34" charset="0"/>
              <a:buChar char="•"/>
            </a:pPr>
            <a:r>
              <a:rPr lang="es-AR" b="1" dirty="0" smtClean="0">
                <a:latin typeface="LiberationSerif"/>
              </a:rPr>
              <a:t>SINCRONIA</a:t>
            </a:r>
            <a:r>
              <a:rPr lang="es-AR" dirty="0" smtClean="0">
                <a:latin typeface="LiberationSerif"/>
              </a:rPr>
              <a:t> en esta arquitectura es a causa de que su frecuencia de trabajo esta ligada a la frecuencia del procesador.</a:t>
            </a:r>
          </a:p>
          <a:p>
            <a:endParaRPr lang="es-AR" dirty="0">
              <a:latin typeface="LiberationSerif"/>
            </a:endParaRPr>
          </a:p>
          <a:p>
            <a:r>
              <a:rPr lang="pt-BR" sz="1200" i="1" dirty="0" smtClean="0">
                <a:latin typeface="LiberationSerif"/>
              </a:rPr>
              <a:t>Antes </a:t>
            </a:r>
            <a:r>
              <a:rPr lang="es-AR" sz="1200" i="1" dirty="0" smtClean="0">
                <a:latin typeface="LiberationSerif"/>
              </a:rPr>
              <a:t>había</a:t>
            </a:r>
            <a:r>
              <a:rPr lang="pt-BR" sz="1200" i="1" dirty="0" smtClean="0">
                <a:latin typeface="LiberationSerif"/>
              </a:rPr>
              <a:t> módulos </a:t>
            </a:r>
            <a:r>
              <a:rPr lang="pt-BR" sz="1200" i="1" dirty="0">
                <a:latin typeface="LiberationSerif"/>
              </a:rPr>
              <a:t>de memoria de 60 o 70 </a:t>
            </a:r>
            <a:r>
              <a:rPr lang="pt-BR" sz="1200" i="1" dirty="0" err="1" smtClean="0">
                <a:latin typeface="LiberationSerif"/>
              </a:rPr>
              <a:t>ns</a:t>
            </a:r>
            <a:r>
              <a:rPr lang="pt-BR" sz="1200" i="1" dirty="0">
                <a:latin typeface="LiberationSerif"/>
              </a:rPr>
              <a:t> </a:t>
            </a:r>
            <a:r>
              <a:rPr lang="es-AR" sz="1200" i="1" dirty="0" smtClean="0">
                <a:latin typeface="LiberationSerif"/>
              </a:rPr>
              <a:t>de </a:t>
            </a:r>
            <a:r>
              <a:rPr lang="es-AR" sz="1200" i="1" dirty="0">
                <a:latin typeface="LiberationSerif"/>
              </a:rPr>
              <a:t>tiempo de acceso (</a:t>
            </a:r>
            <a:r>
              <a:rPr lang="es-AR" sz="1200" b="1" i="1" dirty="0">
                <a:latin typeface="LiberationSerif"/>
              </a:rPr>
              <a:t>DRAM</a:t>
            </a:r>
            <a:r>
              <a:rPr lang="es-AR" sz="1200" i="1" dirty="0" smtClean="0">
                <a:latin typeface="LiberationSerif"/>
              </a:rPr>
              <a:t>),. </a:t>
            </a:r>
            <a:r>
              <a:rPr lang="es-AR" sz="1200" i="1" dirty="0">
                <a:latin typeface="LiberationSerif"/>
              </a:rPr>
              <a:t>Con </a:t>
            </a:r>
            <a:r>
              <a:rPr lang="es-AR" sz="1200" i="1" dirty="0" smtClean="0">
                <a:latin typeface="LiberationSerif"/>
              </a:rPr>
              <a:t>la aparición </a:t>
            </a:r>
            <a:r>
              <a:rPr lang="es-AR" sz="1200" i="1" dirty="0">
                <a:latin typeface="LiberationSerif"/>
              </a:rPr>
              <a:t>de los módulos de memoria </a:t>
            </a:r>
            <a:r>
              <a:rPr lang="es-AR" sz="1200" b="1" i="1" dirty="0">
                <a:latin typeface="LiberationSerif"/>
              </a:rPr>
              <a:t>SDRAM</a:t>
            </a:r>
            <a:r>
              <a:rPr lang="es-AR" sz="1200" i="1" dirty="0">
                <a:latin typeface="LiberationSerif"/>
              </a:rPr>
              <a:t>, </a:t>
            </a:r>
            <a:r>
              <a:rPr lang="es-AR" sz="1200" i="1" dirty="0" smtClean="0">
                <a:latin typeface="LiberationSerif"/>
              </a:rPr>
              <a:t>el tiempo </a:t>
            </a:r>
            <a:r>
              <a:rPr lang="es-AR" sz="1200" i="1" dirty="0">
                <a:latin typeface="LiberationSerif"/>
              </a:rPr>
              <a:t>de acceso se redujo de 60 </a:t>
            </a:r>
            <a:r>
              <a:rPr lang="es-AR" sz="1200" i="1" dirty="0" err="1">
                <a:latin typeface="LiberationSerif"/>
              </a:rPr>
              <a:t>ns</a:t>
            </a:r>
            <a:r>
              <a:rPr lang="es-AR" sz="1200" i="1" dirty="0">
                <a:latin typeface="LiberationSerif"/>
              </a:rPr>
              <a:t> a la </a:t>
            </a:r>
            <a:r>
              <a:rPr lang="es-AR" sz="1200" i="1" dirty="0" smtClean="0">
                <a:latin typeface="LiberationSerif"/>
              </a:rPr>
              <a:t>nada despreciable </a:t>
            </a:r>
            <a:r>
              <a:rPr lang="es-AR" sz="1200" i="1" dirty="0">
                <a:latin typeface="LiberationSerif"/>
              </a:rPr>
              <a:t>cifra de 15 </a:t>
            </a:r>
            <a:r>
              <a:rPr lang="es-AR" sz="1200" i="1" dirty="0" err="1">
                <a:latin typeface="LiberationSerif"/>
              </a:rPr>
              <a:t>ns</a:t>
            </a:r>
            <a:r>
              <a:rPr lang="es-AR" sz="1200" i="1" dirty="0">
                <a:latin typeface="LiberationSerif"/>
              </a:rPr>
              <a:t>.</a:t>
            </a:r>
          </a:p>
        </p:txBody>
      </p:sp>
    </p:spTree>
    <p:extLst>
      <p:ext uri="{BB962C8B-B14F-4D97-AF65-F5344CB8AC3E}">
        <p14:creationId xmlns:p14="http://schemas.microsoft.com/office/powerpoint/2010/main" val="297738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3" name="CuadroTexto 2"/>
          <p:cNvSpPr txBox="1"/>
          <p:nvPr/>
        </p:nvSpPr>
        <p:spPr>
          <a:xfrm>
            <a:off x="4213924" y="1415128"/>
            <a:ext cx="274320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3200" b="1" i="0" u="sng"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a:t>
            </a:fld>
            <a:endParaRPr lang="es-AR" dirty="0"/>
          </a:p>
        </p:txBody>
      </p:sp>
      <p:sp>
        <p:nvSpPr>
          <p:cNvPr id="6" name="Rectángulo 5"/>
          <p:cNvSpPr/>
          <p:nvPr/>
        </p:nvSpPr>
        <p:spPr>
          <a:xfrm>
            <a:off x="1593669" y="2828836"/>
            <a:ext cx="9313817" cy="830997"/>
          </a:xfrm>
          <a:prstGeom prst="rect">
            <a:avLst/>
          </a:prstGeom>
        </p:spPr>
        <p:txBody>
          <a:bodyPr wrap="square">
            <a:spAutoFit/>
          </a:bodyPr>
          <a:lstStyle/>
          <a:p>
            <a:r>
              <a:rPr lang="es-AR" sz="2400" dirty="0">
                <a:latin typeface="LiberationSerif"/>
              </a:rPr>
              <a:t>¿</a:t>
            </a:r>
            <a:r>
              <a:rPr lang="es-AR" sz="2400" dirty="0" smtClean="0">
                <a:latin typeface="LiberationSerif"/>
              </a:rPr>
              <a:t>Que es memoria? En </a:t>
            </a:r>
            <a:r>
              <a:rPr lang="es-AR" sz="2400" dirty="0">
                <a:latin typeface="LiberationSerif"/>
              </a:rPr>
              <a:t>Informática, el concepto de </a:t>
            </a:r>
            <a:r>
              <a:rPr lang="es-AR" sz="2400" b="1" dirty="0">
                <a:latin typeface="LiberationSerif"/>
              </a:rPr>
              <a:t>memoria </a:t>
            </a:r>
            <a:r>
              <a:rPr lang="es-AR" sz="2400" dirty="0">
                <a:latin typeface="LiberationSerif"/>
              </a:rPr>
              <a:t>se </a:t>
            </a:r>
            <a:r>
              <a:rPr lang="es-AR" sz="2400" dirty="0" smtClean="0">
                <a:latin typeface="LiberationSerif"/>
              </a:rPr>
              <a:t>refiere </a:t>
            </a:r>
            <a:r>
              <a:rPr lang="es-AR" sz="2400" dirty="0">
                <a:latin typeface="LiberationSerif"/>
              </a:rPr>
              <a:t>a la </a:t>
            </a:r>
            <a:r>
              <a:rPr lang="es-AR" sz="2400" dirty="0" smtClean="0">
                <a:latin typeface="LiberationSerif"/>
              </a:rPr>
              <a:t>capacidad de </a:t>
            </a:r>
            <a:r>
              <a:rPr lang="es-AR" sz="2400" dirty="0">
                <a:latin typeface="LiberationSerif"/>
              </a:rPr>
              <a:t>almacenar </a:t>
            </a:r>
            <a:r>
              <a:rPr lang="es-AR" sz="2400" dirty="0" smtClean="0">
                <a:latin typeface="LiberationSerif"/>
              </a:rPr>
              <a:t>datos.</a:t>
            </a:r>
            <a:endParaRPr lang="es-AR" sz="2400" dirty="0">
              <a:latin typeface="LiberationSerif"/>
            </a:endParaRPr>
          </a:p>
        </p:txBody>
      </p:sp>
    </p:spTree>
    <p:extLst>
      <p:ext uri="{BB962C8B-B14F-4D97-AF65-F5344CB8AC3E}">
        <p14:creationId xmlns:p14="http://schemas.microsoft.com/office/powerpoint/2010/main" val="80105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20</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509451" y="1092213"/>
            <a:ext cx="11273245" cy="4524315"/>
          </a:xfrm>
          <a:prstGeom prst="rect">
            <a:avLst/>
          </a:prstGeom>
        </p:spPr>
        <p:txBody>
          <a:bodyPr wrap="square">
            <a:spAutoFit/>
          </a:bodyPr>
          <a:lstStyle/>
          <a:p>
            <a:r>
              <a:rPr lang="es-AR" b="1" dirty="0">
                <a:latin typeface="LiberationSerif"/>
              </a:rPr>
              <a:t>Memoria </a:t>
            </a:r>
            <a:r>
              <a:rPr lang="es-AR" b="1" dirty="0" smtClean="0">
                <a:latin typeface="LiberationSerif"/>
              </a:rPr>
              <a:t>DIMM DDR</a:t>
            </a:r>
          </a:p>
          <a:p>
            <a:endParaRPr lang="es-AR" b="1" dirty="0" smtClean="0">
              <a:solidFill>
                <a:srgbClr val="333333"/>
              </a:solidFill>
              <a:latin typeface="LiberationSerif"/>
            </a:endParaRPr>
          </a:p>
          <a:p>
            <a:r>
              <a:rPr lang="es-AR" b="1" dirty="0">
                <a:latin typeface="LiberationSerif"/>
              </a:rPr>
              <a:t>Primera </a:t>
            </a:r>
            <a:r>
              <a:rPr lang="es-AR" b="1" dirty="0" smtClean="0">
                <a:latin typeface="LiberationSerif"/>
              </a:rPr>
              <a:t>generación</a:t>
            </a:r>
          </a:p>
          <a:p>
            <a:endParaRPr lang="es-AR" b="1" dirty="0">
              <a:latin typeface="LiberationSerif"/>
            </a:endParaRPr>
          </a:p>
          <a:p>
            <a:r>
              <a:rPr lang="es-AR" dirty="0">
                <a:latin typeface="LiberationSerif"/>
              </a:rPr>
              <a:t>Los primeros módulos de memoria </a:t>
            </a:r>
            <a:r>
              <a:rPr lang="es-AR" b="1" dirty="0">
                <a:latin typeface="LiberationSerif"/>
              </a:rPr>
              <a:t>DIMM </a:t>
            </a:r>
            <a:r>
              <a:rPr lang="es-AR" b="1" dirty="0" smtClean="0">
                <a:latin typeface="LiberationSerif"/>
              </a:rPr>
              <a:t>DDR </a:t>
            </a:r>
            <a:r>
              <a:rPr lang="es-AR" dirty="0" smtClean="0">
                <a:latin typeface="LiberationSerif"/>
              </a:rPr>
              <a:t>(</a:t>
            </a:r>
            <a:r>
              <a:rPr lang="es-AR" i="1" dirty="0" err="1" smtClean="0">
                <a:latin typeface="LiberationSerif"/>
              </a:rPr>
              <a:t>Double</a:t>
            </a:r>
            <a:r>
              <a:rPr lang="es-AR" i="1" dirty="0" smtClean="0">
                <a:latin typeface="LiberationSerif"/>
              </a:rPr>
              <a:t> </a:t>
            </a:r>
            <a:r>
              <a:rPr lang="es-AR" i="1" dirty="0">
                <a:latin typeface="LiberationSerif"/>
              </a:rPr>
              <a:t>Data </a:t>
            </a:r>
            <a:r>
              <a:rPr lang="es-AR" i="1" dirty="0" err="1" smtClean="0">
                <a:latin typeface="LiberationSerif"/>
              </a:rPr>
              <a:t>Rate</a:t>
            </a:r>
            <a:r>
              <a:rPr lang="es-AR" dirty="0" smtClean="0">
                <a:latin typeface="LiberationSerif"/>
              </a:rPr>
              <a:t>)-(</a:t>
            </a:r>
            <a:r>
              <a:rPr lang="es-AR" sz="2000" b="1" dirty="0" smtClean="0"/>
              <a:t>lectura doble de datos</a:t>
            </a:r>
            <a:r>
              <a:rPr lang="es-AR" b="1" dirty="0" smtClean="0"/>
              <a:t>), </a:t>
            </a:r>
            <a:r>
              <a:rPr lang="es-AR" dirty="0" smtClean="0">
                <a:latin typeface="LiberationSerif"/>
              </a:rPr>
              <a:t>se </a:t>
            </a:r>
            <a:r>
              <a:rPr lang="es-AR" dirty="0">
                <a:latin typeface="LiberationSerif"/>
              </a:rPr>
              <a:t>desarrollaron </a:t>
            </a:r>
            <a:r>
              <a:rPr lang="es-AR" dirty="0" smtClean="0">
                <a:latin typeface="LiberationSerif"/>
              </a:rPr>
              <a:t>basándose en </a:t>
            </a:r>
            <a:r>
              <a:rPr lang="es-AR" dirty="0">
                <a:latin typeface="LiberationSerif"/>
              </a:rPr>
              <a:t>el mismo principio empleado por los </a:t>
            </a:r>
            <a:r>
              <a:rPr lang="es-AR" dirty="0" smtClean="0">
                <a:latin typeface="LiberationSerif"/>
              </a:rPr>
              <a:t>módulos </a:t>
            </a:r>
            <a:r>
              <a:rPr lang="es-AR" b="1" dirty="0" smtClean="0">
                <a:latin typeface="LiberationSerif"/>
              </a:rPr>
              <a:t>RIMM</a:t>
            </a:r>
            <a:r>
              <a:rPr lang="es-AR" dirty="0" smtClean="0">
                <a:latin typeface="LiberationSerif"/>
              </a:rPr>
              <a:t> </a:t>
            </a:r>
            <a:r>
              <a:rPr lang="es-AR" dirty="0">
                <a:latin typeface="LiberationSerif"/>
              </a:rPr>
              <a:t>de </a:t>
            </a:r>
            <a:r>
              <a:rPr lang="es-AR" b="1" dirty="0" err="1">
                <a:latin typeface="LiberationSerif"/>
              </a:rPr>
              <a:t>Rambus</a:t>
            </a:r>
            <a:r>
              <a:rPr lang="es-AR" dirty="0">
                <a:latin typeface="LiberationSerif"/>
              </a:rPr>
              <a:t>: transmitir dos datos por </a:t>
            </a:r>
            <a:r>
              <a:rPr lang="es-AR" dirty="0" smtClean="0">
                <a:latin typeface="LiberationSerif"/>
              </a:rPr>
              <a:t>cada ciclo </a:t>
            </a:r>
            <a:r>
              <a:rPr lang="es-AR" dirty="0">
                <a:latin typeface="LiberationSerif"/>
              </a:rPr>
              <a:t>de reloj (de aquí proviene su nombre</a:t>
            </a:r>
            <a:r>
              <a:rPr lang="es-AR" dirty="0" smtClean="0">
                <a:latin typeface="LiberationSerif"/>
              </a:rPr>
              <a:t>).</a:t>
            </a:r>
          </a:p>
          <a:p>
            <a:endParaRPr lang="es-AR" dirty="0">
              <a:latin typeface="LiberationSerif"/>
            </a:endParaRPr>
          </a:p>
          <a:p>
            <a:pPr marL="285750" indent="-285750">
              <a:buFont typeface="Arial" panose="020B0604020202020204" pitchFamily="34" charset="0"/>
              <a:buChar char="•"/>
            </a:pPr>
            <a:r>
              <a:rPr lang="es-AR" dirty="0">
                <a:latin typeface="LiberationSerif"/>
              </a:rPr>
              <a:t>En realidad, el ancho de banda resultante </a:t>
            </a:r>
            <a:r>
              <a:rPr lang="es-AR" dirty="0" smtClean="0">
                <a:latin typeface="LiberationSerif"/>
              </a:rPr>
              <a:t>no fue </a:t>
            </a:r>
            <a:r>
              <a:rPr lang="es-AR" dirty="0">
                <a:latin typeface="LiberationSerif"/>
              </a:rPr>
              <a:t>justamente el doble, pero se mejoró </a:t>
            </a:r>
            <a:r>
              <a:rPr lang="es-AR" dirty="0" smtClean="0">
                <a:latin typeface="LiberationSerif"/>
              </a:rPr>
              <a:t>de manera </a:t>
            </a:r>
            <a:r>
              <a:rPr lang="es-AR" dirty="0">
                <a:latin typeface="LiberationSerif"/>
              </a:rPr>
              <a:t>considerable el rendimiento, </a:t>
            </a:r>
            <a:r>
              <a:rPr lang="es-AR" dirty="0" smtClean="0">
                <a:latin typeface="LiberationSerif"/>
              </a:rPr>
              <a:t>sobre todo </a:t>
            </a:r>
            <a:r>
              <a:rPr lang="es-AR" dirty="0">
                <a:latin typeface="LiberationSerif"/>
              </a:rPr>
              <a:t>cuando los chipsets fueron </a:t>
            </a:r>
            <a:r>
              <a:rPr lang="es-AR" dirty="0" smtClean="0">
                <a:latin typeface="LiberationSerif"/>
              </a:rPr>
              <a:t>optimizando su </a:t>
            </a:r>
            <a:r>
              <a:rPr lang="es-AR" dirty="0">
                <a:latin typeface="LiberationSerif"/>
              </a:rPr>
              <a:t>funcionamiento para este tipo de arquitectura</a:t>
            </a:r>
            <a:r>
              <a:rPr lang="es-AR" dirty="0" smtClean="0">
                <a:latin typeface="LiberationSerif"/>
              </a:rPr>
              <a:t>.</a:t>
            </a:r>
          </a:p>
          <a:p>
            <a:endParaRPr lang="es-AR" dirty="0">
              <a:latin typeface="LiberationSerif"/>
            </a:endParaRPr>
          </a:p>
          <a:p>
            <a:pPr marL="285750" indent="-285750">
              <a:buFont typeface="Arial" panose="020B0604020202020204" pitchFamily="34" charset="0"/>
              <a:buChar char="•"/>
            </a:pPr>
            <a:r>
              <a:rPr lang="es-AR" dirty="0">
                <a:latin typeface="LiberationSerif"/>
              </a:rPr>
              <a:t>Así, los módulos de memoria de 133 </a:t>
            </a:r>
            <a:r>
              <a:rPr lang="es-AR" dirty="0" smtClean="0">
                <a:latin typeface="LiberationSerif"/>
              </a:rPr>
              <a:t>MHz de </a:t>
            </a:r>
            <a:r>
              <a:rPr lang="es-AR" dirty="0">
                <a:latin typeface="LiberationSerif"/>
              </a:rPr>
              <a:t>frecuencia de trabajo rendían, en </a:t>
            </a:r>
            <a:r>
              <a:rPr lang="es-AR" dirty="0" smtClean="0">
                <a:latin typeface="LiberationSerif"/>
              </a:rPr>
              <a:t>realidad, </a:t>
            </a:r>
            <a:r>
              <a:rPr lang="es-AR" b="1" dirty="0" smtClean="0">
                <a:latin typeface="LiberationSerif"/>
              </a:rPr>
              <a:t>266 </a:t>
            </a:r>
            <a:r>
              <a:rPr lang="es-AR" b="1" dirty="0">
                <a:latin typeface="LiberationSerif"/>
              </a:rPr>
              <a:t>MHz efectivos</a:t>
            </a:r>
            <a:r>
              <a:rPr lang="es-AR" dirty="0" smtClean="0">
                <a:latin typeface="LiberationSerif"/>
              </a:rPr>
              <a:t>.</a:t>
            </a:r>
          </a:p>
          <a:p>
            <a:endParaRPr lang="es-AR" dirty="0">
              <a:latin typeface="LiberationSerif"/>
            </a:endParaRPr>
          </a:p>
          <a:p>
            <a:endParaRPr lang="es-AR" dirty="0">
              <a:latin typeface="LiberationSerif"/>
            </a:endParaRPr>
          </a:p>
        </p:txBody>
      </p:sp>
    </p:spTree>
    <p:extLst>
      <p:ext uri="{BB962C8B-B14F-4D97-AF65-F5344CB8AC3E}">
        <p14:creationId xmlns:p14="http://schemas.microsoft.com/office/powerpoint/2010/main" val="111228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21</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1092214"/>
            <a:ext cx="10700658" cy="4801314"/>
          </a:xfrm>
          <a:prstGeom prst="rect">
            <a:avLst/>
          </a:prstGeom>
        </p:spPr>
        <p:txBody>
          <a:bodyPr wrap="square">
            <a:spAutoFit/>
          </a:bodyPr>
          <a:lstStyle/>
          <a:p>
            <a:pPr marL="285750" indent="-285750">
              <a:buFont typeface="Arial" panose="020B0604020202020204" pitchFamily="34" charset="0"/>
              <a:buChar char="•"/>
            </a:pPr>
            <a:endParaRPr lang="es-AR" dirty="0">
              <a:latin typeface="LiberationSerif"/>
            </a:endParaRPr>
          </a:p>
          <a:p>
            <a:r>
              <a:rPr lang="es-AR" b="1" dirty="0" smtClean="0">
                <a:latin typeface="LiberationSerif"/>
              </a:rPr>
              <a:t>Principales </a:t>
            </a:r>
            <a:r>
              <a:rPr lang="es-AR" b="1" dirty="0">
                <a:latin typeface="LiberationSerif"/>
              </a:rPr>
              <a:t>características </a:t>
            </a:r>
            <a:r>
              <a:rPr lang="es-AR" b="1" dirty="0" smtClean="0">
                <a:latin typeface="LiberationSerif"/>
              </a:rPr>
              <a:t>técnicas de los módulos DDR</a:t>
            </a:r>
            <a:r>
              <a:rPr lang="es-AR" dirty="0" smtClean="0">
                <a:latin typeface="LiberationSerif"/>
              </a:rPr>
              <a:t>:</a:t>
            </a:r>
          </a:p>
          <a:p>
            <a:endParaRPr lang="es-AR" dirty="0" smtClean="0">
              <a:latin typeface="LiberationSerif"/>
            </a:endParaRPr>
          </a:p>
          <a:p>
            <a:pPr marL="342900" indent="-342900">
              <a:buFont typeface="+mj-lt"/>
              <a:buAutoNum type="arabicPeriod"/>
            </a:pPr>
            <a:r>
              <a:rPr lang="es-AR" dirty="0" smtClean="0">
                <a:latin typeface="LiberationSerif"/>
              </a:rPr>
              <a:t>Pueden soportar </a:t>
            </a:r>
            <a:r>
              <a:rPr lang="es-AR" dirty="0">
                <a:latin typeface="LiberationSerif"/>
              </a:rPr>
              <a:t>una capacidad máxima de 1 GB, </a:t>
            </a:r>
            <a:endParaRPr lang="es-AR" dirty="0" smtClean="0">
              <a:latin typeface="LiberationSerif"/>
            </a:endParaRPr>
          </a:p>
          <a:p>
            <a:pPr marL="342900" indent="-342900">
              <a:buFont typeface="+mj-lt"/>
              <a:buAutoNum type="arabicPeriod"/>
            </a:pPr>
            <a:r>
              <a:rPr lang="es-AR" dirty="0" smtClean="0">
                <a:latin typeface="LiberationSerif"/>
              </a:rPr>
              <a:t>El ancho </a:t>
            </a:r>
            <a:r>
              <a:rPr lang="es-AR" dirty="0">
                <a:latin typeface="LiberationSerif"/>
              </a:rPr>
              <a:t>de su bus es de 64 </a:t>
            </a:r>
            <a:r>
              <a:rPr lang="es-AR" dirty="0" smtClean="0">
                <a:latin typeface="LiberationSerif"/>
              </a:rPr>
              <a:t>bits</a:t>
            </a:r>
          </a:p>
          <a:p>
            <a:pPr marL="342900" indent="-342900">
              <a:buFont typeface="+mj-lt"/>
              <a:buAutoNum type="arabicPeriod"/>
            </a:pPr>
            <a:r>
              <a:rPr lang="es-AR" dirty="0" smtClean="0">
                <a:latin typeface="LiberationSerif"/>
              </a:rPr>
              <a:t>la </a:t>
            </a:r>
            <a:r>
              <a:rPr lang="es-AR" dirty="0">
                <a:latin typeface="LiberationSerif"/>
              </a:rPr>
              <a:t>cantidad </a:t>
            </a:r>
            <a:r>
              <a:rPr lang="es-AR" dirty="0" smtClean="0">
                <a:latin typeface="LiberationSerif"/>
              </a:rPr>
              <a:t>de contactos </a:t>
            </a:r>
            <a:r>
              <a:rPr lang="es-AR" dirty="0">
                <a:latin typeface="LiberationSerif"/>
              </a:rPr>
              <a:t>es de 184 </a:t>
            </a:r>
            <a:endParaRPr lang="es-AR" dirty="0" smtClean="0">
              <a:latin typeface="LiberationSerif"/>
            </a:endParaRPr>
          </a:p>
          <a:p>
            <a:pPr marL="342900" indent="-342900">
              <a:buFont typeface="+mj-lt"/>
              <a:buAutoNum type="arabicPeriod"/>
            </a:pPr>
            <a:r>
              <a:rPr lang="es-AR" dirty="0" smtClean="0">
                <a:latin typeface="LiberationSerif"/>
              </a:rPr>
              <a:t>la </a:t>
            </a:r>
            <a:r>
              <a:rPr lang="es-AR" dirty="0">
                <a:latin typeface="LiberationSerif"/>
              </a:rPr>
              <a:t>tensión de </a:t>
            </a:r>
            <a:r>
              <a:rPr lang="es-AR" dirty="0" smtClean="0">
                <a:latin typeface="LiberationSerif"/>
              </a:rPr>
              <a:t>trabajo es </a:t>
            </a:r>
            <a:r>
              <a:rPr lang="es-AR" dirty="0">
                <a:latin typeface="LiberationSerif"/>
              </a:rPr>
              <a:t>de 2,5 volts</a:t>
            </a:r>
            <a:r>
              <a:rPr lang="es-AR" dirty="0" smtClean="0">
                <a:latin typeface="LiberationSerif"/>
              </a:rPr>
              <a:t>.</a:t>
            </a:r>
          </a:p>
          <a:p>
            <a:r>
              <a:rPr lang="es-AR" dirty="0" smtClean="0">
                <a:latin typeface="LiberationSerif"/>
              </a:rPr>
              <a:t> </a:t>
            </a:r>
          </a:p>
          <a:p>
            <a:r>
              <a:rPr lang="es-AR" dirty="0" smtClean="0">
                <a:latin typeface="LiberationSerif"/>
              </a:rPr>
              <a:t>Conforme </a:t>
            </a:r>
            <a:r>
              <a:rPr lang="es-AR" dirty="0">
                <a:latin typeface="LiberationSerif"/>
              </a:rPr>
              <a:t>los procesos </a:t>
            </a:r>
            <a:r>
              <a:rPr lang="es-AR" dirty="0" smtClean="0">
                <a:latin typeface="LiberationSerif"/>
              </a:rPr>
              <a:t>de fabricación </a:t>
            </a:r>
            <a:r>
              <a:rPr lang="es-AR" dirty="0">
                <a:latin typeface="LiberationSerif"/>
              </a:rPr>
              <a:t>se fueron refinando, y los </a:t>
            </a:r>
            <a:r>
              <a:rPr lang="es-AR" dirty="0" smtClean="0">
                <a:latin typeface="LiberationSerif"/>
              </a:rPr>
              <a:t>módulos fueron </a:t>
            </a:r>
            <a:r>
              <a:rPr lang="es-AR" dirty="0">
                <a:latin typeface="LiberationSerif"/>
              </a:rPr>
              <a:t>capaces de trabajar</a:t>
            </a:r>
          </a:p>
          <a:p>
            <a:r>
              <a:rPr lang="es-AR" dirty="0">
                <a:latin typeface="LiberationSerif"/>
              </a:rPr>
              <a:t>a mayor frecuencia, lograron alcanzar </a:t>
            </a:r>
            <a:r>
              <a:rPr lang="es-AR" dirty="0" smtClean="0">
                <a:latin typeface="LiberationSerif"/>
              </a:rPr>
              <a:t>los: </a:t>
            </a:r>
          </a:p>
          <a:p>
            <a:r>
              <a:rPr lang="es-AR" dirty="0" smtClean="0">
                <a:latin typeface="LiberationSerif"/>
              </a:rPr>
              <a:t> </a:t>
            </a:r>
          </a:p>
          <a:p>
            <a:pPr marL="285750" indent="-285750">
              <a:buFont typeface="Arial" panose="020B0604020202020204" pitchFamily="34" charset="0"/>
              <a:buChar char="•"/>
            </a:pPr>
            <a:r>
              <a:rPr lang="es-AR" dirty="0" smtClean="0">
                <a:latin typeface="LiberationSerif"/>
              </a:rPr>
              <a:t>200 MHz </a:t>
            </a:r>
            <a:r>
              <a:rPr lang="es-AR" dirty="0">
                <a:latin typeface="LiberationSerif"/>
              </a:rPr>
              <a:t>DDR (400 MHz efectivos) </a:t>
            </a:r>
            <a:endParaRPr lang="es-AR" dirty="0" smtClean="0">
              <a:latin typeface="LiberationSerif"/>
            </a:endParaRPr>
          </a:p>
          <a:p>
            <a:pPr marL="285750" indent="-285750">
              <a:buFont typeface="Arial" panose="020B0604020202020204" pitchFamily="34" charset="0"/>
              <a:buChar char="•"/>
            </a:pPr>
            <a:r>
              <a:rPr lang="es-AR" dirty="0" smtClean="0">
                <a:latin typeface="LiberationSerif"/>
              </a:rPr>
              <a:t>266 </a:t>
            </a:r>
            <a:r>
              <a:rPr lang="es-AR" dirty="0">
                <a:latin typeface="LiberationSerif"/>
              </a:rPr>
              <a:t>MHz DDR (</a:t>
            </a:r>
            <a:r>
              <a:rPr lang="es-AR" dirty="0" smtClean="0">
                <a:latin typeface="LiberationSerif"/>
              </a:rPr>
              <a:t>533 MHz </a:t>
            </a:r>
            <a:r>
              <a:rPr lang="es-AR" dirty="0">
                <a:latin typeface="LiberationSerif"/>
              </a:rPr>
              <a:t>efectivos</a:t>
            </a:r>
            <a:r>
              <a:rPr lang="es-AR" dirty="0" smtClean="0">
                <a:latin typeface="LiberationSerif"/>
              </a:rPr>
              <a:t>)</a:t>
            </a:r>
          </a:p>
          <a:p>
            <a:endParaRPr lang="es-AR" dirty="0">
              <a:latin typeface="LiberationSerif"/>
            </a:endParaRPr>
          </a:p>
          <a:p>
            <a:r>
              <a:rPr lang="es-AR" i="1" dirty="0" smtClean="0">
                <a:latin typeface="LiberationSerif"/>
              </a:rPr>
              <a:t>A </a:t>
            </a:r>
            <a:r>
              <a:rPr lang="es-AR" i="1" dirty="0">
                <a:latin typeface="LiberationSerif"/>
              </a:rPr>
              <a:t>partir de esta tecnología, se pudo </a:t>
            </a:r>
            <a:r>
              <a:rPr lang="es-AR" i="1" dirty="0" smtClean="0">
                <a:latin typeface="LiberationSerif"/>
              </a:rPr>
              <a:t>comenzar a </a:t>
            </a:r>
            <a:r>
              <a:rPr lang="es-AR" i="1" dirty="0">
                <a:latin typeface="LiberationSerif"/>
              </a:rPr>
              <a:t>implementar de manera opcional un mecanismo</a:t>
            </a:r>
          </a:p>
          <a:p>
            <a:r>
              <a:rPr lang="es-AR" i="1" dirty="0">
                <a:latin typeface="LiberationSerif"/>
              </a:rPr>
              <a:t>llamado </a:t>
            </a:r>
            <a:r>
              <a:rPr lang="es-AR" b="1" dirty="0">
                <a:latin typeface="LiberationSerif"/>
              </a:rPr>
              <a:t>Dual </a:t>
            </a:r>
            <a:r>
              <a:rPr lang="es-AR" b="1" dirty="0" err="1">
                <a:latin typeface="LiberationSerif"/>
              </a:rPr>
              <a:t>Channel</a:t>
            </a:r>
            <a:r>
              <a:rPr lang="es-AR" i="1" dirty="0">
                <a:latin typeface="LiberationSerif"/>
              </a:rPr>
              <a:t>, que </a:t>
            </a:r>
            <a:r>
              <a:rPr lang="es-AR" i="1" dirty="0" smtClean="0">
                <a:latin typeface="LiberationSerif"/>
              </a:rPr>
              <a:t>trataremos mas adelante.</a:t>
            </a:r>
          </a:p>
          <a:p>
            <a:r>
              <a:rPr lang="es-AR" dirty="0" smtClean="0">
                <a:latin typeface="LiberationSerif"/>
              </a:rPr>
              <a:t>  </a:t>
            </a:r>
            <a:endParaRPr lang="es-AR" dirty="0">
              <a:latin typeface="LiberationSerif"/>
            </a:endParaRPr>
          </a:p>
        </p:txBody>
      </p:sp>
    </p:spTree>
    <p:extLst>
      <p:ext uri="{BB962C8B-B14F-4D97-AF65-F5344CB8AC3E}">
        <p14:creationId xmlns:p14="http://schemas.microsoft.com/office/powerpoint/2010/main" val="3092139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22</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0" y="938007"/>
            <a:ext cx="7197635" cy="5489805"/>
          </a:xfrm>
          <a:prstGeom prst="rect">
            <a:avLst/>
          </a:prstGeom>
        </p:spPr>
      </p:pic>
    </p:spTree>
    <p:extLst>
      <p:ext uri="{BB962C8B-B14F-4D97-AF65-F5344CB8AC3E}">
        <p14:creationId xmlns:p14="http://schemas.microsoft.com/office/powerpoint/2010/main" val="348845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23</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385354" y="1621292"/>
            <a:ext cx="11747863" cy="3754874"/>
          </a:xfrm>
          <a:prstGeom prst="rect">
            <a:avLst/>
          </a:prstGeom>
        </p:spPr>
        <p:txBody>
          <a:bodyPr wrap="square">
            <a:spAutoFit/>
          </a:bodyPr>
          <a:lstStyle/>
          <a:p>
            <a:r>
              <a:rPr lang="es-AR" sz="2000" b="1" dirty="0">
                <a:latin typeface="LiberationSerif"/>
              </a:rPr>
              <a:t>Memoria </a:t>
            </a:r>
            <a:r>
              <a:rPr lang="es-AR" sz="2000" b="1" dirty="0" smtClean="0">
                <a:latin typeface="LiberationSerif"/>
              </a:rPr>
              <a:t>DIMM DDR2</a:t>
            </a:r>
          </a:p>
          <a:p>
            <a:endParaRPr lang="es-AR" sz="2000" b="1" dirty="0" smtClean="0">
              <a:latin typeface="LiberationSerif"/>
            </a:endParaRPr>
          </a:p>
          <a:p>
            <a:endParaRPr lang="es-AR" b="1" dirty="0">
              <a:latin typeface="LiberationSerif"/>
            </a:endParaRPr>
          </a:p>
          <a:p>
            <a:pPr marL="285750" indent="-285750">
              <a:buFont typeface="Arial" panose="020B0604020202020204" pitchFamily="34" charset="0"/>
              <a:buChar char="•"/>
            </a:pPr>
            <a:r>
              <a:rPr lang="es-AR" dirty="0">
                <a:latin typeface="LiberationSerif"/>
              </a:rPr>
              <a:t>P</a:t>
            </a:r>
            <a:r>
              <a:rPr lang="es-AR" dirty="0" smtClean="0">
                <a:latin typeface="LiberationSerif"/>
              </a:rPr>
              <a:t>uede </a:t>
            </a:r>
            <a:r>
              <a:rPr lang="es-AR" dirty="0">
                <a:latin typeface="LiberationSerif"/>
              </a:rPr>
              <a:t>procesar cuatro datos </a:t>
            </a:r>
            <a:r>
              <a:rPr lang="es-AR" dirty="0" smtClean="0">
                <a:latin typeface="LiberationSerif"/>
              </a:rPr>
              <a:t>por ciclo </a:t>
            </a:r>
            <a:r>
              <a:rPr lang="es-AR" dirty="0">
                <a:latin typeface="LiberationSerif"/>
              </a:rPr>
              <a:t>de </a:t>
            </a:r>
            <a:r>
              <a:rPr lang="es-AR" dirty="0" smtClean="0">
                <a:latin typeface="LiberationSerif"/>
              </a:rPr>
              <a:t>reloj, basando Su funcionamiento en </a:t>
            </a:r>
            <a:r>
              <a:rPr lang="es-AR" dirty="0">
                <a:latin typeface="LiberationSerif"/>
              </a:rPr>
              <a:t>un sistema </a:t>
            </a:r>
            <a:r>
              <a:rPr lang="es-AR" dirty="0" smtClean="0">
                <a:latin typeface="LiberationSerif"/>
              </a:rPr>
              <a:t>de </a:t>
            </a:r>
            <a:r>
              <a:rPr lang="es-AR" b="1" dirty="0" err="1" smtClean="0">
                <a:latin typeface="LiberationSerif"/>
              </a:rPr>
              <a:t>pipelining</a:t>
            </a:r>
            <a:r>
              <a:rPr lang="es-AR" dirty="0" smtClean="0">
                <a:latin typeface="LiberationSerif"/>
              </a:rPr>
              <a:t>. (</a:t>
            </a:r>
            <a:r>
              <a:rPr lang="es-AR" dirty="0" smtClean="0"/>
              <a:t>La</a:t>
            </a:r>
            <a:r>
              <a:rPr lang="es-AR" dirty="0"/>
              <a:t> </a:t>
            </a:r>
            <a:r>
              <a:rPr lang="es-AR" b="1" dirty="0"/>
              <a:t>segmentación</a:t>
            </a:r>
            <a:r>
              <a:rPr lang="es-AR" dirty="0"/>
              <a:t> </a:t>
            </a:r>
            <a:r>
              <a:rPr lang="es-AR" dirty="0" smtClean="0"/>
              <a:t>es </a:t>
            </a:r>
            <a:r>
              <a:rPr lang="es-AR" dirty="0"/>
              <a:t>un método por el cual se consigue aumentar el rendimiento de </a:t>
            </a:r>
            <a:r>
              <a:rPr lang="es-AR" dirty="0" smtClean="0"/>
              <a:t>algunos sistemas</a:t>
            </a:r>
            <a:r>
              <a:rPr lang="es-AR" dirty="0"/>
              <a:t> </a:t>
            </a:r>
            <a:r>
              <a:rPr lang="es-AR" dirty="0">
                <a:hlinkClick r:id="rId3" tooltip="Electrónica"/>
              </a:rPr>
              <a:t>electrónicos</a:t>
            </a:r>
            <a:r>
              <a:rPr lang="es-AR" dirty="0"/>
              <a:t> </a:t>
            </a:r>
            <a:r>
              <a:rPr lang="es-AR" u="sng" dirty="0" smtClean="0">
                <a:hlinkClick r:id="rId4"/>
              </a:rPr>
              <a:t>digitales</a:t>
            </a:r>
            <a:r>
              <a:rPr lang="es-AR" u="sng" dirty="0" smtClean="0"/>
              <a:t>)</a:t>
            </a:r>
          </a:p>
          <a:p>
            <a:endParaRPr lang="es-AR" u="sng" dirty="0">
              <a:latin typeface="LiberationSerif"/>
            </a:endParaRPr>
          </a:p>
          <a:p>
            <a:pPr marL="285750" indent="-285750">
              <a:buFont typeface="Arial" panose="020B0604020202020204" pitchFamily="34" charset="0"/>
              <a:buChar char="•"/>
            </a:pPr>
            <a:r>
              <a:rPr lang="es-AR" dirty="0" smtClean="0">
                <a:latin typeface="LiberationSerif"/>
              </a:rPr>
              <a:t>Sin embargo, las latencias son más altas que en el </a:t>
            </a:r>
            <a:r>
              <a:rPr lang="es-AR" dirty="0">
                <a:latin typeface="LiberationSerif"/>
              </a:rPr>
              <a:t>caso de los módulos DDR convencionales </a:t>
            </a:r>
            <a:r>
              <a:rPr lang="es-AR" dirty="0" smtClean="0">
                <a:latin typeface="LiberationSerif"/>
              </a:rPr>
              <a:t>a causa </a:t>
            </a:r>
            <a:r>
              <a:rPr lang="es-AR" dirty="0">
                <a:latin typeface="LiberationSerif"/>
              </a:rPr>
              <a:t>del sistema de </a:t>
            </a:r>
            <a:r>
              <a:rPr lang="es-AR" dirty="0" err="1" smtClean="0">
                <a:latin typeface="LiberationSerif"/>
              </a:rPr>
              <a:t>pipelining</a:t>
            </a:r>
            <a:r>
              <a:rPr lang="es-AR" dirty="0" smtClean="0">
                <a:latin typeface="LiberationSerif"/>
              </a:rPr>
              <a:t>.</a:t>
            </a:r>
          </a:p>
          <a:p>
            <a:r>
              <a:rPr lang="es-AR" dirty="0" smtClean="0">
                <a:latin typeface="LiberationSerif"/>
              </a:rPr>
              <a:t> </a:t>
            </a:r>
          </a:p>
          <a:p>
            <a:pPr marL="285750" indent="-285750">
              <a:buFont typeface="Arial" panose="020B0604020202020204" pitchFamily="34" charset="0"/>
              <a:buChar char="•"/>
            </a:pPr>
            <a:r>
              <a:rPr lang="es-AR" dirty="0">
                <a:latin typeface="LiberationSerif"/>
              </a:rPr>
              <a:t>C</a:t>
            </a:r>
            <a:r>
              <a:rPr lang="es-AR" dirty="0" smtClean="0">
                <a:latin typeface="LiberationSerif"/>
              </a:rPr>
              <a:t>onsume mucha menos </a:t>
            </a:r>
            <a:r>
              <a:rPr lang="es-AR" dirty="0">
                <a:latin typeface="LiberationSerif"/>
              </a:rPr>
              <a:t>energía que la generación </a:t>
            </a:r>
            <a:r>
              <a:rPr lang="es-AR" dirty="0" smtClean="0">
                <a:latin typeface="LiberationSerif"/>
              </a:rPr>
              <a:t>anterior al </a:t>
            </a:r>
            <a:r>
              <a:rPr lang="es-AR" dirty="0">
                <a:latin typeface="LiberationSerif"/>
              </a:rPr>
              <a:t>trabajar a una tensión de 1,8 volts, </a:t>
            </a:r>
            <a:endParaRPr lang="es-AR" dirty="0" smtClean="0">
              <a:latin typeface="LiberationSerif"/>
            </a:endParaRPr>
          </a:p>
          <a:p>
            <a:endParaRPr lang="es-AR" dirty="0">
              <a:latin typeface="LiberationSerif"/>
            </a:endParaRPr>
          </a:p>
          <a:p>
            <a:pPr marL="285750" indent="-285750">
              <a:buFont typeface="Arial" panose="020B0604020202020204" pitchFamily="34" charset="0"/>
              <a:buChar char="•"/>
            </a:pPr>
            <a:r>
              <a:rPr lang="es-AR" dirty="0">
                <a:latin typeface="LiberationSerif"/>
              </a:rPr>
              <a:t>L</a:t>
            </a:r>
            <a:r>
              <a:rPr lang="es-AR" dirty="0" smtClean="0">
                <a:latin typeface="LiberationSerif"/>
              </a:rPr>
              <a:t>a cantidad </a:t>
            </a:r>
            <a:r>
              <a:rPr lang="es-AR" dirty="0">
                <a:latin typeface="LiberationSerif"/>
              </a:rPr>
              <a:t>de contactos de su respectivo </a:t>
            </a:r>
            <a:r>
              <a:rPr lang="es-AR" dirty="0" smtClean="0">
                <a:latin typeface="LiberationSerif"/>
              </a:rPr>
              <a:t>zócalo </a:t>
            </a:r>
            <a:r>
              <a:rPr lang="es-AR" dirty="0" smtClean="0">
                <a:latin typeface="StagSans-Light"/>
              </a:rPr>
              <a:t>asciende </a:t>
            </a:r>
            <a:r>
              <a:rPr lang="es-AR" dirty="0">
                <a:latin typeface="StagSans-Light"/>
              </a:rPr>
              <a:t>a 240</a:t>
            </a:r>
            <a:endParaRPr lang="es-AR" dirty="0"/>
          </a:p>
        </p:txBody>
      </p:sp>
    </p:spTree>
    <p:extLst>
      <p:ext uri="{BB962C8B-B14F-4D97-AF65-F5344CB8AC3E}">
        <p14:creationId xmlns:p14="http://schemas.microsoft.com/office/powerpoint/2010/main" val="1919353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24</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12" name="Imagen 11"/>
          <p:cNvPicPr>
            <a:picLocks noChangeAspect="1"/>
          </p:cNvPicPr>
          <p:nvPr/>
        </p:nvPicPr>
        <p:blipFill>
          <a:blip r:embed="rId3"/>
          <a:stretch>
            <a:fillRect/>
          </a:stretch>
        </p:blipFill>
        <p:spPr>
          <a:xfrm>
            <a:off x="4029891" y="3262208"/>
            <a:ext cx="3191541" cy="3094142"/>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488" y="1051770"/>
            <a:ext cx="9164843" cy="2186786"/>
          </a:xfrm>
          <a:prstGeom prst="rect">
            <a:avLst/>
          </a:prstGeom>
        </p:spPr>
      </p:pic>
    </p:spTree>
    <p:extLst>
      <p:ext uri="{BB962C8B-B14F-4D97-AF65-F5344CB8AC3E}">
        <p14:creationId xmlns:p14="http://schemas.microsoft.com/office/powerpoint/2010/main" val="2448015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25</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1415128"/>
            <a:ext cx="10998925" cy="4524315"/>
          </a:xfrm>
          <a:prstGeom prst="rect">
            <a:avLst/>
          </a:prstGeom>
        </p:spPr>
        <p:txBody>
          <a:bodyPr wrap="square">
            <a:spAutoFit/>
          </a:bodyPr>
          <a:lstStyle/>
          <a:p>
            <a:r>
              <a:rPr lang="es-AR" b="1" dirty="0">
                <a:latin typeface="LiberationSerif"/>
              </a:rPr>
              <a:t>Memoria </a:t>
            </a:r>
            <a:r>
              <a:rPr lang="es-AR" b="1" dirty="0" smtClean="0">
                <a:latin typeface="LiberationSerif"/>
              </a:rPr>
              <a:t>DIMM DDR3</a:t>
            </a:r>
          </a:p>
          <a:p>
            <a:endParaRPr lang="es-AR" b="1" dirty="0" smtClean="0">
              <a:latin typeface="LiberationSerif"/>
            </a:endParaRPr>
          </a:p>
          <a:p>
            <a:endParaRPr lang="es-AR" b="1" dirty="0">
              <a:latin typeface="LiberationSerif"/>
            </a:endParaRPr>
          </a:p>
          <a:p>
            <a:pPr marL="285750" indent="-285750">
              <a:buFont typeface="Arial" panose="020B0604020202020204" pitchFamily="34" charset="0"/>
              <a:buChar char="•"/>
            </a:pPr>
            <a:r>
              <a:rPr lang="es-AR" dirty="0" smtClean="0">
                <a:latin typeface="LiberationSerif"/>
              </a:rPr>
              <a:t>En el </a:t>
            </a:r>
            <a:r>
              <a:rPr lang="es-AR" dirty="0">
                <a:latin typeface="LiberationSerif"/>
              </a:rPr>
              <a:t>año 2009, se diseñaron </a:t>
            </a:r>
            <a:r>
              <a:rPr lang="es-AR" dirty="0" smtClean="0">
                <a:latin typeface="LiberationSerif"/>
              </a:rPr>
              <a:t>los módulos </a:t>
            </a:r>
            <a:r>
              <a:rPr lang="es-AR" dirty="0">
                <a:latin typeface="LiberationSerif"/>
              </a:rPr>
              <a:t>de memoria </a:t>
            </a:r>
            <a:r>
              <a:rPr lang="es-AR" b="1" dirty="0" smtClean="0">
                <a:latin typeface="LiberationSerif"/>
              </a:rPr>
              <a:t>DDR3.</a:t>
            </a:r>
          </a:p>
          <a:p>
            <a:endParaRPr lang="es-AR" dirty="0">
              <a:latin typeface="LiberationSerif"/>
            </a:endParaRPr>
          </a:p>
          <a:p>
            <a:pPr marL="285750" indent="-285750">
              <a:buFont typeface="Arial" panose="020B0604020202020204" pitchFamily="34" charset="0"/>
              <a:buChar char="•"/>
            </a:pPr>
            <a:r>
              <a:rPr lang="es-AR" dirty="0">
                <a:latin typeface="LiberationSerif"/>
              </a:rPr>
              <a:t>D</a:t>
            </a:r>
            <a:r>
              <a:rPr lang="es-AR" dirty="0" smtClean="0">
                <a:latin typeface="LiberationSerif"/>
              </a:rPr>
              <a:t>e </a:t>
            </a:r>
            <a:r>
              <a:rPr lang="es-AR" dirty="0">
                <a:latin typeface="LiberationSerif"/>
              </a:rPr>
              <a:t>menor </a:t>
            </a:r>
            <a:r>
              <a:rPr lang="es-AR" dirty="0" smtClean="0">
                <a:latin typeface="LiberationSerif"/>
              </a:rPr>
              <a:t>consumo energético </a:t>
            </a:r>
            <a:r>
              <a:rPr lang="es-AR" dirty="0">
                <a:latin typeface="LiberationSerif"/>
              </a:rPr>
              <a:t>(del orden del 40%), </a:t>
            </a:r>
            <a:r>
              <a:rPr lang="es-AR" dirty="0" smtClean="0">
                <a:latin typeface="LiberationSerif"/>
              </a:rPr>
              <a:t>menor tensión </a:t>
            </a:r>
            <a:r>
              <a:rPr lang="es-AR" dirty="0">
                <a:latin typeface="LiberationSerif"/>
              </a:rPr>
              <a:t>de trabajo (</a:t>
            </a:r>
            <a:r>
              <a:rPr lang="es-AR" b="1" dirty="0">
                <a:latin typeface="LiberationSerif"/>
              </a:rPr>
              <a:t>1,5 volts</a:t>
            </a:r>
            <a:r>
              <a:rPr lang="es-AR" dirty="0" smtClean="0">
                <a:latin typeface="LiberationSerif"/>
              </a:rPr>
              <a:t>).</a:t>
            </a:r>
          </a:p>
          <a:p>
            <a:endParaRPr lang="es-AR" dirty="0" smtClean="0">
              <a:latin typeface="LiberationSerif"/>
            </a:endParaRPr>
          </a:p>
          <a:p>
            <a:pPr marL="285750" indent="-285750">
              <a:buFont typeface="Arial" panose="020B0604020202020204" pitchFamily="34" charset="0"/>
              <a:buChar char="•"/>
            </a:pPr>
            <a:r>
              <a:rPr lang="es-AR" dirty="0">
                <a:latin typeface="LiberationSerif"/>
              </a:rPr>
              <a:t>P</a:t>
            </a:r>
            <a:r>
              <a:rPr lang="es-AR" dirty="0" smtClean="0">
                <a:latin typeface="LiberationSerif"/>
              </a:rPr>
              <a:t>uede </a:t>
            </a:r>
            <a:r>
              <a:rPr lang="es-AR" dirty="0">
                <a:latin typeface="LiberationSerif"/>
              </a:rPr>
              <a:t>procesar </a:t>
            </a:r>
            <a:r>
              <a:rPr lang="es-AR" b="1" dirty="0">
                <a:latin typeface="LiberationSerif"/>
              </a:rPr>
              <a:t>8 datos </a:t>
            </a:r>
            <a:r>
              <a:rPr lang="es-AR" dirty="0">
                <a:latin typeface="LiberationSerif"/>
              </a:rPr>
              <a:t>por ciclo </a:t>
            </a:r>
            <a:r>
              <a:rPr lang="es-AR" dirty="0" smtClean="0">
                <a:latin typeface="LiberationSerif"/>
              </a:rPr>
              <a:t>de reloj</a:t>
            </a:r>
            <a:r>
              <a:rPr lang="es-AR" dirty="0">
                <a:latin typeface="LiberationSerif"/>
              </a:rPr>
              <a:t>. </a:t>
            </a:r>
            <a:r>
              <a:rPr lang="es-AR" dirty="0" smtClean="0">
                <a:latin typeface="LiberationSerif"/>
              </a:rPr>
              <a:t> Mayor </a:t>
            </a:r>
            <a:r>
              <a:rPr lang="es-AR" dirty="0">
                <a:latin typeface="LiberationSerif"/>
              </a:rPr>
              <a:t>tasa </a:t>
            </a:r>
            <a:r>
              <a:rPr lang="es-AR" dirty="0" smtClean="0">
                <a:latin typeface="LiberationSerif"/>
              </a:rPr>
              <a:t>de transferencia</a:t>
            </a:r>
            <a:r>
              <a:rPr lang="es-AR" dirty="0">
                <a:latin typeface="LiberationSerif"/>
              </a:rPr>
              <a:t>, al duplicar la cantidad de </a:t>
            </a:r>
            <a:r>
              <a:rPr lang="es-AR" dirty="0" smtClean="0">
                <a:latin typeface="LiberationSerif"/>
              </a:rPr>
              <a:t>información por </a:t>
            </a:r>
            <a:r>
              <a:rPr lang="es-AR" dirty="0">
                <a:latin typeface="LiberationSerif"/>
              </a:rPr>
              <a:t>ciclo de reloj de los módulos </a:t>
            </a:r>
            <a:r>
              <a:rPr lang="es-AR" dirty="0" smtClean="0">
                <a:latin typeface="LiberationSerif"/>
              </a:rPr>
              <a:t>DDR2</a:t>
            </a:r>
          </a:p>
          <a:p>
            <a:endParaRPr lang="es-AR" dirty="0">
              <a:latin typeface="LiberationSerif"/>
            </a:endParaRPr>
          </a:p>
          <a:p>
            <a:pPr marL="285750" indent="-285750">
              <a:buFont typeface="Arial" panose="020B0604020202020204" pitchFamily="34" charset="0"/>
              <a:buChar char="•"/>
            </a:pPr>
            <a:r>
              <a:rPr lang="es-AR" dirty="0">
                <a:latin typeface="LiberationSerif"/>
              </a:rPr>
              <a:t>Los módulos y zócalos de memoria </a:t>
            </a:r>
            <a:r>
              <a:rPr lang="es-AR" b="1" dirty="0">
                <a:latin typeface="LiberationSerif"/>
              </a:rPr>
              <a:t>DDR3</a:t>
            </a:r>
            <a:r>
              <a:rPr lang="es-AR" dirty="0">
                <a:latin typeface="LiberationSerif"/>
              </a:rPr>
              <a:t> </a:t>
            </a:r>
            <a:r>
              <a:rPr lang="es-AR" dirty="0" smtClean="0">
                <a:latin typeface="LiberationSerif"/>
              </a:rPr>
              <a:t>cuentan con </a:t>
            </a:r>
            <a:r>
              <a:rPr lang="es-AR" b="1" dirty="0">
                <a:latin typeface="LiberationSerif"/>
              </a:rPr>
              <a:t>240 contactos</a:t>
            </a:r>
            <a:r>
              <a:rPr lang="es-AR" dirty="0">
                <a:latin typeface="LiberationSerif"/>
              </a:rPr>
              <a:t>, al igual que en el caso </a:t>
            </a:r>
            <a:r>
              <a:rPr lang="es-AR" dirty="0" smtClean="0">
                <a:latin typeface="LiberationSerif"/>
              </a:rPr>
              <a:t>de los </a:t>
            </a:r>
            <a:r>
              <a:rPr lang="es-AR" dirty="0">
                <a:latin typeface="LiberationSerif"/>
              </a:rPr>
              <a:t>DDR2, pero son incompatibles con la </a:t>
            </a:r>
            <a:r>
              <a:rPr lang="es-AR" dirty="0" smtClean="0">
                <a:latin typeface="LiberationSerif"/>
              </a:rPr>
              <a:t>tecnología anterior </a:t>
            </a:r>
            <a:r>
              <a:rPr lang="es-AR" dirty="0">
                <a:latin typeface="LiberationSerif"/>
              </a:rPr>
              <a:t>al tener una muesca de seguridad </a:t>
            </a:r>
            <a:r>
              <a:rPr lang="es-AR" dirty="0" smtClean="0">
                <a:latin typeface="LiberationSerif"/>
              </a:rPr>
              <a:t>en una </a:t>
            </a:r>
            <a:r>
              <a:rPr lang="es-AR" dirty="0">
                <a:latin typeface="LiberationSerif"/>
              </a:rPr>
              <a:t>ubicación </a:t>
            </a:r>
            <a:r>
              <a:rPr lang="es-AR" dirty="0" smtClean="0">
                <a:latin typeface="LiberationSerif"/>
              </a:rPr>
              <a:t>diferente</a:t>
            </a:r>
          </a:p>
          <a:p>
            <a:pPr marL="285750" indent="-285750">
              <a:buFont typeface="Arial" panose="020B0604020202020204" pitchFamily="34" charset="0"/>
              <a:buChar char="•"/>
            </a:pPr>
            <a:endParaRPr lang="es-AR" dirty="0">
              <a:latin typeface="LiberationSerif"/>
            </a:endParaRPr>
          </a:p>
          <a:p>
            <a:pPr marL="285750" indent="-285750">
              <a:buFont typeface="Arial" panose="020B0604020202020204" pitchFamily="34" charset="0"/>
              <a:buChar char="•"/>
            </a:pPr>
            <a:r>
              <a:rPr lang="es-AR" dirty="0">
                <a:latin typeface="LiberationSerif"/>
              </a:rPr>
              <a:t>M</a:t>
            </a:r>
            <a:r>
              <a:rPr lang="es-AR" dirty="0" smtClean="0">
                <a:latin typeface="LiberationSerif"/>
              </a:rPr>
              <a:t>ientras </a:t>
            </a:r>
            <a:r>
              <a:rPr lang="es-AR" dirty="0">
                <a:latin typeface="LiberationSerif"/>
              </a:rPr>
              <a:t>que DDR permite módulos de 2 Gb, </a:t>
            </a:r>
            <a:r>
              <a:rPr lang="es-AR" b="1" dirty="0">
                <a:latin typeface="LiberationSerif"/>
              </a:rPr>
              <a:t>DDR3</a:t>
            </a:r>
            <a:r>
              <a:rPr lang="es-AR" dirty="0">
                <a:latin typeface="LiberationSerif"/>
              </a:rPr>
              <a:t> </a:t>
            </a:r>
            <a:r>
              <a:rPr lang="es-AR" dirty="0" smtClean="0">
                <a:latin typeface="LiberationSerif"/>
              </a:rPr>
              <a:t>acepta módulos </a:t>
            </a:r>
            <a:r>
              <a:rPr lang="es-AR" dirty="0">
                <a:latin typeface="LiberationSerif"/>
              </a:rPr>
              <a:t>de 8 Gb para computadoras de escritorio y de 16 Gb para servidores.</a:t>
            </a:r>
          </a:p>
        </p:txBody>
      </p:sp>
    </p:spTree>
    <p:extLst>
      <p:ext uri="{BB962C8B-B14F-4D97-AF65-F5344CB8AC3E}">
        <p14:creationId xmlns:p14="http://schemas.microsoft.com/office/powerpoint/2010/main" val="3732184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26</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887" y="1092213"/>
            <a:ext cx="10108225" cy="2323261"/>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708" y="3479569"/>
            <a:ext cx="5736582" cy="2948243"/>
          </a:xfrm>
          <a:prstGeom prst="rect">
            <a:avLst/>
          </a:prstGeom>
        </p:spPr>
      </p:pic>
    </p:spTree>
    <p:extLst>
      <p:ext uri="{BB962C8B-B14F-4D97-AF65-F5344CB8AC3E}">
        <p14:creationId xmlns:p14="http://schemas.microsoft.com/office/powerpoint/2010/main" val="4028321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27</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783772" y="1156308"/>
            <a:ext cx="10894422" cy="4524315"/>
          </a:xfrm>
          <a:prstGeom prst="rect">
            <a:avLst/>
          </a:prstGeom>
        </p:spPr>
        <p:txBody>
          <a:bodyPr wrap="square">
            <a:spAutoFit/>
          </a:bodyPr>
          <a:lstStyle/>
          <a:p>
            <a:r>
              <a:rPr lang="es-AR" b="1" dirty="0" smtClean="0">
                <a:latin typeface="LiberationSerif"/>
              </a:rPr>
              <a:t>DIMM SDRAM DDR4</a:t>
            </a:r>
          </a:p>
          <a:p>
            <a:endParaRPr lang="es-AR" b="1" dirty="0" smtClean="0">
              <a:latin typeface="LiberationSerif"/>
            </a:endParaRPr>
          </a:p>
          <a:p>
            <a:pPr marL="285750" indent="-285750">
              <a:buFont typeface="Arial" panose="020B0604020202020204" pitchFamily="34" charset="0"/>
              <a:buChar char="•"/>
            </a:pPr>
            <a:r>
              <a:rPr lang="es-AR" b="1" dirty="0" smtClean="0">
                <a:latin typeface="LiberationSerif"/>
              </a:rPr>
              <a:t>(</a:t>
            </a:r>
            <a:r>
              <a:rPr lang="es-AR" b="1" dirty="0" err="1" smtClean="0">
                <a:latin typeface="LiberationSerif"/>
              </a:rPr>
              <a:t>Double</a:t>
            </a:r>
            <a:r>
              <a:rPr lang="es-AR" b="1" dirty="0" smtClean="0">
                <a:latin typeface="LiberationSerif"/>
              </a:rPr>
              <a:t> </a:t>
            </a:r>
            <a:r>
              <a:rPr lang="es-AR" b="1" dirty="0">
                <a:latin typeface="LiberationSerif"/>
              </a:rPr>
              <a:t>Data </a:t>
            </a:r>
            <a:r>
              <a:rPr lang="es-AR" b="1" dirty="0" err="1">
                <a:latin typeface="LiberationSerif"/>
              </a:rPr>
              <a:t>Rate</a:t>
            </a:r>
            <a:r>
              <a:rPr lang="es-AR" b="1" dirty="0">
                <a:latin typeface="LiberationSerif"/>
              </a:rPr>
              <a:t> </a:t>
            </a:r>
            <a:r>
              <a:rPr lang="es-AR" b="1" dirty="0" err="1">
                <a:latin typeface="LiberationSerif"/>
              </a:rPr>
              <a:t>type</a:t>
            </a:r>
            <a:r>
              <a:rPr lang="es-AR" b="1" dirty="0">
                <a:latin typeface="LiberationSerif"/>
              </a:rPr>
              <a:t> 4 </a:t>
            </a:r>
            <a:r>
              <a:rPr lang="es-AR" b="1" dirty="0" err="1">
                <a:latin typeface="LiberationSerif"/>
              </a:rPr>
              <a:t>Synchronous</a:t>
            </a:r>
            <a:r>
              <a:rPr lang="es-AR" b="1" dirty="0">
                <a:latin typeface="LiberationSerif"/>
              </a:rPr>
              <a:t> </a:t>
            </a:r>
            <a:r>
              <a:rPr lang="es-AR" b="1" dirty="0" err="1">
                <a:latin typeface="LiberationSerif"/>
              </a:rPr>
              <a:t>Dynamic</a:t>
            </a:r>
            <a:r>
              <a:rPr lang="es-AR" b="1" dirty="0">
                <a:latin typeface="LiberationSerif"/>
              </a:rPr>
              <a:t> </a:t>
            </a:r>
            <a:r>
              <a:rPr lang="es-AR" b="1" dirty="0" err="1">
                <a:latin typeface="LiberationSerif"/>
              </a:rPr>
              <a:t>Random</a:t>
            </a:r>
            <a:r>
              <a:rPr lang="es-AR" b="1" dirty="0">
                <a:latin typeface="LiberationSerif"/>
              </a:rPr>
              <a:t>-Access </a:t>
            </a:r>
            <a:r>
              <a:rPr lang="es-AR" b="1" dirty="0" err="1">
                <a:latin typeface="LiberationSerif"/>
              </a:rPr>
              <a:t>Memory</a:t>
            </a:r>
            <a:r>
              <a:rPr lang="es-AR" dirty="0">
                <a:latin typeface="LiberationSerif"/>
              </a:rPr>
              <a:t>) es un tipo de </a:t>
            </a:r>
            <a:r>
              <a:rPr lang="es-AR" dirty="0">
                <a:latin typeface="LiberationSerif"/>
                <a:hlinkClick r:id="rId3" tooltip="Memoria de computadora"/>
              </a:rPr>
              <a:t>memoria de computadora</a:t>
            </a:r>
            <a:r>
              <a:rPr lang="es-AR" dirty="0">
                <a:latin typeface="LiberationSerif"/>
              </a:rPr>
              <a:t> de </a:t>
            </a:r>
            <a:r>
              <a:rPr lang="es-AR" dirty="0">
                <a:latin typeface="LiberationSerif"/>
                <a:hlinkClick r:id="rId4" tooltip="Memoria de acceso aleatorio"/>
              </a:rPr>
              <a:t>acceso aleatorio</a:t>
            </a:r>
            <a:r>
              <a:rPr lang="es-AR" dirty="0">
                <a:latin typeface="LiberationSerif"/>
              </a:rPr>
              <a:t> (de la familia de las </a:t>
            </a:r>
            <a:r>
              <a:rPr lang="es-AR" dirty="0">
                <a:latin typeface="LiberationSerif"/>
                <a:hlinkClick r:id="rId5" tooltip="SDRAM"/>
              </a:rPr>
              <a:t>SDRAM</a:t>
            </a:r>
            <a:r>
              <a:rPr lang="es-AR" dirty="0">
                <a:latin typeface="LiberationSerif"/>
              </a:rPr>
              <a:t> </a:t>
            </a:r>
            <a:r>
              <a:rPr lang="es-AR" dirty="0" smtClean="0">
                <a:latin typeface="LiberationSerif"/>
              </a:rPr>
              <a:t>)</a:t>
            </a:r>
          </a:p>
          <a:p>
            <a:pPr marL="285750" indent="-285750">
              <a:buFont typeface="Arial" panose="020B0604020202020204" pitchFamily="34" charset="0"/>
              <a:buChar char="•"/>
            </a:pPr>
            <a:endParaRPr lang="es-AR" b="1" dirty="0" smtClean="0">
              <a:latin typeface="LiberationSerif"/>
            </a:endParaRPr>
          </a:p>
          <a:p>
            <a:pPr marL="285750" indent="-285750">
              <a:buFont typeface="Arial" panose="020B0604020202020204" pitchFamily="34" charset="0"/>
              <a:buChar char="•"/>
            </a:pPr>
            <a:r>
              <a:rPr lang="es-AR" dirty="0">
                <a:latin typeface="LiberationSerif"/>
              </a:rPr>
              <a:t>E</a:t>
            </a:r>
            <a:r>
              <a:rPr lang="es-AR" dirty="0" smtClean="0">
                <a:latin typeface="LiberationSerif"/>
              </a:rPr>
              <a:t>ntrega </a:t>
            </a:r>
            <a:r>
              <a:rPr lang="es-AR" dirty="0">
                <a:latin typeface="LiberationSerif"/>
              </a:rPr>
              <a:t>mayor </a:t>
            </a:r>
            <a:r>
              <a:rPr lang="es-AR" dirty="0" smtClean="0">
                <a:latin typeface="LiberationSerif"/>
              </a:rPr>
              <a:t>rendimiento. </a:t>
            </a:r>
          </a:p>
          <a:p>
            <a:endParaRPr lang="es-AR" dirty="0" smtClean="0">
              <a:latin typeface="LiberationSerif"/>
            </a:endParaRPr>
          </a:p>
          <a:p>
            <a:pPr marL="285750" indent="-285750">
              <a:buFont typeface="Arial" panose="020B0604020202020204" pitchFamily="34" charset="0"/>
              <a:buChar char="•"/>
            </a:pPr>
            <a:r>
              <a:rPr lang="es-AR" dirty="0">
                <a:latin typeface="LiberationSerif"/>
              </a:rPr>
              <a:t>U</a:t>
            </a:r>
            <a:r>
              <a:rPr lang="es-AR" dirty="0" smtClean="0">
                <a:latin typeface="LiberationSerif"/>
              </a:rPr>
              <a:t>n mayor ancho </a:t>
            </a:r>
            <a:r>
              <a:rPr lang="es-AR" dirty="0">
                <a:latin typeface="LiberationSerif"/>
              </a:rPr>
              <a:t>de banda de hasta 50</a:t>
            </a:r>
            <a:r>
              <a:rPr lang="es-AR" dirty="0" smtClean="0">
                <a:latin typeface="LiberationSerif"/>
              </a:rPr>
              <a:t>%.</a:t>
            </a:r>
          </a:p>
          <a:p>
            <a:r>
              <a:rPr lang="es-AR" dirty="0" smtClean="0">
                <a:latin typeface="LiberationSerif"/>
              </a:rPr>
              <a:t> </a:t>
            </a:r>
          </a:p>
          <a:p>
            <a:pPr marL="285750" indent="-285750">
              <a:buFont typeface="Arial" panose="020B0604020202020204" pitchFamily="34" charset="0"/>
              <a:buChar char="•"/>
            </a:pPr>
            <a:r>
              <a:rPr lang="es-AR" dirty="0">
                <a:latin typeface="LiberationSerif"/>
              </a:rPr>
              <a:t>O</a:t>
            </a:r>
            <a:r>
              <a:rPr lang="es-AR" dirty="0" smtClean="0">
                <a:latin typeface="LiberationSerif"/>
              </a:rPr>
              <a:t>frece </a:t>
            </a:r>
            <a:r>
              <a:rPr lang="es-AR" dirty="0">
                <a:latin typeface="LiberationSerif"/>
              </a:rPr>
              <a:t>un menor consumo de </a:t>
            </a:r>
            <a:r>
              <a:rPr lang="es-AR" dirty="0" smtClean="0">
                <a:latin typeface="LiberationSerif"/>
              </a:rPr>
              <a:t>energía, de </a:t>
            </a:r>
            <a:r>
              <a:rPr lang="es-AR" dirty="0">
                <a:latin typeface="LiberationSerif"/>
              </a:rPr>
              <a:t>hasta 40</a:t>
            </a:r>
            <a:r>
              <a:rPr lang="es-AR" dirty="0" smtClean="0">
                <a:latin typeface="LiberationSerif"/>
              </a:rPr>
              <a:t>%. 1.2 Volt</a:t>
            </a:r>
          </a:p>
          <a:p>
            <a:endParaRPr lang="es-AR" dirty="0" smtClean="0">
              <a:latin typeface="LiberationSerif"/>
            </a:endParaRPr>
          </a:p>
          <a:p>
            <a:pPr marL="285750" indent="-285750">
              <a:buFont typeface="Arial" panose="020B0604020202020204" pitchFamily="34" charset="0"/>
              <a:buChar char="•"/>
            </a:pPr>
            <a:r>
              <a:rPr lang="es-AR" dirty="0">
                <a:latin typeface="LiberationSerif"/>
              </a:rPr>
              <a:t>La muesca en un módulo DDR4 está en una ubicación diferente de la muesca en un módulo DDR3</a:t>
            </a:r>
            <a:endParaRPr lang="es-AR" dirty="0">
              <a:solidFill>
                <a:srgbClr val="666666"/>
              </a:solidFill>
              <a:latin typeface="LiberationSerif"/>
            </a:endParaRPr>
          </a:p>
          <a:p>
            <a:endParaRPr lang="es-AR" dirty="0" smtClean="0">
              <a:latin typeface="LiberationSerif"/>
            </a:endParaRPr>
          </a:p>
          <a:p>
            <a:pPr marL="285750" indent="-285750">
              <a:buFont typeface="Arial" panose="020B0604020202020204" pitchFamily="34" charset="0"/>
              <a:buChar char="•"/>
            </a:pPr>
            <a:r>
              <a:rPr lang="es-AR" dirty="0" smtClean="0">
                <a:latin typeface="LiberationSerif"/>
              </a:rPr>
              <a:t>Vienen en módulos de 4 a 16gb.</a:t>
            </a:r>
          </a:p>
          <a:p>
            <a:pPr marL="285750" indent="-285750">
              <a:buFont typeface="Arial" panose="020B0604020202020204" pitchFamily="34" charset="0"/>
              <a:buChar char="•"/>
            </a:pPr>
            <a:endParaRPr lang="es-AR" dirty="0">
              <a:latin typeface="LiberationSerif"/>
            </a:endParaRPr>
          </a:p>
          <a:p>
            <a:pPr marL="285750" indent="-285750">
              <a:buFont typeface="Arial" panose="020B0604020202020204" pitchFamily="34" charset="0"/>
              <a:buChar char="•"/>
            </a:pPr>
            <a:endParaRPr lang="es-AR" dirty="0">
              <a:latin typeface="LiberationSerif"/>
            </a:endParaRPr>
          </a:p>
        </p:txBody>
      </p:sp>
      <p:sp>
        <p:nvSpPr>
          <p:cNvPr id="3" name="Rectángulo 2"/>
          <p:cNvSpPr/>
          <p:nvPr/>
        </p:nvSpPr>
        <p:spPr>
          <a:xfrm>
            <a:off x="6693253" y="5935218"/>
            <a:ext cx="4839595" cy="369332"/>
          </a:xfrm>
          <a:prstGeom prst="rect">
            <a:avLst/>
          </a:prstGeom>
        </p:spPr>
        <p:txBody>
          <a:bodyPr wrap="none">
            <a:spAutoFit/>
          </a:bodyPr>
          <a:lstStyle/>
          <a:p>
            <a:r>
              <a:rPr lang="es-AR" dirty="0"/>
              <a:t>https://www.kingston.com/LATAM/memory/ddr4</a:t>
            </a:r>
          </a:p>
        </p:txBody>
      </p:sp>
    </p:spTree>
    <p:extLst>
      <p:ext uri="{BB962C8B-B14F-4D97-AF65-F5344CB8AC3E}">
        <p14:creationId xmlns:p14="http://schemas.microsoft.com/office/powerpoint/2010/main" val="2008695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28</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2050" name="Picture 2" descr="https://upload.wikimedia.org/wikipedia/commons/3/39/DDR4_DIMM_4GB_-2133_IMGP5813_smial_w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091" y="1240141"/>
            <a:ext cx="7991818" cy="497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24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29</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41" y="1278592"/>
            <a:ext cx="11653291" cy="3406187"/>
          </a:xfrm>
          <a:prstGeom prst="rect">
            <a:avLst/>
          </a:prstGeom>
        </p:spPr>
      </p:pic>
    </p:spTree>
    <p:extLst>
      <p:ext uri="{BB962C8B-B14F-4D97-AF65-F5344CB8AC3E}">
        <p14:creationId xmlns:p14="http://schemas.microsoft.com/office/powerpoint/2010/main" val="3949178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a:t>
            </a:fld>
            <a:endParaRPr lang="es-AR" dirty="0"/>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CuadroTexto 1"/>
          <p:cNvSpPr txBox="1"/>
          <p:nvPr/>
        </p:nvSpPr>
        <p:spPr>
          <a:xfrm>
            <a:off x="1463039" y="1081616"/>
            <a:ext cx="8686800" cy="5539978"/>
          </a:xfrm>
          <a:prstGeom prst="rect">
            <a:avLst/>
          </a:prstGeom>
          <a:noFill/>
        </p:spPr>
        <p:txBody>
          <a:bodyPr wrap="square" rtlCol="0">
            <a:spAutoFit/>
          </a:bodyPr>
          <a:lstStyle/>
          <a:p>
            <a:pPr algn="ctr"/>
            <a:r>
              <a:rPr lang="es-AR" sz="2400" b="1" dirty="0" smtClean="0">
                <a:latin typeface="LiberationSerif"/>
              </a:rPr>
              <a:t>Memoria Principal – Almacenamiento Principal</a:t>
            </a:r>
          </a:p>
          <a:p>
            <a:endParaRPr lang="es-AR" sz="2400" dirty="0" smtClean="0">
              <a:latin typeface="LiberationSerif"/>
            </a:endParaRPr>
          </a:p>
          <a:p>
            <a:pPr marL="285750" indent="-285750">
              <a:buFont typeface="Arial" panose="020B0604020202020204" pitchFamily="34" charset="0"/>
              <a:buChar char="•"/>
            </a:pPr>
            <a:r>
              <a:rPr lang="es-AR" sz="2400" dirty="0" smtClean="0">
                <a:latin typeface="LiberationSerif"/>
              </a:rPr>
              <a:t>Memoria Cache</a:t>
            </a:r>
          </a:p>
          <a:p>
            <a:pPr marL="285750" indent="-285750">
              <a:buFont typeface="Arial" panose="020B0604020202020204" pitchFamily="34" charset="0"/>
              <a:buChar char="•"/>
            </a:pPr>
            <a:r>
              <a:rPr lang="es-AR" sz="2400" dirty="0" smtClean="0">
                <a:latin typeface="LiberationSerif"/>
              </a:rPr>
              <a:t>Memoria ROM</a:t>
            </a:r>
          </a:p>
          <a:p>
            <a:pPr marL="285750" indent="-285750">
              <a:buFont typeface="Arial" panose="020B0604020202020204" pitchFamily="34" charset="0"/>
              <a:buChar char="•"/>
            </a:pPr>
            <a:r>
              <a:rPr lang="es-AR" sz="2400" dirty="0" smtClean="0">
                <a:latin typeface="LiberationSerif"/>
              </a:rPr>
              <a:t>Memoria RAM</a:t>
            </a:r>
          </a:p>
          <a:p>
            <a:pPr marL="285750" indent="-285750">
              <a:buFont typeface="Arial" panose="020B0604020202020204" pitchFamily="34" charset="0"/>
              <a:buChar char="•"/>
            </a:pPr>
            <a:endParaRPr lang="es-AR" sz="2400" dirty="0" smtClean="0">
              <a:latin typeface="LiberationSerif"/>
            </a:endParaRPr>
          </a:p>
          <a:p>
            <a:endParaRPr lang="es-AR" sz="2400" dirty="0">
              <a:latin typeface="LiberationSerif"/>
            </a:endParaRPr>
          </a:p>
          <a:p>
            <a:pPr algn="ctr"/>
            <a:r>
              <a:rPr lang="es-AR" sz="2400" b="1" dirty="0" smtClean="0">
                <a:latin typeface="LiberationSerif"/>
              </a:rPr>
              <a:t>Memoria Secundaria – Almacenamiento Secundario</a:t>
            </a:r>
          </a:p>
          <a:p>
            <a:endParaRPr lang="es-AR" sz="2400" dirty="0" smtClean="0">
              <a:latin typeface="LiberationSerif"/>
            </a:endParaRPr>
          </a:p>
          <a:p>
            <a:pPr marL="285750" indent="-285750">
              <a:buFont typeface="Arial" panose="020B0604020202020204" pitchFamily="34" charset="0"/>
              <a:buChar char="•"/>
            </a:pPr>
            <a:r>
              <a:rPr lang="es-AR" sz="2400" dirty="0" smtClean="0">
                <a:latin typeface="LiberationSerif"/>
              </a:rPr>
              <a:t>HDD</a:t>
            </a:r>
          </a:p>
          <a:p>
            <a:pPr marL="285750" indent="-285750">
              <a:buFont typeface="Arial" panose="020B0604020202020204" pitchFamily="34" charset="0"/>
              <a:buChar char="•"/>
            </a:pPr>
            <a:r>
              <a:rPr lang="es-AR" sz="2400" dirty="0" smtClean="0">
                <a:latin typeface="LiberationSerif"/>
              </a:rPr>
              <a:t>Pen Drive</a:t>
            </a:r>
          </a:p>
          <a:p>
            <a:pPr marL="285750" indent="-285750">
              <a:buFont typeface="Arial" panose="020B0604020202020204" pitchFamily="34" charset="0"/>
              <a:buChar char="•"/>
            </a:pPr>
            <a:r>
              <a:rPr lang="es-AR" sz="2400" dirty="0" smtClean="0">
                <a:latin typeface="LiberationSerif"/>
              </a:rPr>
              <a:t>Disco Externo</a:t>
            </a:r>
          </a:p>
          <a:p>
            <a:pPr marL="285750" indent="-285750">
              <a:buFont typeface="Arial" panose="020B0604020202020204" pitchFamily="34" charset="0"/>
              <a:buChar char="•"/>
            </a:pPr>
            <a:endParaRPr lang="es-AR" sz="2400" dirty="0">
              <a:latin typeface="LiberationSerif"/>
            </a:endParaRPr>
          </a:p>
          <a:p>
            <a:pPr marL="285750" indent="-285750">
              <a:buFont typeface="Arial" panose="020B0604020202020204" pitchFamily="34" charset="0"/>
              <a:buChar char="•"/>
            </a:pPr>
            <a:endParaRPr lang="es-AR" sz="2400" dirty="0" smtClean="0">
              <a:latin typeface="LiberationSerif"/>
            </a:endParaRPr>
          </a:p>
          <a:p>
            <a:endParaRPr lang="es-AR" dirty="0"/>
          </a:p>
        </p:txBody>
      </p:sp>
    </p:spTree>
    <p:extLst>
      <p:ext uri="{BB962C8B-B14F-4D97-AF65-F5344CB8AC3E}">
        <p14:creationId xmlns:p14="http://schemas.microsoft.com/office/powerpoint/2010/main" val="1154438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30</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1156308"/>
            <a:ext cx="10830646" cy="4247317"/>
          </a:xfrm>
          <a:prstGeom prst="rect">
            <a:avLst/>
          </a:prstGeom>
        </p:spPr>
        <p:txBody>
          <a:bodyPr wrap="square">
            <a:spAutoFit/>
          </a:bodyPr>
          <a:lstStyle/>
          <a:p>
            <a:r>
              <a:rPr lang="es-AR" b="1" dirty="0" smtClean="0">
                <a:solidFill>
                  <a:srgbClr val="000000"/>
                </a:solidFill>
                <a:latin typeface="LiberationSerif"/>
              </a:rPr>
              <a:t>GDDR</a:t>
            </a:r>
          </a:p>
          <a:p>
            <a:endParaRPr lang="es-AR" b="1" dirty="0" smtClean="0">
              <a:solidFill>
                <a:srgbClr val="000000"/>
              </a:solidFill>
              <a:latin typeface="LiberationSerif"/>
            </a:endParaRPr>
          </a:p>
          <a:p>
            <a:r>
              <a:rPr lang="es-AR" dirty="0" smtClean="0">
                <a:solidFill>
                  <a:srgbClr val="000000"/>
                </a:solidFill>
                <a:latin typeface="LiberationSerif"/>
              </a:rPr>
              <a:t>Literalmente</a:t>
            </a:r>
            <a:r>
              <a:rPr lang="es-AR" dirty="0">
                <a:solidFill>
                  <a:srgbClr val="000000"/>
                </a:solidFill>
                <a:latin typeface="LiberationSerif"/>
              </a:rPr>
              <a:t> </a:t>
            </a:r>
            <a:r>
              <a:rPr lang="es-AR" b="1" i="1" dirty="0" err="1">
                <a:solidFill>
                  <a:srgbClr val="000000"/>
                </a:solidFill>
                <a:latin typeface="LiberationSerif"/>
              </a:rPr>
              <a:t>Graphics</a:t>
            </a:r>
            <a:r>
              <a:rPr lang="es-AR" b="1" i="1" dirty="0">
                <a:solidFill>
                  <a:srgbClr val="000000"/>
                </a:solidFill>
                <a:latin typeface="LiberationSerif"/>
              </a:rPr>
              <a:t> </a:t>
            </a:r>
            <a:r>
              <a:rPr lang="es-AR" b="1" i="1" dirty="0" err="1">
                <a:solidFill>
                  <a:srgbClr val="000000"/>
                </a:solidFill>
                <a:latin typeface="LiberationSerif"/>
              </a:rPr>
              <a:t>Double</a:t>
            </a:r>
            <a:r>
              <a:rPr lang="es-AR" b="1" i="1" dirty="0">
                <a:solidFill>
                  <a:srgbClr val="000000"/>
                </a:solidFill>
                <a:latin typeface="LiberationSerif"/>
              </a:rPr>
              <a:t> Data </a:t>
            </a:r>
            <a:r>
              <a:rPr lang="es-AR" b="1" i="1" dirty="0" err="1">
                <a:solidFill>
                  <a:srgbClr val="000000"/>
                </a:solidFill>
                <a:latin typeface="LiberationSerif"/>
              </a:rPr>
              <a:t>Rate</a:t>
            </a:r>
            <a:r>
              <a:rPr lang="es-AR" dirty="0">
                <a:solidFill>
                  <a:srgbClr val="000000"/>
                </a:solidFill>
                <a:latin typeface="LiberationSerif"/>
              </a:rPr>
              <a:t> o </a:t>
            </a:r>
            <a:r>
              <a:rPr lang="es-AR" b="1" dirty="0">
                <a:solidFill>
                  <a:srgbClr val="000000"/>
                </a:solidFill>
                <a:latin typeface="LiberationSerif"/>
              </a:rPr>
              <a:t>doble tasa de transferencia de datos </a:t>
            </a:r>
            <a:r>
              <a:rPr lang="es-AR" b="1" dirty="0" smtClean="0">
                <a:solidFill>
                  <a:srgbClr val="000000"/>
                </a:solidFill>
                <a:latin typeface="LiberationSerif"/>
              </a:rPr>
              <a:t>gráficos</a:t>
            </a:r>
            <a:r>
              <a:rPr lang="es-AR" dirty="0" smtClean="0">
                <a:solidFill>
                  <a:srgbClr val="000000"/>
                </a:solidFill>
                <a:latin typeface="LiberationSerif"/>
              </a:rPr>
              <a:t>.</a:t>
            </a:r>
          </a:p>
          <a:p>
            <a:r>
              <a:rPr lang="es-AR" dirty="0" smtClean="0">
                <a:solidFill>
                  <a:srgbClr val="000000"/>
                </a:solidFill>
                <a:latin typeface="LiberationSerif"/>
              </a:rPr>
              <a:t> </a:t>
            </a:r>
          </a:p>
          <a:p>
            <a:pPr marL="285750" indent="-285750">
              <a:buFont typeface="Arial" panose="020B0604020202020204" pitchFamily="34" charset="0"/>
              <a:buChar char="•"/>
            </a:pPr>
            <a:r>
              <a:rPr lang="es-AR" dirty="0" smtClean="0">
                <a:solidFill>
                  <a:srgbClr val="000000"/>
                </a:solidFill>
                <a:latin typeface="LiberationSerif"/>
              </a:rPr>
              <a:t>Es la </a:t>
            </a:r>
            <a:r>
              <a:rPr lang="es-AR" dirty="0">
                <a:solidFill>
                  <a:srgbClr val="000000"/>
                </a:solidFill>
                <a:latin typeface="LiberationSerif"/>
              </a:rPr>
              <a:t>memoria dedicada especialmente a las tarjetas </a:t>
            </a:r>
            <a:r>
              <a:rPr lang="es-AR" dirty="0" smtClean="0">
                <a:solidFill>
                  <a:srgbClr val="000000"/>
                </a:solidFill>
                <a:latin typeface="LiberationSerif"/>
              </a:rPr>
              <a:t>gráficas. </a:t>
            </a:r>
          </a:p>
          <a:p>
            <a:pPr marL="285750" indent="-285750">
              <a:buFont typeface="Arial" panose="020B0604020202020204" pitchFamily="34" charset="0"/>
              <a:buChar char="•"/>
            </a:pPr>
            <a:endParaRPr lang="es-AR" dirty="0" smtClean="0">
              <a:solidFill>
                <a:srgbClr val="000000"/>
              </a:solidFill>
              <a:latin typeface="LiberationSerif"/>
            </a:endParaRPr>
          </a:p>
          <a:p>
            <a:pPr marL="285750" indent="-285750">
              <a:buFont typeface="Arial" panose="020B0604020202020204" pitchFamily="34" charset="0"/>
              <a:buChar char="•"/>
            </a:pPr>
            <a:r>
              <a:rPr lang="es-AR" dirty="0" smtClean="0">
                <a:solidFill>
                  <a:srgbClr val="000000"/>
                </a:solidFill>
                <a:latin typeface="LiberationSerif"/>
              </a:rPr>
              <a:t>Actualmente </a:t>
            </a:r>
            <a:r>
              <a:rPr lang="es-AR" dirty="0">
                <a:solidFill>
                  <a:srgbClr val="000000"/>
                </a:solidFill>
                <a:latin typeface="LiberationSerif"/>
              </a:rPr>
              <a:t>se encuentra en la quinta generación (</a:t>
            </a:r>
            <a:r>
              <a:rPr lang="es-AR" dirty="0">
                <a:solidFill>
                  <a:srgbClr val="0B0080"/>
                </a:solidFill>
                <a:latin typeface="LiberationSerif"/>
                <a:hlinkClick r:id="rId3"/>
              </a:rPr>
              <a:t>GDDR5</a:t>
            </a:r>
            <a:r>
              <a:rPr lang="es-AR" dirty="0">
                <a:solidFill>
                  <a:srgbClr val="000000"/>
                </a:solidFill>
                <a:latin typeface="LiberationSerif"/>
              </a:rPr>
              <a:t>). </a:t>
            </a:r>
            <a:endParaRPr lang="es-AR" dirty="0" smtClean="0">
              <a:solidFill>
                <a:srgbClr val="000000"/>
              </a:solidFill>
              <a:latin typeface="LiberationSerif"/>
            </a:endParaRPr>
          </a:p>
          <a:p>
            <a:pPr marL="285750" indent="-285750">
              <a:buFont typeface="Arial" panose="020B0604020202020204" pitchFamily="34" charset="0"/>
              <a:buChar char="•"/>
            </a:pPr>
            <a:endParaRPr lang="es-AR" dirty="0" smtClean="0">
              <a:solidFill>
                <a:srgbClr val="000000"/>
              </a:solidFill>
              <a:latin typeface="LiberationSerif"/>
            </a:endParaRPr>
          </a:p>
          <a:p>
            <a:pPr marL="285750" indent="-285750">
              <a:buFont typeface="Arial" panose="020B0604020202020204" pitchFamily="34" charset="0"/>
              <a:buChar char="•"/>
            </a:pPr>
            <a:r>
              <a:rPr lang="es-AR" dirty="0" smtClean="0">
                <a:solidFill>
                  <a:srgbClr val="000000"/>
                </a:solidFill>
                <a:latin typeface="LiberationSerif"/>
              </a:rPr>
              <a:t>Se </a:t>
            </a:r>
            <a:r>
              <a:rPr lang="es-AR" dirty="0">
                <a:solidFill>
                  <a:srgbClr val="000000"/>
                </a:solidFill>
                <a:latin typeface="LiberationSerif"/>
              </a:rPr>
              <a:t>utiliza por la tarjeta de video para el almacenamiento de la información temporal, necesaria para evitar tener que almacenar en la memoria del sistema central, que lleva mucho más tiempo. </a:t>
            </a:r>
            <a:endParaRPr lang="es-AR" dirty="0" smtClean="0">
              <a:solidFill>
                <a:srgbClr val="000000"/>
              </a:solidFill>
              <a:latin typeface="LiberationSerif"/>
            </a:endParaRPr>
          </a:p>
          <a:p>
            <a:pPr marL="285750" indent="-285750">
              <a:buFont typeface="Arial" panose="020B0604020202020204" pitchFamily="34" charset="0"/>
              <a:buChar char="•"/>
            </a:pPr>
            <a:endParaRPr lang="es-AR" dirty="0" smtClean="0">
              <a:solidFill>
                <a:srgbClr val="000000"/>
              </a:solidFill>
              <a:latin typeface="LiberationSerif"/>
            </a:endParaRPr>
          </a:p>
          <a:p>
            <a:pPr marL="285750" indent="-285750">
              <a:buFont typeface="Arial" panose="020B0604020202020204" pitchFamily="34" charset="0"/>
              <a:buChar char="•"/>
            </a:pPr>
            <a:r>
              <a:rPr lang="es-AR" dirty="0" smtClean="0">
                <a:solidFill>
                  <a:srgbClr val="000000"/>
                </a:solidFill>
                <a:latin typeface="LiberationSerif"/>
              </a:rPr>
              <a:t>La </a:t>
            </a:r>
            <a:r>
              <a:rPr lang="es-AR" dirty="0">
                <a:solidFill>
                  <a:srgbClr val="000000"/>
                </a:solidFill>
                <a:latin typeface="LiberationSerif"/>
              </a:rPr>
              <a:t>característica principal que se requiere es la velocidad, la que debe ser suficientemente alta para seguir el procesamiento de la GPU</a:t>
            </a:r>
            <a:r>
              <a:rPr lang="es-AR" dirty="0" smtClean="0">
                <a:solidFill>
                  <a:srgbClr val="000000"/>
                </a:solidFill>
                <a:latin typeface="LiberationSerif"/>
              </a:rPr>
              <a:t>.</a:t>
            </a:r>
          </a:p>
          <a:p>
            <a:pPr marL="285750" indent="-285750">
              <a:buFont typeface="Arial" panose="020B0604020202020204" pitchFamily="34" charset="0"/>
              <a:buChar char="•"/>
            </a:pPr>
            <a:endParaRPr lang="es-AR" dirty="0" smtClean="0">
              <a:solidFill>
                <a:srgbClr val="000000"/>
              </a:solidFill>
              <a:latin typeface="LiberationSerif"/>
            </a:endParaRPr>
          </a:p>
          <a:p>
            <a:pPr marL="285750" indent="-285750">
              <a:buFont typeface="Arial" panose="020B0604020202020204" pitchFamily="34" charset="0"/>
              <a:buChar char="•"/>
            </a:pPr>
            <a:r>
              <a:rPr lang="es-AR" dirty="0">
                <a:latin typeface="LiberationSerif"/>
              </a:rPr>
              <a:t>Las memorias GDDR3 pueden funcionar a 2.0V </a:t>
            </a:r>
            <a:r>
              <a:rPr lang="es-AR" dirty="0" err="1">
                <a:latin typeface="LiberationSerif"/>
              </a:rPr>
              <a:t>ó</a:t>
            </a:r>
            <a:r>
              <a:rPr lang="es-AR" dirty="0">
                <a:latin typeface="LiberationSerif"/>
              </a:rPr>
              <a:t> a 1.8V para resolver el problemas del calor</a:t>
            </a:r>
            <a:endParaRPr lang="es-AR" dirty="0">
              <a:latin typeface="LiberationSerif"/>
            </a:endParaRPr>
          </a:p>
        </p:txBody>
      </p:sp>
    </p:spTree>
    <p:extLst>
      <p:ext uri="{BB962C8B-B14F-4D97-AF65-F5344CB8AC3E}">
        <p14:creationId xmlns:p14="http://schemas.microsoft.com/office/powerpoint/2010/main" val="2356845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31</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pic>
        <p:nvPicPr>
          <p:cNvPr id="2" name="Imagen 1"/>
          <p:cNvPicPr>
            <a:picLocks noChangeAspect="1"/>
          </p:cNvPicPr>
          <p:nvPr/>
        </p:nvPicPr>
        <p:blipFill>
          <a:blip r:embed="rId3"/>
          <a:stretch>
            <a:fillRect/>
          </a:stretch>
        </p:blipFill>
        <p:spPr>
          <a:xfrm>
            <a:off x="653142" y="1258025"/>
            <a:ext cx="6433297" cy="3423661"/>
          </a:xfrm>
          <a:prstGeom prst="rect">
            <a:avLst/>
          </a:prstGeom>
        </p:spPr>
      </p:pic>
      <p:pic>
        <p:nvPicPr>
          <p:cNvPr id="1026" name="Picture 2" descr="Archivo:GDDR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1115" y="3341663"/>
            <a:ext cx="41910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794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32</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519952" y="1214497"/>
            <a:ext cx="11340353" cy="4247317"/>
          </a:xfrm>
          <a:prstGeom prst="rect">
            <a:avLst/>
          </a:prstGeom>
        </p:spPr>
        <p:txBody>
          <a:bodyPr wrap="square">
            <a:spAutoFit/>
          </a:bodyPr>
          <a:lstStyle/>
          <a:p>
            <a:r>
              <a:rPr lang="es-AR" b="1" dirty="0">
                <a:latin typeface="LiberationSerif"/>
              </a:rPr>
              <a:t>Dual </a:t>
            </a:r>
            <a:r>
              <a:rPr lang="es-AR" b="1" dirty="0" err="1" smtClean="0">
                <a:latin typeface="LiberationSerif"/>
              </a:rPr>
              <a:t>Channel</a:t>
            </a:r>
            <a:endParaRPr lang="es-AR" b="1" dirty="0" smtClean="0">
              <a:latin typeface="LiberationSerif"/>
            </a:endParaRPr>
          </a:p>
          <a:p>
            <a:endParaRPr lang="es-AR" b="1" dirty="0">
              <a:latin typeface="LiberationSerif"/>
            </a:endParaRPr>
          </a:p>
          <a:p>
            <a:pPr marL="285750" indent="-285750">
              <a:buFont typeface="Arial" panose="020B0604020202020204" pitchFamily="34" charset="0"/>
              <a:buChar char="•"/>
            </a:pPr>
            <a:r>
              <a:rPr lang="es-AR" dirty="0">
                <a:latin typeface="LiberationSerif"/>
              </a:rPr>
              <a:t>La tecnología </a:t>
            </a:r>
            <a:r>
              <a:rPr lang="es-AR" b="1" dirty="0">
                <a:latin typeface="LiberationSerif"/>
              </a:rPr>
              <a:t>Dual </a:t>
            </a:r>
            <a:r>
              <a:rPr lang="es-AR" b="1" dirty="0" err="1">
                <a:latin typeface="LiberationSerif"/>
              </a:rPr>
              <a:t>Channel</a:t>
            </a:r>
            <a:r>
              <a:rPr lang="es-AR" b="1" dirty="0">
                <a:latin typeface="LiberationSerif"/>
              </a:rPr>
              <a:t> </a:t>
            </a:r>
            <a:r>
              <a:rPr lang="es-AR" dirty="0">
                <a:latin typeface="LiberationSerif"/>
              </a:rPr>
              <a:t>permite el aumento significativo del rendimiento </a:t>
            </a:r>
            <a:r>
              <a:rPr lang="es-AR" dirty="0" smtClean="0">
                <a:latin typeface="LiberationSerif"/>
              </a:rPr>
              <a:t>a través </a:t>
            </a:r>
            <a:r>
              <a:rPr lang="es-AR" dirty="0">
                <a:latin typeface="LiberationSerif"/>
              </a:rPr>
              <a:t>del acceso simultáneo a dos módulos distintos de memoria</a:t>
            </a:r>
            <a:r>
              <a:rPr lang="es-AR" dirty="0" smtClean="0">
                <a:latin typeface="LiberationSerif"/>
              </a:rPr>
              <a:t>.</a:t>
            </a:r>
          </a:p>
          <a:p>
            <a:r>
              <a:rPr lang="es-AR" dirty="0" smtClean="0">
                <a:latin typeface="LiberationSerif"/>
              </a:rPr>
              <a:t> </a:t>
            </a:r>
          </a:p>
          <a:p>
            <a:pPr marL="285750" indent="-285750">
              <a:buFont typeface="Arial" panose="020B0604020202020204" pitchFamily="34" charset="0"/>
              <a:buChar char="•"/>
            </a:pPr>
            <a:r>
              <a:rPr lang="es-AR" dirty="0" smtClean="0">
                <a:latin typeface="LiberationSerif"/>
              </a:rPr>
              <a:t>Todo </a:t>
            </a:r>
            <a:r>
              <a:rPr lang="es-AR" dirty="0">
                <a:latin typeface="LiberationSerif"/>
              </a:rPr>
              <a:t>esto es </a:t>
            </a:r>
            <a:r>
              <a:rPr lang="es-AR" dirty="0" smtClean="0">
                <a:latin typeface="LiberationSerif"/>
              </a:rPr>
              <a:t>posible a </a:t>
            </a:r>
            <a:r>
              <a:rPr lang="es-AR" dirty="0">
                <a:latin typeface="LiberationSerif"/>
              </a:rPr>
              <a:t>través de un segundo </a:t>
            </a:r>
            <a:r>
              <a:rPr lang="es-AR" b="1" dirty="0">
                <a:latin typeface="LiberationSerif"/>
              </a:rPr>
              <a:t>controlador de memoria</a:t>
            </a:r>
            <a:r>
              <a:rPr lang="es-AR" dirty="0" smtClean="0">
                <a:latin typeface="LiberationSerif"/>
              </a:rPr>
              <a:t>. </a:t>
            </a:r>
          </a:p>
          <a:p>
            <a:endParaRPr lang="es-AR" dirty="0" smtClean="0">
              <a:latin typeface="LiberationSerif"/>
            </a:endParaRPr>
          </a:p>
          <a:p>
            <a:r>
              <a:rPr lang="es-AR" b="1" dirty="0" smtClean="0">
                <a:latin typeface="LiberationSerif"/>
              </a:rPr>
              <a:t>CONTRLOLADOR DE MEMORIA</a:t>
            </a:r>
          </a:p>
          <a:p>
            <a:endParaRPr lang="es-AR" b="1" dirty="0" smtClean="0">
              <a:latin typeface="LiberationSerif"/>
            </a:endParaRPr>
          </a:p>
          <a:p>
            <a:pPr marL="285750" indent="-285750">
              <a:buFont typeface="Arial" panose="020B0604020202020204" pitchFamily="34" charset="0"/>
              <a:buChar char="•"/>
            </a:pPr>
            <a:r>
              <a:rPr lang="es-AR" dirty="0" smtClean="0"/>
              <a:t>Se encarga </a:t>
            </a:r>
            <a:r>
              <a:rPr lang="es-AR" dirty="0"/>
              <a:t>de gestionar el flujo de datos entre el procesador y la </a:t>
            </a:r>
            <a:r>
              <a:rPr lang="es-AR" dirty="0" smtClean="0"/>
              <a:t>memoria. </a:t>
            </a:r>
          </a:p>
          <a:p>
            <a:endParaRPr lang="es-AR" dirty="0" smtClean="0"/>
          </a:p>
          <a:p>
            <a:pPr marL="285750" indent="-285750">
              <a:buFont typeface="Arial" panose="020B0604020202020204" pitchFamily="34" charset="0"/>
              <a:buChar char="•"/>
            </a:pPr>
            <a:r>
              <a:rPr lang="es-AR" dirty="0" smtClean="0"/>
              <a:t>Puede </a:t>
            </a:r>
            <a:r>
              <a:rPr lang="es-AR" dirty="0"/>
              <a:t>ser independiente o integrado en otro chip como en el encapsulado del </a:t>
            </a:r>
            <a:r>
              <a:rPr lang="es-AR" dirty="0" smtClean="0">
                <a:hlinkClick r:id="rId3" tooltip="Microprocesador"/>
              </a:rPr>
              <a:t>procesador</a:t>
            </a:r>
            <a:r>
              <a:rPr lang="es-AR" dirty="0" smtClean="0"/>
              <a:t>.</a:t>
            </a:r>
          </a:p>
          <a:p>
            <a:endParaRPr lang="es-AR" dirty="0" smtClean="0"/>
          </a:p>
          <a:p>
            <a:pPr marL="285750" indent="-285750">
              <a:buFont typeface="Arial" panose="020B0604020202020204" pitchFamily="34" charset="0"/>
              <a:buChar char="•"/>
            </a:pPr>
            <a:r>
              <a:rPr lang="es-AR" dirty="0"/>
              <a:t>Tradicionalmente </a:t>
            </a:r>
            <a:r>
              <a:rPr lang="es-AR" dirty="0">
                <a:hlinkClick r:id="rId4" tooltip="Intel"/>
              </a:rPr>
              <a:t>Intel</a:t>
            </a:r>
            <a:r>
              <a:rPr lang="es-AR" dirty="0"/>
              <a:t> ha colocado el controlador de memoria independiente, localizado en el </a:t>
            </a:r>
            <a:r>
              <a:rPr lang="es-AR" dirty="0" err="1">
                <a:hlinkClick r:id="rId5" tooltip="Northbridge"/>
              </a:rPr>
              <a:t>northbridge</a:t>
            </a:r>
            <a:r>
              <a:rPr lang="es-AR" dirty="0"/>
              <a:t> de la placa </a:t>
            </a:r>
            <a:r>
              <a:rPr lang="es-AR" dirty="0" smtClean="0"/>
              <a:t>base</a:t>
            </a:r>
            <a:r>
              <a:rPr lang="es-AR" dirty="0"/>
              <a:t>.</a:t>
            </a:r>
            <a:endParaRPr lang="es-AR" dirty="0" smtClean="0">
              <a:latin typeface="LiberationSerif"/>
            </a:endParaRPr>
          </a:p>
        </p:txBody>
      </p:sp>
    </p:spTree>
    <p:extLst>
      <p:ext uri="{BB962C8B-B14F-4D97-AF65-F5344CB8AC3E}">
        <p14:creationId xmlns:p14="http://schemas.microsoft.com/office/powerpoint/2010/main" val="2772826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33</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2" y="1358615"/>
            <a:ext cx="10413787" cy="4524315"/>
          </a:xfrm>
          <a:prstGeom prst="rect">
            <a:avLst/>
          </a:prstGeom>
        </p:spPr>
        <p:txBody>
          <a:bodyPr wrap="square">
            <a:spAutoFit/>
          </a:bodyPr>
          <a:lstStyle/>
          <a:p>
            <a:pPr marL="285750" indent="-285750">
              <a:buFont typeface="Arial" panose="020B0604020202020204" pitchFamily="34" charset="0"/>
              <a:buChar char="•"/>
            </a:pPr>
            <a:r>
              <a:rPr lang="es-AR" dirty="0">
                <a:latin typeface="LiberationSerif"/>
              </a:rPr>
              <a:t>Para que el sistema pueda funcionar en Dual </a:t>
            </a:r>
            <a:r>
              <a:rPr lang="es-AR" dirty="0" err="1">
                <a:latin typeface="LiberationSerif"/>
              </a:rPr>
              <a:t>Channel</a:t>
            </a:r>
            <a:r>
              <a:rPr lang="es-AR" dirty="0">
                <a:latin typeface="LiberationSerif"/>
              </a:rPr>
              <a:t>, es preciso instalar dos </a:t>
            </a:r>
            <a:r>
              <a:rPr lang="es-AR" b="1" dirty="0">
                <a:latin typeface="LiberationSerif"/>
              </a:rPr>
              <a:t>módulos idénticos </a:t>
            </a:r>
            <a:r>
              <a:rPr lang="es-AR" dirty="0">
                <a:latin typeface="LiberationSerif"/>
              </a:rPr>
              <a:t>de memoria, como DDR, DDR2 o DDR3, en los zócalos correspondientes de la placa madre</a:t>
            </a:r>
            <a:r>
              <a:rPr lang="es-AR" dirty="0" smtClean="0">
                <a:latin typeface="LiberationSerif"/>
              </a:rPr>
              <a:t>.</a:t>
            </a:r>
          </a:p>
          <a:p>
            <a:endParaRPr lang="es-AR" dirty="0">
              <a:latin typeface="LiberationSerif"/>
            </a:endParaRPr>
          </a:p>
          <a:p>
            <a:pPr marL="285750" indent="-285750">
              <a:buFont typeface="Arial" panose="020B0604020202020204" pitchFamily="34" charset="0"/>
              <a:buChar char="•"/>
            </a:pPr>
            <a:r>
              <a:rPr lang="es-AR" dirty="0">
                <a:latin typeface="LiberationSerif"/>
              </a:rPr>
              <a:t>Además, el chipset debe soportar dicha tecnología, dato que, habitualmente, </a:t>
            </a:r>
            <a:r>
              <a:rPr lang="es-AR" dirty="0" smtClean="0">
                <a:latin typeface="LiberationSerif"/>
              </a:rPr>
              <a:t>se menciona </a:t>
            </a:r>
            <a:r>
              <a:rPr lang="es-AR" dirty="0">
                <a:latin typeface="LiberationSerif"/>
              </a:rPr>
              <a:t>en el manual de usuario. </a:t>
            </a:r>
            <a:endParaRPr lang="es-AR" dirty="0" smtClean="0">
              <a:latin typeface="LiberationSerif"/>
            </a:endParaRPr>
          </a:p>
          <a:p>
            <a:endParaRPr lang="es-AR" dirty="0" smtClean="0">
              <a:latin typeface="LiberationSerif"/>
            </a:endParaRPr>
          </a:p>
          <a:p>
            <a:pPr marL="285750" indent="-285750">
              <a:buFont typeface="Arial" panose="020B0604020202020204" pitchFamily="34" charset="0"/>
              <a:buChar char="•"/>
            </a:pPr>
            <a:r>
              <a:rPr lang="es-AR" dirty="0" smtClean="0">
                <a:latin typeface="LiberationSerif"/>
              </a:rPr>
              <a:t>Es </a:t>
            </a:r>
            <a:r>
              <a:rPr lang="es-AR" dirty="0">
                <a:latin typeface="LiberationSerif"/>
              </a:rPr>
              <a:t>preciso que las memorias sean </a:t>
            </a:r>
            <a:r>
              <a:rPr lang="es-AR" dirty="0" smtClean="0">
                <a:latin typeface="LiberationSerif"/>
              </a:rPr>
              <a:t>totalmente idénticas</a:t>
            </a:r>
            <a:r>
              <a:rPr lang="es-AR" dirty="0">
                <a:latin typeface="LiberationSerif"/>
              </a:rPr>
              <a:t>, del tipo </a:t>
            </a:r>
            <a:r>
              <a:rPr lang="es-AR" b="1" dirty="0">
                <a:latin typeface="LiberationSerif"/>
              </a:rPr>
              <a:t>apareadas</a:t>
            </a:r>
            <a:r>
              <a:rPr lang="es-AR" dirty="0">
                <a:latin typeface="LiberationSerif"/>
              </a:rPr>
              <a:t>, con igual frecuencia y latencia, ya que si son </a:t>
            </a:r>
            <a:r>
              <a:rPr lang="es-AR" dirty="0" smtClean="0">
                <a:latin typeface="LiberationSerif"/>
              </a:rPr>
              <a:t>distintas, no </a:t>
            </a:r>
            <a:r>
              <a:rPr lang="es-AR" dirty="0">
                <a:latin typeface="LiberationSerif"/>
              </a:rPr>
              <a:t>funcionarán al ciento por ciento, y el Dual </a:t>
            </a:r>
            <a:r>
              <a:rPr lang="es-AR" dirty="0" err="1">
                <a:latin typeface="LiberationSerif"/>
              </a:rPr>
              <a:t>Channel</a:t>
            </a:r>
            <a:r>
              <a:rPr lang="es-AR" dirty="0">
                <a:latin typeface="LiberationSerif"/>
              </a:rPr>
              <a:t> se activará, pero </a:t>
            </a:r>
            <a:r>
              <a:rPr lang="es-AR" dirty="0" smtClean="0">
                <a:latin typeface="LiberationSerif"/>
              </a:rPr>
              <a:t>sólo funcionará </a:t>
            </a:r>
            <a:r>
              <a:rPr lang="es-AR" dirty="0">
                <a:latin typeface="LiberationSerif"/>
              </a:rPr>
              <a:t>a la velocidad o latencia de la más lenta</a:t>
            </a:r>
            <a:r>
              <a:rPr lang="es-AR" dirty="0" smtClean="0">
                <a:latin typeface="LiberationSerif"/>
              </a:rPr>
              <a:t>.</a:t>
            </a:r>
          </a:p>
          <a:p>
            <a:endParaRPr lang="es-AR" dirty="0">
              <a:latin typeface="LiberationSerif"/>
            </a:endParaRPr>
          </a:p>
          <a:p>
            <a:pPr marL="285750" indent="-285750">
              <a:buFont typeface="Arial" panose="020B0604020202020204" pitchFamily="34" charset="0"/>
              <a:buChar char="•"/>
            </a:pPr>
            <a:r>
              <a:rPr lang="es-AR" dirty="0">
                <a:latin typeface="LiberationSerif"/>
              </a:rPr>
              <a:t>En lo que se refiere a la performance general del sistema, Dual </a:t>
            </a:r>
            <a:r>
              <a:rPr lang="es-AR" dirty="0" err="1">
                <a:latin typeface="LiberationSerif"/>
              </a:rPr>
              <a:t>Channel</a:t>
            </a:r>
            <a:r>
              <a:rPr lang="es-AR" dirty="0">
                <a:latin typeface="LiberationSerif"/>
              </a:rPr>
              <a:t> </a:t>
            </a:r>
            <a:r>
              <a:rPr lang="es-AR" dirty="0" smtClean="0">
                <a:latin typeface="LiberationSerif"/>
              </a:rPr>
              <a:t>rendirá entre </a:t>
            </a:r>
            <a:r>
              <a:rPr lang="es-AR" dirty="0">
                <a:latin typeface="LiberationSerif"/>
              </a:rPr>
              <a:t>un 5% y un 8% como máximo. </a:t>
            </a:r>
            <a:endParaRPr lang="es-AR" dirty="0" smtClean="0">
              <a:latin typeface="LiberationSerif"/>
            </a:endParaRPr>
          </a:p>
          <a:p>
            <a:endParaRPr lang="es-AR" dirty="0" smtClean="0">
              <a:latin typeface="LiberationSerif"/>
            </a:endParaRPr>
          </a:p>
          <a:p>
            <a:pPr marL="285750" indent="-285750">
              <a:buFont typeface="Arial" panose="020B0604020202020204" pitchFamily="34" charset="0"/>
              <a:buChar char="•"/>
            </a:pPr>
            <a:r>
              <a:rPr lang="es-AR" dirty="0" smtClean="0">
                <a:latin typeface="LiberationSerif"/>
              </a:rPr>
              <a:t>Esta </a:t>
            </a:r>
            <a:r>
              <a:rPr lang="es-AR" dirty="0">
                <a:latin typeface="LiberationSerif"/>
              </a:rPr>
              <a:t>variación parece escasa pero no lo </a:t>
            </a:r>
            <a:r>
              <a:rPr lang="es-AR" dirty="0" smtClean="0">
                <a:latin typeface="LiberationSerif"/>
              </a:rPr>
              <a:t>es, sobre </a:t>
            </a:r>
            <a:r>
              <a:rPr lang="es-AR" dirty="0">
                <a:latin typeface="LiberationSerif"/>
              </a:rPr>
              <a:t>todo, en las tareas como edición de audio y video o en aplicaciones </a:t>
            </a:r>
            <a:r>
              <a:rPr lang="es-AR" dirty="0" smtClean="0">
                <a:latin typeface="LiberationSerif"/>
              </a:rPr>
              <a:t>que utilicen </a:t>
            </a:r>
            <a:r>
              <a:rPr lang="es-AR" dirty="0">
                <a:latin typeface="LiberationSerif"/>
              </a:rPr>
              <a:t>mucho procesamiento gráfico</a:t>
            </a:r>
            <a:endParaRPr lang="es-AR" dirty="0">
              <a:latin typeface="LiberationSerif"/>
            </a:endParaRPr>
          </a:p>
        </p:txBody>
      </p:sp>
    </p:spTree>
    <p:extLst>
      <p:ext uri="{BB962C8B-B14F-4D97-AF65-F5344CB8AC3E}">
        <p14:creationId xmlns:p14="http://schemas.microsoft.com/office/powerpoint/2010/main" val="3120581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34</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81488" y="902479"/>
            <a:ext cx="5331588" cy="923330"/>
          </a:xfrm>
          <a:prstGeom prst="rect">
            <a:avLst/>
          </a:prstGeom>
        </p:spPr>
        <p:txBody>
          <a:bodyPr wrap="none">
            <a:spAutoFit/>
          </a:bodyPr>
          <a:lstStyle/>
          <a:p>
            <a:r>
              <a:rPr lang="es-AR" b="1" dirty="0" smtClean="0">
                <a:latin typeface="LiberationSerif"/>
              </a:rPr>
              <a:t>Resumiendo</a:t>
            </a:r>
          </a:p>
          <a:p>
            <a:endParaRPr lang="es-AR" b="1" dirty="0">
              <a:latin typeface="LiberationSerif"/>
            </a:endParaRPr>
          </a:p>
          <a:p>
            <a:r>
              <a:rPr lang="es-AR" b="1" dirty="0" smtClean="0">
                <a:latin typeface="LiberationSerif"/>
              </a:rPr>
              <a:t>SINGLE,  </a:t>
            </a:r>
            <a:r>
              <a:rPr lang="es-AR" b="1" dirty="0">
                <a:latin typeface="LiberationSerif"/>
              </a:rPr>
              <a:t>DUAL </a:t>
            </a:r>
            <a:r>
              <a:rPr lang="es-AR" b="1" dirty="0" smtClean="0">
                <a:latin typeface="LiberationSerif"/>
              </a:rPr>
              <a:t>CHANNEL y TRIPLE CHANNEL</a:t>
            </a:r>
            <a:endParaRPr lang="es-AR" b="1" dirty="0">
              <a:latin typeface="LiberationSerif"/>
            </a:endParaRPr>
          </a:p>
        </p:txBody>
      </p:sp>
      <p:sp>
        <p:nvSpPr>
          <p:cNvPr id="6" name="Rectángulo 5"/>
          <p:cNvSpPr/>
          <p:nvPr/>
        </p:nvSpPr>
        <p:spPr>
          <a:xfrm>
            <a:off x="672353" y="1949010"/>
            <a:ext cx="10681447" cy="4616648"/>
          </a:xfrm>
          <a:prstGeom prst="rect">
            <a:avLst/>
          </a:prstGeom>
        </p:spPr>
        <p:txBody>
          <a:bodyPr wrap="square">
            <a:spAutoFit/>
          </a:bodyPr>
          <a:lstStyle/>
          <a:p>
            <a:r>
              <a:rPr lang="es-AR" b="1" dirty="0">
                <a:latin typeface="DIN-Bold"/>
              </a:rPr>
              <a:t>Single </a:t>
            </a:r>
            <a:r>
              <a:rPr lang="es-AR" b="1" dirty="0" err="1">
                <a:latin typeface="DIN-Bold"/>
              </a:rPr>
              <a:t>Memory</a:t>
            </a:r>
            <a:r>
              <a:rPr lang="es-AR" b="1" dirty="0">
                <a:latin typeface="DIN-Bold"/>
              </a:rPr>
              <a:t> </a:t>
            </a:r>
            <a:r>
              <a:rPr lang="es-AR" b="1" dirty="0" err="1">
                <a:latin typeface="DIN-Bold"/>
              </a:rPr>
              <a:t>Channel</a:t>
            </a:r>
            <a:r>
              <a:rPr lang="es-AR" dirty="0">
                <a:latin typeface="DIN-Regular"/>
              </a:rPr>
              <a:t>: todos los módulos de memoria intercambian información con el bus</a:t>
            </a:r>
          </a:p>
          <a:p>
            <a:r>
              <a:rPr lang="es-AR" dirty="0">
                <a:latin typeface="DIN-Regular"/>
              </a:rPr>
              <a:t>por intermedio de un único canal</a:t>
            </a:r>
            <a:r>
              <a:rPr lang="es-AR" dirty="0" smtClean="0">
                <a:latin typeface="DIN-Regular"/>
              </a:rPr>
              <a:t>.</a:t>
            </a:r>
          </a:p>
          <a:p>
            <a:endParaRPr lang="es-AR" dirty="0">
              <a:latin typeface="DIN-Regular"/>
            </a:endParaRPr>
          </a:p>
          <a:p>
            <a:r>
              <a:rPr lang="es-AR" b="1" dirty="0">
                <a:latin typeface="DIN-Bold"/>
              </a:rPr>
              <a:t>Dual </a:t>
            </a:r>
            <a:r>
              <a:rPr lang="es-AR" b="1" dirty="0" err="1">
                <a:latin typeface="DIN-Bold"/>
              </a:rPr>
              <a:t>Memory</a:t>
            </a:r>
            <a:r>
              <a:rPr lang="es-AR" b="1" dirty="0">
                <a:latin typeface="DIN-Bold"/>
              </a:rPr>
              <a:t> </a:t>
            </a:r>
            <a:r>
              <a:rPr lang="es-AR" b="1" dirty="0" err="1">
                <a:latin typeface="DIN-Bold"/>
              </a:rPr>
              <a:t>Channel</a:t>
            </a:r>
            <a:r>
              <a:rPr lang="es-AR" dirty="0">
                <a:latin typeface="DIN-Regular"/>
              </a:rPr>
              <a:t>: los módulos de memoria se dividen entre los dos bancos de slots </a:t>
            </a:r>
            <a:r>
              <a:rPr lang="es-AR" dirty="0" smtClean="0">
                <a:latin typeface="DIN-Regular"/>
              </a:rPr>
              <a:t>diferenciados en </a:t>
            </a:r>
            <a:r>
              <a:rPr lang="es-AR" dirty="0">
                <a:latin typeface="DIN-Regular"/>
              </a:rPr>
              <a:t>el </a:t>
            </a:r>
            <a:r>
              <a:rPr lang="es-AR" dirty="0" err="1">
                <a:latin typeface="DIN-Regular"/>
              </a:rPr>
              <a:t>motherboard</a:t>
            </a:r>
            <a:r>
              <a:rPr lang="es-AR" dirty="0">
                <a:latin typeface="DIN-Regular"/>
              </a:rPr>
              <a:t> e intercambian datos con el bus a través de dos canales a la vez</a:t>
            </a:r>
            <a:r>
              <a:rPr lang="es-AR" dirty="0" smtClean="0">
                <a:latin typeface="DIN-Regular"/>
              </a:rPr>
              <a:t>.</a:t>
            </a:r>
          </a:p>
          <a:p>
            <a:endParaRPr lang="es-AR" dirty="0">
              <a:latin typeface="DIN-Regular"/>
            </a:endParaRPr>
          </a:p>
          <a:p>
            <a:r>
              <a:rPr lang="es-AR" b="1" dirty="0" smtClean="0">
                <a:latin typeface="DIN-Regular"/>
              </a:rPr>
              <a:t>Triple </a:t>
            </a:r>
            <a:r>
              <a:rPr lang="es-AR" b="1" dirty="0" err="1" smtClean="0">
                <a:latin typeface="DIN-Regular"/>
              </a:rPr>
              <a:t>Memory</a:t>
            </a:r>
            <a:r>
              <a:rPr lang="es-AR" b="1" dirty="0" smtClean="0">
                <a:latin typeface="DIN-Regular"/>
              </a:rPr>
              <a:t> </a:t>
            </a:r>
            <a:r>
              <a:rPr lang="es-AR" b="1" dirty="0" err="1" smtClean="0">
                <a:latin typeface="DIN-Regular"/>
              </a:rPr>
              <a:t>Channel</a:t>
            </a:r>
            <a:r>
              <a:rPr lang="es-AR" dirty="0" smtClean="0">
                <a:latin typeface="DIN-Regular"/>
              </a:rPr>
              <a:t>: esta tecnología se implemento con la llegada de la primera generación de procesadores Core i7.</a:t>
            </a:r>
          </a:p>
          <a:p>
            <a:r>
              <a:rPr lang="es-AR" dirty="0" smtClean="0">
                <a:latin typeface="DIN-Regular"/>
              </a:rPr>
              <a:t>el controlador de memoria reparte de forma intercalada la información por almacenar entre los tres bancos. </a:t>
            </a:r>
          </a:p>
          <a:p>
            <a:r>
              <a:rPr lang="es-AR" dirty="0" smtClean="0">
                <a:latin typeface="DIN-Regular"/>
              </a:rPr>
              <a:t>Cada banco puede estar formado por 3, 6, o 9 módulos de memoria.</a:t>
            </a:r>
          </a:p>
          <a:p>
            <a:r>
              <a:rPr lang="es-AR" dirty="0" smtClean="0">
                <a:latin typeface="DIN-Regular"/>
              </a:rPr>
              <a:t>Así se logra una sutil ganancia en rendimiento al distribuir los datos en múltiples contenedores</a:t>
            </a:r>
          </a:p>
          <a:p>
            <a:endParaRPr lang="es-AR" dirty="0">
              <a:latin typeface="DIN-Regular"/>
            </a:endParaRPr>
          </a:p>
          <a:p>
            <a:r>
              <a:rPr lang="es-AR" sz="1400" dirty="0">
                <a:latin typeface="LiberationSerif"/>
              </a:rPr>
              <a:t>Esta funcionalidad se activa al instalar </a:t>
            </a:r>
            <a:r>
              <a:rPr lang="es-AR" sz="1400" dirty="0" smtClean="0">
                <a:latin typeface="LiberationSerif"/>
              </a:rPr>
              <a:t>módulos de </a:t>
            </a:r>
            <a:r>
              <a:rPr lang="es-AR" sz="1400" dirty="0">
                <a:latin typeface="LiberationSerif"/>
              </a:rPr>
              <a:t>memoria idénticos (misma </a:t>
            </a:r>
            <a:r>
              <a:rPr lang="es-AR" sz="1400" dirty="0" smtClean="0">
                <a:latin typeface="LiberationSerif"/>
              </a:rPr>
              <a:t>marca, modelo </a:t>
            </a:r>
            <a:r>
              <a:rPr lang="es-AR" sz="1400" dirty="0">
                <a:latin typeface="LiberationSerif"/>
              </a:rPr>
              <a:t>y características) en los </a:t>
            </a:r>
            <a:r>
              <a:rPr lang="es-AR" sz="1400" dirty="0" smtClean="0">
                <a:latin typeface="LiberationSerif"/>
              </a:rPr>
              <a:t>bancos señalados </a:t>
            </a:r>
            <a:r>
              <a:rPr lang="es-AR" sz="1400" dirty="0">
                <a:latin typeface="LiberationSerif"/>
              </a:rPr>
              <a:t>en el </a:t>
            </a:r>
            <a:r>
              <a:rPr lang="es-AR" sz="1400" dirty="0" err="1">
                <a:latin typeface="LiberationSerif"/>
              </a:rPr>
              <a:t>motherboard</a:t>
            </a:r>
            <a:r>
              <a:rPr lang="es-AR" sz="1400" dirty="0">
                <a:latin typeface="LiberationSerif"/>
              </a:rPr>
              <a:t> para tal fin. </a:t>
            </a:r>
            <a:r>
              <a:rPr lang="es-AR" sz="1400" dirty="0" smtClean="0">
                <a:latin typeface="LiberationSerif"/>
              </a:rPr>
              <a:t>Los zócalos </a:t>
            </a:r>
            <a:r>
              <a:rPr lang="es-AR" sz="1400" dirty="0">
                <a:latin typeface="LiberationSerif"/>
              </a:rPr>
              <a:t>para módulos de memoria RAM </a:t>
            </a:r>
            <a:r>
              <a:rPr lang="es-AR" sz="1400" dirty="0" smtClean="0">
                <a:latin typeface="LiberationSerif"/>
              </a:rPr>
              <a:t>en </a:t>
            </a:r>
            <a:r>
              <a:rPr lang="es-AR" sz="1400" dirty="0" err="1" smtClean="0">
                <a:latin typeface="LiberationSerif"/>
              </a:rPr>
              <a:t>motherboards</a:t>
            </a:r>
            <a:r>
              <a:rPr lang="es-AR" sz="1400" dirty="0" smtClean="0">
                <a:latin typeface="LiberationSerif"/>
              </a:rPr>
              <a:t> </a:t>
            </a:r>
            <a:r>
              <a:rPr lang="es-AR" sz="1400" dirty="0">
                <a:latin typeface="LiberationSerif"/>
              </a:rPr>
              <a:t>que soportan la </a:t>
            </a:r>
            <a:r>
              <a:rPr lang="es-AR" sz="1400" dirty="0" smtClean="0">
                <a:latin typeface="LiberationSerif"/>
              </a:rPr>
              <a:t>tecnología Dual </a:t>
            </a:r>
            <a:r>
              <a:rPr lang="es-AR" sz="1400" dirty="0" err="1">
                <a:latin typeface="LiberationSerif"/>
              </a:rPr>
              <a:t>Channel</a:t>
            </a:r>
            <a:r>
              <a:rPr lang="es-AR" sz="1400" dirty="0">
                <a:latin typeface="LiberationSerif"/>
              </a:rPr>
              <a:t> vienen identificados con </a:t>
            </a:r>
            <a:r>
              <a:rPr lang="es-AR" sz="1400" dirty="0" smtClean="0">
                <a:latin typeface="LiberationSerif"/>
              </a:rPr>
              <a:t>colores y </a:t>
            </a:r>
            <a:r>
              <a:rPr lang="es-AR" sz="1400" dirty="0">
                <a:latin typeface="LiberationSerif"/>
              </a:rPr>
              <a:t>serigrafía, que indican cuál es el banco A </a:t>
            </a:r>
            <a:r>
              <a:rPr lang="es-AR" sz="1400" dirty="0" smtClean="0">
                <a:latin typeface="LiberationSerif"/>
              </a:rPr>
              <a:t>y cuál </a:t>
            </a:r>
            <a:r>
              <a:rPr lang="es-AR" sz="1400" dirty="0">
                <a:latin typeface="LiberationSerif"/>
              </a:rPr>
              <a:t>es el banco B.</a:t>
            </a:r>
            <a:endParaRPr lang="es-AR" sz="1400" dirty="0" smtClean="0">
              <a:latin typeface="LiberationSerif"/>
            </a:endParaRPr>
          </a:p>
          <a:p>
            <a:endParaRPr lang="es-AR" dirty="0">
              <a:latin typeface="DIN-Regular"/>
            </a:endParaRPr>
          </a:p>
        </p:txBody>
      </p:sp>
    </p:spTree>
    <p:extLst>
      <p:ext uri="{BB962C8B-B14F-4D97-AF65-F5344CB8AC3E}">
        <p14:creationId xmlns:p14="http://schemas.microsoft.com/office/powerpoint/2010/main" val="3944866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35</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385354" y="1092213"/>
            <a:ext cx="11367375" cy="5078313"/>
          </a:xfrm>
          <a:prstGeom prst="rect">
            <a:avLst/>
          </a:prstGeom>
        </p:spPr>
        <p:txBody>
          <a:bodyPr wrap="square">
            <a:spAutoFit/>
          </a:bodyPr>
          <a:lstStyle/>
          <a:p>
            <a:r>
              <a:rPr lang="es-AR" b="1" dirty="0">
                <a:latin typeface="LiberationSerif"/>
              </a:rPr>
              <a:t>Cómo identificar los </a:t>
            </a:r>
            <a:r>
              <a:rPr lang="es-AR" b="1" dirty="0" smtClean="0">
                <a:latin typeface="LiberationSerif"/>
              </a:rPr>
              <a:t>módulos</a:t>
            </a:r>
          </a:p>
          <a:p>
            <a:endParaRPr lang="es-AR" b="1" dirty="0">
              <a:latin typeface="LiberationSerif"/>
            </a:endParaRPr>
          </a:p>
          <a:p>
            <a:r>
              <a:rPr lang="es-AR" dirty="0">
                <a:latin typeface="LiberationSerif"/>
              </a:rPr>
              <a:t>Los módulos de memoria RAM vienen </a:t>
            </a:r>
            <a:r>
              <a:rPr lang="es-AR" dirty="0" smtClean="0">
                <a:latin typeface="LiberationSerif"/>
              </a:rPr>
              <a:t>identificados con </a:t>
            </a:r>
            <a:r>
              <a:rPr lang="es-AR" dirty="0">
                <a:latin typeface="LiberationSerif"/>
              </a:rPr>
              <a:t>una denominación </a:t>
            </a:r>
            <a:r>
              <a:rPr lang="es-AR" dirty="0" smtClean="0">
                <a:latin typeface="LiberationSerif"/>
              </a:rPr>
              <a:t>estandarizada que </a:t>
            </a:r>
            <a:r>
              <a:rPr lang="es-AR" dirty="0">
                <a:latin typeface="LiberationSerif"/>
              </a:rPr>
              <a:t>indica el tipo y la capacidad de </a:t>
            </a:r>
            <a:r>
              <a:rPr lang="es-AR" dirty="0" smtClean="0">
                <a:latin typeface="LiberationSerif"/>
              </a:rPr>
              <a:t>transferencia máxima.</a:t>
            </a:r>
          </a:p>
          <a:p>
            <a:r>
              <a:rPr lang="es-AR" dirty="0" smtClean="0">
                <a:latin typeface="LiberationSerif"/>
              </a:rPr>
              <a:t> </a:t>
            </a:r>
          </a:p>
          <a:p>
            <a:r>
              <a:rPr lang="es-AR" dirty="0" smtClean="0">
                <a:latin typeface="LiberationSerif"/>
              </a:rPr>
              <a:t>Los </a:t>
            </a:r>
            <a:r>
              <a:rPr lang="es-AR" dirty="0">
                <a:latin typeface="LiberationSerif"/>
              </a:rPr>
              <a:t>antiguos módulos de memoria venían </a:t>
            </a:r>
            <a:r>
              <a:rPr lang="es-AR" dirty="0" smtClean="0">
                <a:latin typeface="LiberationSerif"/>
              </a:rPr>
              <a:t>con indicaciones </a:t>
            </a:r>
            <a:r>
              <a:rPr lang="es-AR" dirty="0">
                <a:latin typeface="LiberationSerif"/>
              </a:rPr>
              <a:t>del tipo PC66, PC100 y PC133, </a:t>
            </a:r>
            <a:r>
              <a:rPr lang="es-AR" dirty="0" smtClean="0">
                <a:latin typeface="LiberationSerif"/>
              </a:rPr>
              <a:t>que expresan </a:t>
            </a:r>
            <a:r>
              <a:rPr lang="es-AR" dirty="0">
                <a:latin typeface="LiberationSerif"/>
              </a:rPr>
              <a:t>directamente su frecuencia de </a:t>
            </a:r>
            <a:r>
              <a:rPr lang="es-AR" dirty="0" smtClean="0">
                <a:latin typeface="LiberationSerif"/>
              </a:rPr>
              <a:t>operación en </a:t>
            </a:r>
            <a:r>
              <a:rPr lang="es-AR" dirty="0">
                <a:latin typeface="LiberationSerif"/>
              </a:rPr>
              <a:t>MHz</a:t>
            </a:r>
            <a:r>
              <a:rPr lang="es-AR" dirty="0" smtClean="0">
                <a:latin typeface="LiberationSerif"/>
              </a:rPr>
              <a:t>.</a:t>
            </a:r>
          </a:p>
          <a:p>
            <a:endParaRPr lang="es-AR" dirty="0">
              <a:latin typeface="LiberationSerif"/>
            </a:endParaRPr>
          </a:p>
          <a:p>
            <a:r>
              <a:rPr lang="es-AR" dirty="0">
                <a:latin typeface="LiberationSerif"/>
              </a:rPr>
              <a:t>A partir de los módulos DDR, se decidió </a:t>
            </a:r>
            <a:r>
              <a:rPr lang="es-AR" dirty="0" smtClean="0">
                <a:latin typeface="LiberationSerif"/>
              </a:rPr>
              <a:t>llevar a </a:t>
            </a:r>
            <a:r>
              <a:rPr lang="es-AR" dirty="0">
                <a:latin typeface="LiberationSerif"/>
              </a:rPr>
              <a:t>cabo otro tipo de nomenclatura. </a:t>
            </a:r>
            <a:endParaRPr lang="es-AR" dirty="0" smtClean="0">
              <a:latin typeface="LiberationSerif"/>
            </a:endParaRPr>
          </a:p>
          <a:p>
            <a:r>
              <a:rPr lang="es-AR" dirty="0" smtClean="0">
                <a:latin typeface="LiberationSerif"/>
              </a:rPr>
              <a:t>Los nombres estándares </a:t>
            </a:r>
            <a:r>
              <a:rPr lang="es-AR" dirty="0">
                <a:latin typeface="LiberationSerif"/>
              </a:rPr>
              <a:t>DDR200, DDR266, </a:t>
            </a:r>
            <a:r>
              <a:rPr lang="es-AR" dirty="0" smtClean="0">
                <a:latin typeface="LiberationSerif"/>
              </a:rPr>
              <a:t>DDR333, DDR400</a:t>
            </a:r>
            <a:r>
              <a:rPr lang="es-AR" dirty="0">
                <a:latin typeface="LiberationSerif"/>
              </a:rPr>
              <a:t>, DDR433, DDR466, DDR500 y DDR533</a:t>
            </a:r>
          </a:p>
          <a:p>
            <a:r>
              <a:rPr lang="es-AR" dirty="0">
                <a:latin typeface="LiberationSerif"/>
              </a:rPr>
              <a:t>indican la frecuencia del bus efectiva (es </a:t>
            </a:r>
            <a:r>
              <a:rPr lang="es-AR" dirty="0" smtClean="0">
                <a:latin typeface="LiberationSerif"/>
              </a:rPr>
              <a:t>decir, duplicada </a:t>
            </a:r>
            <a:r>
              <a:rPr lang="es-AR" dirty="0">
                <a:latin typeface="LiberationSerif"/>
              </a:rPr>
              <a:t>mediante el </a:t>
            </a:r>
            <a:r>
              <a:rPr lang="es-AR" i="1" dirty="0" err="1">
                <a:latin typeface="LiberationSerif"/>
              </a:rPr>
              <a:t>Double</a:t>
            </a:r>
            <a:r>
              <a:rPr lang="es-AR" i="1" dirty="0">
                <a:latin typeface="LiberationSerif"/>
              </a:rPr>
              <a:t> Data </a:t>
            </a:r>
            <a:r>
              <a:rPr lang="es-AR" i="1" dirty="0" err="1">
                <a:latin typeface="LiberationSerif"/>
              </a:rPr>
              <a:t>Rate</a:t>
            </a:r>
            <a:r>
              <a:rPr lang="es-AR" dirty="0">
                <a:latin typeface="LiberationSerif"/>
              </a:rPr>
              <a:t>): </a:t>
            </a:r>
            <a:r>
              <a:rPr lang="es-AR" dirty="0" smtClean="0">
                <a:latin typeface="LiberationSerif"/>
              </a:rPr>
              <a:t>de 100 </a:t>
            </a:r>
            <a:r>
              <a:rPr lang="es-AR" dirty="0">
                <a:latin typeface="LiberationSerif"/>
              </a:rPr>
              <a:t>a 266 MHz. </a:t>
            </a:r>
            <a:endParaRPr lang="es-AR" dirty="0" smtClean="0">
              <a:latin typeface="LiberationSerif"/>
            </a:endParaRPr>
          </a:p>
          <a:p>
            <a:endParaRPr lang="es-AR" dirty="0">
              <a:latin typeface="LiberationSerif"/>
            </a:endParaRPr>
          </a:p>
          <a:p>
            <a:r>
              <a:rPr lang="es-AR" dirty="0" smtClean="0">
                <a:latin typeface="LiberationSerif"/>
              </a:rPr>
              <a:t>Además</a:t>
            </a:r>
            <a:r>
              <a:rPr lang="es-AR" dirty="0">
                <a:latin typeface="LiberationSerif"/>
              </a:rPr>
              <a:t>, cada módulo </a:t>
            </a:r>
            <a:r>
              <a:rPr lang="es-AR" dirty="0" smtClean="0">
                <a:latin typeface="LiberationSerif"/>
              </a:rPr>
              <a:t>cuenta con </a:t>
            </a:r>
            <a:r>
              <a:rPr lang="es-AR" dirty="0">
                <a:latin typeface="LiberationSerif"/>
              </a:rPr>
              <a:t>otra denominación que indica la </a:t>
            </a:r>
            <a:r>
              <a:rPr lang="es-AR" dirty="0" smtClean="0">
                <a:latin typeface="LiberationSerif"/>
              </a:rPr>
              <a:t>capacidad de </a:t>
            </a:r>
            <a:r>
              <a:rPr lang="es-AR" dirty="0">
                <a:latin typeface="LiberationSerif"/>
              </a:rPr>
              <a:t>transferencia máxima expresada en MB/s:</a:t>
            </a:r>
          </a:p>
          <a:p>
            <a:r>
              <a:rPr lang="es-AR" dirty="0">
                <a:latin typeface="LiberationSerif"/>
              </a:rPr>
              <a:t>PC1600, PC2100, PC2700, PC3200, </a:t>
            </a:r>
            <a:r>
              <a:rPr lang="es-AR" dirty="0" smtClean="0">
                <a:latin typeface="LiberationSerif"/>
              </a:rPr>
              <a:t>PC3500, PC3700</a:t>
            </a:r>
            <a:r>
              <a:rPr lang="es-AR" dirty="0">
                <a:latin typeface="LiberationSerif"/>
              </a:rPr>
              <a:t>, PC4000 y PC4300. </a:t>
            </a:r>
            <a:endParaRPr lang="es-AR" dirty="0" smtClean="0">
              <a:latin typeface="LiberationSerif"/>
            </a:endParaRPr>
          </a:p>
          <a:p>
            <a:endParaRPr lang="es-AR" dirty="0" smtClean="0">
              <a:latin typeface="LiberationSerif"/>
            </a:endParaRPr>
          </a:p>
          <a:p>
            <a:r>
              <a:rPr lang="es-AR" dirty="0" smtClean="0">
                <a:latin typeface="LiberationSerif"/>
              </a:rPr>
              <a:t>Este </a:t>
            </a:r>
            <a:r>
              <a:rPr lang="es-AR" dirty="0">
                <a:latin typeface="LiberationSerif"/>
              </a:rPr>
              <a:t>valor </a:t>
            </a:r>
            <a:r>
              <a:rPr lang="es-AR" dirty="0" smtClean="0">
                <a:latin typeface="LiberationSerif"/>
              </a:rPr>
              <a:t>se puede </a:t>
            </a:r>
            <a:r>
              <a:rPr lang="es-AR" dirty="0">
                <a:latin typeface="LiberationSerif"/>
              </a:rPr>
              <a:t>calcular fácilmente mediante una </a:t>
            </a:r>
            <a:r>
              <a:rPr lang="es-AR" dirty="0" smtClean="0">
                <a:latin typeface="LiberationSerif"/>
              </a:rPr>
              <a:t>fórmula, siempre </a:t>
            </a:r>
            <a:r>
              <a:rPr lang="es-AR" dirty="0">
                <a:latin typeface="LiberationSerif"/>
              </a:rPr>
              <a:t>y cuando conozcamos la frecuencia a </a:t>
            </a:r>
            <a:r>
              <a:rPr lang="es-AR" dirty="0" smtClean="0">
                <a:latin typeface="LiberationSerif"/>
              </a:rPr>
              <a:t>la cual </a:t>
            </a:r>
            <a:r>
              <a:rPr lang="es-AR" dirty="0">
                <a:latin typeface="LiberationSerif"/>
              </a:rPr>
              <a:t>trabaja el módulo de memoria RAM:</a:t>
            </a:r>
          </a:p>
        </p:txBody>
      </p:sp>
    </p:spTree>
    <p:extLst>
      <p:ext uri="{BB962C8B-B14F-4D97-AF65-F5344CB8AC3E}">
        <p14:creationId xmlns:p14="http://schemas.microsoft.com/office/powerpoint/2010/main" val="3917444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36</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53141" y="921670"/>
            <a:ext cx="7368988" cy="923330"/>
          </a:xfrm>
          <a:prstGeom prst="rect">
            <a:avLst/>
          </a:prstGeom>
        </p:spPr>
        <p:txBody>
          <a:bodyPr wrap="square">
            <a:spAutoFit/>
          </a:bodyPr>
          <a:lstStyle/>
          <a:p>
            <a:r>
              <a:rPr lang="es-AR" b="1" dirty="0" smtClean="0">
                <a:latin typeface="StagSans-Medium"/>
              </a:rPr>
              <a:t>DDR</a:t>
            </a:r>
          </a:p>
          <a:p>
            <a:endParaRPr lang="es-AR" b="1" dirty="0" smtClean="0">
              <a:solidFill>
                <a:srgbClr val="333333"/>
              </a:solidFill>
              <a:latin typeface="StagSans-Medium"/>
            </a:endParaRPr>
          </a:p>
          <a:p>
            <a:r>
              <a:rPr lang="es-AR" b="1" dirty="0" smtClean="0">
                <a:latin typeface="StagSans-Medium"/>
              </a:rPr>
              <a:t>Frecuencia </a:t>
            </a:r>
            <a:r>
              <a:rPr lang="es-AR" b="1" dirty="0">
                <a:latin typeface="StagSans-Medium"/>
              </a:rPr>
              <a:t>x 2 x 8 bytes = tasa </a:t>
            </a:r>
            <a:r>
              <a:rPr lang="es-AR" b="1" dirty="0" smtClean="0">
                <a:latin typeface="StagSans-Medium"/>
              </a:rPr>
              <a:t>de transferencia </a:t>
            </a:r>
            <a:r>
              <a:rPr lang="es-AR" b="1" dirty="0">
                <a:latin typeface="StagSans-Medium"/>
              </a:rPr>
              <a:t>máxima (MB/s</a:t>
            </a:r>
            <a:r>
              <a:rPr lang="es-AR" b="1" dirty="0">
                <a:solidFill>
                  <a:srgbClr val="333333"/>
                </a:solidFill>
                <a:latin typeface="StagSans-Medium"/>
              </a:rPr>
              <a:t>)</a:t>
            </a:r>
            <a:endParaRPr lang="es-AR" b="1" dirty="0"/>
          </a:p>
        </p:txBody>
      </p:sp>
      <p:sp>
        <p:nvSpPr>
          <p:cNvPr id="3" name="Rectángulo 2"/>
          <p:cNvSpPr/>
          <p:nvPr/>
        </p:nvSpPr>
        <p:spPr>
          <a:xfrm>
            <a:off x="653141" y="1820279"/>
            <a:ext cx="10700658" cy="923330"/>
          </a:xfrm>
          <a:prstGeom prst="rect">
            <a:avLst/>
          </a:prstGeom>
        </p:spPr>
        <p:txBody>
          <a:bodyPr wrap="square">
            <a:spAutoFit/>
          </a:bodyPr>
          <a:lstStyle/>
          <a:p>
            <a:r>
              <a:rPr lang="es-AR" dirty="0">
                <a:latin typeface="StagSans-Light"/>
              </a:rPr>
              <a:t>Por ejemplo, los módulos DDR400 (que </a:t>
            </a:r>
            <a:r>
              <a:rPr lang="es-AR" dirty="0" smtClean="0">
                <a:latin typeface="StagSans-Light"/>
              </a:rPr>
              <a:t>trabajan a </a:t>
            </a:r>
            <a:r>
              <a:rPr lang="es-AR" dirty="0">
                <a:latin typeface="StagSans-Light"/>
              </a:rPr>
              <a:t>una frecuencia de 200 MHz) son también </a:t>
            </a:r>
            <a:r>
              <a:rPr lang="es-AR" dirty="0" smtClean="0">
                <a:latin typeface="StagSans-Light"/>
              </a:rPr>
              <a:t>conocidos como </a:t>
            </a:r>
            <a:r>
              <a:rPr lang="es-AR" dirty="0">
                <a:latin typeface="StagSans-Light"/>
              </a:rPr>
              <a:t>PC3200; esto se puede </a:t>
            </a:r>
            <a:r>
              <a:rPr lang="es-AR" dirty="0" smtClean="0">
                <a:latin typeface="StagSans-Light"/>
              </a:rPr>
              <a:t>comprobar fácilmente </a:t>
            </a:r>
            <a:r>
              <a:rPr lang="es-AR" dirty="0">
                <a:latin typeface="StagSans-Light"/>
              </a:rPr>
              <a:t>mediante la ecuación: </a:t>
            </a:r>
            <a:endParaRPr lang="es-AR" dirty="0" smtClean="0">
              <a:latin typeface="StagSans-Light"/>
            </a:endParaRPr>
          </a:p>
          <a:p>
            <a:r>
              <a:rPr lang="es-AR" b="1" dirty="0" smtClean="0">
                <a:latin typeface="StagSans-Light"/>
              </a:rPr>
              <a:t>200 </a:t>
            </a:r>
            <a:r>
              <a:rPr lang="es-AR" b="1" dirty="0">
                <a:latin typeface="StagSans-Light"/>
              </a:rPr>
              <a:t>MHz </a:t>
            </a:r>
            <a:r>
              <a:rPr lang="es-AR" b="1" dirty="0" smtClean="0">
                <a:latin typeface="StagSans-Light"/>
              </a:rPr>
              <a:t>x </a:t>
            </a:r>
            <a:r>
              <a:rPr lang="en-US" b="1" dirty="0" smtClean="0">
                <a:latin typeface="StagSans-Light"/>
              </a:rPr>
              <a:t>2 </a:t>
            </a:r>
            <a:r>
              <a:rPr lang="en-US" b="1" dirty="0">
                <a:latin typeface="StagSans-Light"/>
              </a:rPr>
              <a:t>x 8 = 3200 MB/s.</a:t>
            </a:r>
            <a:endParaRPr lang="es-AR" b="1" dirty="0"/>
          </a:p>
        </p:txBody>
      </p:sp>
      <p:sp>
        <p:nvSpPr>
          <p:cNvPr id="6" name="Rectángulo 5"/>
          <p:cNvSpPr/>
          <p:nvPr/>
        </p:nvSpPr>
        <p:spPr>
          <a:xfrm>
            <a:off x="653141" y="2905680"/>
            <a:ext cx="7509223" cy="923330"/>
          </a:xfrm>
          <a:prstGeom prst="rect">
            <a:avLst/>
          </a:prstGeom>
        </p:spPr>
        <p:txBody>
          <a:bodyPr wrap="square">
            <a:spAutoFit/>
          </a:bodyPr>
          <a:lstStyle/>
          <a:p>
            <a:r>
              <a:rPr lang="es-AR" b="1" dirty="0" smtClean="0">
                <a:latin typeface="StagSans-Medium"/>
              </a:rPr>
              <a:t>DDR2</a:t>
            </a:r>
          </a:p>
          <a:p>
            <a:endParaRPr lang="es-AR" b="1" dirty="0">
              <a:latin typeface="StagSans-Medium"/>
            </a:endParaRPr>
          </a:p>
          <a:p>
            <a:r>
              <a:rPr lang="es-AR" b="1" dirty="0" smtClean="0">
                <a:latin typeface="StagSans-Medium"/>
              </a:rPr>
              <a:t>Frecuencia </a:t>
            </a:r>
            <a:r>
              <a:rPr lang="es-AR" b="1" dirty="0">
                <a:latin typeface="StagSans-Medium"/>
              </a:rPr>
              <a:t>x 4 x 8 bytes = tasa </a:t>
            </a:r>
            <a:r>
              <a:rPr lang="es-AR" b="1" dirty="0" smtClean="0">
                <a:latin typeface="StagSans-Medium"/>
              </a:rPr>
              <a:t>de transferencia </a:t>
            </a:r>
            <a:r>
              <a:rPr lang="es-AR" b="1" dirty="0">
                <a:latin typeface="StagSans-Medium"/>
              </a:rPr>
              <a:t>máxima (MB/s)</a:t>
            </a:r>
            <a:endParaRPr lang="es-AR" b="1" dirty="0"/>
          </a:p>
        </p:txBody>
      </p:sp>
      <p:sp>
        <p:nvSpPr>
          <p:cNvPr id="7" name="Rectángulo 6"/>
          <p:cNvSpPr/>
          <p:nvPr/>
        </p:nvSpPr>
        <p:spPr>
          <a:xfrm>
            <a:off x="653141" y="3840756"/>
            <a:ext cx="10700658" cy="923330"/>
          </a:xfrm>
          <a:prstGeom prst="rect">
            <a:avLst/>
          </a:prstGeom>
        </p:spPr>
        <p:txBody>
          <a:bodyPr wrap="square">
            <a:spAutoFit/>
          </a:bodyPr>
          <a:lstStyle/>
          <a:p>
            <a:r>
              <a:rPr lang="es-AR" dirty="0" smtClean="0">
                <a:latin typeface="StagSans-Light"/>
              </a:rPr>
              <a:t>Un </a:t>
            </a:r>
            <a:r>
              <a:rPr lang="es-AR" dirty="0">
                <a:latin typeface="StagSans-Light"/>
              </a:rPr>
              <a:t>módulo DDR2-667 (que </a:t>
            </a:r>
            <a:r>
              <a:rPr lang="es-AR" dirty="0" smtClean="0">
                <a:latin typeface="StagSans-Light"/>
              </a:rPr>
              <a:t>opera a </a:t>
            </a:r>
            <a:r>
              <a:rPr lang="es-AR" dirty="0">
                <a:latin typeface="StagSans-Light"/>
              </a:rPr>
              <a:t>una frecuencia de 166 MHz) es </a:t>
            </a:r>
            <a:r>
              <a:rPr lang="es-AR" dirty="0" smtClean="0">
                <a:latin typeface="StagSans-Light"/>
              </a:rPr>
              <a:t>denominado como </a:t>
            </a:r>
            <a:r>
              <a:rPr lang="es-AR" dirty="0">
                <a:latin typeface="StagSans-Light"/>
              </a:rPr>
              <a:t>PC2-5300, lo cual podemos </a:t>
            </a:r>
            <a:r>
              <a:rPr lang="es-AR" dirty="0" smtClean="0">
                <a:latin typeface="StagSans-Light"/>
              </a:rPr>
              <a:t>comprobar mediante </a:t>
            </a:r>
            <a:r>
              <a:rPr lang="es-AR" dirty="0">
                <a:latin typeface="StagSans-Light"/>
              </a:rPr>
              <a:t>la fórmula para módulos DDR2: </a:t>
            </a:r>
            <a:endParaRPr lang="es-AR" dirty="0" smtClean="0">
              <a:latin typeface="StagSans-Light"/>
            </a:endParaRPr>
          </a:p>
          <a:p>
            <a:r>
              <a:rPr lang="es-AR" b="1" dirty="0" smtClean="0">
                <a:latin typeface="StagSans-Light"/>
              </a:rPr>
              <a:t>166 MHz </a:t>
            </a:r>
            <a:r>
              <a:rPr lang="sv-SE" b="1" dirty="0" smtClean="0">
                <a:latin typeface="StagSans-Light"/>
              </a:rPr>
              <a:t>x </a:t>
            </a:r>
            <a:r>
              <a:rPr lang="sv-SE" b="1" dirty="0">
                <a:latin typeface="StagSans-Light"/>
              </a:rPr>
              <a:t>4 x 8 bytes = 5300 MB/s.</a:t>
            </a:r>
            <a:endParaRPr lang="es-AR" b="1" dirty="0"/>
          </a:p>
        </p:txBody>
      </p:sp>
      <p:sp>
        <p:nvSpPr>
          <p:cNvPr id="12" name="Rectángulo 11"/>
          <p:cNvSpPr/>
          <p:nvPr/>
        </p:nvSpPr>
        <p:spPr>
          <a:xfrm>
            <a:off x="653141" y="4888555"/>
            <a:ext cx="10700658" cy="923330"/>
          </a:xfrm>
          <a:prstGeom prst="rect">
            <a:avLst/>
          </a:prstGeom>
        </p:spPr>
        <p:txBody>
          <a:bodyPr wrap="square">
            <a:spAutoFit/>
          </a:bodyPr>
          <a:lstStyle/>
          <a:p>
            <a:r>
              <a:rPr lang="es-AR" dirty="0">
                <a:latin typeface="StagSans-Light"/>
              </a:rPr>
              <a:t>Lo mismo ocurre con los módulos de </a:t>
            </a:r>
            <a:r>
              <a:rPr lang="es-AR" dirty="0" smtClean="0">
                <a:latin typeface="StagSans-Light"/>
              </a:rPr>
              <a:t>memoria </a:t>
            </a:r>
            <a:r>
              <a:rPr lang="es-AR" b="1" dirty="0" smtClean="0">
                <a:latin typeface="StagSans-Light"/>
              </a:rPr>
              <a:t>DDR3</a:t>
            </a:r>
            <a:r>
              <a:rPr lang="es-AR" dirty="0">
                <a:latin typeface="StagSans-Light"/>
              </a:rPr>
              <a:t>, cuyas denominaciones comienzan </a:t>
            </a:r>
            <a:r>
              <a:rPr lang="es-AR" dirty="0" smtClean="0">
                <a:latin typeface="StagSans-Light"/>
              </a:rPr>
              <a:t>en </a:t>
            </a:r>
            <a:r>
              <a:rPr lang="es-AR" b="1" dirty="0" smtClean="0">
                <a:latin typeface="StagSans-Medium"/>
              </a:rPr>
              <a:t>PC3-8500 </a:t>
            </a:r>
            <a:r>
              <a:rPr lang="es-AR" dirty="0">
                <a:latin typeface="StagSans-Light"/>
              </a:rPr>
              <a:t>y llegan hasta </a:t>
            </a:r>
            <a:r>
              <a:rPr lang="es-AR" b="1" dirty="0">
                <a:latin typeface="StagSans-Medium"/>
              </a:rPr>
              <a:t>PC3-16000</a:t>
            </a:r>
            <a:r>
              <a:rPr lang="es-AR" dirty="0">
                <a:latin typeface="StagSans-Light"/>
              </a:rPr>
              <a:t>. El </a:t>
            </a:r>
            <a:r>
              <a:rPr lang="es-AR" dirty="0" smtClean="0">
                <a:latin typeface="StagSans-Light"/>
              </a:rPr>
              <a:t>segundo factor </a:t>
            </a:r>
            <a:r>
              <a:rPr lang="es-AR" dirty="0">
                <a:latin typeface="StagSans-Light"/>
              </a:rPr>
              <a:t>de la ecuación se duplica con </a:t>
            </a:r>
            <a:r>
              <a:rPr lang="es-AR" dirty="0" smtClean="0">
                <a:latin typeface="StagSans-Light"/>
              </a:rPr>
              <a:t>respecto a </a:t>
            </a:r>
            <a:r>
              <a:rPr lang="es-AR" dirty="0">
                <a:latin typeface="StagSans-Light"/>
              </a:rPr>
              <a:t>la generación anterior de módulos de </a:t>
            </a:r>
            <a:r>
              <a:rPr lang="es-AR" dirty="0" smtClean="0">
                <a:latin typeface="StagSans-Light"/>
              </a:rPr>
              <a:t>memoria, pasando </a:t>
            </a:r>
            <a:r>
              <a:rPr lang="es-AR" dirty="0">
                <a:latin typeface="StagSans-Light"/>
              </a:rPr>
              <a:t>de 4 a 8:</a:t>
            </a:r>
            <a:endParaRPr lang="es-AR" dirty="0"/>
          </a:p>
        </p:txBody>
      </p:sp>
      <p:sp>
        <p:nvSpPr>
          <p:cNvPr id="13" name="Rectángulo 12"/>
          <p:cNvSpPr/>
          <p:nvPr/>
        </p:nvSpPr>
        <p:spPr>
          <a:xfrm>
            <a:off x="653141" y="5853249"/>
            <a:ext cx="8318930" cy="369332"/>
          </a:xfrm>
          <a:prstGeom prst="rect">
            <a:avLst/>
          </a:prstGeom>
        </p:spPr>
        <p:txBody>
          <a:bodyPr wrap="square">
            <a:spAutoFit/>
          </a:bodyPr>
          <a:lstStyle/>
          <a:p>
            <a:r>
              <a:rPr lang="es-AR" b="1" dirty="0">
                <a:latin typeface="StagSans-Medium"/>
              </a:rPr>
              <a:t>Frecuencia x 8 x 8 bytes = tasa </a:t>
            </a:r>
            <a:r>
              <a:rPr lang="es-AR" b="1" dirty="0" smtClean="0">
                <a:latin typeface="StagSans-Medium"/>
              </a:rPr>
              <a:t>de transferencia </a:t>
            </a:r>
            <a:r>
              <a:rPr lang="es-AR" b="1" dirty="0">
                <a:latin typeface="StagSans-Medium"/>
              </a:rPr>
              <a:t>máxima (MB/s)</a:t>
            </a:r>
            <a:endParaRPr lang="es-AR" b="1" dirty="0"/>
          </a:p>
        </p:txBody>
      </p:sp>
    </p:spTree>
    <p:extLst>
      <p:ext uri="{BB962C8B-B14F-4D97-AF65-F5344CB8AC3E}">
        <p14:creationId xmlns:p14="http://schemas.microsoft.com/office/powerpoint/2010/main" val="2197339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37</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277778" y="897489"/>
            <a:ext cx="11416553" cy="5693866"/>
          </a:xfrm>
          <a:prstGeom prst="rect">
            <a:avLst/>
          </a:prstGeom>
        </p:spPr>
        <p:txBody>
          <a:bodyPr wrap="square">
            <a:spAutoFit/>
          </a:bodyPr>
          <a:lstStyle/>
          <a:p>
            <a:r>
              <a:rPr lang="es-AR" b="1" dirty="0">
                <a:latin typeface="LiberationSerif"/>
              </a:rPr>
              <a:t>Tecnología </a:t>
            </a:r>
            <a:r>
              <a:rPr lang="es-AR" b="1" dirty="0" smtClean="0">
                <a:latin typeface="LiberationSerif"/>
              </a:rPr>
              <a:t>SPD</a:t>
            </a:r>
          </a:p>
          <a:p>
            <a:endParaRPr lang="es-AR" b="1" dirty="0">
              <a:latin typeface="LiberationSerif"/>
            </a:endParaRPr>
          </a:p>
          <a:p>
            <a:r>
              <a:rPr lang="es-AR" dirty="0">
                <a:latin typeface="LiberationSerif"/>
              </a:rPr>
              <a:t>Un estándar llamado </a:t>
            </a:r>
            <a:r>
              <a:rPr lang="es-AR" b="1" dirty="0">
                <a:latin typeface="LiberationSerif"/>
              </a:rPr>
              <a:t>SPD</a:t>
            </a:r>
            <a:r>
              <a:rPr lang="es-AR" dirty="0">
                <a:latin typeface="LiberationSerif"/>
              </a:rPr>
              <a:t> (</a:t>
            </a:r>
            <a:r>
              <a:rPr lang="es-AR" i="1" dirty="0">
                <a:latin typeface="LiberationSerif"/>
              </a:rPr>
              <a:t>Serial </a:t>
            </a:r>
            <a:r>
              <a:rPr lang="es-AR" i="1" dirty="0" err="1" smtClean="0">
                <a:latin typeface="LiberationSerif"/>
              </a:rPr>
              <a:t>Presence</a:t>
            </a:r>
            <a:r>
              <a:rPr lang="es-AR" i="1" dirty="0" smtClean="0">
                <a:latin typeface="LiberationSerif"/>
              </a:rPr>
              <a:t> </a:t>
            </a:r>
            <a:r>
              <a:rPr lang="es-AR" i="1" dirty="0" err="1" smtClean="0">
                <a:latin typeface="LiberationSerif"/>
              </a:rPr>
              <a:t>Detect</a:t>
            </a:r>
            <a:r>
              <a:rPr lang="es-AR" dirty="0">
                <a:latin typeface="LiberationSerif"/>
              </a:rPr>
              <a:t>) fue implementado en los módulos </a:t>
            </a:r>
            <a:r>
              <a:rPr lang="es-AR" dirty="0" smtClean="0">
                <a:latin typeface="LiberationSerif"/>
              </a:rPr>
              <a:t>de memoria </a:t>
            </a:r>
            <a:r>
              <a:rPr lang="es-AR" dirty="0">
                <a:latin typeface="LiberationSerif"/>
              </a:rPr>
              <a:t>DIMM </a:t>
            </a:r>
            <a:r>
              <a:rPr lang="es-AR" b="1" dirty="0">
                <a:latin typeface="LiberationSerif"/>
              </a:rPr>
              <a:t>SDRAM</a:t>
            </a:r>
            <a:r>
              <a:rPr lang="es-AR" dirty="0">
                <a:latin typeface="LiberationSerif"/>
              </a:rPr>
              <a:t> y posteriores (</a:t>
            </a:r>
            <a:r>
              <a:rPr lang="es-AR" b="1" dirty="0" smtClean="0">
                <a:latin typeface="LiberationSerif"/>
              </a:rPr>
              <a:t>DDR, DDR2 </a:t>
            </a:r>
            <a:r>
              <a:rPr lang="es-AR" b="1" dirty="0">
                <a:latin typeface="LiberationSerif"/>
              </a:rPr>
              <a:t>y DDR3</a:t>
            </a:r>
            <a:r>
              <a:rPr lang="es-AR" dirty="0">
                <a:latin typeface="LiberationSerif"/>
              </a:rPr>
              <a:t>). </a:t>
            </a:r>
            <a:endParaRPr lang="es-AR" dirty="0" smtClean="0">
              <a:latin typeface="LiberationSerif"/>
            </a:endParaRPr>
          </a:p>
          <a:p>
            <a:endParaRPr lang="es-AR" dirty="0" smtClean="0">
              <a:latin typeface="LiberationSerif"/>
            </a:endParaRPr>
          </a:p>
          <a:p>
            <a:r>
              <a:rPr lang="es-AR" dirty="0" smtClean="0">
                <a:latin typeface="LiberationSerif"/>
              </a:rPr>
              <a:t>Se </a:t>
            </a:r>
            <a:r>
              <a:rPr lang="es-AR" dirty="0">
                <a:latin typeface="LiberationSerif"/>
              </a:rPr>
              <a:t>basa en un pequeño </a:t>
            </a:r>
            <a:r>
              <a:rPr lang="es-AR" dirty="0" smtClean="0">
                <a:latin typeface="LiberationSerif"/>
              </a:rPr>
              <a:t>chip </a:t>
            </a:r>
            <a:r>
              <a:rPr lang="es-AR" b="1" dirty="0" smtClean="0">
                <a:latin typeface="LiberationSerif"/>
              </a:rPr>
              <a:t>EEPROM</a:t>
            </a:r>
            <a:r>
              <a:rPr lang="es-AR" dirty="0" smtClean="0">
                <a:latin typeface="LiberationSerif"/>
              </a:rPr>
              <a:t> </a:t>
            </a:r>
            <a:r>
              <a:rPr lang="es-AR" dirty="0">
                <a:latin typeface="LiberationSerif"/>
              </a:rPr>
              <a:t>de ocho contactos incorporado en </a:t>
            </a:r>
            <a:r>
              <a:rPr lang="es-AR" dirty="0" smtClean="0">
                <a:latin typeface="LiberationSerif"/>
              </a:rPr>
              <a:t>los módulos </a:t>
            </a:r>
            <a:r>
              <a:rPr lang="es-AR" dirty="0">
                <a:latin typeface="LiberationSerif"/>
              </a:rPr>
              <a:t>de memoria, que contiene </a:t>
            </a:r>
            <a:r>
              <a:rPr lang="es-AR" dirty="0" smtClean="0">
                <a:latin typeface="LiberationSerif"/>
              </a:rPr>
              <a:t>información sobre </a:t>
            </a:r>
            <a:r>
              <a:rPr lang="es-AR" dirty="0">
                <a:latin typeface="LiberationSerif"/>
              </a:rPr>
              <a:t>el módulo en sí. </a:t>
            </a:r>
            <a:endParaRPr lang="es-AR" dirty="0" smtClean="0">
              <a:latin typeface="LiberationSerif"/>
            </a:endParaRPr>
          </a:p>
          <a:p>
            <a:endParaRPr lang="es-AR" dirty="0" smtClean="0">
              <a:latin typeface="LiberationSerif"/>
            </a:endParaRPr>
          </a:p>
          <a:p>
            <a:r>
              <a:rPr lang="es-AR" dirty="0" smtClean="0">
                <a:latin typeface="LiberationSerif"/>
              </a:rPr>
              <a:t>La </a:t>
            </a:r>
            <a:r>
              <a:rPr lang="es-AR" dirty="0">
                <a:latin typeface="LiberationSerif"/>
              </a:rPr>
              <a:t>información que almacena el chip </a:t>
            </a:r>
            <a:r>
              <a:rPr lang="es-AR" b="1" dirty="0">
                <a:latin typeface="LiberationSerif"/>
              </a:rPr>
              <a:t>SPD</a:t>
            </a:r>
            <a:r>
              <a:rPr lang="es-AR" dirty="0">
                <a:latin typeface="LiberationSerif"/>
              </a:rPr>
              <a:t> es </a:t>
            </a:r>
            <a:r>
              <a:rPr lang="es-AR" dirty="0" smtClean="0">
                <a:latin typeface="LiberationSerif"/>
              </a:rPr>
              <a:t>la siguiente</a:t>
            </a:r>
            <a:r>
              <a:rPr lang="es-AR" dirty="0">
                <a:latin typeface="LiberationSerif"/>
              </a:rPr>
              <a:t>: marca, modelo, parámetros de temporización,</a:t>
            </a:r>
          </a:p>
          <a:p>
            <a:r>
              <a:rPr lang="es-AR" dirty="0">
                <a:latin typeface="LiberationSerif"/>
              </a:rPr>
              <a:t>número de serie y otros datos </a:t>
            </a:r>
            <a:r>
              <a:rPr lang="es-AR" dirty="0" smtClean="0">
                <a:latin typeface="LiberationSerif"/>
              </a:rPr>
              <a:t>útiles acerca </a:t>
            </a:r>
            <a:r>
              <a:rPr lang="es-AR" dirty="0">
                <a:latin typeface="LiberationSerif"/>
              </a:rPr>
              <a:t>del </a:t>
            </a:r>
            <a:r>
              <a:rPr lang="es-AR" dirty="0" smtClean="0">
                <a:latin typeface="LiberationSerif"/>
              </a:rPr>
              <a:t>módulo</a:t>
            </a:r>
          </a:p>
          <a:p>
            <a:r>
              <a:rPr lang="es-AR" dirty="0" smtClean="0">
                <a:latin typeface="LiberationSerif"/>
              </a:rPr>
              <a:t>.</a:t>
            </a:r>
            <a:endParaRPr lang="es-AR" dirty="0">
              <a:latin typeface="LiberationSerif"/>
            </a:endParaRPr>
          </a:p>
          <a:p>
            <a:r>
              <a:rPr lang="es-AR" dirty="0">
                <a:latin typeface="LiberationSerif"/>
              </a:rPr>
              <a:t>Los módulos de memoria de gama media </a:t>
            </a:r>
            <a:r>
              <a:rPr lang="es-AR" dirty="0" smtClean="0">
                <a:latin typeface="LiberationSerif"/>
              </a:rPr>
              <a:t>a alta </a:t>
            </a:r>
            <a:r>
              <a:rPr lang="es-AR" dirty="0">
                <a:latin typeface="LiberationSerif"/>
              </a:rPr>
              <a:t>almacenan además perfiles con </a:t>
            </a:r>
            <a:r>
              <a:rPr lang="es-AR" dirty="0" smtClean="0">
                <a:latin typeface="LiberationSerif"/>
              </a:rPr>
              <a:t>diferentes configuraciones </a:t>
            </a:r>
            <a:r>
              <a:rPr lang="es-AR" dirty="0">
                <a:latin typeface="LiberationSerif"/>
              </a:rPr>
              <a:t>sobre latencias y </a:t>
            </a:r>
            <a:r>
              <a:rPr lang="es-AR" dirty="0" err="1">
                <a:latin typeface="LiberationSerif"/>
              </a:rPr>
              <a:t>timings</a:t>
            </a:r>
            <a:r>
              <a:rPr lang="es-AR" dirty="0">
                <a:latin typeface="LiberationSerif"/>
              </a:rPr>
              <a:t> </a:t>
            </a:r>
            <a:r>
              <a:rPr lang="es-AR" dirty="0" smtClean="0">
                <a:latin typeface="LiberationSerif"/>
              </a:rPr>
              <a:t>para distintos </a:t>
            </a:r>
            <a:r>
              <a:rPr lang="es-AR" dirty="0">
                <a:latin typeface="LiberationSerif"/>
              </a:rPr>
              <a:t>valores de frecuencia, ideales </a:t>
            </a:r>
            <a:r>
              <a:rPr lang="es-AR" dirty="0" smtClean="0">
                <a:latin typeface="LiberationSerif"/>
              </a:rPr>
              <a:t>para emplear </a:t>
            </a:r>
            <a:r>
              <a:rPr lang="es-AR" dirty="0">
                <a:latin typeface="LiberationSerif"/>
              </a:rPr>
              <a:t>cuando se practica </a:t>
            </a:r>
            <a:r>
              <a:rPr lang="es-AR" dirty="0" err="1">
                <a:latin typeface="LiberationSerif"/>
              </a:rPr>
              <a:t>overclocking</a:t>
            </a:r>
            <a:r>
              <a:rPr lang="es-AR" dirty="0" smtClean="0">
                <a:latin typeface="LiberationSerif"/>
              </a:rPr>
              <a:t>.</a:t>
            </a:r>
          </a:p>
          <a:p>
            <a:r>
              <a:rPr lang="es-AR" dirty="0" smtClean="0">
                <a:latin typeface="LiberationSerif"/>
              </a:rPr>
              <a:t> </a:t>
            </a:r>
          </a:p>
          <a:p>
            <a:r>
              <a:rPr lang="es-AR" dirty="0" smtClean="0">
                <a:latin typeface="LiberationSerif"/>
              </a:rPr>
              <a:t>Estas configuraciones </a:t>
            </a:r>
            <a:r>
              <a:rPr lang="es-AR" dirty="0">
                <a:latin typeface="LiberationSerif"/>
              </a:rPr>
              <a:t>se conocen como </a:t>
            </a:r>
            <a:r>
              <a:rPr lang="es-AR" b="1" dirty="0">
                <a:latin typeface="LiberationSerif"/>
              </a:rPr>
              <a:t>EPP</a:t>
            </a:r>
            <a:r>
              <a:rPr lang="es-AR" dirty="0">
                <a:latin typeface="LiberationSerif"/>
              </a:rPr>
              <a:t> (</a:t>
            </a:r>
            <a:r>
              <a:rPr lang="es-AR" i="1" dirty="0" err="1" smtClean="0">
                <a:latin typeface="LiberationSerif"/>
              </a:rPr>
              <a:t>Enhanced</a:t>
            </a:r>
            <a:r>
              <a:rPr lang="es-AR" i="1" dirty="0" smtClean="0">
                <a:latin typeface="LiberationSerif"/>
              </a:rPr>
              <a:t> Performance </a:t>
            </a:r>
            <a:r>
              <a:rPr lang="es-AR" i="1" dirty="0" err="1">
                <a:latin typeface="LiberationSerif"/>
              </a:rPr>
              <a:t>Profiles</a:t>
            </a:r>
            <a:r>
              <a:rPr lang="es-AR" dirty="0">
                <a:latin typeface="LiberationSerif"/>
              </a:rPr>
              <a:t>) y le </a:t>
            </a:r>
            <a:r>
              <a:rPr lang="es-AR" dirty="0" smtClean="0">
                <a:latin typeface="LiberationSerif"/>
              </a:rPr>
              <a:t>permiten al </a:t>
            </a:r>
            <a:r>
              <a:rPr lang="es-AR" dirty="0" err="1">
                <a:latin typeface="LiberationSerif"/>
              </a:rPr>
              <a:t>motherboard</a:t>
            </a:r>
            <a:r>
              <a:rPr lang="es-AR" dirty="0">
                <a:latin typeface="LiberationSerif"/>
              </a:rPr>
              <a:t> conocer cuáles son los </a:t>
            </a:r>
            <a:r>
              <a:rPr lang="es-AR" dirty="0" smtClean="0">
                <a:latin typeface="LiberationSerif"/>
              </a:rPr>
              <a:t>valores ideales </a:t>
            </a:r>
            <a:r>
              <a:rPr lang="es-AR" dirty="0">
                <a:latin typeface="LiberationSerif"/>
              </a:rPr>
              <a:t>–establecidos por el fabricante del </a:t>
            </a:r>
            <a:r>
              <a:rPr lang="es-AR" dirty="0" smtClean="0">
                <a:latin typeface="LiberationSerif"/>
              </a:rPr>
              <a:t>módulo– para </a:t>
            </a:r>
            <a:r>
              <a:rPr lang="es-AR" dirty="0">
                <a:latin typeface="LiberationSerif"/>
              </a:rPr>
              <a:t>aplicar </a:t>
            </a:r>
            <a:r>
              <a:rPr lang="es-AR" dirty="0" err="1">
                <a:latin typeface="LiberationSerif"/>
              </a:rPr>
              <a:t>overclocking</a:t>
            </a:r>
            <a:r>
              <a:rPr lang="es-AR" dirty="0">
                <a:latin typeface="LiberationSerif"/>
              </a:rPr>
              <a:t> según cada </a:t>
            </a:r>
            <a:r>
              <a:rPr lang="es-AR" dirty="0" smtClean="0">
                <a:latin typeface="LiberationSerif"/>
              </a:rPr>
              <a:t>valor de </a:t>
            </a:r>
            <a:r>
              <a:rPr lang="es-AR" dirty="0">
                <a:latin typeface="LiberationSerif"/>
              </a:rPr>
              <a:t>frecuencia elegido, ya sea por el usuario </a:t>
            </a:r>
            <a:r>
              <a:rPr lang="es-AR" dirty="0" smtClean="0">
                <a:latin typeface="LiberationSerif"/>
              </a:rPr>
              <a:t>o por </a:t>
            </a:r>
            <a:r>
              <a:rPr lang="es-AR" dirty="0">
                <a:latin typeface="LiberationSerif"/>
              </a:rPr>
              <a:t>sistemas de </a:t>
            </a:r>
            <a:r>
              <a:rPr lang="es-AR" dirty="0" err="1">
                <a:latin typeface="LiberationSerif"/>
              </a:rPr>
              <a:t>overclocking</a:t>
            </a:r>
            <a:r>
              <a:rPr lang="es-AR" dirty="0">
                <a:latin typeface="LiberationSerif"/>
              </a:rPr>
              <a:t> automatizado </a:t>
            </a:r>
            <a:r>
              <a:rPr lang="es-AR" dirty="0" smtClean="0">
                <a:latin typeface="LiberationSerif"/>
              </a:rPr>
              <a:t>que poseen </a:t>
            </a:r>
            <a:r>
              <a:rPr lang="es-AR" dirty="0">
                <a:latin typeface="LiberationSerif"/>
              </a:rPr>
              <a:t>algunos modelos de </a:t>
            </a:r>
            <a:r>
              <a:rPr lang="es-AR" dirty="0" err="1">
                <a:latin typeface="LiberationSerif"/>
              </a:rPr>
              <a:t>motherboards</a:t>
            </a:r>
            <a:r>
              <a:rPr lang="es-AR" dirty="0" smtClean="0">
                <a:latin typeface="LiberationSerif"/>
              </a:rPr>
              <a:t>.</a:t>
            </a:r>
          </a:p>
          <a:p>
            <a:r>
              <a:rPr lang="es-AR" sz="1100" dirty="0" smtClean="0">
                <a:latin typeface="LiberationSerif"/>
              </a:rPr>
              <a:t>Existen </a:t>
            </a:r>
            <a:r>
              <a:rPr lang="es-AR" sz="1100" dirty="0">
                <a:latin typeface="LiberationSerif"/>
              </a:rPr>
              <a:t>aplicaciones para conocer toda la </a:t>
            </a:r>
            <a:r>
              <a:rPr lang="es-AR" sz="1100" dirty="0" smtClean="0">
                <a:latin typeface="LiberationSerif"/>
              </a:rPr>
              <a:t>información técnica </a:t>
            </a:r>
            <a:r>
              <a:rPr lang="es-AR" sz="1100" dirty="0">
                <a:latin typeface="LiberationSerif"/>
              </a:rPr>
              <a:t>almacenada en la pequeña </a:t>
            </a:r>
            <a:r>
              <a:rPr lang="es-AR" sz="1100" dirty="0" smtClean="0">
                <a:latin typeface="LiberationSerif"/>
              </a:rPr>
              <a:t>memoria SPD</a:t>
            </a:r>
            <a:r>
              <a:rPr lang="es-AR" sz="1100" dirty="0">
                <a:latin typeface="LiberationSerif"/>
              </a:rPr>
              <a:t>; una de ellas es CPU-Z, de descarga </a:t>
            </a:r>
            <a:r>
              <a:rPr lang="es-AR" sz="1100" dirty="0" smtClean="0">
                <a:latin typeface="LiberationSerif"/>
              </a:rPr>
              <a:t>gratuita. Puede </a:t>
            </a:r>
            <a:r>
              <a:rPr lang="es-AR" sz="1100" dirty="0">
                <a:latin typeface="LiberationSerif"/>
              </a:rPr>
              <a:t>conseguirse en la siguiente </a:t>
            </a:r>
            <a:r>
              <a:rPr lang="es-AR" sz="1100" dirty="0" smtClean="0">
                <a:latin typeface="LiberationSerif"/>
              </a:rPr>
              <a:t>dirección: www.cpuid.com/softwares/cpu-z.html</a:t>
            </a:r>
            <a:r>
              <a:rPr lang="es-AR" sz="1100" dirty="0">
                <a:latin typeface="LiberationSerif"/>
              </a:rPr>
              <a:t>.</a:t>
            </a:r>
          </a:p>
        </p:txBody>
      </p:sp>
    </p:spTree>
    <p:extLst>
      <p:ext uri="{BB962C8B-B14F-4D97-AF65-F5344CB8AC3E}">
        <p14:creationId xmlns:p14="http://schemas.microsoft.com/office/powerpoint/2010/main" val="2401186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817411" y="5570509"/>
            <a:ext cx="9144000" cy="1035277"/>
          </a:xfrm>
        </p:spPr>
        <p:txBody>
          <a:bodyPr>
            <a:normAutofit/>
          </a:bodyPr>
          <a:lstStyle/>
          <a:p>
            <a:r>
              <a:rPr lang="es-AR" sz="2800" dirty="0" smtClean="0">
                <a:latin typeface="Bodoni MT" panose="02070603080606020203" pitchFamily="18" charset="0"/>
              </a:rPr>
              <a:t>Universidad  Nacional de Lomas de </a:t>
            </a:r>
            <a:r>
              <a:rPr lang="es-AR" sz="2800" dirty="0">
                <a:latin typeface="Bodoni MT" panose="02070603080606020203" pitchFamily="18" charset="0"/>
              </a:rPr>
              <a:t>Z</a:t>
            </a:r>
            <a:r>
              <a:rPr lang="es-AR" sz="2800" dirty="0" smtClean="0">
                <a:latin typeface="Bodoni MT" panose="02070603080606020203" pitchFamily="18" charset="0"/>
              </a:rPr>
              <a:t>amora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694" y="650128"/>
            <a:ext cx="3445783" cy="4529501"/>
          </a:xfrm>
          <a:prstGeom prst="rect">
            <a:avLst/>
          </a:prstGeom>
        </p:spPr>
      </p:pic>
      <p:sp>
        <p:nvSpPr>
          <p:cNvPr id="5" name="Marcador de número de diapositiva 4"/>
          <p:cNvSpPr>
            <a:spLocks noGrp="1"/>
          </p:cNvSpPr>
          <p:nvPr>
            <p:ph type="sldNum" sz="quarter" idx="12"/>
          </p:nvPr>
        </p:nvSpPr>
        <p:spPr/>
        <p:txBody>
          <a:bodyPr/>
          <a:lstStyle/>
          <a:p>
            <a:fld id="{A7D676CD-028D-45B6-9F4A-4529E96E3F94}" type="slidenum">
              <a:rPr lang="es-AR" smtClean="0"/>
              <a:t>38</a:t>
            </a:fld>
            <a:endParaRPr lang="es-AR" dirty="0"/>
          </a:p>
        </p:txBody>
      </p:sp>
    </p:spTree>
    <p:extLst>
      <p:ext uri="{BB962C8B-B14F-4D97-AF65-F5344CB8AC3E}">
        <p14:creationId xmlns:p14="http://schemas.microsoft.com/office/powerpoint/2010/main" val="940343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4</a:t>
            </a:fld>
            <a:endParaRPr lang="es-AR" dirty="0"/>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1055913" y="1803292"/>
            <a:ext cx="10297887" cy="3785652"/>
          </a:xfrm>
          <a:prstGeom prst="rect">
            <a:avLst/>
          </a:prstGeom>
        </p:spPr>
        <p:txBody>
          <a:bodyPr wrap="square">
            <a:spAutoFit/>
          </a:bodyPr>
          <a:lstStyle/>
          <a:p>
            <a:r>
              <a:rPr lang="es-AR" sz="2000" b="1" i="0" u="none" strike="noStrike" baseline="0" dirty="0" smtClean="0">
                <a:latin typeface="LiberationSerif"/>
              </a:rPr>
              <a:t>Memoria caché del procesador</a:t>
            </a:r>
          </a:p>
          <a:p>
            <a:endParaRPr lang="es-AR" sz="2000" b="1" dirty="0">
              <a:latin typeface="LiberationSerif"/>
            </a:endParaRPr>
          </a:p>
          <a:p>
            <a:r>
              <a:rPr lang="es-AR" sz="2000" i="0" u="none" strike="noStrike" baseline="0" dirty="0" smtClean="0">
                <a:latin typeface="LiberationSerif"/>
              </a:rPr>
              <a:t>También llamada Memoria Interna.</a:t>
            </a:r>
          </a:p>
          <a:p>
            <a:endParaRPr lang="es-AR" b="1" i="0" u="none" strike="noStrike" baseline="0" dirty="0" smtClean="0">
              <a:latin typeface="LiberationSerif"/>
            </a:endParaRPr>
          </a:p>
          <a:p>
            <a:r>
              <a:rPr lang="es-AR" dirty="0">
                <a:latin typeface="LiberationSerif"/>
              </a:rPr>
              <a:t>E</a:t>
            </a:r>
            <a:r>
              <a:rPr lang="es-AR" dirty="0" smtClean="0">
                <a:latin typeface="LiberationSerif"/>
              </a:rPr>
              <a:t>s </a:t>
            </a:r>
            <a:r>
              <a:rPr lang="es-AR" dirty="0">
                <a:latin typeface="LiberationSerif"/>
              </a:rPr>
              <a:t>una memoria de acceso rápido que se </a:t>
            </a:r>
            <a:r>
              <a:rPr lang="es-AR" dirty="0" smtClean="0">
                <a:latin typeface="LiberationSerif"/>
              </a:rPr>
              <a:t>aloja dentro </a:t>
            </a:r>
            <a:r>
              <a:rPr lang="es-AR" dirty="0">
                <a:latin typeface="LiberationSerif"/>
              </a:rPr>
              <a:t>del silicio del procesador</a:t>
            </a:r>
            <a:r>
              <a:rPr lang="es-AR" dirty="0" smtClean="0">
                <a:latin typeface="LiberationSerif"/>
              </a:rPr>
              <a:t>.</a:t>
            </a:r>
          </a:p>
          <a:p>
            <a:r>
              <a:rPr lang="es-AR" dirty="0" smtClean="0">
                <a:latin typeface="LiberationSerif"/>
              </a:rPr>
              <a:t> </a:t>
            </a:r>
          </a:p>
          <a:p>
            <a:r>
              <a:rPr lang="es-AR" dirty="0" smtClean="0">
                <a:latin typeface="LiberationSerif"/>
              </a:rPr>
              <a:t>Tiene </a:t>
            </a:r>
            <a:r>
              <a:rPr lang="es-AR" dirty="0">
                <a:latin typeface="LiberationSerif"/>
              </a:rPr>
              <a:t>una serie de </a:t>
            </a:r>
            <a:r>
              <a:rPr lang="es-AR" dirty="0" smtClean="0">
                <a:latin typeface="LiberationSerif"/>
              </a:rPr>
              <a:t>instrucciones y </a:t>
            </a:r>
            <a:r>
              <a:rPr lang="es-AR" dirty="0">
                <a:latin typeface="LiberationSerif"/>
              </a:rPr>
              <a:t>datos a los que el procesador accede continuamente por lo </a:t>
            </a:r>
            <a:r>
              <a:rPr lang="es-AR" dirty="0" smtClean="0">
                <a:latin typeface="LiberationSerif"/>
              </a:rPr>
              <a:t>que </a:t>
            </a:r>
            <a:r>
              <a:rPr lang="es-AR" dirty="0">
                <a:latin typeface="LiberationSerif"/>
              </a:rPr>
              <a:t>la capacidad de esta varía </a:t>
            </a:r>
            <a:r>
              <a:rPr lang="es-AR" dirty="0" smtClean="0">
                <a:latin typeface="LiberationSerif"/>
              </a:rPr>
              <a:t>enormemente </a:t>
            </a:r>
            <a:r>
              <a:rPr lang="es-AR" dirty="0">
                <a:latin typeface="LiberationSerif"/>
              </a:rPr>
              <a:t>en el comportamiento </a:t>
            </a:r>
            <a:r>
              <a:rPr lang="es-AR" dirty="0" smtClean="0">
                <a:latin typeface="LiberationSerif"/>
              </a:rPr>
              <a:t>del procesador</a:t>
            </a:r>
            <a:r>
              <a:rPr lang="es-AR" dirty="0">
                <a:latin typeface="LiberationSerif"/>
              </a:rPr>
              <a:t>. </a:t>
            </a:r>
            <a:endParaRPr lang="es-AR" dirty="0" smtClean="0">
              <a:latin typeface="LiberationSerif"/>
            </a:endParaRPr>
          </a:p>
          <a:p>
            <a:endParaRPr lang="es-AR" dirty="0" smtClean="0">
              <a:latin typeface="LiberationSerif"/>
            </a:endParaRPr>
          </a:p>
          <a:p>
            <a:r>
              <a:rPr lang="es-AR" dirty="0" smtClean="0">
                <a:latin typeface="LiberationSerif"/>
              </a:rPr>
              <a:t>Es </a:t>
            </a:r>
            <a:r>
              <a:rPr lang="es-AR" dirty="0">
                <a:latin typeface="LiberationSerif"/>
              </a:rPr>
              <a:t>esta memoria la que evita que las latencias de </a:t>
            </a:r>
            <a:r>
              <a:rPr lang="es-AR" dirty="0" smtClean="0">
                <a:latin typeface="LiberationSerif"/>
              </a:rPr>
              <a:t>E/S (escritura </a:t>
            </a:r>
            <a:r>
              <a:rPr lang="es-AR" dirty="0">
                <a:latin typeface="LiberationSerif"/>
              </a:rPr>
              <a:t>y lectura en las memorias RAM) afecten al procesador </a:t>
            </a:r>
            <a:r>
              <a:rPr lang="es-AR" dirty="0" smtClean="0">
                <a:latin typeface="LiberationSerif"/>
              </a:rPr>
              <a:t>con datos </a:t>
            </a:r>
            <a:r>
              <a:rPr lang="es-AR" dirty="0">
                <a:latin typeface="LiberationSerif"/>
              </a:rPr>
              <a:t>o instrucciones</a:t>
            </a:r>
            <a:r>
              <a:rPr lang="es-AR" dirty="0" smtClean="0">
                <a:latin typeface="LiberationSerif"/>
              </a:rPr>
              <a:t>.</a:t>
            </a:r>
          </a:p>
          <a:p>
            <a:r>
              <a:rPr lang="es-AR" dirty="0" smtClean="0">
                <a:latin typeface="LiberationSerif"/>
              </a:rPr>
              <a:t> </a:t>
            </a:r>
          </a:p>
          <a:p>
            <a:r>
              <a:rPr lang="es-AR" dirty="0" smtClean="0">
                <a:latin typeface="LiberationSerif"/>
              </a:rPr>
              <a:t>En </a:t>
            </a:r>
            <a:r>
              <a:rPr lang="es-AR" dirty="0">
                <a:latin typeface="LiberationSerif"/>
              </a:rPr>
              <a:t>resumen, las memorias cachés se dividen en</a:t>
            </a:r>
            <a:r>
              <a:rPr lang="es-AR" dirty="0" smtClean="0">
                <a:latin typeface="LiberationSerif"/>
              </a:rPr>
              <a:t>:</a:t>
            </a:r>
          </a:p>
        </p:txBody>
      </p:sp>
    </p:spTree>
    <p:extLst>
      <p:ext uri="{BB962C8B-B14F-4D97-AF65-F5344CB8AC3E}">
        <p14:creationId xmlns:p14="http://schemas.microsoft.com/office/powerpoint/2010/main" val="2261848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5</a:t>
            </a:fld>
            <a:endParaRPr lang="es-AR" dirty="0"/>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822960" y="929576"/>
            <a:ext cx="10894423" cy="5632311"/>
          </a:xfrm>
          <a:prstGeom prst="rect">
            <a:avLst/>
          </a:prstGeom>
        </p:spPr>
        <p:txBody>
          <a:bodyPr wrap="square">
            <a:spAutoFit/>
          </a:bodyPr>
          <a:lstStyle/>
          <a:p>
            <a:r>
              <a:rPr lang="es-AR" dirty="0" smtClean="0">
                <a:latin typeface="LiberationSerif"/>
              </a:rPr>
              <a:t>• </a:t>
            </a:r>
            <a:r>
              <a:rPr lang="es-AR" b="1" dirty="0" smtClean="0">
                <a:latin typeface="LiberationSerif"/>
              </a:rPr>
              <a:t>Caché de primer nivel (L1)</a:t>
            </a:r>
            <a:r>
              <a:rPr lang="es-AR" dirty="0" smtClean="0">
                <a:latin typeface="LiberationSerif"/>
              </a:rPr>
              <a:t>:</a:t>
            </a:r>
          </a:p>
          <a:p>
            <a:endParaRPr lang="es-AR" dirty="0" smtClean="0">
              <a:latin typeface="LiberationSerif"/>
            </a:endParaRPr>
          </a:p>
          <a:p>
            <a:r>
              <a:rPr lang="es-AR" dirty="0" smtClean="0">
                <a:latin typeface="LiberationSerif"/>
              </a:rPr>
              <a:t>-Incorporada al núcleo del procesador, esta memoria </a:t>
            </a:r>
          </a:p>
          <a:p>
            <a:r>
              <a:rPr lang="es-AR" dirty="0" smtClean="0">
                <a:latin typeface="LiberationSerif"/>
              </a:rPr>
              <a:t>-Trabaja a la misma velocidad que el procesador.</a:t>
            </a:r>
          </a:p>
          <a:p>
            <a:r>
              <a:rPr lang="es-AR" dirty="0" smtClean="0">
                <a:latin typeface="LiberationSerif"/>
              </a:rPr>
              <a:t>-Puede ser de entre 64 k y 256 k. </a:t>
            </a:r>
          </a:p>
          <a:p>
            <a:r>
              <a:rPr lang="es-AR" dirty="0" smtClean="0">
                <a:latin typeface="LiberationSerif"/>
              </a:rPr>
              <a:t>-Suele estar dividida en dos partes, una para instrucciones y otra para datos. </a:t>
            </a:r>
          </a:p>
          <a:p>
            <a:r>
              <a:rPr lang="es-AR" dirty="0">
                <a:latin typeface="LiberationSerif"/>
              </a:rPr>
              <a:t>-</a:t>
            </a:r>
            <a:r>
              <a:rPr lang="es-AR" dirty="0" smtClean="0">
                <a:latin typeface="LiberationSerif"/>
              </a:rPr>
              <a:t>Al estar integrada al núcleo, el acceso a esta es hasta 5 veces más rápido que en una memoria RAM, por lo que su tamaño no influye, pero sí su velocidad.</a:t>
            </a:r>
          </a:p>
          <a:p>
            <a:endParaRPr lang="es-AR" dirty="0" smtClean="0">
              <a:latin typeface="LiberationSerif"/>
            </a:endParaRPr>
          </a:p>
          <a:p>
            <a:r>
              <a:rPr lang="es-AR" dirty="0" smtClean="0">
                <a:latin typeface="LiberationSerif"/>
              </a:rPr>
              <a:t>• </a:t>
            </a:r>
            <a:r>
              <a:rPr lang="es-AR" b="1" dirty="0" smtClean="0">
                <a:latin typeface="LiberationSerif"/>
              </a:rPr>
              <a:t>Caché de segundo nivel (L2)</a:t>
            </a:r>
            <a:r>
              <a:rPr lang="es-AR" dirty="0" smtClean="0">
                <a:latin typeface="LiberationSerif"/>
              </a:rPr>
              <a:t>: </a:t>
            </a:r>
          </a:p>
          <a:p>
            <a:endParaRPr lang="es-AR" dirty="0">
              <a:latin typeface="LiberationSerif"/>
            </a:endParaRPr>
          </a:p>
          <a:p>
            <a:r>
              <a:rPr lang="es-AR" dirty="0" smtClean="0">
                <a:latin typeface="LiberationSerif"/>
              </a:rPr>
              <a:t>-Integrada al procesador, pero no al núcleo de este, </a:t>
            </a:r>
          </a:p>
          <a:p>
            <a:r>
              <a:rPr lang="es-AR" dirty="0" smtClean="0">
                <a:latin typeface="LiberationSerif"/>
              </a:rPr>
              <a:t>-</a:t>
            </a:r>
            <a:r>
              <a:rPr lang="es-AR" dirty="0">
                <a:latin typeface="LiberationSerif"/>
              </a:rPr>
              <a:t>E</a:t>
            </a:r>
            <a:r>
              <a:rPr lang="es-AR" dirty="0" smtClean="0">
                <a:latin typeface="LiberationSerif"/>
              </a:rPr>
              <a:t>s mucho mayor que la L1, llegando a los 2 Mb por núcleo. </a:t>
            </a:r>
          </a:p>
          <a:p>
            <a:r>
              <a:rPr lang="es-AR" dirty="0">
                <a:latin typeface="LiberationSerif"/>
              </a:rPr>
              <a:t>-</a:t>
            </a:r>
            <a:r>
              <a:rPr lang="es-AR" dirty="0" smtClean="0">
                <a:latin typeface="LiberationSerif"/>
              </a:rPr>
              <a:t>Pero al mismo tiempo es más lenta y por su tamaño, se usa más para los datos o software que para instrucciones, liberando a la memoria L1 de datos menos importantes</a:t>
            </a:r>
          </a:p>
          <a:p>
            <a:r>
              <a:rPr lang="es-AR" dirty="0" smtClean="0">
                <a:latin typeface="LiberationSerif"/>
              </a:rPr>
              <a:t>.</a:t>
            </a:r>
          </a:p>
          <a:p>
            <a:r>
              <a:rPr lang="es-AR" dirty="0" smtClean="0">
                <a:latin typeface="LiberationSerif"/>
              </a:rPr>
              <a:t>• </a:t>
            </a:r>
            <a:r>
              <a:rPr lang="es-AR" b="1" dirty="0" smtClean="0">
                <a:latin typeface="LiberationSerif"/>
              </a:rPr>
              <a:t>Cache de tercer nivel (L3)</a:t>
            </a:r>
            <a:r>
              <a:rPr lang="es-AR" dirty="0" smtClean="0">
                <a:latin typeface="LiberationSerif"/>
              </a:rPr>
              <a:t>: </a:t>
            </a:r>
          </a:p>
          <a:p>
            <a:r>
              <a:rPr lang="es-AR" dirty="0" smtClean="0">
                <a:latin typeface="LiberationSerif"/>
              </a:rPr>
              <a:t>-</a:t>
            </a:r>
            <a:r>
              <a:rPr lang="es-AR" dirty="0">
                <a:latin typeface="LiberationSerif"/>
              </a:rPr>
              <a:t>I</a:t>
            </a:r>
            <a:r>
              <a:rPr lang="es-AR" dirty="0" smtClean="0">
                <a:latin typeface="LiberationSerif"/>
              </a:rPr>
              <a:t>ntegrada al procesador, es similar a la memoria cache L2 y sirve como apoyo de esta, pero mucho más lenta. </a:t>
            </a:r>
          </a:p>
          <a:p>
            <a:r>
              <a:rPr lang="es-AR" dirty="0" smtClean="0">
                <a:latin typeface="LiberationSerif"/>
              </a:rPr>
              <a:t>-Es de mayor tamaño y puede ser compartida por cualquier núcleo o caché.</a:t>
            </a:r>
            <a:endParaRPr lang="es-AR" dirty="0">
              <a:latin typeface="LiberationSerif"/>
            </a:endParaRPr>
          </a:p>
        </p:txBody>
      </p:sp>
    </p:spTree>
    <p:extLst>
      <p:ext uri="{BB962C8B-B14F-4D97-AF65-F5344CB8AC3E}">
        <p14:creationId xmlns:p14="http://schemas.microsoft.com/office/powerpoint/2010/main" val="2725475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6</a:t>
            </a:fld>
            <a:endParaRPr lang="es-AR" dirty="0"/>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888273" y="1284500"/>
            <a:ext cx="10672355" cy="4801314"/>
          </a:xfrm>
          <a:prstGeom prst="rect">
            <a:avLst/>
          </a:prstGeom>
        </p:spPr>
        <p:txBody>
          <a:bodyPr wrap="square">
            <a:spAutoFit/>
          </a:bodyPr>
          <a:lstStyle/>
          <a:p>
            <a:r>
              <a:rPr lang="es-AR" b="1" i="0" dirty="0" smtClean="0">
                <a:solidFill>
                  <a:srgbClr val="222222"/>
                </a:solidFill>
                <a:effectLst/>
                <a:latin typeface="LiberationSerif"/>
              </a:rPr>
              <a:t>Memoria ROM</a:t>
            </a:r>
          </a:p>
          <a:p>
            <a:endParaRPr lang="es-AR" dirty="0">
              <a:solidFill>
                <a:srgbClr val="222222"/>
              </a:solidFill>
              <a:latin typeface="LiberationSerif"/>
            </a:endParaRPr>
          </a:p>
          <a:p>
            <a:r>
              <a:rPr lang="es-AR" b="1" i="0" dirty="0" smtClean="0">
                <a:effectLst/>
                <a:latin typeface="LiberationSerif"/>
              </a:rPr>
              <a:t>ROM</a:t>
            </a:r>
            <a:r>
              <a:rPr lang="es-AR" b="0" i="0" dirty="0" smtClean="0">
                <a:effectLst/>
                <a:latin typeface="LiberationSerif"/>
              </a:rPr>
              <a:t> (acrónimo en inglés de </a:t>
            </a:r>
            <a:r>
              <a:rPr lang="es-AR" b="0" i="1" dirty="0" err="1" smtClean="0">
                <a:effectLst/>
                <a:latin typeface="LiberationSerif"/>
              </a:rPr>
              <a:t>read-only</a:t>
            </a:r>
            <a:r>
              <a:rPr lang="es-AR" b="0" i="1" dirty="0" smtClean="0">
                <a:effectLst/>
                <a:latin typeface="LiberationSerif"/>
              </a:rPr>
              <a:t> </a:t>
            </a:r>
            <a:r>
              <a:rPr lang="es-AR" b="0" i="1" dirty="0" err="1" smtClean="0">
                <a:effectLst/>
                <a:latin typeface="LiberationSerif"/>
              </a:rPr>
              <a:t>memory</a:t>
            </a:r>
            <a:r>
              <a:rPr lang="es-AR" b="0" i="0" dirty="0" smtClean="0">
                <a:effectLst/>
                <a:latin typeface="LiberationSerif"/>
              </a:rPr>
              <a:t>), La </a:t>
            </a:r>
            <a:r>
              <a:rPr lang="es-AR" b="0" i="1" dirty="0" smtClean="0">
                <a:effectLst/>
                <a:latin typeface="LiberationSerif"/>
              </a:rPr>
              <a:t>memoria de sólo lectura</a:t>
            </a:r>
            <a:r>
              <a:rPr lang="es-AR" b="0" i="0" dirty="0" smtClean="0">
                <a:effectLst/>
                <a:latin typeface="LiberationSerif"/>
              </a:rPr>
              <a:t> </a:t>
            </a:r>
          </a:p>
          <a:p>
            <a:r>
              <a:rPr lang="es-AR" dirty="0" smtClean="0">
                <a:latin typeface="LiberationSerif"/>
              </a:rPr>
              <a:t>-E</a:t>
            </a:r>
            <a:r>
              <a:rPr lang="es-AR" b="0" i="0" dirty="0" smtClean="0">
                <a:effectLst/>
                <a:latin typeface="LiberationSerif"/>
              </a:rPr>
              <a:t>s un medio de almacenamiento utilizado en ordenadores y dispositivos electrónicos, que permite solamente la lectura de la información y no su escritura, independientemente de la presencia o no de una fuente de energía. </a:t>
            </a:r>
          </a:p>
          <a:p>
            <a:r>
              <a:rPr lang="es-AR" b="0" i="0" dirty="0" smtClean="0">
                <a:effectLst/>
                <a:latin typeface="LiberationSerif"/>
              </a:rPr>
              <a:t>-Esta no es una memoria de acceso secuencial. Es dinámica como la RAM.</a:t>
            </a:r>
          </a:p>
          <a:p>
            <a:endParaRPr lang="es-AR" dirty="0">
              <a:latin typeface="LiberationSerif"/>
            </a:endParaRPr>
          </a:p>
          <a:p>
            <a:r>
              <a:rPr lang="es-AR" dirty="0">
                <a:latin typeface="LiberationSerif"/>
              </a:rPr>
              <a:t>La </a:t>
            </a:r>
            <a:r>
              <a:rPr lang="es-AR" b="1" dirty="0" smtClean="0">
                <a:latin typeface="LiberationSerif"/>
              </a:rPr>
              <a:t>ROM </a:t>
            </a:r>
            <a:r>
              <a:rPr lang="es-AR" dirty="0" smtClean="0">
                <a:latin typeface="LiberationSerif"/>
              </a:rPr>
              <a:t>almacena </a:t>
            </a:r>
            <a:r>
              <a:rPr lang="es-AR" dirty="0">
                <a:latin typeface="LiberationSerif"/>
              </a:rPr>
              <a:t>la </a:t>
            </a:r>
            <a:r>
              <a:rPr lang="es-AR" dirty="0" smtClean="0">
                <a:latin typeface="LiberationSerif"/>
              </a:rPr>
              <a:t>configuración </a:t>
            </a:r>
            <a:r>
              <a:rPr lang="es-AR" dirty="0">
                <a:latin typeface="LiberationSerif"/>
              </a:rPr>
              <a:t>del sistema en un microprograma </a:t>
            </a:r>
            <a:r>
              <a:rPr lang="es-AR" dirty="0" smtClean="0">
                <a:latin typeface="LiberationSerif"/>
              </a:rPr>
              <a:t>provisto por </a:t>
            </a:r>
            <a:r>
              <a:rPr lang="es-AR" dirty="0">
                <a:latin typeface="LiberationSerif"/>
              </a:rPr>
              <a:t>el fabricante. </a:t>
            </a:r>
            <a:endParaRPr lang="es-AR" dirty="0" smtClean="0">
              <a:latin typeface="LiberationSerif"/>
            </a:endParaRPr>
          </a:p>
          <a:p>
            <a:r>
              <a:rPr lang="es-AR" dirty="0" smtClean="0">
                <a:latin typeface="LiberationSerif"/>
              </a:rPr>
              <a:t>Este </a:t>
            </a:r>
            <a:r>
              <a:rPr lang="es-AR" dirty="0">
                <a:latin typeface="LiberationSerif"/>
              </a:rPr>
              <a:t>se pone en funcionamiento cuando </a:t>
            </a:r>
            <a:r>
              <a:rPr lang="es-AR" dirty="0" smtClean="0">
                <a:latin typeface="LiberationSerif"/>
              </a:rPr>
              <a:t>encendemos la </a:t>
            </a:r>
            <a:r>
              <a:rPr lang="es-AR" dirty="0">
                <a:latin typeface="LiberationSerif"/>
              </a:rPr>
              <a:t>computadora, y su primera función es reconocer los dispositivos </a:t>
            </a:r>
            <a:r>
              <a:rPr lang="es-AR" dirty="0" smtClean="0">
                <a:latin typeface="LiberationSerif"/>
              </a:rPr>
              <a:t>que están </a:t>
            </a:r>
            <a:r>
              <a:rPr lang="es-AR" dirty="0">
                <a:latin typeface="LiberationSerif"/>
              </a:rPr>
              <a:t>conectados al equipo</a:t>
            </a:r>
            <a:r>
              <a:rPr lang="es-AR" dirty="0" smtClean="0">
                <a:latin typeface="LiberationSerif"/>
              </a:rPr>
              <a:t>.</a:t>
            </a:r>
          </a:p>
          <a:p>
            <a:endParaRPr lang="es-AR" dirty="0" smtClean="0"/>
          </a:p>
          <a:p>
            <a:r>
              <a:rPr lang="es-AR" dirty="0">
                <a:latin typeface="LiberationSerif"/>
              </a:rPr>
              <a:t>Existen varias clases de memorias </a:t>
            </a:r>
            <a:r>
              <a:rPr lang="es-AR" b="1" dirty="0">
                <a:latin typeface="LiberationSerif"/>
              </a:rPr>
              <a:t>ROM</a:t>
            </a:r>
            <a:r>
              <a:rPr lang="es-AR" dirty="0">
                <a:latin typeface="LiberationSerif"/>
              </a:rPr>
              <a:t>, </a:t>
            </a:r>
            <a:r>
              <a:rPr lang="es-AR" dirty="0" smtClean="0">
                <a:latin typeface="LiberationSerif"/>
              </a:rPr>
              <a:t>entre ellas </a:t>
            </a:r>
            <a:r>
              <a:rPr lang="es-AR" dirty="0">
                <a:latin typeface="LiberationSerif"/>
              </a:rPr>
              <a:t>las </a:t>
            </a:r>
            <a:r>
              <a:rPr lang="es-AR" b="1" dirty="0">
                <a:latin typeface="LiberationSerif"/>
              </a:rPr>
              <a:t>EPROM</a:t>
            </a:r>
            <a:r>
              <a:rPr lang="es-AR" dirty="0">
                <a:latin typeface="LiberationSerif"/>
              </a:rPr>
              <a:t> y las </a:t>
            </a:r>
            <a:r>
              <a:rPr lang="es-AR" b="1" dirty="0">
                <a:latin typeface="LiberationSerif"/>
              </a:rPr>
              <a:t>EEPROM</a:t>
            </a:r>
            <a:r>
              <a:rPr lang="es-AR" dirty="0">
                <a:latin typeface="LiberationSerif"/>
              </a:rPr>
              <a:t>. </a:t>
            </a:r>
            <a:r>
              <a:rPr lang="es-AR" dirty="0" smtClean="0">
                <a:latin typeface="LiberationSerif"/>
              </a:rPr>
              <a:t>En este ultimo entran: </a:t>
            </a:r>
            <a:r>
              <a:rPr lang="es-AR" dirty="0">
                <a:latin typeface="LiberationSerif"/>
              </a:rPr>
              <a:t>los chips de memoria Flash (cámaras </a:t>
            </a:r>
            <a:r>
              <a:rPr lang="es-AR" dirty="0" smtClean="0">
                <a:latin typeface="LiberationSerif"/>
              </a:rPr>
              <a:t>digitales, pendrives </a:t>
            </a:r>
            <a:r>
              <a:rPr lang="es-AR" dirty="0">
                <a:latin typeface="LiberationSerif"/>
              </a:rPr>
              <a:t>y reproductores MP3 portátiles).</a:t>
            </a:r>
          </a:p>
          <a:p>
            <a:r>
              <a:rPr lang="es-AR" dirty="0">
                <a:latin typeface="LiberationSerif"/>
              </a:rPr>
              <a:t>Cabe aclarar que es más fácil reprogramar </a:t>
            </a:r>
            <a:r>
              <a:rPr lang="es-AR" dirty="0" smtClean="0">
                <a:latin typeface="LiberationSerif"/>
              </a:rPr>
              <a:t>o escribir </a:t>
            </a:r>
            <a:r>
              <a:rPr lang="es-AR" dirty="0">
                <a:latin typeface="LiberationSerif"/>
              </a:rPr>
              <a:t>sobre una memoria EEPROM que sobre</a:t>
            </a:r>
          </a:p>
          <a:p>
            <a:r>
              <a:rPr lang="es-AR" dirty="0">
                <a:latin typeface="LiberationSerif"/>
              </a:rPr>
              <a:t>su antigua versión llamada EPROM.</a:t>
            </a:r>
          </a:p>
          <a:p>
            <a:endParaRPr lang="es-AR" dirty="0"/>
          </a:p>
        </p:txBody>
      </p:sp>
    </p:spTree>
    <p:extLst>
      <p:ext uri="{BB962C8B-B14F-4D97-AF65-F5344CB8AC3E}">
        <p14:creationId xmlns:p14="http://schemas.microsoft.com/office/powerpoint/2010/main" val="4270550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7</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992777" y="1156309"/>
            <a:ext cx="10502537" cy="4247317"/>
          </a:xfrm>
          <a:prstGeom prst="rect">
            <a:avLst/>
          </a:prstGeom>
        </p:spPr>
        <p:txBody>
          <a:bodyPr wrap="square">
            <a:spAutoFit/>
          </a:bodyPr>
          <a:lstStyle/>
          <a:p>
            <a:r>
              <a:rPr lang="es-AR" b="1" dirty="0" smtClean="0">
                <a:latin typeface="StagSans-Light"/>
              </a:rPr>
              <a:t>RAM</a:t>
            </a:r>
          </a:p>
          <a:p>
            <a:endParaRPr lang="es-AR" dirty="0" smtClean="0">
              <a:latin typeface="LiberationSerif"/>
            </a:endParaRPr>
          </a:p>
          <a:p>
            <a:r>
              <a:rPr lang="es-AR" dirty="0" smtClean="0">
                <a:latin typeface="LiberationSerif"/>
              </a:rPr>
              <a:t>La </a:t>
            </a:r>
            <a:r>
              <a:rPr lang="es-AR" dirty="0">
                <a:latin typeface="LiberationSerif"/>
              </a:rPr>
              <a:t>memoria </a:t>
            </a:r>
            <a:r>
              <a:rPr lang="es-AR" b="1" dirty="0">
                <a:latin typeface="LiberationSerif"/>
              </a:rPr>
              <a:t>RAM</a:t>
            </a:r>
            <a:r>
              <a:rPr lang="es-AR" dirty="0">
                <a:latin typeface="LiberationSerif"/>
              </a:rPr>
              <a:t> o </a:t>
            </a:r>
            <a:r>
              <a:rPr lang="es-AR" b="1" dirty="0" err="1">
                <a:latin typeface="LiberationSerif"/>
              </a:rPr>
              <a:t>Random</a:t>
            </a:r>
            <a:r>
              <a:rPr lang="es-AR" b="1" dirty="0">
                <a:latin typeface="LiberationSerif"/>
              </a:rPr>
              <a:t> Access </a:t>
            </a:r>
            <a:r>
              <a:rPr lang="es-AR" b="1" dirty="0" err="1" smtClean="0">
                <a:latin typeface="LiberationSerif"/>
              </a:rPr>
              <a:t>Memory</a:t>
            </a:r>
            <a:r>
              <a:rPr lang="es-AR" b="1" dirty="0" smtClean="0">
                <a:latin typeface="LiberationSerif"/>
              </a:rPr>
              <a:t> </a:t>
            </a:r>
            <a:r>
              <a:rPr lang="es-AR" dirty="0" smtClean="0">
                <a:latin typeface="LiberationSerif"/>
              </a:rPr>
              <a:t>(memoria </a:t>
            </a:r>
            <a:r>
              <a:rPr lang="es-AR" dirty="0">
                <a:latin typeface="LiberationSerif"/>
              </a:rPr>
              <a:t>de acceso aleatorio), </a:t>
            </a:r>
            <a:r>
              <a:rPr lang="es-AR" dirty="0" smtClean="0">
                <a:latin typeface="LiberationSerif"/>
              </a:rPr>
              <a:t>es decir, permite </a:t>
            </a:r>
            <a:r>
              <a:rPr lang="es-AR" dirty="0">
                <a:latin typeface="LiberationSerif"/>
              </a:rPr>
              <a:t>el acceso a </a:t>
            </a:r>
            <a:r>
              <a:rPr lang="es-AR" dirty="0" smtClean="0">
                <a:latin typeface="LiberationSerif"/>
              </a:rPr>
              <a:t>cualquier parte </a:t>
            </a:r>
            <a:r>
              <a:rPr lang="es-AR" dirty="0">
                <a:latin typeface="LiberationSerif"/>
              </a:rPr>
              <a:t>de su contenido </a:t>
            </a:r>
            <a:r>
              <a:rPr lang="es-AR" dirty="0" smtClean="0">
                <a:latin typeface="LiberationSerif"/>
              </a:rPr>
              <a:t>directamente. No como otros </a:t>
            </a:r>
            <a:r>
              <a:rPr lang="es-AR" dirty="0">
                <a:latin typeface="LiberationSerif"/>
              </a:rPr>
              <a:t>métodos para </a:t>
            </a:r>
            <a:r>
              <a:rPr lang="es-AR" dirty="0" smtClean="0">
                <a:latin typeface="LiberationSerif"/>
              </a:rPr>
              <a:t>almacenar información </a:t>
            </a:r>
            <a:r>
              <a:rPr lang="es-AR" dirty="0">
                <a:latin typeface="LiberationSerif"/>
              </a:rPr>
              <a:t>como la </a:t>
            </a:r>
            <a:r>
              <a:rPr lang="es-AR" dirty="0" smtClean="0">
                <a:latin typeface="LiberationSerif"/>
              </a:rPr>
              <a:t>cinta. </a:t>
            </a:r>
          </a:p>
          <a:p>
            <a:endParaRPr lang="es-AR" dirty="0" smtClean="0">
              <a:latin typeface="LiberationSerif"/>
            </a:endParaRPr>
          </a:p>
          <a:p>
            <a:r>
              <a:rPr lang="es-AR" dirty="0">
                <a:latin typeface="LiberationSerif"/>
              </a:rPr>
              <a:t>P</a:t>
            </a:r>
            <a:r>
              <a:rPr lang="es-AR" dirty="0" smtClean="0">
                <a:latin typeface="LiberationSerif"/>
              </a:rPr>
              <a:t>ero posee una </a:t>
            </a:r>
            <a:r>
              <a:rPr lang="es-AR" dirty="0">
                <a:latin typeface="LiberationSerif"/>
              </a:rPr>
              <a:t>gran desventaja: es volátil. Esto quiere </a:t>
            </a:r>
            <a:r>
              <a:rPr lang="es-AR" dirty="0" smtClean="0">
                <a:latin typeface="LiberationSerif"/>
              </a:rPr>
              <a:t>decir que</a:t>
            </a:r>
            <a:r>
              <a:rPr lang="es-AR" dirty="0">
                <a:latin typeface="LiberationSerif"/>
              </a:rPr>
              <a:t>, cuando el equipo se queda sin </a:t>
            </a:r>
            <a:r>
              <a:rPr lang="es-AR" dirty="0" smtClean="0">
                <a:latin typeface="LiberationSerif"/>
              </a:rPr>
              <a:t>suministro de </a:t>
            </a:r>
            <a:r>
              <a:rPr lang="es-AR" dirty="0">
                <a:latin typeface="LiberationSerif"/>
              </a:rPr>
              <a:t>energía eléctrica, la información contenida </a:t>
            </a:r>
            <a:r>
              <a:rPr lang="es-AR" dirty="0" smtClean="0">
                <a:latin typeface="LiberationSerif"/>
              </a:rPr>
              <a:t>en  </a:t>
            </a:r>
            <a:r>
              <a:rPr lang="es-AR" dirty="0">
                <a:latin typeface="LiberationSerif"/>
              </a:rPr>
              <a:t>ella se pierde para siempre si no fue </a:t>
            </a:r>
            <a:r>
              <a:rPr lang="es-AR" dirty="0" smtClean="0">
                <a:latin typeface="LiberationSerif"/>
              </a:rPr>
              <a:t>previamente almacenada </a:t>
            </a:r>
            <a:r>
              <a:rPr lang="es-AR" dirty="0">
                <a:latin typeface="LiberationSerif"/>
              </a:rPr>
              <a:t>en otro medio</a:t>
            </a:r>
            <a:r>
              <a:rPr lang="es-AR" dirty="0" smtClean="0">
                <a:latin typeface="LiberationSerif"/>
              </a:rPr>
              <a:t>.</a:t>
            </a:r>
          </a:p>
          <a:p>
            <a:endParaRPr lang="es-AR" dirty="0">
              <a:latin typeface="LiberationSerif"/>
            </a:endParaRPr>
          </a:p>
          <a:p>
            <a:r>
              <a:rPr lang="es-AR" dirty="0" smtClean="0">
                <a:latin typeface="LiberationSerif"/>
              </a:rPr>
              <a:t>Pero la </a:t>
            </a:r>
            <a:r>
              <a:rPr lang="es-AR" dirty="0">
                <a:latin typeface="LiberationSerif"/>
              </a:rPr>
              <a:t>memoria RAM posee </a:t>
            </a:r>
            <a:r>
              <a:rPr lang="es-AR" dirty="0" smtClean="0">
                <a:latin typeface="LiberationSerif"/>
              </a:rPr>
              <a:t>otras ventajas</a:t>
            </a:r>
            <a:r>
              <a:rPr lang="es-AR" dirty="0">
                <a:latin typeface="LiberationSerif"/>
              </a:rPr>
              <a:t>, como su alta velocidad de acceso, al menos</a:t>
            </a:r>
          </a:p>
          <a:p>
            <a:r>
              <a:rPr lang="es-AR" dirty="0">
                <a:latin typeface="LiberationSerif"/>
              </a:rPr>
              <a:t>en comparación con las unidades de disco</a:t>
            </a:r>
            <a:r>
              <a:rPr lang="es-AR" dirty="0" smtClean="0">
                <a:latin typeface="LiberationSerif"/>
              </a:rPr>
              <a:t>.</a:t>
            </a:r>
          </a:p>
          <a:p>
            <a:endParaRPr lang="es-AR" dirty="0">
              <a:latin typeface="LiberationSerif"/>
            </a:endParaRPr>
          </a:p>
          <a:p>
            <a:r>
              <a:rPr lang="es-AR" dirty="0">
                <a:latin typeface="LiberationSerif"/>
              </a:rPr>
              <a:t>Podríamos decir que la memoria RAM es </a:t>
            </a:r>
            <a:r>
              <a:rPr lang="es-AR" dirty="0" smtClean="0">
                <a:latin typeface="LiberationSerif"/>
              </a:rPr>
              <a:t>el soporte </a:t>
            </a:r>
            <a:r>
              <a:rPr lang="es-AR" dirty="0">
                <a:latin typeface="LiberationSerif"/>
              </a:rPr>
              <a:t>que tiene el microprocesador </a:t>
            </a:r>
            <a:r>
              <a:rPr lang="es-AR" dirty="0" smtClean="0">
                <a:latin typeface="LiberationSerif"/>
              </a:rPr>
              <a:t>para trabajar </a:t>
            </a:r>
            <a:r>
              <a:rPr lang="es-AR" dirty="0">
                <a:latin typeface="LiberationSerif"/>
              </a:rPr>
              <a:t>con los datos. Genéricamente, </a:t>
            </a:r>
            <a:r>
              <a:rPr lang="es-AR" dirty="0" smtClean="0">
                <a:latin typeface="LiberationSerif"/>
              </a:rPr>
              <a:t>podemos considerar </a:t>
            </a:r>
            <a:r>
              <a:rPr lang="es-AR" dirty="0">
                <a:latin typeface="LiberationSerif"/>
              </a:rPr>
              <a:t>a la memoria como un espacio </a:t>
            </a:r>
            <a:r>
              <a:rPr lang="es-AR" dirty="0" smtClean="0">
                <a:latin typeface="LiberationSerif"/>
              </a:rPr>
              <a:t>que aloja información </a:t>
            </a:r>
            <a:endParaRPr lang="es-AR" dirty="0">
              <a:latin typeface="LiberationSerif"/>
            </a:endParaRPr>
          </a:p>
        </p:txBody>
      </p:sp>
    </p:spTree>
    <p:extLst>
      <p:ext uri="{BB962C8B-B14F-4D97-AF65-F5344CB8AC3E}">
        <p14:creationId xmlns:p14="http://schemas.microsoft.com/office/powerpoint/2010/main" val="34829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8</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822961" y="1284499"/>
            <a:ext cx="10868296" cy="4801314"/>
          </a:xfrm>
          <a:prstGeom prst="rect">
            <a:avLst/>
          </a:prstGeom>
        </p:spPr>
        <p:txBody>
          <a:bodyPr wrap="square">
            <a:spAutoFit/>
          </a:bodyPr>
          <a:lstStyle/>
          <a:p>
            <a:r>
              <a:rPr lang="es-AR" b="1" dirty="0" smtClean="0">
                <a:latin typeface="LiberationSerif"/>
              </a:rPr>
              <a:t>Niveles de Memoria</a:t>
            </a:r>
          </a:p>
          <a:p>
            <a:endParaRPr lang="es-AR" dirty="0">
              <a:latin typeface="LiberationSerif"/>
            </a:endParaRPr>
          </a:p>
          <a:p>
            <a:r>
              <a:rPr lang="es-AR" dirty="0" smtClean="0">
                <a:latin typeface="LiberationSerif"/>
              </a:rPr>
              <a:t>En </a:t>
            </a:r>
            <a:r>
              <a:rPr lang="es-AR" dirty="0">
                <a:latin typeface="LiberationSerif"/>
              </a:rPr>
              <a:t>toda computadora coexisten </a:t>
            </a:r>
            <a:r>
              <a:rPr lang="es-AR" dirty="0" smtClean="0">
                <a:latin typeface="LiberationSerif"/>
              </a:rPr>
              <a:t>diferentes niveles </a:t>
            </a:r>
            <a:r>
              <a:rPr lang="es-AR" dirty="0">
                <a:latin typeface="LiberationSerif"/>
              </a:rPr>
              <a:t>de memoria, según su distancia </a:t>
            </a:r>
            <a:r>
              <a:rPr lang="es-AR" dirty="0" smtClean="0">
                <a:latin typeface="LiberationSerif"/>
              </a:rPr>
              <a:t>con respecto </a:t>
            </a:r>
            <a:r>
              <a:rPr lang="es-AR" dirty="0">
                <a:latin typeface="LiberationSerif"/>
              </a:rPr>
              <a:t>al procesador</a:t>
            </a:r>
            <a:r>
              <a:rPr lang="es-AR" dirty="0" smtClean="0">
                <a:latin typeface="LiberationSerif"/>
              </a:rPr>
              <a:t>.</a:t>
            </a:r>
          </a:p>
          <a:p>
            <a:endParaRPr lang="es-AR" dirty="0">
              <a:latin typeface="LiberationSerif"/>
            </a:endParaRPr>
          </a:p>
          <a:p>
            <a:r>
              <a:rPr lang="es-AR" b="1" dirty="0" smtClean="0">
                <a:latin typeface="LiberationSerif"/>
              </a:rPr>
              <a:t>L1</a:t>
            </a:r>
            <a:r>
              <a:rPr lang="es-AR" dirty="0" smtClean="0">
                <a:latin typeface="LiberationSerif"/>
              </a:rPr>
              <a:t>: La </a:t>
            </a:r>
            <a:r>
              <a:rPr lang="es-AR" dirty="0">
                <a:latin typeface="LiberationSerif"/>
              </a:rPr>
              <a:t>memoria con la que se comunica el </a:t>
            </a:r>
            <a:r>
              <a:rPr lang="es-AR" dirty="0" smtClean="0">
                <a:latin typeface="LiberationSerif"/>
              </a:rPr>
              <a:t>procesador de </a:t>
            </a:r>
            <a:r>
              <a:rPr lang="es-AR" dirty="0">
                <a:latin typeface="LiberationSerif"/>
              </a:rPr>
              <a:t>forma directa es la caché de primer nivel</a:t>
            </a:r>
          </a:p>
          <a:p>
            <a:r>
              <a:rPr lang="es-AR" dirty="0">
                <a:latin typeface="LiberationSerif"/>
              </a:rPr>
              <a:t>(L1). En este pequeño espacio, el </a:t>
            </a:r>
            <a:r>
              <a:rPr lang="es-AR" dirty="0" smtClean="0">
                <a:latin typeface="LiberationSerif"/>
              </a:rPr>
              <a:t>procesador almacena </a:t>
            </a:r>
            <a:r>
              <a:rPr lang="es-AR" dirty="0">
                <a:latin typeface="LiberationSerif"/>
              </a:rPr>
              <a:t>los datos e instrucciones con las </a:t>
            </a:r>
            <a:r>
              <a:rPr lang="es-AR" dirty="0" smtClean="0">
                <a:latin typeface="LiberationSerif"/>
              </a:rPr>
              <a:t>que está </a:t>
            </a:r>
            <a:r>
              <a:rPr lang="es-AR" dirty="0">
                <a:latin typeface="LiberationSerif"/>
              </a:rPr>
              <a:t>trabajando. </a:t>
            </a:r>
            <a:endParaRPr lang="es-AR" dirty="0" smtClean="0">
              <a:latin typeface="LiberationSerif"/>
            </a:endParaRPr>
          </a:p>
          <a:p>
            <a:endParaRPr lang="es-AR" dirty="0" smtClean="0">
              <a:latin typeface="LiberationSerif"/>
            </a:endParaRPr>
          </a:p>
          <a:p>
            <a:r>
              <a:rPr lang="es-AR" b="1" dirty="0" smtClean="0">
                <a:latin typeface="LiberationSerif"/>
              </a:rPr>
              <a:t>L2</a:t>
            </a:r>
            <a:r>
              <a:rPr lang="es-AR" dirty="0" smtClean="0">
                <a:latin typeface="LiberationSerif"/>
              </a:rPr>
              <a:t>: Si </a:t>
            </a:r>
            <a:r>
              <a:rPr lang="es-AR" dirty="0">
                <a:latin typeface="LiberationSerif"/>
              </a:rPr>
              <a:t>el procesador necesita </a:t>
            </a:r>
            <a:r>
              <a:rPr lang="es-AR" dirty="0" smtClean="0">
                <a:latin typeface="LiberationSerif"/>
              </a:rPr>
              <a:t>cierta información </a:t>
            </a:r>
            <a:r>
              <a:rPr lang="es-AR" dirty="0">
                <a:latin typeface="LiberationSerif"/>
              </a:rPr>
              <a:t>procesada con anterioridad, </a:t>
            </a:r>
            <a:r>
              <a:rPr lang="es-AR" dirty="0" smtClean="0">
                <a:latin typeface="LiberationSerif"/>
              </a:rPr>
              <a:t>pero que </a:t>
            </a:r>
            <a:r>
              <a:rPr lang="es-AR" dirty="0">
                <a:latin typeface="LiberationSerif"/>
              </a:rPr>
              <a:t>ya no está en la caché L1, o ya no hay </a:t>
            </a:r>
            <a:r>
              <a:rPr lang="es-AR" dirty="0" smtClean="0">
                <a:latin typeface="LiberationSerif"/>
              </a:rPr>
              <a:t>lugar </a:t>
            </a:r>
            <a:r>
              <a:rPr lang="es-AR" dirty="0">
                <a:latin typeface="LiberationSerif"/>
              </a:rPr>
              <a:t>disponible para almacenar más datos, tiene </a:t>
            </a:r>
            <a:r>
              <a:rPr lang="es-AR" dirty="0" smtClean="0">
                <a:latin typeface="LiberationSerif"/>
              </a:rPr>
              <a:t>que acudir </a:t>
            </a:r>
            <a:r>
              <a:rPr lang="es-AR" dirty="0">
                <a:latin typeface="LiberationSerif"/>
              </a:rPr>
              <a:t>al siguiente nivel de memoria, es decir, </a:t>
            </a:r>
            <a:r>
              <a:rPr lang="es-AR" dirty="0" smtClean="0">
                <a:latin typeface="LiberationSerif"/>
              </a:rPr>
              <a:t>la caché </a:t>
            </a:r>
            <a:r>
              <a:rPr lang="es-AR" dirty="0">
                <a:latin typeface="LiberationSerif"/>
              </a:rPr>
              <a:t>de segundo nivel</a:t>
            </a:r>
            <a:r>
              <a:rPr lang="es-AR" dirty="0" smtClean="0">
                <a:latin typeface="LiberationSerif"/>
              </a:rPr>
              <a:t>.</a:t>
            </a:r>
          </a:p>
          <a:p>
            <a:endParaRPr lang="es-AR" dirty="0">
              <a:latin typeface="LiberationSerif"/>
            </a:endParaRPr>
          </a:p>
          <a:p>
            <a:r>
              <a:rPr lang="es-AR" b="1" dirty="0" smtClean="0">
                <a:latin typeface="LiberationSerif"/>
              </a:rPr>
              <a:t>L3</a:t>
            </a:r>
            <a:r>
              <a:rPr lang="es-AR" dirty="0" smtClean="0">
                <a:latin typeface="LiberationSerif"/>
              </a:rPr>
              <a:t>: En </a:t>
            </a:r>
            <a:r>
              <a:rPr lang="es-AR" dirty="0">
                <a:latin typeface="LiberationSerif"/>
              </a:rPr>
              <a:t>la actualidad, todos los sistemas cuentan </a:t>
            </a:r>
            <a:r>
              <a:rPr lang="es-AR" dirty="0" smtClean="0">
                <a:latin typeface="LiberationSerif"/>
              </a:rPr>
              <a:t>con un </a:t>
            </a:r>
            <a:r>
              <a:rPr lang="es-AR" dirty="0">
                <a:latin typeface="LiberationSerif"/>
              </a:rPr>
              <a:t>segundo nivel de caché, o L2 (incluso algunos</a:t>
            </a:r>
          </a:p>
          <a:p>
            <a:r>
              <a:rPr lang="es-AR" dirty="0">
                <a:latin typeface="LiberationSerif"/>
              </a:rPr>
              <a:t>con un tercer nivel, llamado caché L3), que </a:t>
            </a:r>
            <a:r>
              <a:rPr lang="es-AR" dirty="0" smtClean="0">
                <a:latin typeface="LiberationSerif"/>
              </a:rPr>
              <a:t>es una </a:t>
            </a:r>
            <a:r>
              <a:rPr lang="es-AR" dirty="0">
                <a:latin typeface="LiberationSerif"/>
              </a:rPr>
              <a:t>memoria sutilmente más lenta, pero </a:t>
            </a:r>
            <a:r>
              <a:rPr lang="es-AR" dirty="0" smtClean="0">
                <a:latin typeface="LiberationSerif"/>
              </a:rPr>
              <a:t>de mayor </a:t>
            </a:r>
            <a:r>
              <a:rPr lang="es-AR" dirty="0">
                <a:latin typeface="LiberationSerif"/>
              </a:rPr>
              <a:t>capacidad</a:t>
            </a:r>
            <a:r>
              <a:rPr lang="es-AR" dirty="0" smtClean="0">
                <a:latin typeface="LiberationSerif"/>
              </a:rPr>
              <a:t>.</a:t>
            </a:r>
          </a:p>
          <a:p>
            <a:endParaRPr lang="es-AR" dirty="0">
              <a:latin typeface="LiberationSerif"/>
            </a:endParaRPr>
          </a:p>
        </p:txBody>
      </p:sp>
    </p:spTree>
    <p:extLst>
      <p:ext uri="{BB962C8B-B14F-4D97-AF65-F5344CB8AC3E}">
        <p14:creationId xmlns:p14="http://schemas.microsoft.com/office/powerpoint/2010/main" val="3910651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9</a:t>
            </a:fld>
            <a:endParaRPr lang="es-AR"/>
          </a:p>
        </p:txBody>
      </p:sp>
      <p:sp>
        <p:nvSpPr>
          <p:cNvPr id="11" name="CuadroTexto 10"/>
          <p:cNvSpPr txBox="1"/>
          <p:nvPr/>
        </p:nvSpPr>
        <p:spPr>
          <a:xfrm>
            <a:off x="9226731" y="433284"/>
            <a:ext cx="2743201"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2000" b="1" i="0" strike="noStrike" kern="1200" cap="none" spc="0" normalizeH="0" baseline="0" noProof="0" dirty="0" smtClean="0">
                <a:ln>
                  <a:noFill/>
                </a:ln>
                <a:solidFill>
                  <a:schemeClr val="accent5">
                    <a:lumMod val="50000"/>
                  </a:schemeClr>
                </a:solidFill>
                <a:effectLst/>
                <a:uLnTx/>
                <a:uFillTx/>
                <a:latin typeface="LiberationSerif"/>
              </a:rPr>
              <a:t>Memoria</a:t>
            </a:r>
          </a:p>
        </p:txBody>
      </p:sp>
      <p:sp>
        <p:nvSpPr>
          <p:cNvPr id="2" name="Rectángulo 1"/>
          <p:cNvSpPr/>
          <p:nvPr/>
        </p:nvSpPr>
        <p:spPr>
          <a:xfrm>
            <a:off x="679268" y="1415128"/>
            <a:ext cx="10700658" cy="4801314"/>
          </a:xfrm>
          <a:prstGeom prst="rect">
            <a:avLst/>
          </a:prstGeom>
        </p:spPr>
        <p:txBody>
          <a:bodyPr wrap="square">
            <a:spAutoFit/>
          </a:bodyPr>
          <a:lstStyle/>
          <a:p>
            <a:r>
              <a:rPr lang="es-AR" b="1" dirty="0" smtClean="0">
                <a:latin typeface="LiberationSerif"/>
              </a:rPr>
              <a:t>RAM</a:t>
            </a:r>
            <a:r>
              <a:rPr lang="es-AR" dirty="0" smtClean="0">
                <a:latin typeface="LiberationSerif"/>
              </a:rPr>
              <a:t>: Si </a:t>
            </a:r>
            <a:r>
              <a:rPr lang="es-AR" dirty="0">
                <a:latin typeface="LiberationSerif"/>
              </a:rPr>
              <a:t>la información que el procesador necesita </a:t>
            </a:r>
            <a:r>
              <a:rPr lang="es-AR" dirty="0" smtClean="0">
                <a:latin typeface="LiberationSerif"/>
              </a:rPr>
              <a:t>no se </a:t>
            </a:r>
            <a:r>
              <a:rPr lang="es-AR" dirty="0">
                <a:latin typeface="LiberationSerif"/>
              </a:rPr>
              <a:t>encuentra en esas memorias (caché L1, L2 o</a:t>
            </a:r>
          </a:p>
          <a:p>
            <a:r>
              <a:rPr lang="es-AR" dirty="0">
                <a:latin typeface="LiberationSerif"/>
              </a:rPr>
              <a:t>L3) debe utilizar el próximo nivel, que es la </a:t>
            </a:r>
            <a:r>
              <a:rPr lang="es-AR" dirty="0" smtClean="0">
                <a:latin typeface="LiberationSerif"/>
              </a:rPr>
              <a:t>RAM del </a:t>
            </a:r>
            <a:r>
              <a:rPr lang="es-AR" dirty="0">
                <a:latin typeface="LiberationSerif"/>
              </a:rPr>
              <a:t>sistema</a:t>
            </a:r>
            <a:r>
              <a:rPr lang="es-AR" dirty="0" smtClean="0">
                <a:latin typeface="LiberationSerif"/>
              </a:rPr>
              <a:t>.</a:t>
            </a:r>
          </a:p>
          <a:p>
            <a:endParaRPr lang="es-AR" dirty="0">
              <a:latin typeface="LiberationSerif"/>
            </a:endParaRPr>
          </a:p>
          <a:p>
            <a:r>
              <a:rPr lang="es-AR" b="1" dirty="0" smtClean="0">
                <a:latin typeface="LiberationSerif"/>
              </a:rPr>
              <a:t>HDD</a:t>
            </a:r>
            <a:r>
              <a:rPr lang="es-AR" dirty="0" smtClean="0">
                <a:latin typeface="LiberationSerif"/>
              </a:rPr>
              <a:t>: Cuando </a:t>
            </a:r>
            <a:r>
              <a:rPr lang="es-AR" dirty="0">
                <a:latin typeface="LiberationSerif"/>
              </a:rPr>
              <a:t>no es posible almacenar o </a:t>
            </a:r>
            <a:r>
              <a:rPr lang="es-AR" dirty="0" smtClean="0">
                <a:latin typeface="LiberationSerif"/>
              </a:rPr>
              <a:t>encontrar información </a:t>
            </a:r>
            <a:r>
              <a:rPr lang="es-AR" dirty="0">
                <a:latin typeface="LiberationSerif"/>
              </a:rPr>
              <a:t>necesaria en la memoria RAM, </a:t>
            </a:r>
            <a:r>
              <a:rPr lang="es-AR" dirty="0" smtClean="0">
                <a:latin typeface="LiberationSerif"/>
              </a:rPr>
              <a:t>el procesador </a:t>
            </a:r>
            <a:r>
              <a:rPr lang="es-AR" dirty="0">
                <a:latin typeface="LiberationSerif"/>
              </a:rPr>
              <a:t>acude al disco duro, más </a:t>
            </a:r>
            <a:r>
              <a:rPr lang="es-AR" dirty="0" smtClean="0">
                <a:latin typeface="LiberationSerif"/>
              </a:rPr>
              <a:t>precisamente al </a:t>
            </a:r>
            <a:r>
              <a:rPr lang="es-AR" dirty="0">
                <a:latin typeface="LiberationSerif"/>
              </a:rPr>
              <a:t>archivo de paginación, </a:t>
            </a:r>
            <a:r>
              <a:rPr lang="es-AR" dirty="0" smtClean="0">
                <a:latin typeface="LiberationSerif"/>
              </a:rPr>
              <a:t>mecanismo conocido </a:t>
            </a:r>
            <a:r>
              <a:rPr lang="es-AR" dirty="0">
                <a:latin typeface="LiberationSerif"/>
              </a:rPr>
              <a:t>como </a:t>
            </a:r>
            <a:r>
              <a:rPr lang="es-AR" b="1" dirty="0">
                <a:latin typeface="LiberationSerif"/>
              </a:rPr>
              <a:t>memoria virtual</a:t>
            </a:r>
            <a:r>
              <a:rPr lang="es-AR" b="1" dirty="0" smtClean="0">
                <a:latin typeface="LiberationSerif"/>
              </a:rPr>
              <a:t>.</a:t>
            </a:r>
          </a:p>
          <a:p>
            <a:endParaRPr lang="es-AR" b="1" dirty="0">
              <a:latin typeface="LiberationSerif"/>
            </a:endParaRPr>
          </a:p>
          <a:p>
            <a:r>
              <a:rPr lang="es-AR" b="1" u="sng" dirty="0" smtClean="0">
                <a:latin typeface="LiberationSerif"/>
              </a:rPr>
              <a:t>Conclusión</a:t>
            </a:r>
            <a:r>
              <a:rPr lang="es-AR" dirty="0" smtClean="0">
                <a:latin typeface="LiberationSerif"/>
              </a:rPr>
              <a:t>: (</a:t>
            </a:r>
            <a:r>
              <a:rPr lang="es-AR" dirty="0" smtClean="0">
                <a:latin typeface="Adobe Arabic" panose="02040503050201020203" pitchFamily="18" charset="-78"/>
                <a:cs typeface="Adobe Arabic" panose="02040503050201020203" pitchFamily="18" charset="-78"/>
              </a:rPr>
              <a:t>Dibujar diagrama de los niveles</a:t>
            </a:r>
            <a:r>
              <a:rPr lang="es-AR" dirty="0" smtClean="0">
                <a:latin typeface="LiberationSerif"/>
              </a:rPr>
              <a:t>) </a:t>
            </a:r>
          </a:p>
          <a:p>
            <a:endParaRPr lang="es-AR" dirty="0" smtClean="0">
              <a:latin typeface="LiberationSerif"/>
            </a:endParaRPr>
          </a:p>
          <a:p>
            <a:r>
              <a:rPr lang="es-AR" dirty="0">
                <a:latin typeface="LiberationSerif"/>
              </a:rPr>
              <a:t>C</a:t>
            </a:r>
            <a:r>
              <a:rPr lang="es-AR" dirty="0" smtClean="0">
                <a:latin typeface="LiberationSerif"/>
              </a:rPr>
              <a:t>uando </a:t>
            </a:r>
            <a:r>
              <a:rPr lang="es-AR" dirty="0">
                <a:latin typeface="LiberationSerif"/>
              </a:rPr>
              <a:t>una computadora </a:t>
            </a:r>
            <a:r>
              <a:rPr lang="es-AR" dirty="0" smtClean="0">
                <a:latin typeface="LiberationSerif"/>
              </a:rPr>
              <a:t>cuenta con </a:t>
            </a:r>
            <a:r>
              <a:rPr lang="es-AR" dirty="0">
                <a:latin typeface="LiberationSerif"/>
              </a:rPr>
              <a:t>buenas cantidades de memoria caché (</a:t>
            </a:r>
            <a:r>
              <a:rPr lang="es-AR" dirty="0" smtClean="0">
                <a:latin typeface="LiberationSerif"/>
              </a:rPr>
              <a:t>la memoria </a:t>
            </a:r>
            <a:r>
              <a:rPr lang="es-AR" dirty="0">
                <a:latin typeface="LiberationSerif"/>
              </a:rPr>
              <a:t>más rápida), necesitará acceder </a:t>
            </a:r>
            <a:r>
              <a:rPr lang="es-AR" dirty="0" smtClean="0">
                <a:latin typeface="LiberationSerif"/>
              </a:rPr>
              <a:t>menos a </a:t>
            </a:r>
            <a:r>
              <a:rPr lang="es-AR" dirty="0">
                <a:latin typeface="LiberationSerif"/>
              </a:rPr>
              <a:t>la memoria RAM (más lenta en </a:t>
            </a:r>
            <a:r>
              <a:rPr lang="es-AR" dirty="0" smtClean="0">
                <a:latin typeface="LiberationSerif"/>
              </a:rPr>
              <a:t>comparación con </a:t>
            </a:r>
            <a:r>
              <a:rPr lang="es-AR" dirty="0">
                <a:latin typeface="LiberationSerif"/>
              </a:rPr>
              <a:t>la caché</a:t>
            </a:r>
            <a:r>
              <a:rPr lang="es-AR" dirty="0" smtClean="0">
                <a:latin typeface="LiberationSerif"/>
              </a:rPr>
              <a:t>).</a:t>
            </a:r>
          </a:p>
          <a:p>
            <a:endParaRPr lang="es-AR" dirty="0">
              <a:latin typeface="LiberationSerif"/>
            </a:endParaRPr>
          </a:p>
          <a:p>
            <a:r>
              <a:rPr lang="es-AR" dirty="0">
                <a:latin typeface="LiberationSerif"/>
              </a:rPr>
              <a:t>Y cuando se cuente con buenas cantidades </a:t>
            </a:r>
            <a:r>
              <a:rPr lang="es-AR" dirty="0" smtClean="0">
                <a:latin typeface="LiberationSerif"/>
              </a:rPr>
              <a:t>de memoria </a:t>
            </a:r>
            <a:r>
              <a:rPr lang="es-AR" dirty="0">
                <a:latin typeface="LiberationSerif"/>
              </a:rPr>
              <a:t>RAM, menos necesario será acudir a la</a:t>
            </a:r>
          </a:p>
          <a:p>
            <a:r>
              <a:rPr lang="es-AR" dirty="0">
                <a:latin typeface="LiberationSerif"/>
              </a:rPr>
              <a:t>memoria virtual (disco duro, miles de veces </a:t>
            </a:r>
            <a:r>
              <a:rPr lang="es-AR" dirty="0" smtClean="0">
                <a:latin typeface="LiberationSerif"/>
              </a:rPr>
              <a:t>más lento </a:t>
            </a:r>
            <a:r>
              <a:rPr lang="es-AR" dirty="0">
                <a:latin typeface="LiberationSerif"/>
              </a:rPr>
              <a:t>que la memoria RAM</a:t>
            </a:r>
            <a:r>
              <a:rPr lang="es-AR" dirty="0" smtClean="0">
                <a:latin typeface="LiberationSerif"/>
              </a:rPr>
              <a:t>).</a:t>
            </a:r>
          </a:p>
          <a:p>
            <a:endParaRPr lang="es-AR" dirty="0">
              <a:latin typeface="LiberationSerif"/>
            </a:endParaRPr>
          </a:p>
          <a:p>
            <a:r>
              <a:rPr lang="es-AR" i="1" dirty="0">
                <a:latin typeface="LiberationSerif"/>
              </a:rPr>
              <a:t>Esta es la explicación de por qué, </a:t>
            </a:r>
            <a:r>
              <a:rPr lang="es-AR" i="1" dirty="0" smtClean="0">
                <a:latin typeface="LiberationSerif"/>
              </a:rPr>
              <a:t>cuando ejecutamos </a:t>
            </a:r>
            <a:r>
              <a:rPr lang="es-AR" i="1" dirty="0">
                <a:latin typeface="LiberationSerif"/>
              </a:rPr>
              <a:t>muchas aplicaciones en un </a:t>
            </a:r>
            <a:r>
              <a:rPr lang="es-AR" i="1" dirty="0" smtClean="0">
                <a:latin typeface="LiberationSerif"/>
              </a:rPr>
              <a:t>equipo modesto</a:t>
            </a:r>
            <a:r>
              <a:rPr lang="es-AR" i="1" dirty="0">
                <a:latin typeface="LiberationSerif"/>
              </a:rPr>
              <a:t>, este se torna lento, y la luz de </a:t>
            </a:r>
            <a:r>
              <a:rPr lang="es-AR" i="1" dirty="0" smtClean="0">
                <a:latin typeface="LiberationSerif"/>
              </a:rPr>
              <a:t>actividad del </a:t>
            </a:r>
            <a:r>
              <a:rPr lang="es-AR" i="1" dirty="0">
                <a:latin typeface="LiberationSerif"/>
              </a:rPr>
              <a:t>disco duro no deja de titilar.</a:t>
            </a:r>
          </a:p>
        </p:txBody>
      </p:sp>
    </p:spTree>
    <p:extLst>
      <p:ext uri="{BB962C8B-B14F-4D97-AF65-F5344CB8AC3E}">
        <p14:creationId xmlns:p14="http://schemas.microsoft.com/office/powerpoint/2010/main" val="315783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4297</Words>
  <Application>Microsoft Office PowerPoint</Application>
  <PresentationFormat>Panorámica</PresentationFormat>
  <Paragraphs>500</Paragraphs>
  <Slides>38</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38</vt:i4>
      </vt:variant>
    </vt:vector>
  </HeadingPairs>
  <TitlesOfParts>
    <vt:vector size="50" baseType="lpstr">
      <vt:lpstr>Adobe Arabic</vt:lpstr>
      <vt:lpstr>Arial</vt:lpstr>
      <vt:lpstr>Bodoni MT</vt:lpstr>
      <vt:lpstr>Calibri</vt:lpstr>
      <vt:lpstr>Calibri Light</vt:lpstr>
      <vt:lpstr>DIN-Bold</vt:lpstr>
      <vt:lpstr>DIN-Regular</vt:lpstr>
      <vt:lpstr>LiberationSerif</vt:lpstr>
      <vt:lpstr>StagSans-Bold</vt:lpstr>
      <vt:lpstr>StagSans-Light</vt:lpstr>
      <vt:lpstr>StagSans-Medium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Notebook Lab</dc:creator>
  <cp:lastModifiedBy>Notebook Lab</cp:lastModifiedBy>
  <cp:revision>60</cp:revision>
  <cp:lastPrinted>2017-10-16T18:26:07Z</cp:lastPrinted>
  <dcterms:created xsi:type="dcterms:W3CDTF">2017-10-06T01:41:44Z</dcterms:created>
  <dcterms:modified xsi:type="dcterms:W3CDTF">2017-10-16T18:32:33Z</dcterms:modified>
</cp:coreProperties>
</file>