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78" r:id="rId4"/>
    <p:sldId id="27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0" r:id="rId16"/>
  </p:sldIdLst>
  <p:sldSz cx="12192000" cy="6858000"/>
  <p:notesSz cx="7053263" cy="93091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66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F6B2EEBD-7AEF-4E2F-A685-C1A6FDAD9CEE}" type="datetimeFigureOut">
              <a:rPr lang="es-AR" smtClean="0"/>
              <a:t>24/9/2018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63638"/>
            <a:ext cx="5586413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5327" y="4480004"/>
            <a:ext cx="5642610" cy="3665458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95217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9F905E4E-CED2-4492-B004-A28D79D1AAA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728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3049-F2B3-4D37-BD3F-60792E8E38B1}" type="datetime1">
              <a:rPr lang="es-AR" smtClean="0"/>
              <a:t>24/9/2018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908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F2832-3E04-49A7-B679-76D9AA180FE3}" type="datetime1">
              <a:rPr lang="es-AR" smtClean="0"/>
              <a:t>24/9/2018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468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63E2-79A3-40D4-B397-B06EF5B3A20D}" type="datetime1">
              <a:rPr lang="es-AR" smtClean="0"/>
              <a:t>24/9/2018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37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DDCB-D33F-4591-9FCA-7E4B28C529BA}" type="datetime1">
              <a:rPr lang="es-AR" smtClean="0"/>
              <a:t>24/9/2018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229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395D-7283-4F5F-8234-26BCB0186EBA}" type="datetime1">
              <a:rPr lang="es-AR" smtClean="0"/>
              <a:t>24/9/2018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812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D300-A0D4-4E46-A7F1-1D4D0291E899}" type="datetime1">
              <a:rPr lang="es-AR" smtClean="0"/>
              <a:t>24/9/2018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025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E58E-06B9-499C-9752-79F1D2179121}" type="datetime1">
              <a:rPr lang="es-AR" smtClean="0"/>
              <a:t>24/9/2018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426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440E-86FC-4308-AAE3-4A71343A3241}" type="datetime1">
              <a:rPr lang="es-AR" smtClean="0"/>
              <a:t>24/9/2018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018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EBF9-4078-4C75-960F-8AA5432E0C4B}" type="datetime1">
              <a:rPr lang="es-AR" smtClean="0"/>
              <a:t>24/9/2018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859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D4D5-1F7E-4FFF-96C0-722B6C4B6BA0}" type="datetime1">
              <a:rPr lang="es-AR" smtClean="0"/>
              <a:t>24/9/2018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163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6AF3-6C83-40FA-B62E-D3A866E3B171}" type="datetime1">
              <a:rPr lang="es-AR" smtClean="0"/>
              <a:t>24/9/2018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473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ECA56-2FA1-4CA6-AE18-DD4C403451C5}" type="datetime1">
              <a:rPr lang="es-AR" smtClean="0"/>
              <a:t>24/9/2018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676CD-028D-45B6-9F4A-4529E96E3F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968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17411" y="5570509"/>
            <a:ext cx="9144000" cy="1035277"/>
          </a:xfrm>
        </p:spPr>
        <p:txBody>
          <a:bodyPr>
            <a:normAutofit/>
          </a:bodyPr>
          <a:lstStyle/>
          <a:p>
            <a:r>
              <a:rPr lang="es-AR" sz="2800" dirty="0" smtClean="0">
                <a:latin typeface="Bodoni MT" panose="02070603080606020203" pitchFamily="18" charset="0"/>
              </a:rPr>
              <a:t>Universidad  Nacional de Lomas de </a:t>
            </a:r>
            <a:r>
              <a:rPr lang="es-AR" sz="2800" dirty="0">
                <a:latin typeface="Bodoni MT" panose="02070603080606020203" pitchFamily="18" charset="0"/>
              </a:rPr>
              <a:t>Z</a:t>
            </a:r>
            <a:r>
              <a:rPr lang="es-AR" sz="2800" dirty="0" smtClean="0">
                <a:latin typeface="Bodoni MT" panose="02070603080606020203" pitchFamily="18" charset="0"/>
              </a:rPr>
              <a:t>amora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694" y="650128"/>
            <a:ext cx="3445783" cy="4529501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428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675349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9504381" y="248869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2800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10</a:t>
            </a:fld>
            <a:endParaRPr lang="es-AR"/>
          </a:p>
        </p:txBody>
      </p:sp>
      <p:sp>
        <p:nvSpPr>
          <p:cNvPr id="7" name="Rectángulo 6"/>
          <p:cNvSpPr/>
          <p:nvPr/>
        </p:nvSpPr>
        <p:spPr>
          <a:xfrm>
            <a:off x="378823" y="889844"/>
            <a:ext cx="1163900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dirty="0">
                <a:solidFill>
                  <a:srgbClr val="333333"/>
                </a:solidFill>
                <a:latin typeface="LiberationSerif"/>
              </a:rPr>
              <a:t>El </a:t>
            </a:r>
            <a:r>
              <a:rPr lang="es-AR" sz="2400" b="1" dirty="0" err="1" smtClean="0">
                <a:solidFill>
                  <a:srgbClr val="333333"/>
                </a:solidFill>
                <a:latin typeface="LiberationSerif"/>
              </a:rPr>
              <a:t>southbridge</a:t>
            </a:r>
            <a:endParaRPr lang="es-AR" sz="2400" b="1" dirty="0" smtClean="0">
              <a:solidFill>
                <a:srgbClr val="333333"/>
              </a:solidFill>
              <a:latin typeface="LiberationSerif"/>
            </a:endParaRPr>
          </a:p>
          <a:p>
            <a:endParaRPr lang="es-AR" sz="2400" b="1" dirty="0">
              <a:solidFill>
                <a:srgbClr val="333333"/>
              </a:solidFill>
              <a:latin typeface="LiberationSerif"/>
            </a:endParaRPr>
          </a:p>
          <a:p>
            <a:r>
              <a:rPr lang="es-AR" sz="2400" dirty="0">
                <a:solidFill>
                  <a:srgbClr val="000000"/>
                </a:solidFill>
                <a:latin typeface="LiberationSerif"/>
              </a:rPr>
              <a:t>El objetivo de este integrado es el de </a:t>
            </a:r>
            <a:r>
              <a:rPr lang="es-AR" sz="2400" dirty="0" smtClean="0">
                <a:solidFill>
                  <a:srgbClr val="000000"/>
                </a:solidFill>
                <a:latin typeface="LiberationSerif"/>
              </a:rPr>
              <a:t>controlar gran </a:t>
            </a:r>
            <a:r>
              <a:rPr lang="es-AR" sz="2400" dirty="0">
                <a:solidFill>
                  <a:srgbClr val="000000"/>
                </a:solidFill>
                <a:latin typeface="LiberationSerif"/>
              </a:rPr>
              <a:t>número de dispositivos, </a:t>
            </a:r>
            <a:r>
              <a:rPr lang="es-AR" sz="2400" dirty="0" smtClean="0">
                <a:solidFill>
                  <a:srgbClr val="000000"/>
                </a:solidFill>
                <a:latin typeface="LiberationSerif"/>
              </a:rPr>
              <a:t>como:</a:t>
            </a:r>
          </a:p>
          <a:p>
            <a:endParaRPr lang="es-AR" sz="2400" dirty="0" smtClean="0">
              <a:solidFill>
                <a:srgbClr val="000000"/>
              </a:solidFill>
              <a:latin typeface="Liberation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>
                <a:solidFill>
                  <a:srgbClr val="000000"/>
                </a:solidFill>
                <a:latin typeface="LiberationSerif"/>
              </a:rPr>
              <a:t>la controladora del </a:t>
            </a:r>
            <a:r>
              <a:rPr lang="es-AR" sz="2400" dirty="0">
                <a:solidFill>
                  <a:srgbClr val="000000"/>
                </a:solidFill>
                <a:latin typeface="LiberationSerif"/>
              </a:rPr>
              <a:t>bus PCI, </a:t>
            </a:r>
            <a:endParaRPr lang="es-AR" sz="2400" dirty="0" smtClean="0">
              <a:solidFill>
                <a:srgbClr val="000000"/>
              </a:solidFill>
              <a:latin typeface="Liberation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>
                <a:solidFill>
                  <a:srgbClr val="000000"/>
                </a:solidFill>
                <a:latin typeface="LiberationSerif"/>
              </a:rPr>
              <a:t>los </a:t>
            </a:r>
            <a:r>
              <a:rPr lang="es-AR" sz="2400" dirty="0">
                <a:solidFill>
                  <a:srgbClr val="000000"/>
                </a:solidFill>
                <a:latin typeface="LiberationSerif"/>
              </a:rPr>
              <a:t>puertos USB y </a:t>
            </a:r>
            <a:r>
              <a:rPr lang="es-AR" sz="2400" dirty="0" err="1" smtClean="0">
                <a:solidFill>
                  <a:srgbClr val="000000"/>
                </a:solidFill>
                <a:latin typeface="LiberationSerif"/>
              </a:rPr>
              <a:t>Firewire</a:t>
            </a:r>
            <a:r>
              <a:rPr lang="es-AR" sz="2400" dirty="0" smtClean="0">
                <a:solidFill>
                  <a:srgbClr val="000000"/>
                </a:solidFill>
                <a:latin typeface="LiberationSerif"/>
              </a:rPr>
              <a:t>, 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>
                <a:solidFill>
                  <a:srgbClr val="000000"/>
                </a:solidFill>
                <a:latin typeface="LiberationSerif"/>
              </a:rPr>
              <a:t>las </a:t>
            </a:r>
            <a:r>
              <a:rPr lang="es-AR" sz="2400" dirty="0">
                <a:solidFill>
                  <a:srgbClr val="000000"/>
                </a:solidFill>
                <a:latin typeface="LiberationSerif"/>
              </a:rPr>
              <a:t>controladoras para unidades Serial-ATA </a:t>
            </a:r>
            <a:r>
              <a:rPr lang="es-AR" sz="2400" dirty="0" smtClean="0">
                <a:solidFill>
                  <a:srgbClr val="000000"/>
                </a:solidFill>
                <a:latin typeface="LiberationSerif"/>
              </a:rPr>
              <a:t>y </a:t>
            </a:r>
            <a:r>
              <a:rPr lang="es-AR" sz="2400" dirty="0" err="1" smtClean="0">
                <a:solidFill>
                  <a:srgbClr val="000000"/>
                </a:solidFill>
                <a:latin typeface="LiberationSerif"/>
              </a:rPr>
              <a:t>Parallel</a:t>
            </a:r>
            <a:r>
              <a:rPr lang="es-AR" sz="2400" dirty="0" smtClean="0">
                <a:solidFill>
                  <a:srgbClr val="000000"/>
                </a:solidFill>
                <a:latin typeface="LiberationSerif"/>
              </a:rPr>
              <a:t>-ATA</a:t>
            </a:r>
            <a:r>
              <a:rPr lang="es-AR" sz="2400" dirty="0">
                <a:solidFill>
                  <a:srgbClr val="000000"/>
                </a:solidFill>
                <a:latin typeface="LiberationSerif"/>
              </a:rPr>
              <a:t>, entre otras funciones</a:t>
            </a:r>
            <a:r>
              <a:rPr lang="es-AR" sz="2400" dirty="0" smtClean="0">
                <a:solidFill>
                  <a:srgbClr val="000000"/>
                </a:solidFill>
                <a:latin typeface="LiberationSerif"/>
              </a:rPr>
              <a:t>.</a:t>
            </a:r>
          </a:p>
          <a:p>
            <a:endParaRPr lang="es-AR" sz="2400" dirty="0">
              <a:solidFill>
                <a:srgbClr val="000000"/>
              </a:solidFill>
              <a:latin typeface="LiberationSerif"/>
            </a:endParaRPr>
          </a:p>
          <a:p>
            <a:r>
              <a:rPr lang="es-AR" sz="2400" dirty="0">
                <a:solidFill>
                  <a:srgbClr val="000000"/>
                </a:solidFill>
                <a:latin typeface="LiberationSerif"/>
              </a:rPr>
              <a:t>Vale aclarar que el fabricante Intel suele </a:t>
            </a:r>
            <a:r>
              <a:rPr lang="es-AR" sz="2400" dirty="0" smtClean="0">
                <a:solidFill>
                  <a:srgbClr val="000000"/>
                </a:solidFill>
                <a:latin typeface="LiberationSerif"/>
              </a:rPr>
              <a:t>denominar al </a:t>
            </a:r>
            <a:r>
              <a:rPr lang="es-AR" sz="2400" dirty="0" err="1">
                <a:solidFill>
                  <a:srgbClr val="000000"/>
                </a:solidFill>
                <a:latin typeface="LiberationSerif"/>
              </a:rPr>
              <a:t>southbridge</a:t>
            </a:r>
            <a:r>
              <a:rPr lang="es-AR" sz="2400" dirty="0">
                <a:solidFill>
                  <a:srgbClr val="000000"/>
                </a:solidFill>
                <a:latin typeface="LiberationSerif"/>
              </a:rPr>
              <a:t> (y a ciertas funciones </a:t>
            </a:r>
            <a:r>
              <a:rPr lang="es-AR" sz="2400" dirty="0" smtClean="0">
                <a:solidFill>
                  <a:srgbClr val="000000"/>
                </a:solidFill>
                <a:latin typeface="LiberationSerif"/>
              </a:rPr>
              <a:t>que dependen </a:t>
            </a:r>
            <a:r>
              <a:rPr lang="es-AR" sz="2400" dirty="0">
                <a:solidFill>
                  <a:srgbClr val="000000"/>
                </a:solidFill>
                <a:latin typeface="LiberationSerif"/>
              </a:rPr>
              <a:t>de él) con determinados nombres</a:t>
            </a:r>
            <a:r>
              <a:rPr lang="es-AR" sz="2400" dirty="0" smtClean="0">
                <a:solidFill>
                  <a:srgbClr val="000000"/>
                </a:solidFill>
                <a:latin typeface="LiberationSerif"/>
              </a:rPr>
              <a:t>.</a:t>
            </a:r>
          </a:p>
          <a:p>
            <a:endParaRPr lang="es-AR" sz="2400" dirty="0">
              <a:solidFill>
                <a:srgbClr val="000000"/>
              </a:solidFill>
              <a:latin typeface="LiberationSerif"/>
            </a:endParaRPr>
          </a:p>
          <a:p>
            <a:endParaRPr lang="es-AR" sz="2400" dirty="0">
              <a:latin typeface="LiberationSerif"/>
            </a:endParaRPr>
          </a:p>
        </p:txBody>
      </p:sp>
      <p:sp>
        <p:nvSpPr>
          <p:cNvPr id="10" name="Cuadro de texto 2"/>
          <p:cNvSpPr txBox="1">
            <a:spLocks noChangeArrowheads="1"/>
          </p:cNvSpPr>
          <p:nvPr/>
        </p:nvSpPr>
        <p:spPr bwMode="auto">
          <a:xfrm>
            <a:off x="3566463" y="511384"/>
            <a:ext cx="1377652" cy="323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AR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Prof. Gabriel Turitich</a:t>
            </a:r>
            <a:endParaRPr lang="es-A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8619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2908765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9504381" y="248869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2800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11</a:t>
            </a:fld>
            <a:endParaRPr lang="es-AR"/>
          </a:p>
        </p:txBody>
      </p:sp>
      <p:sp>
        <p:nvSpPr>
          <p:cNvPr id="10" name="Rectángulo 9"/>
          <p:cNvSpPr/>
          <p:nvPr/>
        </p:nvSpPr>
        <p:spPr>
          <a:xfrm>
            <a:off x="653142" y="1284500"/>
            <a:ext cx="1070065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000000"/>
                </a:solidFill>
                <a:latin typeface="LiberationSerif"/>
              </a:rPr>
              <a:t>Actualmente, Intel se refiere al </a:t>
            </a:r>
            <a:r>
              <a:rPr lang="es-AR" sz="2000" b="1" dirty="0" err="1">
                <a:solidFill>
                  <a:srgbClr val="000000"/>
                </a:solidFill>
                <a:latin typeface="LiberationSerif"/>
              </a:rPr>
              <a:t>southbridge</a:t>
            </a:r>
            <a:r>
              <a:rPr lang="es-AR" sz="2000" dirty="0">
                <a:solidFill>
                  <a:srgbClr val="000000"/>
                </a:solidFill>
                <a:latin typeface="LiberationSerif"/>
              </a:rPr>
              <a:t> como</a:t>
            </a:r>
            <a:r>
              <a:rPr lang="es-AR" sz="2000" dirty="0" smtClean="0">
                <a:solidFill>
                  <a:srgbClr val="000000"/>
                </a:solidFill>
                <a:latin typeface="LiberationSerif"/>
              </a:rPr>
              <a:t>:</a:t>
            </a:r>
          </a:p>
          <a:p>
            <a:endParaRPr lang="es-AR" sz="2000" dirty="0" smtClean="0">
              <a:solidFill>
                <a:srgbClr val="000000"/>
              </a:solidFill>
              <a:latin typeface="LiberationSerif"/>
            </a:endParaRPr>
          </a:p>
          <a:p>
            <a:r>
              <a:rPr lang="es-AR" sz="2000" b="1" dirty="0">
                <a:latin typeface="LiberationSerif"/>
              </a:rPr>
              <a:t>ICH</a:t>
            </a:r>
            <a:r>
              <a:rPr lang="es-AR" sz="2000" dirty="0">
                <a:latin typeface="LiberationSerif"/>
              </a:rPr>
              <a:t> (I/O </a:t>
            </a:r>
            <a:r>
              <a:rPr lang="es-AR" sz="2000" dirty="0" err="1">
                <a:latin typeface="LiberationSerif"/>
              </a:rPr>
              <a:t>Controller</a:t>
            </a:r>
            <a:r>
              <a:rPr lang="es-AR" sz="2000" dirty="0">
                <a:latin typeface="LiberationSerif"/>
              </a:rPr>
              <a:t> </a:t>
            </a:r>
            <a:r>
              <a:rPr lang="es-AR" sz="2000" dirty="0" err="1">
                <a:latin typeface="LiberationSerif"/>
              </a:rPr>
              <a:t>Hub</a:t>
            </a:r>
            <a:r>
              <a:rPr lang="es-AR" sz="2000" dirty="0">
                <a:latin typeface="LiberationSerif"/>
              </a:rPr>
              <a:t>). Esta </a:t>
            </a:r>
            <a:r>
              <a:rPr lang="es-AR" sz="2000" dirty="0" smtClean="0">
                <a:latin typeface="LiberationSerif"/>
              </a:rPr>
              <a:t>denominación nació </a:t>
            </a:r>
            <a:r>
              <a:rPr lang="es-AR" sz="2000" dirty="0">
                <a:latin typeface="LiberationSerif"/>
              </a:rPr>
              <a:t>en 1999 con la primera versión </a:t>
            </a:r>
            <a:r>
              <a:rPr lang="es-AR" sz="2000" dirty="0" smtClean="0">
                <a:latin typeface="LiberationSerif"/>
              </a:rPr>
              <a:t>del </a:t>
            </a:r>
            <a:r>
              <a:rPr lang="es-AR" sz="2000" dirty="0" err="1" smtClean="0">
                <a:latin typeface="LiberationSerif"/>
              </a:rPr>
              <a:t>southbrigde</a:t>
            </a:r>
            <a:r>
              <a:rPr lang="es-AR" sz="2000" dirty="0" smtClean="0">
                <a:latin typeface="LiberationSerif"/>
              </a:rPr>
              <a:t> </a:t>
            </a:r>
            <a:r>
              <a:rPr lang="es-AR" sz="2000" dirty="0">
                <a:latin typeface="LiberationSerif"/>
              </a:rPr>
              <a:t>Intel 82801, que luego </a:t>
            </a:r>
            <a:r>
              <a:rPr lang="es-AR" sz="2000" dirty="0" smtClean="0">
                <a:latin typeface="LiberationSerif"/>
              </a:rPr>
              <a:t>evolucionó hasta </a:t>
            </a:r>
            <a:r>
              <a:rPr lang="es-AR" sz="2000" dirty="0">
                <a:latin typeface="LiberationSerif"/>
              </a:rPr>
              <a:t>su actual versión (</a:t>
            </a:r>
            <a:r>
              <a:rPr lang="es-AR" sz="2000" b="1" dirty="0">
                <a:latin typeface="LiberationSerif"/>
              </a:rPr>
              <a:t>ICH10</a:t>
            </a:r>
            <a:r>
              <a:rPr lang="es-AR" sz="2000" b="1" dirty="0" smtClean="0">
                <a:latin typeface="LiberationSerif"/>
              </a:rPr>
              <a:t>).</a:t>
            </a:r>
          </a:p>
          <a:p>
            <a:endParaRPr lang="es-AR" sz="2000" dirty="0">
              <a:latin typeface="LiberationSerif"/>
            </a:endParaRPr>
          </a:p>
          <a:p>
            <a:r>
              <a:rPr lang="es-AR" sz="2000" b="1" dirty="0" smtClean="0">
                <a:latin typeface="LiberationSerif"/>
              </a:rPr>
              <a:t>OHCI</a:t>
            </a:r>
            <a:r>
              <a:rPr lang="es-AR" sz="2000" dirty="0" smtClean="0">
                <a:latin typeface="LiberationSerif"/>
              </a:rPr>
              <a:t> </a:t>
            </a:r>
            <a:r>
              <a:rPr lang="es-AR" sz="2000" dirty="0">
                <a:latin typeface="LiberationSerif"/>
              </a:rPr>
              <a:t>(</a:t>
            </a:r>
            <a:r>
              <a:rPr lang="es-AR" sz="2000" i="1" dirty="0">
                <a:latin typeface="LiberationSerif"/>
              </a:rPr>
              <a:t>Open Host </a:t>
            </a:r>
            <a:r>
              <a:rPr lang="es-AR" sz="2000" i="1" dirty="0" err="1">
                <a:latin typeface="LiberationSerif"/>
              </a:rPr>
              <a:t>Controller</a:t>
            </a:r>
            <a:r>
              <a:rPr lang="es-AR" sz="2000" i="1" dirty="0">
                <a:latin typeface="LiberationSerif"/>
              </a:rPr>
              <a:t> Interface</a:t>
            </a:r>
            <a:r>
              <a:rPr lang="es-AR" sz="2000" dirty="0">
                <a:latin typeface="LiberationSerif"/>
              </a:rPr>
              <a:t>), </a:t>
            </a:r>
            <a:r>
              <a:rPr lang="es-AR" sz="2000" dirty="0" smtClean="0">
                <a:latin typeface="LiberationSerif"/>
              </a:rPr>
              <a:t>que se </a:t>
            </a:r>
            <a:r>
              <a:rPr lang="es-AR" sz="2000" dirty="0">
                <a:latin typeface="LiberationSerif"/>
              </a:rPr>
              <a:t>encarga de administrar las conexiones </a:t>
            </a:r>
            <a:r>
              <a:rPr lang="es-AR" sz="2000" dirty="0" smtClean="0">
                <a:latin typeface="LiberationSerif"/>
              </a:rPr>
              <a:t>USB 1.1 </a:t>
            </a:r>
            <a:r>
              <a:rPr lang="es-AR" sz="2000" dirty="0">
                <a:latin typeface="LiberationSerif"/>
              </a:rPr>
              <a:t>y </a:t>
            </a:r>
            <a:r>
              <a:rPr lang="es-AR" sz="2000" dirty="0" err="1">
                <a:latin typeface="LiberationSerif"/>
              </a:rPr>
              <a:t>FireWire</a:t>
            </a:r>
            <a:r>
              <a:rPr lang="es-AR" sz="2000" dirty="0">
                <a:latin typeface="LiberationSerif"/>
              </a:rPr>
              <a:t>; </a:t>
            </a:r>
            <a:endParaRPr lang="es-AR" sz="2000" dirty="0" smtClean="0">
              <a:latin typeface="LiberationSerif"/>
            </a:endParaRPr>
          </a:p>
          <a:p>
            <a:endParaRPr lang="es-AR" sz="2000" dirty="0" smtClean="0">
              <a:latin typeface="LiberationSerif"/>
            </a:endParaRPr>
          </a:p>
          <a:p>
            <a:r>
              <a:rPr lang="es-AR" sz="2000" b="1" dirty="0" smtClean="0">
                <a:latin typeface="LiberationSerif"/>
              </a:rPr>
              <a:t>UHCI</a:t>
            </a:r>
            <a:r>
              <a:rPr lang="es-AR" sz="2000" dirty="0" smtClean="0">
                <a:latin typeface="LiberationSerif"/>
              </a:rPr>
              <a:t> </a:t>
            </a:r>
            <a:r>
              <a:rPr lang="es-AR" sz="2000" dirty="0">
                <a:latin typeface="LiberationSerif"/>
              </a:rPr>
              <a:t>(</a:t>
            </a:r>
            <a:r>
              <a:rPr lang="es-AR" sz="2000" i="1" dirty="0">
                <a:latin typeface="LiberationSerif"/>
              </a:rPr>
              <a:t>Universal Host </a:t>
            </a:r>
            <a:r>
              <a:rPr lang="es-AR" sz="2000" i="1" dirty="0" err="1" smtClean="0">
                <a:latin typeface="LiberationSerif"/>
              </a:rPr>
              <a:t>Controller</a:t>
            </a:r>
            <a:r>
              <a:rPr lang="es-AR" sz="2000" i="1" dirty="0">
                <a:latin typeface="LiberationSerif"/>
              </a:rPr>
              <a:t> </a:t>
            </a:r>
            <a:r>
              <a:rPr lang="es-AR" sz="2000" i="1" dirty="0" smtClean="0">
                <a:latin typeface="LiberationSerif"/>
              </a:rPr>
              <a:t>Interface</a:t>
            </a:r>
            <a:r>
              <a:rPr lang="es-AR" sz="2000" dirty="0">
                <a:latin typeface="LiberationSerif"/>
              </a:rPr>
              <a:t>), que es la parte del </a:t>
            </a:r>
            <a:r>
              <a:rPr lang="es-AR" sz="2000" dirty="0" err="1" smtClean="0">
                <a:latin typeface="LiberationSerif"/>
              </a:rPr>
              <a:t>southbridge</a:t>
            </a:r>
            <a:r>
              <a:rPr lang="es-AR" sz="2000" dirty="0">
                <a:latin typeface="LiberationSerif"/>
              </a:rPr>
              <a:t> </a:t>
            </a:r>
            <a:r>
              <a:rPr lang="es-AR" sz="2000" dirty="0" smtClean="0">
                <a:latin typeface="LiberationSerif"/>
              </a:rPr>
              <a:t>encargada </a:t>
            </a:r>
            <a:r>
              <a:rPr lang="es-AR" sz="2000" dirty="0">
                <a:latin typeface="LiberationSerif"/>
              </a:rPr>
              <a:t>de gestionar las conexiones USB 1.0</a:t>
            </a:r>
            <a:r>
              <a:rPr lang="es-AR" sz="2000" dirty="0" smtClean="0">
                <a:latin typeface="LiberationSerif"/>
              </a:rPr>
              <a:t>;</a:t>
            </a:r>
          </a:p>
          <a:p>
            <a:endParaRPr lang="es-AR" sz="2000" dirty="0">
              <a:latin typeface="LiberationSerif"/>
            </a:endParaRPr>
          </a:p>
          <a:p>
            <a:r>
              <a:rPr lang="es-AR" sz="2000" b="1" dirty="0" smtClean="0">
                <a:latin typeface="LiberationSerif"/>
              </a:rPr>
              <a:t>EHCI</a:t>
            </a:r>
            <a:r>
              <a:rPr lang="es-AR" sz="2000" dirty="0" smtClean="0">
                <a:latin typeface="LiberationSerif"/>
              </a:rPr>
              <a:t> </a:t>
            </a:r>
            <a:r>
              <a:rPr lang="es-AR" sz="2000" dirty="0">
                <a:latin typeface="LiberationSerif"/>
              </a:rPr>
              <a:t>(</a:t>
            </a:r>
            <a:r>
              <a:rPr lang="es-AR" sz="2000" i="1" dirty="0" err="1">
                <a:latin typeface="LiberationSerif"/>
              </a:rPr>
              <a:t>Enhanced</a:t>
            </a:r>
            <a:r>
              <a:rPr lang="es-AR" sz="2000" i="1" dirty="0">
                <a:latin typeface="LiberationSerif"/>
              </a:rPr>
              <a:t> Host </a:t>
            </a:r>
            <a:r>
              <a:rPr lang="es-AR" sz="2000" i="1" dirty="0" err="1">
                <a:latin typeface="LiberationSerif"/>
              </a:rPr>
              <a:t>Controller</a:t>
            </a:r>
            <a:r>
              <a:rPr lang="es-AR" sz="2000" i="1" dirty="0">
                <a:latin typeface="LiberationSerif"/>
              </a:rPr>
              <a:t> Interface</a:t>
            </a:r>
            <a:r>
              <a:rPr lang="es-AR" sz="2000" dirty="0" smtClean="0">
                <a:latin typeface="LiberationSerif"/>
              </a:rPr>
              <a:t>), encargada </a:t>
            </a:r>
            <a:r>
              <a:rPr lang="es-AR" sz="2000" dirty="0">
                <a:latin typeface="LiberationSerif"/>
              </a:rPr>
              <a:t>de controlar funciones USB 2.0</a:t>
            </a:r>
            <a:r>
              <a:rPr lang="es-AR" sz="2000" dirty="0" smtClean="0">
                <a:latin typeface="LiberationSerif"/>
              </a:rPr>
              <a:t>.</a:t>
            </a:r>
          </a:p>
          <a:p>
            <a:endParaRPr lang="es-AR" sz="2000" dirty="0">
              <a:solidFill>
                <a:srgbClr val="000000"/>
              </a:solidFill>
              <a:latin typeface="LiberationSerif"/>
            </a:endParaRPr>
          </a:p>
          <a:p>
            <a:r>
              <a:rPr lang="es-AR" sz="2000" b="1" dirty="0" err="1">
                <a:latin typeface="StagSans-Medium"/>
              </a:rPr>
              <a:t>xHCI</a:t>
            </a:r>
            <a:r>
              <a:rPr lang="es-AR" sz="2000" dirty="0">
                <a:latin typeface="StagSans-Medium"/>
              </a:rPr>
              <a:t> </a:t>
            </a:r>
            <a:r>
              <a:rPr lang="es-AR" sz="2000" dirty="0">
                <a:latin typeface="StagSans-Light"/>
              </a:rPr>
              <a:t>(</a:t>
            </a:r>
            <a:r>
              <a:rPr lang="es-AR" sz="2000" i="1" dirty="0" err="1" smtClean="0">
                <a:latin typeface="StagSans-BookItalic"/>
              </a:rPr>
              <a:t>ExtensibleHost</a:t>
            </a:r>
            <a:r>
              <a:rPr lang="es-AR" sz="2000" i="1" dirty="0" smtClean="0">
                <a:latin typeface="StagSans-BookItalic"/>
              </a:rPr>
              <a:t> </a:t>
            </a:r>
            <a:r>
              <a:rPr lang="es-AR" sz="2000" i="1" dirty="0" err="1">
                <a:latin typeface="StagSans-BookItalic"/>
              </a:rPr>
              <a:t>Controller</a:t>
            </a:r>
            <a:r>
              <a:rPr lang="es-AR" sz="2000" i="1" dirty="0">
                <a:latin typeface="StagSans-BookItalic"/>
              </a:rPr>
              <a:t> Interface</a:t>
            </a:r>
            <a:r>
              <a:rPr lang="es-AR" sz="2000" dirty="0">
                <a:latin typeface="StagSans-Light"/>
              </a:rPr>
              <a:t>), que </a:t>
            </a:r>
            <a:r>
              <a:rPr lang="es-AR" sz="2000" dirty="0" smtClean="0">
                <a:latin typeface="StagSans-Light"/>
              </a:rPr>
              <a:t>proporciona compatibilidad </a:t>
            </a:r>
            <a:r>
              <a:rPr lang="es-AR" sz="2000" dirty="0">
                <a:latin typeface="StagSans-Light"/>
              </a:rPr>
              <a:t>con todas las normas USB (</a:t>
            </a:r>
            <a:r>
              <a:rPr lang="es-AR" sz="2000" dirty="0" smtClean="0">
                <a:latin typeface="StagSans-Light"/>
              </a:rPr>
              <a:t>3.0, 2.0 </a:t>
            </a:r>
            <a:r>
              <a:rPr lang="es-AR" sz="2000" dirty="0">
                <a:latin typeface="StagSans-Light"/>
              </a:rPr>
              <a:t>y 1.1) junto con importantes ventajas: </a:t>
            </a:r>
            <a:r>
              <a:rPr lang="es-AR" sz="2000" dirty="0" smtClean="0">
                <a:latin typeface="StagSans-Light"/>
              </a:rPr>
              <a:t>menor consumo</a:t>
            </a:r>
            <a:r>
              <a:rPr lang="es-AR" sz="2000" dirty="0">
                <a:latin typeface="StagSans-Light"/>
              </a:rPr>
              <a:t>, mayor velocidad y mejor soporte </a:t>
            </a:r>
            <a:r>
              <a:rPr lang="es-AR" sz="2000" dirty="0" smtClean="0">
                <a:latin typeface="StagSans-Light"/>
              </a:rPr>
              <a:t>para tecnologías </a:t>
            </a:r>
            <a:r>
              <a:rPr lang="es-AR" sz="2000" dirty="0">
                <a:latin typeface="StagSans-Light"/>
              </a:rPr>
              <a:t>de virtualización</a:t>
            </a:r>
            <a:r>
              <a:rPr lang="es-AR" sz="2000" dirty="0" smtClean="0">
                <a:latin typeface="StagSans-Light"/>
              </a:rPr>
              <a:t>.</a:t>
            </a:r>
          </a:p>
          <a:p>
            <a:endParaRPr lang="es-AR" sz="2000" dirty="0">
              <a:solidFill>
                <a:srgbClr val="000000"/>
              </a:solidFill>
              <a:latin typeface="StagSans-Light"/>
            </a:endParaRPr>
          </a:p>
          <a:p>
            <a:endParaRPr lang="es-AR" sz="2000" dirty="0">
              <a:solidFill>
                <a:srgbClr val="000000"/>
              </a:solidFill>
              <a:latin typeface="LiberationSerif"/>
            </a:endParaRPr>
          </a:p>
        </p:txBody>
      </p:sp>
      <p:sp>
        <p:nvSpPr>
          <p:cNvPr id="11" name="Cuadro de texto 2"/>
          <p:cNvSpPr txBox="1">
            <a:spLocks noChangeArrowheads="1"/>
          </p:cNvSpPr>
          <p:nvPr/>
        </p:nvSpPr>
        <p:spPr bwMode="auto">
          <a:xfrm>
            <a:off x="3566463" y="511384"/>
            <a:ext cx="1377652" cy="323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AR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Prof. Gabriel Turitich</a:t>
            </a:r>
            <a:endParaRPr lang="es-A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9282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675349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9504381" y="248869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2800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12</a:t>
            </a:fld>
            <a:endParaRPr lang="es-AR"/>
          </a:p>
        </p:txBody>
      </p:sp>
      <p:sp>
        <p:nvSpPr>
          <p:cNvPr id="2" name="Rectángulo 1"/>
          <p:cNvSpPr/>
          <p:nvPr/>
        </p:nvSpPr>
        <p:spPr>
          <a:xfrm>
            <a:off x="796834" y="1153518"/>
            <a:ext cx="108813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latin typeface="LiberationSerif"/>
              </a:rPr>
              <a:t>El </a:t>
            </a:r>
            <a:r>
              <a:rPr lang="es-AR" sz="2000" b="1" dirty="0" err="1">
                <a:latin typeface="LiberationSerif"/>
              </a:rPr>
              <a:t>southbridge</a:t>
            </a:r>
            <a:r>
              <a:rPr lang="es-AR" sz="2000" dirty="0">
                <a:latin typeface="LiberationSerif"/>
              </a:rPr>
              <a:t> es también el encargado de </a:t>
            </a:r>
            <a:r>
              <a:rPr lang="es-AR" sz="2000" dirty="0" smtClean="0">
                <a:latin typeface="LiberationSerif"/>
              </a:rPr>
              <a:t>alojar una </a:t>
            </a:r>
            <a:r>
              <a:rPr lang="es-AR" sz="2000" dirty="0">
                <a:latin typeface="LiberationSerif"/>
              </a:rPr>
              <a:t>pequeña memoria conocida como </a:t>
            </a:r>
            <a:r>
              <a:rPr lang="es-AR" sz="2000" b="1" dirty="0" smtClean="0">
                <a:latin typeface="LiberationSerif"/>
              </a:rPr>
              <a:t>CMOS RAM</a:t>
            </a:r>
            <a:r>
              <a:rPr lang="es-AR" sz="2000" dirty="0">
                <a:latin typeface="LiberationSerif"/>
              </a:rPr>
              <a:t>, la cual almacena la configuración que </a:t>
            </a:r>
            <a:r>
              <a:rPr lang="es-AR" sz="2000" dirty="0" smtClean="0">
                <a:latin typeface="LiberationSerif"/>
              </a:rPr>
              <a:t>se establece </a:t>
            </a:r>
            <a:r>
              <a:rPr lang="es-AR" sz="2000" dirty="0">
                <a:latin typeface="LiberationSerif"/>
              </a:rPr>
              <a:t>mediante el </a:t>
            </a:r>
            <a:r>
              <a:rPr lang="es-AR" sz="2000" b="1" dirty="0" err="1">
                <a:latin typeface="LiberationSerif"/>
              </a:rPr>
              <a:t>Setup</a:t>
            </a:r>
            <a:r>
              <a:rPr lang="es-AR" sz="2000" b="1" dirty="0">
                <a:latin typeface="LiberationSerif"/>
              </a:rPr>
              <a:t> del BIOS</a:t>
            </a:r>
            <a:r>
              <a:rPr lang="es-AR" sz="2000" dirty="0">
                <a:latin typeface="LiberationSerif"/>
              </a:rPr>
              <a:t>: </a:t>
            </a:r>
            <a:endParaRPr lang="es-AR" sz="2000" dirty="0" smtClean="0">
              <a:latin typeface="LiberationSerif"/>
            </a:endParaRPr>
          </a:p>
          <a:p>
            <a:r>
              <a:rPr lang="es-AR" sz="2000" dirty="0" smtClean="0">
                <a:latin typeface="LiberationSerif"/>
              </a:rPr>
              <a:t>cantidad y tipos </a:t>
            </a:r>
            <a:r>
              <a:rPr lang="es-AR" sz="2000" dirty="0">
                <a:latin typeface="LiberationSerif"/>
              </a:rPr>
              <a:t>de discos duros </a:t>
            </a:r>
            <a:r>
              <a:rPr lang="es-AR" sz="2000" dirty="0" smtClean="0">
                <a:latin typeface="LiberationSerif"/>
              </a:rPr>
              <a:t>conectados </a:t>
            </a:r>
          </a:p>
          <a:p>
            <a:r>
              <a:rPr lang="es-AR" sz="2000" dirty="0" smtClean="0">
                <a:latin typeface="LiberationSerif"/>
              </a:rPr>
              <a:t>Parámetros que </a:t>
            </a:r>
            <a:r>
              <a:rPr lang="es-AR" sz="2000" dirty="0">
                <a:latin typeface="LiberationSerif"/>
              </a:rPr>
              <a:t>afectan al procesador, </a:t>
            </a:r>
            <a:endParaRPr lang="es-AR" sz="2000" dirty="0" smtClean="0">
              <a:latin typeface="LiberationSerif"/>
            </a:endParaRPr>
          </a:p>
          <a:p>
            <a:r>
              <a:rPr lang="es-AR" sz="2000" dirty="0" smtClean="0">
                <a:latin typeface="LiberationSerif"/>
              </a:rPr>
              <a:t>la memoria RAM </a:t>
            </a:r>
            <a:r>
              <a:rPr lang="es-AR" sz="2000" dirty="0">
                <a:latin typeface="LiberationSerif"/>
              </a:rPr>
              <a:t>y el bus PCI-Express, entre otros</a:t>
            </a:r>
            <a:r>
              <a:rPr lang="es-AR" sz="2000" dirty="0" smtClean="0">
                <a:latin typeface="LiberationSerif"/>
              </a:rPr>
              <a:t>.</a:t>
            </a:r>
          </a:p>
          <a:p>
            <a:endParaRPr lang="es-AR" sz="2000" dirty="0">
              <a:latin typeface="LiberationSerif"/>
            </a:endParaRPr>
          </a:p>
          <a:p>
            <a:r>
              <a:rPr lang="es-AR" sz="2000" dirty="0">
                <a:latin typeface="LiberationSerif"/>
              </a:rPr>
              <a:t>Un componente relacionado a la </a:t>
            </a:r>
            <a:r>
              <a:rPr lang="es-AR" sz="2000" dirty="0" smtClean="0">
                <a:latin typeface="LiberationSerif"/>
              </a:rPr>
              <a:t>memoria CMOS </a:t>
            </a:r>
            <a:r>
              <a:rPr lang="es-AR" sz="2000" dirty="0">
                <a:latin typeface="LiberationSerif"/>
              </a:rPr>
              <a:t>RAM es el RTC (</a:t>
            </a:r>
            <a:r>
              <a:rPr lang="es-AR" sz="2000" i="1" dirty="0">
                <a:latin typeface="LiberationSerif"/>
              </a:rPr>
              <a:t>Real Time </a:t>
            </a:r>
            <a:r>
              <a:rPr lang="es-AR" sz="2000" i="1" dirty="0" err="1">
                <a:latin typeface="LiberationSerif"/>
              </a:rPr>
              <a:t>Clock</a:t>
            </a:r>
            <a:r>
              <a:rPr lang="es-AR" sz="2000" dirty="0">
                <a:latin typeface="LiberationSerif"/>
              </a:rPr>
              <a:t>) o reloj</a:t>
            </a:r>
          </a:p>
          <a:p>
            <a:r>
              <a:rPr lang="es-AR" sz="2000" dirty="0">
                <a:latin typeface="LiberationSerif"/>
              </a:rPr>
              <a:t>de tiempo real, y también suele estar </a:t>
            </a:r>
            <a:r>
              <a:rPr lang="es-AR" sz="2000" dirty="0" smtClean="0">
                <a:latin typeface="LiberationSerif"/>
              </a:rPr>
              <a:t>integrado en </a:t>
            </a:r>
            <a:r>
              <a:rPr lang="es-AR" sz="2000" dirty="0">
                <a:latin typeface="LiberationSerif"/>
              </a:rPr>
              <a:t>el </a:t>
            </a:r>
            <a:r>
              <a:rPr lang="es-AR" sz="2000" dirty="0" err="1">
                <a:latin typeface="LiberationSerif"/>
              </a:rPr>
              <a:t>southbridge</a:t>
            </a:r>
            <a:r>
              <a:rPr lang="es-AR" sz="2000" dirty="0" smtClean="0">
                <a:latin typeface="LiberationSerif"/>
              </a:rPr>
              <a:t>.</a:t>
            </a:r>
          </a:p>
          <a:p>
            <a:endParaRPr lang="es-AR" sz="2000" dirty="0">
              <a:latin typeface="LiberationSerif"/>
            </a:endParaRPr>
          </a:p>
          <a:p>
            <a:r>
              <a:rPr lang="es-AR" sz="2000" dirty="0">
                <a:latin typeface="LiberationSerif"/>
              </a:rPr>
              <a:t>Se trata de un simple contador digital de </a:t>
            </a:r>
            <a:r>
              <a:rPr lang="es-AR" sz="2000" dirty="0" smtClean="0">
                <a:latin typeface="LiberationSerif"/>
              </a:rPr>
              <a:t>fecha y </a:t>
            </a:r>
            <a:r>
              <a:rPr lang="es-AR" sz="2000" dirty="0">
                <a:latin typeface="LiberationSerif"/>
              </a:rPr>
              <a:t>hora que impacta constantemente su valor</a:t>
            </a:r>
          </a:p>
          <a:p>
            <a:r>
              <a:rPr lang="es-AR" sz="2000" dirty="0">
                <a:latin typeface="LiberationSerif"/>
              </a:rPr>
              <a:t>actual en la memoria CMOS RAM</a:t>
            </a:r>
            <a:r>
              <a:rPr lang="es-AR" sz="2000" dirty="0" smtClean="0">
                <a:latin typeface="LiberationSerif"/>
              </a:rPr>
              <a:t>.</a:t>
            </a:r>
          </a:p>
          <a:p>
            <a:endParaRPr lang="es-AR" sz="2000" dirty="0">
              <a:latin typeface="LiberationSerif"/>
            </a:endParaRPr>
          </a:p>
          <a:p>
            <a:r>
              <a:rPr lang="es-AR" sz="2000" dirty="0">
                <a:latin typeface="StagSans-Light"/>
              </a:rPr>
              <a:t>El </a:t>
            </a:r>
            <a:r>
              <a:rPr lang="es-AR" sz="2000" b="1" dirty="0" err="1">
                <a:latin typeface="StagSans-Light"/>
              </a:rPr>
              <a:t>southbridge</a:t>
            </a:r>
            <a:r>
              <a:rPr lang="es-AR" sz="2000" dirty="0">
                <a:latin typeface="StagSans-Light"/>
              </a:rPr>
              <a:t> también se encarga de </a:t>
            </a:r>
            <a:r>
              <a:rPr lang="es-AR" sz="2000" dirty="0" smtClean="0">
                <a:latin typeface="StagSans-Light"/>
              </a:rPr>
              <a:t>administrar las </a:t>
            </a:r>
            <a:r>
              <a:rPr lang="es-AR" sz="2000" dirty="0">
                <a:latin typeface="StagSans-Light"/>
              </a:rPr>
              <a:t>peticiones de interrupción (IRQ) y el </a:t>
            </a:r>
            <a:r>
              <a:rPr lang="es-AR" sz="2000" dirty="0" smtClean="0">
                <a:latin typeface="StagSans-Light"/>
              </a:rPr>
              <a:t>acceso directo </a:t>
            </a:r>
            <a:r>
              <a:rPr lang="es-AR" sz="2000" dirty="0">
                <a:latin typeface="StagSans-Light"/>
              </a:rPr>
              <a:t>a memoria (DMA) que los </a:t>
            </a:r>
            <a:r>
              <a:rPr lang="es-AR" sz="2000" dirty="0" smtClean="0">
                <a:latin typeface="StagSans-Light"/>
              </a:rPr>
              <a:t>dispositivos necesitan </a:t>
            </a:r>
            <a:r>
              <a:rPr lang="es-AR" sz="2000" dirty="0">
                <a:latin typeface="StagSans-Light"/>
              </a:rPr>
              <a:t>para comunicarse con el procesador </a:t>
            </a:r>
            <a:r>
              <a:rPr lang="es-AR" sz="2000" dirty="0" smtClean="0">
                <a:latin typeface="StagSans-Light"/>
              </a:rPr>
              <a:t>y la </a:t>
            </a:r>
            <a:r>
              <a:rPr lang="es-AR" sz="2000" dirty="0">
                <a:latin typeface="StagSans-Light"/>
              </a:rPr>
              <a:t>memoria RAM, </a:t>
            </a:r>
            <a:r>
              <a:rPr lang="es-AR" sz="2000" dirty="0" smtClean="0">
                <a:latin typeface="StagSans-Light"/>
              </a:rPr>
              <a:t>respectivamente</a:t>
            </a:r>
            <a:r>
              <a:rPr lang="es-AR" sz="2000" i="1" dirty="0" smtClean="0">
                <a:latin typeface="StagSans-Light"/>
              </a:rPr>
              <a:t>. (Se explicara mas adelante)</a:t>
            </a:r>
            <a:endParaRPr lang="es-AR" sz="2000" i="1" dirty="0">
              <a:latin typeface="LiberationSerif"/>
            </a:endParaRPr>
          </a:p>
        </p:txBody>
      </p:sp>
      <p:sp>
        <p:nvSpPr>
          <p:cNvPr id="10" name="Cuadro de texto 2"/>
          <p:cNvSpPr txBox="1">
            <a:spLocks noChangeArrowheads="1"/>
          </p:cNvSpPr>
          <p:nvPr/>
        </p:nvSpPr>
        <p:spPr bwMode="auto">
          <a:xfrm>
            <a:off x="3566463" y="511384"/>
            <a:ext cx="1377652" cy="323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AR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Prof. Gabriel Turitich</a:t>
            </a:r>
            <a:endParaRPr lang="es-A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3191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675349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9504381" y="248869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2800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13</a:t>
            </a:fld>
            <a:endParaRPr lang="es-AR" dirty="0"/>
          </a:p>
        </p:txBody>
      </p:sp>
      <p:sp>
        <p:nvSpPr>
          <p:cNvPr id="11" name="Rectángulo 10"/>
          <p:cNvSpPr/>
          <p:nvPr/>
        </p:nvSpPr>
        <p:spPr>
          <a:xfrm>
            <a:off x="655320" y="915920"/>
            <a:ext cx="106984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 smtClean="0">
                <a:solidFill>
                  <a:srgbClr val="333333"/>
                </a:solidFill>
                <a:latin typeface="LiberationSerif"/>
              </a:rPr>
              <a:t>Fabricantes</a:t>
            </a:r>
          </a:p>
          <a:p>
            <a:endParaRPr lang="es-AR" sz="2000" b="1" dirty="0">
              <a:solidFill>
                <a:srgbClr val="333333"/>
              </a:solidFill>
              <a:latin typeface="LiberationSerif"/>
            </a:endParaRPr>
          </a:p>
          <a:p>
            <a:r>
              <a:rPr lang="es-AR" sz="2000" dirty="0">
                <a:solidFill>
                  <a:srgbClr val="000000"/>
                </a:solidFill>
                <a:latin typeface="LiberationSerif"/>
              </a:rPr>
              <a:t>En la actualidad, los más importantes </a:t>
            </a:r>
            <a:r>
              <a:rPr lang="es-AR" sz="2000" dirty="0" smtClean="0">
                <a:solidFill>
                  <a:srgbClr val="000000"/>
                </a:solidFill>
                <a:latin typeface="LiberationSerif"/>
              </a:rPr>
              <a:t>fabricantes de </a:t>
            </a:r>
            <a:r>
              <a:rPr lang="es-AR" sz="2000" dirty="0">
                <a:solidFill>
                  <a:srgbClr val="000000"/>
                </a:solidFill>
                <a:latin typeface="LiberationSerif"/>
              </a:rPr>
              <a:t>chipsets son </a:t>
            </a:r>
            <a:r>
              <a:rPr lang="es-AR" sz="2000" b="1" dirty="0">
                <a:solidFill>
                  <a:srgbClr val="000000"/>
                </a:solidFill>
                <a:latin typeface="LiberationSerif"/>
              </a:rPr>
              <a:t>Intel</a:t>
            </a:r>
            <a:r>
              <a:rPr lang="es-AR" sz="2000" dirty="0">
                <a:solidFill>
                  <a:srgbClr val="000000"/>
                </a:solidFill>
                <a:latin typeface="LiberationSerif"/>
              </a:rPr>
              <a:t>, </a:t>
            </a:r>
            <a:r>
              <a:rPr lang="es-AR" sz="2000" b="1" dirty="0" err="1">
                <a:solidFill>
                  <a:srgbClr val="000000"/>
                </a:solidFill>
                <a:latin typeface="LiberationSerif"/>
              </a:rPr>
              <a:t>nVidia</a:t>
            </a:r>
            <a:r>
              <a:rPr lang="es-AR" sz="2000" dirty="0">
                <a:solidFill>
                  <a:srgbClr val="000000"/>
                </a:solidFill>
                <a:latin typeface="LiberationSerif"/>
              </a:rPr>
              <a:t> y </a:t>
            </a:r>
            <a:r>
              <a:rPr lang="es-AR" sz="2000" b="1" dirty="0">
                <a:solidFill>
                  <a:srgbClr val="000000"/>
                </a:solidFill>
                <a:latin typeface="LiberationSerif"/>
              </a:rPr>
              <a:t>AMD</a:t>
            </a:r>
            <a:r>
              <a:rPr lang="es-AR" sz="2000" dirty="0">
                <a:solidFill>
                  <a:srgbClr val="000000"/>
                </a:solidFill>
                <a:latin typeface="LiberationSerif"/>
              </a:rPr>
              <a:t> (gracias a </a:t>
            </a:r>
            <a:r>
              <a:rPr lang="es-AR" sz="2000" dirty="0" smtClean="0">
                <a:solidFill>
                  <a:srgbClr val="000000"/>
                </a:solidFill>
                <a:latin typeface="LiberationSerif"/>
              </a:rPr>
              <a:t>la adquisición </a:t>
            </a:r>
            <a:r>
              <a:rPr lang="es-AR" sz="2000" dirty="0">
                <a:solidFill>
                  <a:srgbClr val="000000"/>
                </a:solidFill>
                <a:latin typeface="LiberationSerif"/>
              </a:rPr>
              <a:t>de ATI en 2006</a:t>
            </a:r>
            <a:r>
              <a:rPr lang="es-AR" sz="2000" dirty="0" smtClean="0">
                <a:solidFill>
                  <a:srgbClr val="000000"/>
                </a:solidFill>
                <a:latin typeface="LiberationSerif"/>
              </a:rPr>
              <a:t>).</a:t>
            </a:r>
          </a:p>
          <a:p>
            <a:endParaRPr lang="es-AR" sz="2000" dirty="0">
              <a:solidFill>
                <a:srgbClr val="000000"/>
              </a:solidFill>
              <a:latin typeface="LiberationSerif"/>
            </a:endParaRPr>
          </a:p>
          <a:p>
            <a:r>
              <a:rPr lang="es-AR" sz="2000" b="1" dirty="0">
                <a:solidFill>
                  <a:srgbClr val="000000"/>
                </a:solidFill>
                <a:latin typeface="LiberationSerif"/>
              </a:rPr>
              <a:t>Intel</a:t>
            </a:r>
            <a:r>
              <a:rPr lang="es-AR" sz="2000" dirty="0">
                <a:solidFill>
                  <a:srgbClr val="000000"/>
                </a:solidFill>
                <a:latin typeface="LiberationSerif"/>
              </a:rPr>
              <a:t> fabrica chipsets para sus propios </a:t>
            </a:r>
            <a:r>
              <a:rPr lang="es-AR" sz="2000" dirty="0" smtClean="0">
                <a:solidFill>
                  <a:srgbClr val="000000"/>
                </a:solidFill>
                <a:latin typeface="LiberationSerif"/>
              </a:rPr>
              <a:t>procesadores, al </a:t>
            </a:r>
            <a:r>
              <a:rPr lang="es-AR" sz="2000" dirty="0">
                <a:solidFill>
                  <a:srgbClr val="000000"/>
                </a:solidFill>
                <a:latin typeface="LiberationSerif"/>
              </a:rPr>
              <a:t>igual que </a:t>
            </a:r>
            <a:r>
              <a:rPr lang="es-AR" sz="2000" b="1" dirty="0">
                <a:solidFill>
                  <a:srgbClr val="000000"/>
                </a:solidFill>
                <a:latin typeface="LiberationSerif"/>
              </a:rPr>
              <a:t>AMD</a:t>
            </a:r>
            <a:r>
              <a:rPr lang="es-AR" sz="2000" dirty="0" smtClean="0">
                <a:solidFill>
                  <a:srgbClr val="000000"/>
                </a:solidFill>
                <a:latin typeface="LiberationSerif"/>
              </a:rPr>
              <a:t>.</a:t>
            </a:r>
          </a:p>
          <a:p>
            <a:endParaRPr lang="es-AR" sz="2000" dirty="0" smtClean="0">
              <a:solidFill>
                <a:srgbClr val="000000"/>
              </a:solidFill>
              <a:latin typeface="LiberationSerif"/>
            </a:endParaRPr>
          </a:p>
          <a:p>
            <a:r>
              <a:rPr lang="es-AR" sz="2000" b="1" dirty="0" err="1" smtClean="0">
                <a:solidFill>
                  <a:srgbClr val="000000"/>
                </a:solidFill>
                <a:latin typeface="LiberationSerif"/>
              </a:rPr>
              <a:t>nVidia</a:t>
            </a:r>
            <a:r>
              <a:rPr lang="es-AR" sz="2000" dirty="0" smtClean="0">
                <a:solidFill>
                  <a:srgbClr val="000000"/>
                </a:solidFill>
                <a:latin typeface="LiberationSerif"/>
              </a:rPr>
              <a:t> </a:t>
            </a:r>
            <a:r>
              <a:rPr lang="es-AR" sz="2000" dirty="0">
                <a:solidFill>
                  <a:srgbClr val="000000"/>
                </a:solidFill>
                <a:latin typeface="LiberationSerif"/>
              </a:rPr>
              <a:t>desarrolló chipsets </a:t>
            </a:r>
            <a:r>
              <a:rPr lang="es-AR" sz="2000" dirty="0" smtClean="0">
                <a:solidFill>
                  <a:srgbClr val="000000"/>
                </a:solidFill>
                <a:latin typeface="LiberationSerif"/>
              </a:rPr>
              <a:t>para procesadores </a:t>
            </a:r>
            <a:r>
              <a:rPr lang="es-AR" sz="2000" b="1" dirty="0">
                <a:solidFill>
                  <a:srgbClr val="000000"/>
                </a:solidFill>
                <a:latin typeface="LiberationSerif"/>
              </a:rPr>
              <a:t>AMD</a:t>
            </a:r>
            <a:r>
              <a:rPr lang="es-AR" sz="2000" dirty="0">
                <a:solidFill>
                  <a:srgbClr val="000000"/>
                </a:solidFill>
                <a:latin typeface="LiberationSerif"/>
              </a:rPr>
              <a:t> (los modelos terminados </a:t>
            </a:r>
            <a:r>
              <a:rPr lang="es-AR" sz="2000" dirty="0" smtClean="0">
                <a:solidFill>
                  <a:srgbClr val="000000"/>
                </a:solidFill>
                <a:latin typeface="LiberationSerif"/>
              </a:rPr>
              <a:t>con la </a:t>
            </a:r>
            <a:r>
              <a:rPr lang="es-AR" sz="2000" dirty="0">
                <a:solidFill>
                  <a:srgbClr val="000000"/>
                </a:solidFill>
                <a:latin typeface="LiberationSerif"/>
              </a:rPr>
              <a:t>letra </a:t>
            </a:r>
            <a:r>
              <a:rPr lang="es-AR" sz="2000" i="1" dirty="0">
                <a:solidFill>
                  <a:srgbClr val="000000"/>
                </a:solidFill>
                <a:latin typeface="LiberationSerif"/>
              </a:rPr>
              <a:t>a</a:t>
            </a:r>
            <a:r>
              <a:rPr lang="es-AR" sz="2000" dirty="0">
                <a:solidFill>
                  <a:srgbClr val="000000"/>
                </a:solidFill>
                <a:latin typeface="LiberationSerif"/>
              </a:rPr>
              <a:t>, como el </a:t>
            </a:r>
            <a:r>
              <a:rPr lang="es-AR" sz="2000" dirty="0" err="1">
                <a:solidFill>
                  <a:srgbClr val="000000"/>
                </a:solidFill>
                <a:latin typeface="LiberationSerif"/>
              </a:rPr>
              <a:t>nForce</a:t>
            </a:r>
            <a:r>
              <a:rPr lang="es-AR" sz="2000" dirty="0">
                <a:solidFill>
                  <a:srgbClr val="000000"/>
                </a:solidFill>
                <a:latin typeface="LiberationSerif"/>
              </a:rPr>
              <a:t> 980a) y para </a:t>
            </a:r>
            <a:r>
              <a:rPr lang="es-AR" sz="2000" b="1" dirty="0">
                <a:solidFill>
                  <a:srgbClr val="000000"/>
                </a:solidFill>
                <a:latin typeface="LiberationSerif"/>
              </a:rPr>
              <a:t>Intel</a:t>
            </a:r>
            <a:r>
              <a:rPr lang="es-AR" sz="2000" dirty="0">
                <a:solidFill>
                  <a:srgbClr val="000000"/>
                </a:solidFill>
                <a:latin typeface="LiberationSerif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LiberationSerif"/>
              </a:rPr>
              <a:t>hasta los </a:t>
            </a:r>
            <a:r>
              <a:rPr lang="es-AR" sz="2000" dirty="0">
                <a:solidFill>
                  <a:srgbClr val="000000"/>
                </a:solidFill>
                <a:latin typeface="LiberationSerif"/>
              </a:rPr>
              <a:t>modelos de zócalo 775. Es decir, </a:t>
            </a:r>
            <a:r>
              <a:rPr lang="es-AR" sz="2000" dirty="0" smtClean="0">
                <a:solidFill>
                  <a:srgbClr val="000000"/>
                </a:solidFill>
                <a:latin typeface="LiberationSerif"/>
              </a:rPr>
              <a:t>procesadores como </a:t>
            </a:r>
            <a:r>
              <a:rPr lang="es-AR" sz="2000" dirty="0">
                <a:solidFill>
                  <a:srgbClr val="000000"/>
                </a:solidFill>
                <a:latin typeface="LiberationSerif"/>
              </a:rPr>
              <a:t>el Core2Duo (chipsets terminados </a:t>
            </a:r>
            <a:r>
              <a:rPr lang="es-AR" sz="2000" dirty="0" smtClean="0">
                <a:solidFill>
                  <a:srgbClr val="000000"/>
                </a:solidFill>
                <a:latin typeface="LiberationSerif"/>
              </a:rPr>
              <a:t>con la </a:t>
            </a:r>
            <a:r>
              <a:rPr lang="es-AR" sz="2000" dirty="0">
                <a:solidFill>
                  <a:srgbClr val="000000"/>
                </a:solidFill>
                <a:latin typeface="LiberationSerif"/>
              </a:rPr>
              <a:t>letra </a:t>
            </a:r>
            <a:r>
              <a:rPr lang="es-AR" sz="2000" i="1" dirty="0">
                <a:solidFill>
                  <a:srgbClr val="000000"/>
                </a:solidFill>
                <a:latin typeface="LiberationSerif"/>
              </a:rPr>
              <a:t>i</a:t>
            </a:r>
            <a:r>
              <a:rPr lang="es-AR" sz="2000" dirty="0">
                <a:solidFill>
                  <a:srgbClr val="000000"/>
                </a:solidFill>
                <a:latin typeface="LiberationSerif"/>
              </a:rPr>
              <a:t>, como el </a:t>
            </a:r>
            <a:r>
              <a:rPr lang="es-AR" sz="2000" dirty="0" err="1">
                <a:solidFill>
                  <a:srgbClr val="000000"/>
                </a:solidFill>
                <a:latin typeface="LiberationSerif"/>
              </a:rPr>
              <a:t>nForce</a:t>
            </a:r>
            <a:r>
              <a:rPr lang="es-AR" sz="2000" dirty="0">
                <a:solidFill>
                  <a:srgbClr val="000000"/>
                </a:solidFill>
                <a:latin typeface="LiberationSerif"/>
              </a:rPr>
              <a:t> 790i</a:t>
            </a:r>
            <a:r>
              <a:rPr lang="es-AR" sz="2000" dirty="0" smtClean="0">
                <a:solidFill>
                  <a:srgbClr val="000000"/>
                </a:solidFill>
                <a:latin typeface="LiberationSerif"/>
              </a:rPr>
              <a:t>).</a:t>
            </a:r>
          </a:p>
          <a:p>
            <a:endParaRPr lang="es-AR" sz="2000" dirty="0">
              <a:solidFill>
                <a:srgbClr val="000000"/>
              </a:solidFill>
              <a:latin typeface="LiberationSerif"/>
            </a:endParaRPr>
          </a:p>
          <a:p>
            <a:r>
              <a:rPr lang="es-AR" sz="2000" b="1" dirty="0">
                <a:solidFill>
                  <a:srgbClr val="000000"/>
                </a:solidFill>
                <a:latin typeface="LiberationSerif"/>
              </a:rPr>
              <a:t>VIA Technologies </a:t>
            </a:r>
            <a:r>
              <a:rPr lang="es-AR" sz="2000" dirty="0">
                <a:solidFill>
                  <a:srgbClr val="000000"/>
                </a:solidFill>
                <a:latin typeface="LiberationSerif"/>
              </a:rPr>
              <a:t>es también otro </a:t>
            </a:r>
            <a:r>
              <a:rPr lang="es-AR" sz="2000" dirty="0" smtClean="0">
                <a:solidFill>
                  <a:srgbClr val="000000"/>
                </a:solidFill>
                <a:latin typeface="LiberationSerif"/>
              </a:rPr>
              <a:t>fabricante, </a:t>
            </a:r>
            <a:r>
              <a:rPr lang="es-AR" sz="2000" dirty="0">
                <a:solidFill>
                  <a:srgbClr val="000000"/>
                </a:solidFill>
                <a:latin typeface="LiberationSerif"/>
              </a:rPr>
              <a:t>pero se ha quedado algo </a:t>
            </a:r>
            <a:r>
              <a:rPr lang="es-AR" sz="2000" dirty="0" smtClean="0">
                <a:solidFill>
                  <a:srgbClr val="000000"/>
                </a:solidFill>
                <a:latin typeface="LiberationSerif"/>
              </a:rPr>
              <a:t>rezagado, </a:t>
            </a:r>
            <a:r>
              <a:rPr lang="es-AR" sz="2000" dirty="0">
                <a:solidFill>
                  <a:srgbClr val="000000"/>
                </a:solidFill>
                <a:latin typeface="LiberationSerif"/>
              </a:rPr>
              <a:t>ya </a:t>
            </a:r>
            <a:r>
              <a:rPr lang="es-AR" sz="2000" dirty="0" smtClean="0">
                <a:solidFill>
                  <a:srgbClr val="000000"/>
                </a:solidFill>
                <a:latin typeface="LiberationSerif"/>
              </a:rPr>
              <a:t>que sus </a:t>
            </a:r>
            <a:r>
              <a:rPr lang="es-AR" sz="2000" dirty="0">
                <a:solidFill>
                  <a:srgbClr val="000000"/>
                </a:solidFill>
                <a:latin typeface="LiberationSerif"/>
              </a:rPr>
              <a:t>más recientes chipsets están orientados </a:t>
            </a:r>
            <a:r>
              <a:rPr lang="es-AR" sz="2000" dirty="0" smtClean="0">
                <a:solidFill>
                  <a:srgbClr val="000000"/>
                </a:solidFill>
                <a:latin typeface="LiberationSerif"/>
              </a:rPr>
              <a:t>a </a:t>
            </a:r>
            <a:r>
              <a:rPr lang="es-AR" sz="2000" dirty="0" err="1" smtClean="0">
                <a:latin typeface="LiberationSerif"/>
              </a:rPr>
              <a:t>motherboards</a:t>
            </a:r>
            <a:r>
              <a:rPr lang="es-AR" sz="2000" dirty="0" smtClean="0">
                <a:latin typeface="LiberationSerif"/>
              </a:rPr>
              <a:t> </a:t>
            </a:r>
            <a:r>
              <a:rPr lang="es-AR" sz="2000" dirty="0">
                <a:latin typeface="LiberationSerif"/>
              </a:rPr>
              <a:t>para procesadores Core2Duo</a:t>
            </a:r>
            <a:r>
              <a:rPr lang="es-AR" sz="2000" dirty="0" smtClean="0">
                <a:latin typeface="LiberationSerif"/>
              </a:rPr>
              <a:t>.</a:t>
            </a:r>
          </a:p>
          <a:p>
            <a:endParaRPr lang="es-AR" sz="2000" dirty="0">
              <a:latin typeface="LiberationSerif"/>
            </a:endParaRPr>
          </a:p>
          <a:p>
            <a:r>
              <a:rPr lang="es-AR" sz="2000" b="1" dirty="0" err="1" smtClean="0">
                <a:latin typeface="LiberationSerif"/>
              </a:rPr>
              <a:t>SiS</a:t>
            </a:r>
            <a:r>
              <a:rPr lang="es-AR" sz="2000" dirty="0" smtClean="0">
                <a:latin typeface="LiberationSerif"/>
              </a:rPr>
              <a:t> </a:t>
            </a:r>
            <a:r>
              <a:rPr lang="es-AR" sz="2000" dirty="0">
                <a:latin typeface="LiberationSerif"/>
              </a:rPr>
              <a:t>fueron </a:t>
            </a:r>
            <a:r>
              <a:rPr lang="es-AR" sz="2000" dirty="0" smtClean="0">
                <a:latin typeface="LiberationSerif"/>
              </a:rPr>
              <a:t>ampliamente conocidos </a:t>
            </a:r>
            <a:r>
              <a:rPr lang="es-AR" sz="2000" dirty="0">
                <a:latin typeface="LiberationSerif"/>
              </a:rPr>
              <a:t>por estar presentes en </a:t>
            </a:r>
            <a:r>
              <a:rPr lang="es-AR" sz="2000" dirty="0" err="1" smtClean="0">
                <a:latin typeface="LiberationSerif"/>
              </a:rPr>
              <a:t>motherboards</a:t>
            </a:r>
            <a:r>
              <a:rPr lang="es-AR" sz="2000" dirty="0">
                <a:latin typeface="LiberationSerif"/>
              </a:rPr>
              <a:t> </a:t>
            </a:r>
            <a:r>
              <a:rPr lang="es-AR" sz="2000" dirty="0" smtClean="0">
                <a:latin typeface="LiberationSerif"/>
              </a:rPr>
              <a:t>de </a:t>
            </a:r>
            <a:r>
              <a:rPr lang="es-AR" sz="2000" dirty="0">
                <a:latin typeface="LiberationSerif"/>
              </a:rPr>
              <a:t>rango medio a bajo, es decir, en </a:t>
            </a:r>
            <a:r>
              <a:rPr lang="es-AR" sz="2000" dirty="0" smtClean="0">
                <a:latin typeface="LiberationSerif"/>
              </a:rPr>
              <a:t>el sector </a:t>
            </a:r>
            <a:r>
              <a:rPr lang="es-AR" sz="2000" dirty="0">
                <a:latin typeface="LiberationSerif"/>
              </a:rPr>
              <a:t>económico. </a:t>
            </a:r>
            <a:endParaRPr lang="es-AR" sz="2000" dirty="0" smtClean="0">
              <a:latin typeface="LiberationSerif"/>
            </a:endParaRPr>
          </a:p>
          <a:p>
            <a:r>
              <a:rPr lang="es-AR" sz="2000" dirty="0" err="1" smtClean="0">
                <a:latin typeface="LiberationSerif"/>
              </a:rPr>
              <a:t>SiS</a:t>
            </a:r>
            <a:r>
              <a:rPr lang="es-AR" sz="2000" dirty="0" smtClean="0">
                <a:latin typeface="LiberationSerif"/>
              </a:rPr>
              <a:t> </a:t>
            </a:r>
            <a:r>
              <a:rPr lang="es-AR" sz="2000" dirty="0">
                <a:latin typeface="LiberationSerif"/>
              </a:rPr>
              <a:t>fue la primera empresa en </a:t>
            </a:r>
            <a:r>
              <a:rPr lang="es-AR" sz="2000" dirty="0" smtClean="0">
                <a:latin typeface="LiberationSerif"/>
              </a:rPr>
              <a:t>comercializar chipsets </a:t>
            </a:r>
            <a:r>
              <a:rPr lang="es-AR" sz="2000" dirty="0">
                <a:latin typeface="LiberationSerif"/>
              </a:rPr>
              <a:t>integrados en un mismo encapsulado. </a:t>
            </a:r>
            <a:r>
              <a:rPr lang="es-AR" sz="2000" dirty="0" smtClean="0">
                <a:latin typeface="LiberationSerif"/>
              </a:rPr>
              <a:t>A estas </a:t>
            </a:r>
            <a:r>
              <a:rPr lang="es-AR" sz="2000" dirty="0">
                <a:latin typeface="LiberationSerif"/>
              </a:rPr>
              <a:t>soluciones, se las conoce con el nombre </a:t>
            </a:r>
            <a:r>
              <a:rPr lang="es-AR" sz="2000" dirty="0" smtClean="0">
                <a:latin typeface="LiberationSerif"/>
              </a:rPr>
              <a:t>de </a:t>
            </a:r>
            <a:r>
              <a:rPr lang="es-AR" sz="2000" b="1" dirty="0" smtClean="0">
                <a:latin typeface="LiberationSerif"/>
              </a:rPr>
              <a:t>single chip</a:t>
            </a:r>
            <a:r>
              <a:rPr lang="es-AR" sz="2000" dirty="0" smtClean="0">
                <a:latin typeface="LiberationSerif"/>
              </a:rPr>
              <a:t>. </a:t>
            </a:r>
            <a:endParaRPr lang="es-AR" sz="2000" dirty="0">
              <a:latin typeface="LiberationSerif"/>
            </a:endParaRPr>
          </a:p>
        </p:txBody>
      </p:sp>
      <p:sp>
        <p:nvSpPr>
          <p:cNvPr id="10" name="Cuadro de texto 2"/>
          <p:cNvSpPr txBox="1">
            <a:spLocks noChangeArrowheads="1"/>
          </p:cNvSpPr>
          <p:nvPr/>
        </p:nvSpPr>
        <p:spPr bwMode="auto">
          <a:xfrm>
            <a:off x="3566463" y="511384"/>
            <a:ext cx="1377652" cy="323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AR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Prof. Gabriel Turitich</a:t>
            </a:r>
            <a:endParaRPr lang="es-A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8418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675349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9504381" y="248869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2800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14</a:t>
            </a:fld>
            <a:endParaRPr lang="es-AR"/>
          </a:p>
        </p:txBody>
      </p:sp>
      <p:sp>
        <p:nvSpPr>
          <p:cNvPr id="2" name="Rectángulo 1"/>
          <p:cNvSpPr/>
          <p:nvPr/>
        </p:nvSpPr>
        <p:spPr>
          <a:xfrm>
            <a:off x="4637314" y="1023947"/>
            <a:ext cx="2318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b="1" dirty="0">
                <a:solidFill>
                  <a:srgbClr val="333333"/>
                </a:solidFill>
                <a:latin typeface="LiberationSerif"/>
              </a:rPr>
              <a:t>Chip </a:t>
            </a:r>
            <a:r>
              <a:rPr lang="es-AR" sz="2400" b="1" dirty="0" err="1">
                <a:solidFill>
                  <a:srgbClr val="333333"/>
                </a:solidFill>
                <a:latin typeface="LiberationSerif"/>
              </a:rPr>
              <a:t>Super</a:t>
            </a:r>
            <a:r>
              <a:rPr lang="es-AR" sz="2400" b="1" dirty="0">
                <a:solidFill>
                  <a:srgbClr val="333333"/>
                </a:solidFill>
                <a:latin typeface="LiberationSerif"/>
              </a:rPr>
              <a:t> I/O</a:t>
            </a:r>
            <a:endParaRPr lang="es-AR" sz="2400" dirty="0">
              <a:latin typeface="LiberationSerif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03" y="1214497"/>
            <a:ext cx="3576473" cy="3559775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637314" y="1616240"/>
            <a:ext cx="710619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StagSans-Light"/>
              </a:rPr>
              <a:t>El integrado </a:t>
            </a:r>
            <a:r>
              <a:rPr lang="pt-BR" b="1" dirty="0" err="1">
                <a:latin typeface="StagSans-Medium"/>
              </a:rPr>
              <a:t>Super</a:t>
            </a:r>
            <a:r>
              <a:rPr lang="pt-BR" b="1" dirty="0">
                <a:latin typeface="StagSans-Medium"/>
              </a:rPr>
              <a:t> I/O </a:t>
            </a:r>
            <a:r>
              <a:rPr lang="pt-BR" dirty="0" err="1" smtClean="0">
                <a:latin typeface="StagSans-Medium"/>
              </a:rPr>
              <a:t>o</a:t>
            </a:r>
            <a:r>
              <a:rPr lang="pt-BR" dirty="0" smtClean="0">
                <a:latin typeface="StagSans-Medium"/>
              </a:rPr>
              <a:t> </a:t>
            </a:r>
            <a:r>
              <a:rPr lang="es-AR" b="1" dirty="0" smtClean="0">
                <a:latin typeface="LiberationSerif"/>
              </a:rPr>
              <a:t>LPCIO</a:t>
            </a:r>
            <a:r>
              <a:rPr lang="es-AR" dirty="0" smtClean="0"/>
              <a:t> </a:t>
            </a:r>
            <a:r>
              <a:rPr lang="es-AR" sz="1600" dirty="0" smtClean="0"/>
              <a:t>“nombre </a:t>
            </a:r>
            <a:r>
              <a:rPr lang="es-AR" sz="1600" dirty="0"/>
              <a:t>alternativo que proviene del </a:t>
            </a:r>
            <a:r>
              <a:rPr lang="es-AR" sz="1600" dirty="0" smtClean="0"/>
              <a:t>bus </a:t>
            </a:r>
            <a:r>
              <a:rPr lang="es-AR" sz="1600" dirty="0"/>
              <a:t>el integrado </a:t>
            </a:r>
            <a:r>
              <a:rPr lang="es-AR" sz="1600" dirty="0" smtClean="0"/>
              <a:t>utiliza para </a:t>
            </a:r>
            <a:r>
              <a:rPr lang="es-AR" sz="1600" dirty="0"/>
              <a:t>conectarse al </a:t>
            </a:r>
            <a:r>
              <a:rPr lang="es-AR" sz="1600" dirty="0" err="1"/>
              <a:t>southbridge</a:t>
            </a:r>
            <a:r>
              <a:rPr lang="es-AR" sz="1600" dirty="0"/>
              <a:t>: se lo </a:t>
            </a:r>
            <a:r>
              <a:rPr lang="es-AR" sz="1600" dirty="0" smtClean="0"/>
              <a:t>conoce </a:t>
            </a:r>
            <a:r>
              <a:rPr lang="en-US" sz="1600" dirty="0" err="1" smtClean="0"/>
              <a:t>como</a:t>
            </a:r>
            <a:r>
              <a:rPr lang="en-US" sz="1600" dirty="0" smtClean="0"/>
              <a:t> </a:t>
            </a:r>
            <a:r>
              <a:rPr lang="en-US" sz="1600" b="1" dirty="0"/>
              <a:t>LPC (</a:t>
            </a:r>
            <a:r>
              <a:rPr lang="en-US" sz="1600" b="1" i="1" dirty="0"/>
              <a:t>Low Pin </a:t>
            </a:r>
            <a:r>
              <a:rPr lang="en-US" sz="1600" b="1" i="1" dirty="0" smtClean="0"/>
              <a:t>Count</a:t>
            </a:r>
            <a:r>
              <a:rPr lang="en-US" sz="1600" b="1" dirty="0" smtClean="0"/>
              <a:t>)”</a:t>
            </a:r>
            <a:r>
              <a:rPr lang="en-US" b="1" dirty="0" smtClean="0"/>
              <a:t>, </a:t>
            </a:r>
            <a:r>
              <a:rPr lang="pt-BR" dirty="0" smtClean="0">
                <a:latin typeface="StagSans-Light"/>
              </a:rPr>
              <a:t>se encarga </a:t>
            </a:r>
            <a:r>
              <a:rPr lang="es-AR" dirty="0" smtClean="0">
                <a:latin typeface="StagSans-Light"/>
              </a:rPr>
              <a:t>de </a:t>
            </a:r>
            <a:r>
              <a:rPr lang="es-AR" dirty="0">
                <a:latin typeface="StagSans-Light"/>
              </a:rPr>
              <a:t>administrar diversas </a:t>
            </a:r>
            <a:r>
              <a:rPr lang="es-AR" dirty="0" smtClean="0">
                <a:latin typeface="StagSans-Light"/>
              </a:rPr>
              <a:t>funciones simultáneamente:</a:t>
            </a:r>
          </a:p>
          <a:p>
            <a:endParaRPr lang="es-AR" dirty="0" smtClean="0">
              <a:latin typeface="StagSans-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LiberationSerif"/>
              </a:rPr>
              <a:t>P</a:t>
            </a:r>
            <a:r>
              <a:rPr lang="es-AR" dirty="0" smtClean="0">
                <a:latin typeface="LiberationSerif"/>
              </a:rPr>
              <a:t>uertos </a:t>
            </a:r>
            <a:r>
              <a:rPr lang="es-AR" dirty="0">
                <a:latin typeface="LiberationSerif"/>
              </a:rPr>
              <a:t>serie, </a:t>
            </a:r>
            <a:endParaRPr lang="es-AR" dirty="0" smtClean="0">
              <a:latin typeface="Liberation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LiberationSerif"/>
              </a:rPr>
              <a:t>P</a:t>
            </a:r>
            <a:r>
              <a:rPr lang="es-AR" dirty="0" smtClean="0">
                <a:latin typeface="LiberationSerif"/>
              </a:rPr>
              <a:t>uerto paralelo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LiberationSerif"/>
              </a:rPr>
              <a:t>FDC (</a:t>
            </a:r>
            <a:r>
              <a:rPr lang="es-AR" i="1" dirty="0" err="1" smtClean="0">
                <a:latin typeface="LiberationSerif"/>
              </a:rPr>
              <a:t>Floppy</a:t>
            </a:r>
            <a:r>
              <a:rPr lang="es-AR" i="1" dirty="0" smtClean="0">
                <a:latin typeface="LiberationSerif"/>
              </a:rPr>
              <a:t> </a:t>
            </a:r>
            <a:r>
              <a:rPr lang="es-AR" i="1" dirty="0">
                <a:latin typeface="LiberationSerif"/>
              </a:rPr>
              <a:t>Disk </a:t>
            </a:r>
            <a:r>
              <a:rPr lang="es-AR" i="1" dirty="0" err="1">
                <a:latin typeface="LiberationSerif"/>
              </a:rPr>
              <a:t>Controller</a:t>
            </a:r>
            <a:r>
              <a:rPr lang="es-AR" dirty="0" smtClean="0">
                <a:latin typeface="LiberationSerif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LiberationSerif"/>
              </a:rPr>
              <a:t>C</a:t>
            </a:r>
            <a:r>
              <a:rPr lang="es-AR" dirty="0" smtClean="0">
                <a:latin typeface="LiberationSerif"/>
              </a:rPr>
              <a:t>ontrolador </a:t>
            </a:r>
            <a:r>
              <a:rPr lang="es-AR" dirty="0">
                <a:latin typeface="LiberationSerif"/>
              </a:rPr>
              <a:t>de </a:t>
            </a:r>
            <a:r>
              <a:rPr lang="es-AR" dirty="0" smtClean="0">
                <a:latin typeface="LiberationSerif"/>
              </a:rPr>
              <a:t>teclado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LiberationSerif"/>
              </a:rPr>
              <a:t>Controlador de mouse PS/2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LiberationSerif"/>
              </a:rPr>
              <a:t>S</a:t>
            </a:r>
            <a:r>
              <a:rPr lang="es-AR" dirty="0" smtClean="0">
                <a:latin typeface="LiberationSerif"/>
              </a:rPr>
              <a:t>ensores </a:t>
            </a:r>
            <a:r>
              <a:rPr lang="es-AR" dirty="0">
                <a:latin typeface="LiberationSerif"/>
              </a:rPr>
              <a:t>encargados de </a:t>
            </a:r>
            <a:r>
              <a:rPr lang="es-AR" dirty="0" smtClean="0">
                <a:latin typeface="LiberationSerif"/>
              </a:rPr>
              <a:t>monitorear las </a:t>
            </a:r>
            <a:r>
              <a:rPr lang="es-AR" dirty="0">
                <a:latin typeface="LiberationSerif"/>
              </a:rPr>
              <a:t>temperaturas y la velocidad de </a:t>
            </a:r>
            <a:r>
              <a:rPr lang="es-AR" dirty="0" smtClean="0">
                <a:latin typeface="LiberationSerif"/>
              </a:rPr>
              <a:t>giro de </a:t>
            </a:r>
            <a:r>
              <a:rPr lang="es-AR" dirty="0">
                <a:latin typeface="LiberationSerif"/>
              </a:rPr>
              <a:t>los </a:t>
            </a:r>
            <a:r>
              <a:rPr lang="es-AR" dirty="0" err="1">
                <a:latin typeface="LiberationSerif"/>
              </a:rPr>
              <a:t>coolers</a:t>
            </a:r>
            <a:r>
              <a:rPr lang="es-AR" dirty="0">
                <a:latin typeface="LiberationSerif"/>
              </a:rPr>
              <a:t> del </a:t>
            </a:r>
            <a:r>
              <a:rPr lang="es-AR" dirty="0" err="1">
                <a:latin typeface="LiberationSerif"/>
              </a:rPr>
              <a:t>motherboard</a:t>
            </a:r>
            <a:r>
              <a:rPr lang="es-AR" dirty="0">
                <a:latin typeface="LiberationSerif"/>
              </a:rPr>
              <a:t>. </a:t>
            </a:r>
            <a:endParaRPr lang="es-AR" dirty="0" smtClean="0">
              <a:latin typeface="Liberation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 smtClean="0">
              <a:latin typeface="LiberationSerif"/>
            </a:endParaRPr>
          </a:p>
          <a:p>
            <a:r>
              <a:rPr lang="es-AR" dirty="0">
                <a:latin typeface="LiberationSerif"/>
              </a:rPr>
              <a:t> </a:t>
            </a:r>
            <a:r>
              <a:rPr lang="es-AR" dirty="0" smtClean="0">
                <a:latin typeface="LiberationSerif"/>
              </a:rPr>
              <a:t>    </a:t>
            </a:r>
            <a:r>
              <a:rPr lang="es-AR" u="sng" dirty="0" smtClean="0">
                <a:latin typeface="LiberationSerif"/>
              </a:rPr>
              <a:t>OPCIONAL</a:t>
            </a:r>
            <a:r>
              <a:rPr lang="es-AR" dirty="0" smtClean="0">
                <a:latin typeface="LiberationSerif"/>
              </a:rPr>
              <a:t>:</a:t>
            </a:r>
          </a:p>
          <a:p>
            <a:endParaRPr lang="es-AR" dirty="0" smtClean="0">
              <a:latin typeface="Liberation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LiberationSerif"/>
              </a:rPr>
              <a:t>P</a:t>
            </a:r>
            <a:r>
              <a:rPr lang="es-AR" dirty="0" smtClean="0">
                <a:latin typeface="LiberationSerif"/>
              </a:rPr>
              <a:t>uerto </a:t>
            </a:r>
            <a:r>
              <a:rPr lang="es-AR" dirty="0">
                <a:latin typeface="LiberationSerif"/>
              </a:rPr>
              <a:t>para joystick/MIDI </a:t>
            </a:r>
            <a:r>
              <a:rPr lang="es-AR" dirty="0" smtClean="0">
                <a:latin typeface="LiberationSerif"/>
              </a:rPr>
              <a:t>y un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LiberationSerif"/>
              </a:rPr>
              <a:t>P</a:t>
            </a:r>
            <a:r>
              <a:rPr lang="es-AR" dirty="0" smtClean="0">
                <a:latin typeface="LiberationSerif"/>
              </a:rPr>
              <a:t>uerto </a:t>
            </a:r>
            <a:r>
              <a:rPr lang="es-AR" dirty="0">
                <a:latin typeface="LiberationSerif"/>
              </a:rPr>
              <a:t>IR (infrarrojos).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385354" y="5091279"/>
            <a:ext cx="40481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>
                <a:latin typeface="StagSans-Light"/>
              </a:rPr>
              <a:t>Los fabricantes más importantes de este </a:t>
            </a:r>
            <a:r>
              <a:rPr lang="es-AR" sz="1600" dirty="0" smtClean="0">
                <a:latin typeface="StagSans-Light"/>
              </a:rPr>
              <a:t>tipo de </a:t>
            </a:r>
            <a:r>
              <a:rPr lang="es-AR" sz="1600" dirty="0">
                <a:latin typeface="StagSans-Light"/>
              </a:rPr>
              <a:t>integrados son empresas como </a:t>
            </a:r>
            <a:r>
              <a:rPr lang="es-AR" sz="1600" b="1" i="1" dirty="0">
                <a:latin typeface="StagSans-Medium"/>
              </a:rPr>
              <a:t>ITE</a:t>
            </a:r>
            <a:r>
              <a:rPr lang="es-AR" sz="1600" b="1" i="1" dirty="0">
                <a:latin typeface="StagSans-Light"/>
              </a:rPr>
              <a:t>, </a:t>
            </a:r>
            <a:r>
              <a:rPr lang="es-AR" sz="1600" b="1" i="1" dirty="0" smtClean="0">
                <a:latin typeface="StagSans-Medium"/>
              </a:rPr>
              <a:t>SMSC</a:t>
            </a:r>
            <a:r>
              <a:rPr lang="es-AR" sz="1600" b="1" i="1" dirty="0" smtClean="0">
                <a:latin typeface="StagSans-Light"/>
              </a:rPr>
              <a:t>, </a:t>
            </a:r>
            <a:r>
              <a:rPr lang="es-AR" sz="1600" b="1" i="1" dirty="0" err="1" smtClean="0">
                <a:latin typeface="StagSans-Medium"/>
              </a:rPr>
              <a:t>Fintek</a:t>
            </a:r>
            <a:r>
              <a:rPr lang="es-AR" sz="1600" b="1" i="1" dirty="0" smtClean="0">
                <a:latin typeface="StagSans-Medium"/>
              </a:rPr>
              <a:t> </a:t>
            </a:r>
            <a:r>
              <a:rPr lang="es-AR" sz="1600" b="1" i="1" dirty="0">
                <a:latin typeface="StagSans-Light"/>
              </a:rPr>
              <a:t>y </a:t>
            </a:r>
            <a:r>
              <a:rPr lang="es-AR" sz="1600" b="1" i="1" dirty="0" err="1">
                <a:latin typeface="StagSans-Medium"/>
              </a:rPr>
              <a:t>Nuvoton</a:t>
            </a:r>
            <a:r>
              <a:rPr lang="es-AR" sz="1600" b="1" i="1" dirty="0">
                <a:latin typeface="StagSans-Light"/>
              </a:rPr>
              <a:t>.</a:t>
            </a:r>
            <a:endParaRPr lang="es-AR" sz="1600" b="1" i="1" dirty="0"/>
          </a:p>
        </p:txBody>
      </p:sp>
      <p:sp>
        <p:nvSpPr>
          <p:cNvPr id="12" name="Cuadro de texto 2"/>
          <p:cNvSpPr txBox="1">
            <a:spLocks noChangeArrowheads="1"/>
          </p:cNvSpPr>
          <p:nvPr/>
        </p:nvSpPr>
        <p:spPr bwMode="auto">
          <a:xfrm>
            <a:off x="3566463" y="511384"/>
            <a:ext cx="1377652" cy="323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AR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Prof. Gabriel Turitich</a:t>
            </a:r>
            <a:endParaRPr lang="es-A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1043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17411" y="5570509"/>
            <a:ext cx="9144000" cy="1035277"/>
          </a:xfrm>
        </p:spPr>
        <p:txBody>
          <a:bodyPr>
            <a:normAutofit/>
          </a:bodyPr>
          <a:lstStyle/>
          <a:p>
            <a:r>
              <a:rPr lang="es-AR" sz="2800" dirty="0" smtClean="0">
                <a:latin typeface="Bodoni MT" panose="02070603080606020203" pitchFamily="18" charset="0"/>
              </a:rPr>
              <a:t>Universidad  Nacional de Lomas de </a:t>
            </a:r>
            <a:r>
              <a:rPr lang="es-AR" sz="2800" dirty="0">
                <a:latin typeface="Bodoni MT" panose="02070603080606020203" pitchFamily="18" charset="0"/>
              </a:rPr>
              <a:t>Z</a:t>
            </a:r>
            <a:r>
              <a:rPr lang="es-AR" sz="2800" dirty="0" smtClean="0">
                <a:latin typeface="Bodoni MT" panose="02070603080606020203" pitchFamily="18" charset="0"/>
              </a:rPr>
              <a:t>amora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694" y="650128"/>
            <a:ext cx="3445783" cy="4529501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22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675349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213924" y="1415128"/>
            <a:ext cx="2743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2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3200" b="1" i="0" u="sng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174273" y="3413197"/>
            <a:ext cx="4469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AR" sz="2800" b="1" dirty="0" smtClean="0">
              <a:solidFill>
                <a:schemeClr val="accent5">
                  <a:lumMod val="50000"/>
                </a:schemeClr>
              </a:solidFill>
              <a:latin typeface="LiberationSerif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AR" sz="2800" b="1" dirty="0" smtClean="0">
                <a:solidFill>
                  <a:schemeClr val="accent5">
                    <a:lumMod val="50000"/>
                  </a:schemeClr>
                </a:solidFill>
                <a:latin typeface="LiberationSerif"/>
              </a:rPr>
              <a:t>Chipset</a:t>
            </a:r>
            <a:endParaRPr lang="es-AR" sz="2800" b="1" dirty="0">
              <a:solidFill>
                <a:schemeClr val="accent5">
                  <a:lumMod val="50000"/>
                </a:schemeClr>
              </a:solidFill>
              <a:latin typeface="LiberationSerif"/>
            </a:endParaRP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2</a:t>
            </a:fld>
            <a:endParaRPr lang="es-AR"/>
          </a:p>
        </p:txBody>
      </p:sp>
      <p:sp>
        <p:nvSpPr>
          <p:cNvPr id="11" name="CuadroTexto 10"/>
          <p:cNvSpPr txBox="1"/>
          <p:nvPr/>
        </p:nvSpPr>
        <p:spPr>
          <a:xfrm>
            <a:off x="1007759" y="2842924"/>
            <a:ext cx="2608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b="1" dirty="0" smtClean="0">
                <a:solidFill>
                  <a:schemeClr val="accent5">
                    <a:lumMod val="50000"/>
                  </a:schemeClr>
                </a:solidFill>
                <a:latin typeface="LiberationSerif"/>
              </a:rPr>
              <a:t>Tema:</a:t>
            </a:r>
            <a:endParaRPr lang="es-AR" sz="2800" b="1" dirty="0">
              <a:solidFill>
                <a:schemeClr val="accent5">
                  <a:lumMod val="50000"/>
                </a:schemeClr>
              </a:solidFill>
              <a:latin typeface="LiberationSerif"/>
            </a:endParaRPr>
          </a:p>
        </p:txBody>
      </p:sp>
    </p:spTree>
    <p:extLst>
      <p:ext uri="{BB962C8B-B14F-4D97-AF65-F5344CB8AC3E}">
        <p14:creationId xmlns:p14="http://schemas.microsoft.com/office/powerpoint/2010/main" val="70904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675349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504381" y="248869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2800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53142" y="1112228"/>
            <a:ext cx="3964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>
                <a:solidFill>
                  <a:schemeClr val="accent5">
                    <a:lumMod val="50000"/>
                  </a:schemeClr>
                </a:solidFill>
                <a:latin typeface="LiberationSerif"/>
              </a:rPr>
              <a:t>Chipset</a:t>
            </a:r>
            <a:endParaRPr lang="es-AR" sz="2800" b="1" dirty="0">
              <a:solidFill>
                <a:schemeClr val="accent5">
                  <a:lumMod val="50000"/>
                </a:schemeClr>
              </a:solidFill>
              <a:latin typeface="LiberationSerif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53142" y="2216630"/>
            <a:ext cx="110903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LiberationSerif"/>
              </a:rPr>
              <a:t>El significado de su nombre proviene de </a:t>
            </a:r>
            <a:r>
              <a:rPr lang="es-AR" sz="2400" b="1" dirty="0" smtClean="0">
                <a:latin typeface="LiberationSerif"/>
              </a:rPr>
              <a:t>conjunto de </a:t>
            </a:r>
            <a:r>
              <a:rPr lang="es-AR" sz="2400" b="1" dirty="0">
                <a:latin typeface="LiberationSerif"/>
              </a:rPr>
              <a:t>chips</a:t>
            </a:r>
            <a:r>
              <a:rPr lang="es-AR" sz="2400" dirty="0">
                <a:latin typeface="LiberationSerif"/>
              </a:rPr>
              <a:t>, ya que originalmente el </a:t>
            </a:r>
            <a:r>
              <a:rPr lang="es-AR" sz="2400" dirty="0" smtClean="0">
                <a:latin typeface="LiberationSerif"/>
              </a:rPr>
              <a:t>chipset estaba </a:t>
            </a:r>
            <a:r>
              <a:rPr lang="es-AR" sz="2400" dirty="0">
                <a:latin typeface="LiberationSerif"/>
              </a:rPr>
              <a:t>formado por decenas de </a:t>
            </a:r>
            <a:r>
              <a:rPr lang="es-AR" sz="2400" dirty="0" smtClean="0">
                <a:latin typeface="LiberationSerif"/>
              </a:rPr>
              <a:t>pequeños circuitos integrados; </a:t>
            </a:r>
            <a:r>
              <a:rPr lang="es-AR" sz="2400" i="1" dirty="0" smtClean="0">
                <a:latin typeface="LiberationSerif"/>
              </a:rPr>
              <a:t>(en los </a:t>
            </a:r>
            <a:r>
              <a:rPr lang="es-AR" sz="2400" i="1" dirty="0" err="1" smtClean="0">
                <a:latin typeface="LiberationSerif"/>
              </a:rPr>
              <a:t>motherboards</a:t>
            </a:r>
            <a:r>
              <a:rPr lang="es-AR" sz="2400" i="1" dirty="0" smtClean="0">
                <a:latin typeface="LiberationSerif"/>
              </a:rPr>
              <a:t> </a:t>
            </a:r>
            <a:r>
              <a:rPr lang="es-AR" sz="2400" i="1" dirty="0">
                <a:latin typeface="LiberationSerif"/>
              </a:rPr>
              <a:t>para procesadores Intel 80286 </a:t>
            </a:r>
            <a:r>
              <a:rPr lang="es-AR" sz="2400" i="1" dirty="0" smtClean="0">
                <a:latin typeface="LiberationSerif"/>
              </a:rPr>
              <a:t>y 80386).</a:t>
            </a:r>
          </a:p>
          <a:p>
            <a:endParaRPr lang="es-AR" sz="2400" i="1" dirty="0" smtClean="0">
              <a:latin typeface="LiberationSerif"/>
            </a:endParaRPr>
          </a:p>
          <a:p>
            <a:r>
              <a:rPr lang="es-AR" sz="2400" dirty="0">
                <a:latin typeface="LiberationSerif"/>
              </a:rPr>
              <a:t>G</a:t>
            </a:r>
            <a:r>
              <a:rPr lang="es-AR" sz="2400" dirty="0" smtClean="0">
                <a:latin typeface="StagSans-Light"/>
              </a:rPr>
              <a:t>racias </a:t>
            </a:r>
            <a:r>
              <a:rPr lang="es-AR" sz="2400" dirty="0">
                <a:latin typeface="StagSans-Light"/>
              </a:rPr>
              <a:t>a la miniaturización, el </a:t>
            </a:r>
            <a:r>
              <a:rPr lang="es-AR" sz="2400" dirty="0" smtClean="0">
                <a:latin typeface="StagSans-Light"/>
              </a:rPr>
              <a:t>número de </a:t>
            </a:r>
            <a:r>
              <a:rPr lang="es-AR" sz="2400" dirty="0">
                <a:latin typeface="StagSans-Light"/>
              </a:rPr>
              <a:t>chips se fue </a:t>
            </a:r>
            <a:r>
              <a:rPr lang="es-AR" sz="2400" dirty="0" smtClean="0">
                <a:latin typeface="StagSans-Light"/>
              </a:rPr>
              <a:t>reduciendo y en  </a:t>
            </a:r>
          </a:p>
          <a:p>
            <a:r>
              <a:rPr lang="es-AR" sz="2400" dirty="0" smtClean="0">
                <a:latin typeface="StagSans-Light"/>
              </a:rPr>
              <a:t>actualidad </a:t>
            </a:r>
            <a:r>
              <a:rPr lang="es-AR" sz="2400" dirty="0">
                <a:latin typeface="StagSans-Light"/>
              </a:rPr>
              <a:t>la tendencia de los fabricantes es la </a:t>
            </a:r>
            <a:r>
              <a:rPr lang="es-AR" sz="2400" dirty="0" smtClean="0">
                <a:latin typeface="StagSans-Light"/>
              </a:rPr>
              <a:t>de concentrar </a:t>
            </a:r>
            <a:r>
              <a:rPr lang="es-AR" sz="2400" dirty="0">
                <a:latin typeface="StagSans-Light"/>
              </a:rPr>
              <a:t>todo en dos o tres encapsulados.</a:t>
            </a:r>
            <a:endParaRPr lang="es-AR" sz="2400" i="1" dirty="0">
              <a:latin typeface="LiberationSerif"/>
            </a:endParaRP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3</a:t>
            </a:fld>
            <a:endParaRPr lang="es-AR"/>
          </a:p>
        </p:txBody>
      </p:sp>
      <p:sp>
        <p:nvSpPr>
          <p:cNvPr id="11" name="Cuadro de texto 2"/>
          <p:cNvSpPr txBox="1">
            <a:spLocks noChangeArrowheads="1"/>
          </p:cNvSpPr>
          <p:nvPr/>
        </p:nvSpPr>
        <p:spPr bwMode="auto">
          <a:xfrm>
            <a:off x="3566463" y="511384"/>
            <a:ext cx="1377652" cy="323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AR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Prof. Gabriel Turitich</a:t>
            </a:r>
            <a:endParaRPr lang="es-A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9656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675349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504381" y="248869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2800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53142" y="1112228"/>
            <a:ext cx="3964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>
                <a:solidFill>
                  <a:schemeClr val="accent5">
                    <a:lumMod val="50000"/>
                  </a:schemeClr>
                </a:solidFill>
                <a:latin typeface="LiberationSerif"/>
              </a:rPr>
              <a:t>Chipset</a:t>
            </a:r>
            <a:endParaRPr lang="es-AR" sz="2800" b="1" dirty="0">
              <a:solidFill>
                <a:schemeClr val="accent5">
                  <a:lumMod val="50000"/>
                </a:schemeClr>
              </a:solidFill>
              <a:latin typeface="LiberationSerif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53142" y="1714406"/>
            <a:ext cx="110903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latin typeface="StagSans-Bold"/>
              </a:rPr>
              <a:t>El</a:t>
            </a:r>
            <a:r>
              <a:rPr lang="es-AR" sz="2000" b="1" dirty="0" smtClean="0">
                <a:latin typeface="StagSans-Bold"/>
              </a:rPr>
              <a:t> </a:t>
            </a:r>
            <a:r>
              <a:rPr lang="es-AR" sz="2400" b="1" dirty="0" smtClean="0">
                <a:latin typeface="StagSans-Medium"/>
              </a:rPr>
              <a:t>chipset</a:t>
            </a:r>
            <a:r>
              <a:rPr lang="es-AR" sz="2400" dirty="0" smtClean="0">
                <a:latin typeface="StagSans-Medium"/>
              </a:rPr>
              <a:t> </a:t>
            </a:r>
            <a:r>
              <a:rPr lang="es-AR" sz="2400" dirty="0">
                <a:latin typeface="StagSans-Light"/>
              </a:rPr>
              <a:t>del </a:t>
            </a:r>
            <a:r>
              <a:rPr lang="es-AR" sz="2400" dirty="0" err="1">
                <a:latin typeface="StagSans-Light"/>
              </a:rPr>
              <a:t>motherboard</a:t>
            </a:r>
            <a:r>
              <a:rPr lang="es-AR" sz="2400" dirty="0">
                <a:latin typeface="StagSans-Light"/>
              </a:rPr>
              <a:t> (o circuito </a:t>
            </a:r>
            <a:r>
              <a:rPr lang="es-AR" sz="2400" dirty="0" smtClean="0">
                <a:latin typeface="StagSans-Light"/>
              </a:rPr>
              <a:t>auxiliar integrado</a:t>
            </a:r>
            <a:r>
              <a:rPr lang="es-AR" sz="2400" dirty="0">
                <a:latin typeface="StagSans-Light"/>
              </a:rPr>
              <a:t>) </a:t>
            </a:r>
            <a:r>
              <a:rPr lang="es-AR" sz="2400" dirty="0" smtClean="0">
                <a:latin typeface="StagSans-Light"/>
              </a:rPr>
              <a:t>define:</a:t>
            </a:r>
          </a:p>
          <a:p>
            <a:endParaRPr lang="es-AR" sz="2400" dirty="0" smtClean="0">
              <a:latin typeface="StagSans-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>
                <a:latin typeface="StagSans-Light"/>
              </a:rPr>
              <a:t>Estabilidad.</a:t>
            </a:r>
          </a:p>
          <a:p>
            <a:r>
              <a:rPr lang="es-AR" sz="2400" dirty="0" smtClean="0">
                <a:latin typeface="StagSans-Light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>
                <a:latin typeface="StagSans-Light"/>
              </a:rPr>
              <a:t>Rendimiento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400" dirty="0" smtClean="0">
              <a:latin typeface="StagSans-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StagSans-Light"/>
              </a:rPr>
              <a:t>C</a:t>
            </a:r>
            <a:r>
              <a:rPr lang="es-AR" sz="2400" dirty="0" smtClean="0">
                <a:latin typeface="StagSans-Light"/>
              </a:rPr>
              <a:t>alidad </a:t>
            </a:r>
            <a:r>
              <a:rPr lang="es-AR" sz="2400" dirty="0">
                <a:latin typeface="StagSans-Light"/>
              </a:rPr>
              <a:t>en el </a:t>
            </a:r>
            <a:r>
              <a:rPr lang="es-AR" sz="2400" dirty="0" smtClean="0">
                <a:latin typeface="StagSans-Light"/>
              </a:rPr>
              <a:t>funcionamiento.</a:t>
            </a:r>
          </a:p>
          <a:p>
            <a:r>
              <a:rPr lang="es-AR" sz="2400" dirty="0" smtClean="0">
                <a:latin typeface="StagSans-Light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StagSans-Light"/>
              </a:rPr>
              <a:t>C</a:t>
            </a:r>
            <a:r>
              <a:rPr lang="es-AR" sz="2400" dirty="0" smtClean="0">
                <a:latin typeface="StagSans-Light"/>
              </a:rPr>
              <a:t>apacidad de </a:t>
            </a:r>
            <a:r>
              <a:rPr lang="es-AR" sz="2400" dirty="0" err="1" smtClean="0">
                <a:latin typeface="StagSans-Light"/>
              </a:rPr>
              <a:t>overclocking</a:t>
            </a:r>
            <a:r>
              <a:rPr lang="es-AR" sz="2400" dirty="0">
                <a:latin typeface="StagSans-Light"/>
              </a:rPr>
              <a:t>, no solamente de la placa base, </a:t>
            </a:r>
            <a:r>
              <a:rPr lang="es-AR" sz="2400" dirty="0" smtClean="0">
                <a:latin typeface="StagSans-Light"/>
              </a:rPr>
              <a:t>sino del </a:t>
            </a:r>
            <a:r>
              <a:rPr lang="es-AR" sz="2400" dirty="0">
                <a:latin typeface="StagSans-Light"/>
              </a:rPr>
              <a:t>equipo completo</a:t>
            </a:r>
            <a:r>
              <a:rPr lang="es-AR" sz="2400" dirty="0" smtClean="0">
                <a:latin typeface="StagSans-Ligh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400" dirty="0">
              <a:latin typeface="StagSans-Light"/>
            </a:endParaRP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4</a:t>
            </a:fld>
            <a:endParaRPr lang="es-AR"/>
          </a:p>
        </p:txBody>
      </p:sp>
      <p:sp>
        <p:nvSpPr>
          <p:cNvPr id="11" name="Cuadro de texto 2"/>
          <p:cNvSpPr txBox="1">
            <a:spLocks noChangeArrowheads="1"/>
          </p:cNvSpPr>
          <p:nvPr/>
        </p:nvSpPr>
        <p:spPr bwMode="auto">
          <a:xfrm>
            <a:off x="3566463" y="511384"/>
            <a:ext cx="1377652" cy="323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AR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Prof. Gabriel Turitich</a:t>
            </a:r>
            <a:endParaRPr lang="es-A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1053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675349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9504381" y="248869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2800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5</a:t>
            </a:fld>
            <a:endParaRPr lang="es-AR"/>
          </a:p>
        </p:txBody>
      </p:sp>
      <p:sp>
        <p:nvSpPr>
          <p:cNvPr id="7" name="Rectángulo 6"/>
          <p:cNvSpPr/>
          <p:nvPr/>
        </p:nvSpPr>
        <p:spPr>
          <a:xfrm>
            <a:off x="890450" y="1046326"/>
            <a:ext cx="1065711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AR" sz="2400" dirty="0">
                <a:solidFill>
                  <a:prstClr val="black"/>
                </a:solidFill>
                <a:latin typeface="StagSans-Light"/>
              </a:rPr>
              <a:t>El </a:t>
            </a:r>
            <a:r>
              <a:rPr lang="es-AR" sz="2400" b="1" dirty="0">
                <a:solidFill>
                  <a:prstClr val="black"/>
                </a:solidFill>
                <a:latin typeface="StagSans-Light"/>
              </a:rPr>
              <a:t>chipset</a:t>
            </a:r>
            <a:r>
              <a:rPr lang="es-AR" sz="2400" dirty="0">
                <a:solidFill>
                  <a:prstClr val="black"/>
                </a:solidFill>
                <a:latin typeface="StagSans-Light"/>
              </a:rPr>
              <a:t> es el componente </a:t>
            </a:r>
            <a:r>
              <a:rPr lang="es-AR" sz="2400" dirty="0" smtClean="0">
                <a:solidFill>
                  <a:prstClr val="black"/>
                </a:solidFill>
                <a:latin typeface="StagSans-Light"/>
              </a:rPr>
              <a:t>más importante </a:t>
            </a:r>
            <a:r>
              <a:rPr lang="es-AR" sz="2400" dirty="0">
                <a:solidFill>
                  <a:prstClr val="black"/>
                </a:solidFill>
                <a:latin typeface="StagSans-Light"/>
              </a:rPr>
              <a:t>del </a:t>
            </a:r>
            <a:r>
              <a:rPr lang="es-AR" sz="2400" dirty="0" err="1" smtClean="0">
                <a:solidFill>
                  <a:prstClr val="black"/>
                </a:solidFill>
                <a:latin typeface="StagSans-Light"/>
              </a:rPr>
              <a:t>motherboard</a:t>
            </a:r>
            <a:r>
              <a:rPr lang="es-AR" sz="2400" dirty="0">
                <a:solidFill>
                  <a:prstClr val="black"/>
                </a:solidFill>
                <a:latin typeface="StagSans-Light"/>
              </a:rPr>
              <a:t>;</a:t>
            </a:r>
            <a:r>
              <a:rPr lang="es-AR" sz="2400" dirty="0" smtClean="0">
                <a:solidFill>
                  <a:prstClr val="black"/>
                </a:solidFill>
                <a:latin typeface="StagSans-Light"/>
              </a:rPr>
              <a:t> </a:t>
            </a:r>
            <a:r>
              <a:rPr lang="es-AR" sz="2400" dirty="0">
                <a:solidFill>
                  <a:prstClr val="black"/>
                </a:solidFill>
                <a:latin typeface="StagSans-Light"/>
              </a:rPr>
              <a:t>especifica sus </a:t>
            </a:r>
            <a:r>
              <a:rPr lang="es-AR" sz="2400" dirty="0" smtClean="0">
                <a:solidFill>
                  <a:prstClr val="black"/>
                </a:solidFill>
                <a:latin typeface="StagSans-Light"/>
              </a:rPr>
              <a:t>prestaciones:</a:t>
            </a:r>
          </a:p>
          <a:p>
            <a:pPr lvl="0"/>
            <a:endParaRPr lang="es-AR" sz="2400" dirty="0" smtClean="0">
              <a:solidFill>
                <a:prstClr val="black"/>
              </a:solidFill>
              <a:latin typeface="StagSans-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StagSans-Light"/>
              </a:rPr>
              <a:t>Q</a:t>
            </a:r>
            <a:r>
              <a:rPr lang="es-AR" sz="2400" dirty="0" smtClean="0">
                <a:latin typeface="StagSans-Light"/>
              </a:rPr>
              <a:t>ué </a:t>
            </a:r>
            <a:r>
              <a:rPr lang="es-AR" sz="2400" dirty="0">
                <a:latin typeface="StagSans-Light"/>
              </a:rPr>
              <a:t>procesadores soportará </a:t>
            </a:r>
            <a:r>
              <a:rPr lang="es-AR" sz="2400" dirty="0" smtClean="0">
                <a:latin typeface="StagSans-Light"/>
              </a:rPr>
              <a:t>la placa </a:t>
            </a:r>
            <a:r>
              <a:rPr lang="es-AR" sz="2400" dirty="0">
                <a:latin typeface="StagSans-Light"/>
              </a:rPr>
              <a:t>base, </a:t>
            </a:r>
            <a:endParaRPr lang="es-AR" sz="2400" dirty="0" smtClean="0">
              <a:latin typeface="StagSans-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StagSans-Light"/>
              </a:rPr>
              <a:t>A</a:t>
            </a:r>
            <a:r>
              <a:rPr lang="es-AR" sz="2400" dirty="0" smtClean="0">
                <a:latin typeface="StagSans-Light"/>
              </a:rPr>
              <a:t> </a:t>
            </a:r>
            <a:r>
              <a:rPr lang="es-AR" sz="2400" dirty="0">
                <a:latin typeface="StagSans-Light"/>
              </a:rPr>
              <a:t>qué frecuencia operarán sus </a:t>
            </a:r>
            <a:r>
              <a:rPr lang="es-AR" sz="2400" dirty="0" smtClean="0">
                <a:latin typeface="StagSans-Light"/>
              </a:rPr>
              <a:t>buses,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StagSans-Light"/>
              </a:rPr>
              <a:t>C</a:t>
            </a:r>
            <a:r>
              <a:rPr lang="es-AR" sz="2400" dirty="0" smtClean="0">
                <a:latin typeface="StagSans-Light"/>
              </a:rPr>
              <a:t>on </a:t>
            </a:r>
            <a:r>
              <a:rPr lang="es-AR" sz="2400" dirty="0">
                <a:latin typeface="StagSans-Light"/>
              </a:rPr>
              <a:t>qué tipo de memoria RAM será </a:t>
            </a:r>
            <a:r>
              <a:rPr lang="es-AR" sz="2400" dirty="0" smtClean="0">
                <a:latin typeface="StagSans-Light"/>
              </a:rPr>
              <a:t>compatible,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StagSans-Light"/>
              </a:rPr>
              <a:t>Q</a:t>
            </a:r>
            <a:r>
              <a:rPr lang="es-AR" sz="2400" dirty="0" smtClean="0">
                <a:latin typeface="StagSans-Light"/>
              </a:rPr>
              <a:t>ué </a:t>
            </a:r>
            <a:r>
              <a:rPr lang="es-AR" sz="2400" dirty="0">
                <a:latin typeface="StagSans-Light"/>
              </a:rPr>
              <a:t>interfaces de disco, video y demás </a:t>
            </a:r>
            <a:r>
              <a:rPr lang="es-AR" sz="2400" dirty="0" smtClean="0">
                <a:latin typeface="StagSans-Light"/>
              </a:rPr>
              <a:t>puertos serán </a:t>
            </a:r>
            <a:r>
              <a:rPr lang="es-AR" sz="2400" dirty="0">
                <a:latin typeface="StagSans-Light"/>
              </a:rPr>
              <a:t>soportados</a:t>
            </a:r>
            <a:r>
              <a:rPr lang="es-AR" sz="2400" dirty="0" smtClean="0">
                <a:latin typeface="StagSans-Ligh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400" dirty="0">
              <a:latin typeface="StagSans-Light"/>
            </a:endParaRPr>
          </a:p>
          <a:p>
            <a:r>
              <a:rPr lang="es-AR" sz="2400" dirty="0" smtClean="0">
                <a:latin typeface="StagSans-Light"/>
              </a:rPr>
              <a:t>Hoy </a:t>
            </a:r>
            <a:r>
              <a:rPr lang="es-AR" sz="2400" dirty="0">
                <a:latin typeface="StagSans-Light"/>
              </a:rPr>
              <a:t>en día el chipset está </a:t>
            </a:r>
            <a:r>
              <a:rPr lang="es-AR" sz="2400" dirty="0" smtClean="0">
                <a:latin typeface="StagSans-Light"/>
              </a:rPr>
              <a:t>formado por </a:t>
            </a:r>
            <a:r>
              <a:rPr lang="es-AR" sz="2400" dirty="0">
                <a:latin typeface="StagSans-Light"/>
              </a:rPr>
              <a:t>dos componentes principales: el </a:t>
            </a:r>
            <a:r>
              <a:rPr lang="es-AR" sz="2400" b="1" dirty="0" err="1" smtClean="0">
                <a:latin typeface="StagSans-Light"/>
              </a:rPr>
              <a:t>NorthBridge</a:t>
            </a:r>
            <a:r>
              <a:rPr lang="es-AR" sz="2400" b="1" dirty="0" smtClean="0">
                <a:latin typeface="StagSans-Light"/>
              </a:rPr>
              <a:t> </a:t>
            </a:r>
            <a:r>
              <a:rPr lang="es-AR" sz="2400" dirty="0" smtClean="0">
                <a:latin typeface="StagSans-Light"/>
              </a:rPr>
              <a:t>(Puente Norte</a:t>
            </a:r>
            <a:r>
              <a:rPr lang="es-AR" sz="2400" dirty="0">
                <a:latin typeface="StagSans-Light"/>
              </a:rPr>
              <a:t>) y el </a:t>
            </a:r>
            <a:r>
              <a:rPr lang="es-AR" sz="2400" b="1" dirty="0" err="1" smtClean="0">
                <a:latin typeface="StagSans-Light"/>
              </a:rPr>
              <a:t>SouthBridge</a:t>
            </a:r>
            <a:r>
              <a:rPr lang="es-AR" sz="2400" dirty="0" smtClean="0">
                <a:latin typeface="StagSans-Light"/>
              </a:rPr>
              <a:t> (Puente Sur</a:t>
            </a:r>
            <a:r>
              <a:rPr lang="es-AR" sz="2400" dirty="0">
                <a:latin typeface="StagSans-Light"/>
              </a:rPr>
              <a:t>), </a:t>
            </a:r>
            <a:r>
              <a:rPr lang="es-AR" sz="2400" dirty="0" smtClean="0">
                <a:latin typeface="StagSans-Light"/>
              </a:rPr>
              <a:t>cuyos nombres </a:t>
            </a:r>
            <a:r>
              <a:rPr lang="es-AR" sz="2400" dirty="0">
                <a:latin typeface="StagSans-Light"/>
              </a:rPr>
              <a:t>provienen de su correspondiente </a:t>
            </a:r>
            <a:r>
              <a:rPr lang="es-AR" sz="2400" dirty="0" smtClean="0">
                <a:latin typeface="StagSans-Light"/>
              </a:rPr>
              <a:t>ubicación en </a:t>
            </a:r>
            <a:r>
              <a:rPr lang="es-AR" sz="2400" dirty="0">
                <a:latin typeface="StagSans-Light"/>
              </a:rPr>
              <a:t>el PCB del </a:t>
            </a:r>
            <a:r>
              <a:rPr lang="es-AR" sz="2400" dirty="0" err="1">
                <a:latin typeface="StagSans-Light"/>
              </a:rPr>
              <a:t>motherboard</a:t>
            </a:r>
            <a:r>
              <a:rPr lang="es-AR" sz="2400" dirty="0">
                <a:latin typeface="StagSans-Light"/>
              </a:rPr>
              <a:t> si miramos </a:t>
            </a:r>
            <a:r>
              <a:rPr lang="es-AR" sz="2400" dirty="0" smtClean="0">
                <a:latin typeface="StagSans-Light"/>
              </a:rPr>
              <a:t>este verticalmente </a:t>
            </a:r>
            <a:r>
              <a:rPr lang="es-AR" sz="2400" dirty="0">
                <a:latin typeface="StagSans-Light"/>
              </a:rPr>
              <a:t>(el </a:t>
            </a:r>
            <a:r>
              <a:rPr lang="es-AR" sz="2400" dirty="0" err="1">
                <a:latin typeface="StagSans-Light"/>
              </a:rPr>
              <a:t>northbridge</a:t>
            </a:r>
            <a:r>
              <a:rPr lang="es-AR" sz="2400" dirty="0">
                <a:latin typeface="StagSans-Light"/>
              </a:rPr>
              <a:t> estará arriba, junto </a:t>
            </a:r>
            <a:r>
              <a:rPr lang="es-AR" sz="2400" dirty="0" smtClean="0">
                <a:latin typeface="StagSans-Light"/>
              </a:rPr>
              <a:t>al procesador</a:t>
            </a:r>
            <a:r>
              <a:rPr lang="es-AR" sz="2400" dirty="0">
                <a:latin typeface="StagSans-Light"/>
              </a:rPr>
              <a:t>; mientras que el </a:t>
            </a:r>
            <a:r>
              <a:rPr lang="es-AR" sz="2400" dirty="0" err="1">
                <a:latin typeface="StagSans-Light"/>
              </a:rPr>
              <a:t>southbridge</a:t>
            </a:r>
            <a:r>
              <a:rPr lang="es-AR" sz="2400" dirty="0">
                <a:latin typeface="StagSans-Light"/>
              </a:rPr>
              <a:t> </a:t>
            </a:r>
            <a:r>
              <a:rPr lang="es-AR" sz="2400" dirty="0" smtClean="0">
                <a:latin typeface="StagSans-Light"/>
              </a:rPr>
              <a:t>quedará ubicado </a:t>
            </a:r>
            <a:r>
              <a:rPr lang="es-AR" sz="2400" dirty="0">
                <a:latin typeface="StagSans-Light"/>
              </a:rPr>
              <a:t>abajo, cerca de los zócalos de expansión).</a:t>
            </a:r>
            <a:endParaRPr lang="es-AR" sz="2400" dirty="0" smtClean="0">
              <a:solidFill>
                <a:prstClr val="black"/>
              </a:solidFill>
              <a:latin typeface="StagSans-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400" dirty="0">
              <a:solidFill>
                <a:prstClr val="black"/>
              </a:solidFill>
              <a:latin typeface="LiberationSerif"/>
            </a:endParaRPr>
          </a:p>
        </p:txBody>
      </p:sp>
      <p:sp>
        <p:nvSpPr>
          <p:cNvPr id="11" name="Cuadro de texto 2"/>
          <p:cNvSpPr txBox="1">
            <a:spLocks noChangeArrowheads="1"/>
          </p:cNvSpPr>
          <p:nvPr/>
        </p:nvSpPr>
        <p:spPr bwMode="auto">
          <a:xfrm>
            <a:off x="3566463" y="511384"/>
            <a:ext cx="1377652" cy="323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AR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Prof. Gabriel Turitich</a:t>
            </a:r>
            <a:endParaRPr lang="es-A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8408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2876867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707087" y="248869"/>
            <a:ext cx="4540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Partes del </a:t>
            </a: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r>
              <a:rPr kumimoji="0" lang="es-AR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6</a:t>
            </a:fld>
            <a:endParaRPr lang="es-AR"/>
          </a:p>
        </p:txBody>
      </p:sp>
      <p:sp>
        <p:nvSpPr>
          <p:cNvPr id="3" name="Rectángulo 2"/>
          <p:cNvSpPr/>
          <p:nvPr/>
        </p:nvSpPr>
        <p:spPr>
          <a:xfrm>
            <a:off x="613953" y="1496194"/>
            <a:ext cx="1165206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latin typeface="StagSans-Light"/>
              </a:rPr>
              <a:t>El </a:t>
            </a:r>
            <a:r>
              <a:rPr lang="es-AR" sz="2400" b="1" dirty="0" err="1" smtClean="0">
                <a:latin typeface="StagSans-Light"/>
              </a:rPr>
              <a:t>Northbridge</a:t>
            </a:r>
            <a:r>
              <a:rPr lang="es-AR" sz="2400" dirty="0" smtClean="0">
                <a:latin typeface="StagSans-Light"/>
              </a:rPr>
              <a:t> </a:t>
            </a:r>
            <a:r>
              <a:rPr lang="es-AR" sz="2400" dirty="0">
                <a:latin typeface="StagSans-Light"/>
              </a:rPr>
              <a:t>se encarga de gestionar las </a:t>
            </a:r>
            <a:r>
              <a:rPr lang="es-AR" sz="2400" dirty="0" smtClean="0">
                <a:latin typeface="StagSans-Light"/>
              </a:rPr>
              <a:t>operaciones entre </a:t>
            </a:r>
            <a:r>
              <a:rPr lang="es-AR" sz="2400" dirty="0">
                <a:latin typeface="StagSans-Light"/>
              </a:rPr>
              <a:t>el procesador y los dispositivos </a:t>
            </a:r>
            <a:r>
              <a:rPr lang="es-AR" sz="2400" dirty="0" smtClean="0">
                <a:latin typeface="StagSans-Light"/>
              </a:rPr>
              <a:t>de alta velocidad como: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StagSans-Light"/>
              </a:rPr>
              <a:t>L</a:t>
            </a:r>
            <a:r>
              <a:rPr lang="es-AR" sz="2400" dirty="0" smtClean="0">
                <a:latin typeface="StagSans-Light"/>
              </a:rPr>
              <a:t>a </a:t>
            </a:r>
            <a:r>
              <a:rPr lang="es-AR" sz="2400" dirty="0">
                <a:latin typeface="StagSans-Light"/>
              </a:rPr>
              <a:t>memoria RAM, </a:t>
            </a:r>
            <a:endParaRPr lang="es-AR" sz="2400" dirty="0" smtClean="0">
              <a:latin typeface="StagSans-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StagSans-Light"/>
              </a:rPr>
              <a:t>L</a:t>
            </a:r>
            <a:r>
              <a:rPr lang="es-AR" sz="2400" dirty="0" smtClean="0">
                <a:latin typeface="StagSans-Light"/>
              </a:rPr>
              <a:t>a interfaz de </a:t>
            </a:r>
            <a:r>
              <a:rPr lang="es-AR" sz="2400" dirty="0">
                <a:latin typeface="StagSans-Light"/>
              </a:rPr>
              <a:t>video y </a:t>
            </a:r>
            <a:endParaRPr lang="es-AR" sz="2400" dirty="0" smtClean="0">
              <a:latin typeface="StagSans-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>
                <a:latin typeface="StagSans-Light"/>
              </a:rPr>
              <a:t>El </a:t>
            </a:r>
            <a:r>
              <a:rPr lang="es-AR" sz="2400" dirty="0">
                <a:latin typeface="StagSans-Light"/>
              </a:rPr>
              <a:t>bus PCI Express x16; </a:t>
            </a:r>
            <a:endParaRPr lang="es-AR" sz="2400" dirty="0" smtClean="0">
              <a:latin typeface="StagSans-Light"/>
            </a:endParaRPr>
          </a:p>
          <a:p>
            <a:endParaRPr lang="es-AR" sz="2400" dirty="0" smtClean="0">
              <a:latin typeface="StagSans-Light"/>
            </a:endParaRPr>
          </a:p>
          <a:p>
            <a:r>
              <a:rPr lang="es-AR" sz="2400" dirty="0">
                <a:latin typeface="StagSans-Light"/>
              </a:rPr>
              <a:t>E</a:t>
            </a:r>
            <a:r>
              <a:rPr lang="es-AR" sz="2400" dirty="0" smtClean="0">
                <a:latin typeface="StagSans-Light"/>
              </a:rPr>
              <a:t>l </a:t>
            </a:r>
            <a:r>
              <a:rPr lang="es-AR" sz="2400" b="1" dirty="0" err="1" smtClean="0">
                <a:latin typeface="StagSans-Light"/>
              </a:rPr>
              <a:t>Southbrigde</a:t>
            </a:r>
            <a:r>
              <a:rPr lang="es-AR" sz="2400" dirty="0" smtClean="0">
                <a:latin typeface="StagSans-Light"/>
              </a:rPr>
              <a:t> </a:t>
            </a:r>
            <a:r>
              <a:rPr lang="es-AR" sz="2400" dirty="0">
                <a:latin typeface="StagSans-Light"/>
              </a:rPr>
              <a:t>se encarga de </a:t>
            </a:r>
            <a:r>
              <a:rPr lang="es-AR" sz="2400" dirty="0" smtClean="0">
                <a:latin typeface="StagSans-Light"/>
              </a:rPr>
              <a:t>controla las </a:t>
            </a:r>
            <a:r>
              <a:rPr lang="es-AR" sz="2400" dirty="0">
                <a:latin typeface="StagSans-Light"/>
              </a:rPr>
              <a:t>conexiones con los dispositivos de </a:t>
            </a:r>
            <a:r>
              <a:rPr lang="es-AR" sz="2400" dirty="0" smtClean="0">
                <a:latin typeface="StagSans-Light"/>
              </a:rPr>
              <a:t>menor velocidad</a:t>
            </a:r>
            <a:r>
              <a:rPr lang="es-AR" sz="2400" dirty="0">
                <a:latin typeface="StagSans-Light"/>
              </a:rPr>
              <a:t>, </a:t>
            </a:r>
            <a:r>
              <a:rPr lang="es-AR" sz="2400" dirty="0" smtClean="0">
                <a:latin typeface="StagSans-Light"/>
              </a:rPr>
              <a:t>como: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>
                <a:latin typeface="StagSans-Light"/>
              </a:rPr>
              <a:t>Los </a:t>
            </a:r>
            <a:r>
              <a:rPr lang="es-AR" sz="2400" dirty="0">
                <a:latin typeface="StagSans-Light"/>
              </a:rPr>
              <a:t>buses PCI Express x1 y </a:t>
            </a:r>
            <a:r>
              <a:rPr lang="es-AR" sz="2400" dirty="0" smtClean="0">
                <a:latin typeface="StagSans-Light"/>
              </a:rPr>
              <a:t>PCI.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StagSans-Light"/>
              </a:rPr>
              <a:t>L</a:t>
            </a:r>
            <a:r>
              <a:rPr lang="es-AR" sz="2400" dirty="0" smtClean="0">
                <a:latin typeface="StagSans-Light"/>
              </a:rPr>
              <a:t>a </a:t>
            </a:r>
            <a:r>
              <a:rPr lang="es-AR" sz="2400" dirty="0">
                <a:latin typeface="StagSans-Light"/>
              </a:rPr>
              <a:t>controladora de </a:t>
            </a:r>
            <a:r>
              <a:rPr lang="es-AR" sz="2400" dirty="0" smtClean="0">
                <a:latin typeface="StagSans-Light"/>
              </a:rPr>
              <a:t>discos.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StagSans-Light"/>
              </a:rPr>
              <a:t>E</a:t>
            </a:r>
            <a:r>
              <a:rPr lang="es-AR" sz="2400" dirty="0" smtClean="0">
                <a:latin typeface="StagSans-Light"/>
              </a:rPr>
              <a:t>l </a:t>
            </a:r>
            <a:r>
              <a:rPr lang="es-AR" sz="2400" dirty="0">
                <a:latin typeface="StagSans-Light"/>
              </a:rPr>
              <a:t>controlador USB, </a:t>
            </a:r>
            <a:r>
              <a:rPr lang="es-AR" sz="2400" dirty="0" smtClean="0">
                <a:latin typeface="StagSans-Light"/>
              </a:rPr>
              <a:t>el audio integrado</a:t>
            </a:r>
            <a:r>
              <a:rPr lang="es-AR" sz="2400" dirty="0">
                <a:latin typeface="StagSans-Light"/>
              </a:rPr>
              <a:t>.</a:t>
            </a:r>
            <a:r>
              <a:rPr lang="es-AR" sz="2400" dirty="0" smtClean="0">
                <a:latin typeface="StagSans-Light"/>
              </a:rPr>
              <a:t> </a:t>
            </a:r>
          </a:p>
          <a:p>
            <a:endParaRPr lang="es-AR" sz="2000" i="1" dirty="0" smtClean="0">
              <a:latin typeface="StagSans-Light"/>
            </a:endParaRPr>
          </a:p>
        </p:txBody>
      </p:sp>
      <p:sp>
        <p:nvSpPr>
          <p:cNvPr id="10" name="Cuadro de texto 2"/>
          <p:cNvSpPr txBox="1">
            <a:spLocks noChangeArrowheads="1"/>
          </p:cNvSpPr>
          <p:nvPr/>
        </p:nvSpPr>
        <p:spPr bwMode="auto">
          <a:xfrm>
            <a:off x="3566463" y="511384"/>
            <a:ext cx="1377652" cy="323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AR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Prof. Gabriel Turitich</a:t>
            </a:r>
            <a:endParaRPr lang="es-A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1658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675349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9504381" y="248869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2800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7</a:t>
            </a:fld>
            <a:endParaRPr lang="es-AR"/>
          </a:p>
        </p:txBody>
      </p:sp>
      <p:sp>
        <p:nvSpPr>
          <p:cNvPr id="2" name="Rectángulo 1"/>
          <p:cNvSpPr/>
          <p:nvPr/>
        </p:nvSpPr>
        <p:spPr>
          <a:xfrm>
            <a:off x="757646" y="1153518"/>
            <a:ext cx="1080298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AR" sz="2400" i="1" dirty="0">
                <a:solidFill>
                  <a:prstClr val="black"/>
                </a:solidFill>
                <a:latin typeface="LiberationSerif"/>
              </a:rPr>
              <a:t>Vale aclarar que, en ciertos </a:t>
            </a:r>
            <a:r>
              <a:rPr lang="es-AR" sz="2400" i="1" dirty="0" err="1">
                <a:solidFill>
                  <a:prstClr val="black"/>
                </a:solidFill>
                <a:latin typeface="LiberationSerif"/>
              </a:rPr>
              <a:t>motherboards</a:t>
            </a:r>
            <a:r>
              <a:rPr lang="es-AR" sz="2400" i="1" dirty="0">
                <a:solidFill>
                  <a:prstClr val="black"/>
                </a:solidFill>
                <a:latin typeface="LiberationSerif"/>
              </a:rPr>
              <a:t>, sobre todo los de gama baja –y mientras la complejidad del diseño del circuito y su fabricación lo permitan–, el </a:t>
            </a:r>
            <a:r>
              <a:rPr lang="es-AR" sz="2400" i="1" dirty="0" err="1">
                <a:solidFill>
                  <a:prstClr val="black"/>
                </a:solidFill>
                <a:latin typeface="LiberationSerif"/>
              </a:rPr>
              <a:t>northbridge</a:t>
            </a:r>
            <a:r>
              <a:rPr lang="es-AR" sz="2400" i="1" dirty="0">
                <a:solidFill>
                  <a:prstClr val="black"/>
                </a:solidFill>
                <a:latin typeface="LiberationSerif"/>
              </a:rPr>
              <a:t> y el </a:t>
            </a:r>
            <a:r>
              <a:rPr lang="es-AR" sz="2400" i="1" dirty="0" err="1">
                <a:solidFill>
                  <a:prstClr val="black"/>
                </a:solidFill>
                <a:latin typeface="LiberationSerif"/>
              </a:rPr>
              <a:t>southbridge</a:t>
            </a:r>
            <a:r>
              <a:rPr lang="es-AR" sz="2400" i="1" dirty="0">
                <a:solidFill>
                  <a:prstClr val="black"/>
                </a:solidFill>
                <a:latin typeface="LiberationSerif"/>
              </a:rPr>
              <a:t> pueden integrarse en un mismo chip.</a:t>
            </a:r>
          </a:p>
          <a:p>
            <a:endParaRPr lang="es-AR" dirty="0" smtClean="0">
              <a:latin typeface="StagSans-Light"/>
            </a:endParaRPr>
          </a:p>
          <a:p>
            <a:r>
              <a:rPr lang="es-AR" sz="2400" b="1" dirty="0" smtClean="0">
                <a:latin typeface="LiberationSerif"/>
              </a:rPr>
              <a:t>CHIP  </a:t>
            </a:r>
            <a:r>
              <a:rPr lang="es-AR" sz="2400" b="1" dirty="0" err="1" smtClean="0">
                <a:latin typeface="LiberationSerif"/>
              </a:rPr>
              <a:t>Super</a:t>
            </a:r>
            <a:r>
              <a:rPr lang="es-AR" sz="2400" b="1" dirty="0" smtClean="0">
                <a:latin typeface="LiberationSerif"/>
              </a:rPr>
              <a:t> I/O</a:t>
            </a:r>
          </a:p>
          <a:p>
            <a:endParaRPr lang="es-AR" sz="2400" dirty="0">
              <a:latin typeface="LiberationSerif"/>
            </a:endParaRPr>
          </a:p>
          <a:p>
            <a:r>
              <a:rPr lang="es-AR" sz="2400" dirty="0" smtClean="0">
                <a:latin typeface="LiberationSerif"/>
              </a:rPr>
              <a:t>También </a:t>
            </a:r>
            <a:r>
              <a:rPr lang="es-AR" sz="2400" dirty="0">
                <a:latin typeface="LiberationSerif"/>
              </a:rPr>
              <a:t>existe un tercer chip, llamado </a:t>
            </a:r>
            <a:r>
              <a:rPr lang="es-AR" sz="2400" dirty="0" err="1" smtClean="0">
                <a:latin typeface="LiberationSerif"/>
              </a:rPr>
              <a:t>Super</a:t>
            </a:r>
            <a:r>
              <a:rPr lang="es-AR" sz="2400" dirty="0" smtClean="0">
                <a:latin typeface="LiberationSerif"/>
              </a:rPr>
              <a:t> I/O</a:t>
            </a:r>
            <a:r>
              <a:rPr lang="es-AR" sz="2400" dirty="0">
                <a:latin typeface="LiberationSerif"/>
              </a:rPr>
              <a:t>, aunque en algunos casos sus funciones </a:t>
            </a:r>
            <a:r>
              <a:rPr lang="es-AR" sz="2400" dirty="0" smtClean="0">
                <a:latin typeface="LiberationSerif"/>
              </a:rPr>
              <a:t>son</a:t>
            </a:r>
            <a:r>
              <a:rPr lang="es-AR" sz="2400" dirty="0">
                <a:latin typeface="LiberationSerif"/>
              </a:rPr>
              <a:t> </a:t>
            </a:r>
            <a:r>
              <a:rPr lang="es-AR" sz="2400" dirty="0" smtClean="0">
                <a:latin typeface="LiberationSerif"/>
              </a:rPr>
              <a:t>controladas </a:t>
            </a:r>
            <a:r>
              <a:rPr lang="es-AR" sz="2400" dirty="0">
                <a:latin typeface="LiberationSerif"/>
              </a:rPr>
              <a:t>por el propio </a:t>
            </a:r>
            <a:r>
              <a:rPr lang="es-AR" sz="2400" dirty="0" err="1" smtClean="0">
                <a:latin typeface="LiberationSerif"/>
              </a:rPr>
              <a:t>Southbridge</a:t>
            </a:r>
            <a:r>
              <a:rPr lang="es-AR" sz="2400" dirty="0">
                <a:latin typeface="LiberationSerif"/>
              </a:rPr>
              <a:t>. </a:t>
            </a:r>
            <a:endParaRPr lang="es-AR" sz="2400" dirty="0" smtClean="0">
              <a:latin typeface="LiberationSerif"/>
            </a:endParaRPr>
          </a:p>
          <a:p>
            <a:r>
              <a:rPr lang="es-AR" sz="2400" dirty="0" smtClean="0">
                <a:latin typeface="LiberationSerif"/>
              </a:rPr>
              <a:t>Estas </a:t>
            </a:r>
            <a:r>
              <a:rPr lang="es-AR" sz="2400" dirty="0">
                <a:latin typeface="LiberationSerif"/>
              </a:rPr>
              <a:t>son</a:t>
            </a:r>
            <a:r>
              <a:rPr lang="es-AR" sz="2400" dirty="0" smtClean="0">
                <a:latin typeface="LiberationSerif"/>
              </a:rPr>
              <a:t>:</a:t>
            </a:r>
            <a:endParaRPr lang="es-AR" sz="2400" dirty="0">
              <a:latin typeface="Liberation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LiberationSerif"/>
              </a:rPr>
              <a:t>controlar el teclado y </a:t>
            </a:r>
            <a:endParaRPr lang="es-AR" sz="2400" dirty="0" smtClean="0">
              <a:latin typeface="Liberation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>
                <a:latin typeface="LiberationSerif"/>
              </a:rPr>
              <a:t>el </a:t>
            </a:r>
            <a:r>
              <a:rPr lang="es-AR" sz="2400" dirty="0">
                <a:latin typeface="LiberationSerif"/>
              </a:rPr>
              <a:t>mouse PS/2, </a:t>
            </a:r>
            <a:endParaRPr lang="es-AR" sz="2400" dirty="0" smtClean="0">
              <a:latin typeface="Liberation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>
                <a:latin typeface="LiberationSerif"/>
              </a:rPr>
              <a:t>albergar la controladora </a:t>
            </a:r>
            <a:r>
              <a:rPr lang="es-AR" sz="2400" dirty="0">
                <a:latin typeface="LiberationSerif"/>
              </a:rPr>
              <a:t>FDC (</a:t>
            </a:r>
            <a:r>
              <a:rPr lang="es-AR" sz="2400" i="1" dirty="0" err="1">
                <a:latin typeface="LiberationSerif"/>
              </a:rPr>
              <a:t>Floppy</a:t>
            </a:r>
            <a:r>
              <a:rPr lang="es-AR" sz="2400" i="1" dirty="0">
                <a:latin typeface="LiberationSerif"/>
              </a:rPr>
              <a:t> Disk </a:t>
            </a:r>
            <a:r>
              <a:rPr lang="es-AR" sz="2400" i="1" dirty="0" err="1">
                <a:latin typeface="LiberationSerif"/>
              </a:rPr>
              <a:t>Controller</a:t>
            </a:r>
            <a:r>
              <a:rPr lang="es-AR" sz="2400" dirty="0">
                <a:latin typeface="LiberationSerif"/>
              </a:rPr>
              <a:t>) 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LiberationSerif"/>
              </a:rPr>
              <a:t>administrar el puerto serie y el paralelo.</a:t>
            </a:r>
          </a:p>
        </p:txBody>
      </p:sp>
      <p:sp>
        <p:nvSpPr>
          <p:cNvPr id="11" name="Cuadro de texto 2"/>
          <p:cNvSpPr txBox="1">
            <a:spLocks noChangeArrowheads="1"/>
          </p:cNvSpPr>
          <p:nvPr/>
        </p:nvSpPr>
        <p:spPr bwMode="auto">
          <a:xfrm>
            <a:off x="3566463" y="511384"/>
            <a:ext cx="1377652" cy="323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AR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Prof. Gabriel Turitich</a:t>
            </a:r>
            <a:endParaRPr lang="es-A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4792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675349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9504381" y="248869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2800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13" name="Marcador de número de diapositiva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8</a:t>
            </a:fld>
            <a:endParaRPr lang="es-AR"/>
          </a:p>
        </p:txBody>
      </p:sp>
      <p:sp>
        <p:nvSpPr>
          <p:cNvPr id="7" name="Rectángulo 6"/>
          <p:cNvSpPr/>
          <p:nvPr/>
        </p:nvSpPr>
        <p:spPr>
          <a:xfrm>
            <a:off x="385354" y="1027609"/>
            <a:ext cx="112601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dirty="0">
                <a:solidFill>
                  <a:srgbClr val="333333"/>
                </a:solidFill>
                <a:latin typeface="LiberationSerif"/>
              </a:rPr>
              <a:t>El </a:t>
            </a:r>
            <a:r>
              <a:rPr lang="es-AR" sz="2400" b="1" dirty="0" err="1">
                <a:solidFill>
                  <a:srgbClr val="333333"/>
                </a:solidFill>
                <a:latin typeface="LiberationSerif"/>
              </a:rPr>
              <a:t>N</a:t>
            </a:r>
            <a:r>
              <a:rPr lang="es-AR" sz="2400" b="1" dirty="0" err="1" smtClean="0">
                <a:solidFill>
                  <a:srgbClr val="333333"/>
                </a:solidFill>
                <a:latin typeface="LiberationSerif"/>
              </a:rPr>
              <a:t>orthbridge</a:t>
            </a:r>
            <a:endParaRPr lang="es-AR" sz="2400" b="1" dirty="0" smtClean="0">
              <a:solidFill>
                <a:srgbClr val="333333"/>
              </a:solidFill>
              <a:latin typeface="LiberationSerif"/>
            </a:endParaRPr>
          </a:p>
          <a:p>
            <a:endParaRPr lang="es-AR" sz="2400" b="1" dirty="0">
              <a:solidFill>
                <a:srgbClr val="333333"/>
              </a:solidFill>
              <a:latin typeface="LiberationSerif"/>
            </a:endParaRPr>
          </a:p>
          <a:p>
            <a:r>
              <a:rPr lang="es-AR" sz="2000" dirty="0">
                <a:solidFill>
                  <a:srgbClr val="000000"/>
                </a:solidFill>
                <a:latin typeface="StagSans-Light"/>
              </a:rPr>
              <a:t>El </a:t>
            </a:r>
            <a:r>
              <a:rPr lang="es-AR" sz="2000" b="1" dirty="0" err="1" smtClean="0">
                <a:solidFill>
                  <a:srgbClr val="000000"/>
                </a:solidFill>
                <a:latin typeface="StagSans-Medium"/>
              </a:rPr>
              <a:t>Northbridge</a:t>
            </a:r>
            <a:r>
              <a:rPr lang="es-AR" sz="2000" dirty="0" smtClean="0">
                <a:solidFill>
                  <a:srgbClr val="000000"/>
                </a:solidFill>
                <a:latin typeface="StagSans-Medium"/>
              </a:rPr>
              <a:t> </a:t>
            </a:r>
            <a:r>
              <a:rPr lang="es-AR" sz="2000" dirty="0">
                <a:solidFill>
                  <a:srgbClr val="000000"/>
                </a:solidFill>
                <a:latin typeface="StagSans-Light"/>
              </a:rPr>
              <a:t>(o puente norte) es la parte </a:t>
            </a:r>
            <a:r>
              <a:rPr lang="es-AR" sz="2000" dirty="0" smtClean="0">
                <a:solidFill>
                  <a:srgbClr val="000000"/>
                </a:solidFill>
                <a:latin typeface="StagSans-Light"/>
              </a:rPr>
              <a:t>principal que </a:t>
            </a:r>
            <a:r>
              <a:rPr lang="es-AR" sz="2000" dirty="0">
                <a:solidFill>
                  <a:srgbClr val="000000"/>
                </a:solidFill>
                <a:latin typeface="StagSans-Light"/>
              </a:rPr>
              <a:t>conforma el chipset, y fue concebido</a:t>
            </a:r>
          </a:p>
          <a:p>
            <a:r>
              <a:rPr lang="es-AR" sz="2000" dirty="0">
                <a:solidFill>
                  <a:srgbClr val="000000"/>
                </a:solidFill>
                <a:latin typeface="StagSans-Light"/>
              </a:rPr>
              <a:t>como concepto junto con la especificación ATX</a:t>
            </a:r>
            <a:r>
              <a:rPr lang="es-AR" sz="2000" dirty="0" smtClean="0">
                <a:solidFill>
                  <a:srgbClr val="000000"/>
                </a:solidFill>
                <a:latin typeface="StagSans-Light"/>
              </a:rPr>
              <a:t>.</a:t>
            </a:r>
          </a:p>
          <a:p>
            <a:endParaRPr lang="es-AR" sz="2000" dirty="0">
              <a:solidFill>
                <a:srgbClr val="000000"/>
              </a:solidFill>
              <a:latin typeface="StagSans-Light"/>
            </a:endParaRPr>
          </a:p>
          <a:p>
            <a:r>
              <a:rPr lang="es-AR" sz="2000" dirty="0">
                <a:solidFill>
                  <a:srgbClr val="000000"/>
                </a:solidFill>
                <a:latin typeface="StagSans-Light"/>
              </a:rPr>
              <a:t>El </a:t>
            </a:r>
            <a:r>
              <a:rPr lang="es-AR" sz="2000" b="1" dirty="0" err="1">
                <a:solidFill>
                  <a:srgbClr val="000000"/>
                </a:solidFill>
                <a:latin typeface="StagSans-Light"/>
              </a:rPr>
              <a:t>northbridge</a:t>
            </a:r>
            <a:r>
              <a:rPr lang="es-AR" sz="2000" dirty="0">
                <a:solidFill>
                  <a:srgbClr val="000000"/>
                </a:solidFill>
                <a:latin typeface="StagSans-Light"/>
              </a:rPr>
              <a:t> se encarga de controlar el </a:t>
            </a:r>
            <a:r>
              <a:rPr lang="es-AR" sz="2000" dirty="0" smtClean="0">
                <a:solidFill>
                  <a:srgbClr val="000000"/>
                </a:solidFill>
                <a:latin typeface="StagSans-Light"/>
              </a:rPr>
              <a:t>tráfico entre:</a:t>
            </a:r>
          </a:p>
          <a:p>
            <a:endParaRPr lang="es-AR" sz="2000" dirty="0" smtClean="0">
              <a:solidFill>
                <a:srgbClr val="000000"/>
              </a:solidFill>
              <a:latin typeface="StagSans-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000000"/>
                </a:solidFill>
                <a:latin typeface="StagSans-Light"/>
              </a:rPr>
              <a:t>E</a:t>
            </a:r>
            <a:r>
              <a:rPr lang="es-AR" sz="2000" dirty="0" smtClean="0">
                <a:solidFill>
                  <a:srgbClr val="000000"/>
                </a:solidFill>
                <a:latin typeface="StagSans-Light"/>
              </a:rPr>
              <a:t>l </a:t>
            </a:r>
            <a:r>
              <a:rPr lang="es-AR" sz="2000" dirty="0">
                <a:solidFill>
                  <a:srgbClr val="000000"/>
                </a:solidFill>
                <a:latin typeface="StagSans-Light"/>
              </a:rPr>
              <a:t>procesador –a través del bus </a:t>
            </a:r>
            <a:r>
              <a:rPr lang="es-AR" sz="2000" b="1" dirty="0" smtClean="0">
                <a:solidFill>
                  <a:srgbClr val="000000"/>
                </a:solidFill>
                <a:latin typeface="StagSans-Light"/>
              </a:rPr>
              <a:t>QPI (Quick </a:t>
            </a:r>
            <a:r>
              <a:rPr lang="es-AR" sz="2000" b="1" dirty="0" err="1" smtClean="0">
                <a:solidFill>
                  <a:srgbClr val="000000"/>
                </a:solidFill>
                <a:latin typeface="StagSans-Light"/>
              </a:rPr>
              <a:t>Path</a:t>
            </a:r>
            <a:r>
              <a:rPr lang="es-AR" sz="2000" b="1" dirty="0" smtClean="0">
                <a:solidFill>
                  <a:srgbClr val="000000"/>
                </a:solidFill>
                <a:latin typeface="StagSans-Light"/>
              </a:rPr>
              <a:t> </a:t>
            </a:r>
            <a:r>
              <a:rPr lang="es-AR" sz="2000" b="1" dirty="0" err="1" smtClean="0">
                <a:solidFill>
                  <a:srgbClr val="000000"/>
                </a:solidFill>
                <a:latin typeface="StagSans-Light"/>
              </a:rPr>
              <a:t>Interconnect</a:t>
            </a:r>
            <a:r>
              <a:rPr lang="es-AR" sz="2000" b="1" dirty="0" smtClean="0">
                <a:solidFill>
                  <a:srgbClr val="000000"/>
                </a:solidFill>
                <a:latin typeface="StagSans-Light"/>
              </a:rPr>
              <a:t>)</a:t>
            </a:r>
            <a:r>
              <a:rPr lang="es-AR" sz="2000" dirty="0" smtClean="0">
                <a:solidFill>
                  <a:srgbClr val="000000"/>
                </a:solidFill>
                <a:latin typeface="StagSans-Light"/>
              </a:rPr>
              <a:t> </a:t>
            </a:r>
            <a:r>
              <a:rPr lang="es-AR" sz="2000" dirty="0">
                <a:solidFill>
                  <a:srgbClr val="000000"/>
                </a:solidFill>
                <a:latin typeface="StagSans-Light"/>
              </a:rPr>
              <a:t>o </a:t>
            </a:r>
            <a:r>
              <a:rPr lang="es-AR" sz="2000" dirty="0" smtClean="0">
                <a:solidFill>
                  <a:srgbClr val="000000"/>
                </a:solidFill>
                <a:latin typeface="StagSans-Light"/>
              </a:rPr>
              <a:t>del </a:t>
            </a:r>
            <a:r>
              <a:rPr lang="es-AR" sz="2000" b="1" dirty="0" smtClean="0">
                <a:solidFill>
                  <a:srgbClr val="000000"/>
                </a:solidFill>
                <a:latin typeface="StagSans-Light"/>
              </a:rPr>
              <a:t>Front </a:t>
            </a:r>
            <a:r>
              <a:rPr lang="es-AR" sz="2000" b="1" dirty="0" err="1">
                <a:solidFill>
                  <a:srgbClr val="000000"/>
                </a:solidFill>
                <a:latin typeface="StagSans-Light"/>
              </a:rPr>
              <a:t>Side</a:t>
            </a:r>
            <a:r>
              <a:rPr lang="es-AR" sz="2000" b="1" dirty="0">
                <a:solidFill>
                  <a:srgbClr val="000000"/>
                </a:solidFill>
                <a:latin typeface="StagSans-Light"/>
              </a:rPr>
              <a:t> Bus</a:t>
            </a:r>
            <a:r>
              <a:rPr lang="es-AR" sz="2000" dirty="0" smtClean="0">
                <a:solidFill>
                  <a:srgbClr val="000000"/>
                </a:solidFill>
                <a:latin typeface="StagSans-Light"/>
              </a:rPr>
              <a:t>–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000000"/>
                </a:solidFill>
                <a:latin typeface="StagSans-Light"/>
              </a:rPr>
              <a:t>L</a:t>
            </a:r>
            <a:r>
              <a:rPr lang="es-AR" sz="2000" dirty="0" smtClean="0">
                <a:solidFill>
                  <a:srgbClr val="000000"/>
                </a:solidFill>
                <a:latin typeface="StagSans-Light"/>
              </a:rPr>
              <a:t>a </a:t>
            </a:r>
            <a:r>
              <a:rPr lang="es-AR" sz="2000" dirty="0">
                <a:solidFill>
                  <a:srgbClr val="000000"/>
                </a:solidFill>
                <a:latin typeface="StagSans-Light"/>
              </a:rPr>
              <a:t>memoria RAM –por </a:t>
            </a:r>
            <a:r>
              <a:rPr lang="es-AR" sz="2000" dirty="0" smtClean="0">
                <a:solidFill>
                  <a:srgbClr val="000000"/>
                </a:solidFill>
                <a:latin typeface="StagSans-Light"/>
              </a:rPr>
              <a:t>medio del </a:t>
            </a:r>
            <a:r>
              <a:rPr lang="es-AR" sz="2000" dirty="0">
                <a:solidFill>
                  <a:srgbClr val="000000"/>
                </a:solidFill>
                <a:latin typeface="StagSans-Light"/>
              </a:rPr>
              <a:t>bus de </a:t>
            </a:r>
            <a:r>
              <a:rPr lang="es-AR" sz="2000" dirty="0" smtClean="0">
                <a:solidFill>
                  <a:srgbClr val="000000"/>
                </a:solidFill>
                <a:latin typeface="StagSans-Light"/>
              </a:rPr>
              <a:t>memoria</a:t>
            </a:r>
            <a:r>
              <a:rPr lang="es-AR" sz="2000" dirty="0">
                <a:solidFill>
                  <a:srgbClr val="000000"/>
                </a:solidFill>
                <a:latin typeface="StagSans-Book"/>
              </a:rPr>
              <a:t>-</a:t>
            </a:r>
            <a:endParaRPr lang="es-AR" sz="2000" dirty="0" smtClean="0">
              <a:solidFill>
                <a:srgbClr val="000000"/>
              </a:solidFill>
              <a:latin typeface="StagSans-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000000"/>
                </a:solidFill>
                <a:latin typeface="StagSans-Light"/>
              </a:rPr>
              <a:t>L</a:t>
            </a:r>
            <a:r>
              <a:rPr lang="es-AR" sz="2000" dirty="0" smtClean="0">
                <a:solidFill>
                  <a:srgbClr val="000000"/>
                </a:solidFill>
                <a:latin typeface="StagSans-Light"/>
              </a:rPr>
              <a:t>a </a:t>
            </a:r>
            <a:r>
              <a:rPr lang="es-AR" sz="2000" dirty="0">
                <a:solidFill>
                  <a:srgbClr val="000000"/>
                </a:solidFill>
                <a:latin typeface="StagSans-Light"/>
              </a:rPr>
              <a:t>interfaz de video –</a:t>
            </a:r>
            <a:r>
              <a:rPr lang="es-AR" sz="2000" dirty="0" smtClean="0">
                <a:solidFill>
                  <a:srgbClr val="000000"/>
                </a:solidFill>
                <a:latin typeface="StagSans-Light"/>
              </a:rPr>
              <a:t>por medio </a:t>
            </a:r>
            <a:r>
              <a:rPr lang="es-AR" sz="2000" dirty="0">
                <a:solidFill>
                  <a:srgbClr val="000000"/>
                </a:solidFill>
                <a:latin typeface="StagSans-Light"/>
              </a:rPr>
              <a:t>del bus PCI </a:t>
            </a:r>
            <a:r>
              <a:rPr lang="es-AR" sz="2000" dirty="0" smtClean="0">
                <a:solidFill>
                  <a:srgbClr val="000000"/>
                </a:solidFill>
                <a:latin typeface="StagSans-Light"/>
              </a:rPr>
              <a:t>Express.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 smtClean="0">
                <a:solidFill>
                  <a:srgbClr val="000000"/>
                </a:solidFill>
                <a:latin typeface="StagSans-Light"/>
              </a:rPr>
              <a:t>El </a:t>
            </a:r>
            <a:r>
              <a:rPr lang="es-AR" sz="2000" dirty="0" err="1">
                <a:solidFill>
                  <a:srgbClr val="000000"/>
                </a:solidFill>
                <a:latin typeface="StagSans-Light"/>
              </a:rPr>
              <a:t>southbridge</a:t>
            </a:r>
            <a:r>
              <a:rPr lang="es-AR" sz="2000" dirty="0">
                <a:solidFill>
                  <a:srgbClr val="000000"/>
                </a:solidFill>
                <a:latin typeface="StagSans-Light"/>
              </a:rPr>
              <a:t>, </a:t>
            </a:r>
            <a:r>
              <a:rPr lang="es-AR" sz="2000" dirty="0" smtClean="0">
                <a:solidFill>
                  <a:srgbClr val="000000"/>
                </a:solidFill>
                <a:latin typeface="StagSans-Light"/>
              </a:rPr>
              <a:t>a través </a:t>
            </a:r>
            <a:r>
              <a:rPr lang="es-AR" sz="2000" dirty="0">
                <a:solidFill>
                  <a:srgbClr val="000000"/>
                </a:solidFill>
                <a:latin typeface="StagSans-Light"/>
              </a:rPr>
              <a:t>de un bus que los interconecta, del </a:t>
            </a:r>
            <a:r>
              <a:rPr lang="es-AR" sz="2000" dirty="0" smtClean="0">
                <a:solidFill>
                  <a:srgbClr val="000000"/>
                </a:solidFill>
                <a:latin typeface="StagSans-Light"/>
              </a:rPr>
              <a:t>cual hablaremos </a:t>
            </a:r>
            <a:r>
              <a:rPr lang="es-AR" sz="2000" dirty="0">
                <a:solidFill>
                  <a:srgbClr val="000000"/>
                </a:solidFill>
                <a:latin typeface="StagSans-Light"/>
              </a:rPr>
              <a:t>más adelante</a:t>
            </a:r>
            <a:r>
              <a:rPr lang="es-AR" sz="2000" dirty="0" smtClean="0">
                <a:solidFill>
                  <a:srgbClr val="000000"/>
                </a:solidFill>
                <a:latin typeface="StagSans-Light"/>
              </a:rPr>
              <a:t>.</a:t>
            </a:r>
          </a:p>
          <a:p>
            <a:endParaRPr lang="es-AR" sz="2000" dirty="0">
              <a:solidFill>
                <a:srgbClr val="000000"/>
              </a:solidFill>
              <a:latin typeface="StagSans-Light"/>
            </a:endParaRPr>
          </a:p>
          <a:p>
            <a:r>
              <a:rPr lang="es-AR" i="1" dirty="0">
                <a:solidFill>
                  <a:srgbClr val="000000"/>
                </a:solidFill>
                <a:latin typeface="StagSans-Light"/>
              </a:rPr>
              <a:t>Todas las tareas que lleva a cabo el </a:t>
            </a:r>
            <a:r>
              <a:rPr lang="es-AR" i="1" dirty="0" err="1" smtClean="0">
                <a:solidFill>
                  <a:srgbClr val="000000"/>
                </a:solidFill>
                <a:latin typeface="StagSans-Light"/>
              </a:rPr>
              <a:t>northbridge</a:t>
            </a:r>
            <a:r>
              <a:rPr lang="es-AR" i="1" dirty="0" smtClean="0">
                <a:solidFill>
                  <a:srgbClr val="000000"/>
                </a:solidFill>
                <a:latin typeface="StagSans-Light"/>
              </a:rPr>
              <a:t> implican </a:t>
            </a:r>
            <a:r>
              <a:rPr lang="es-AR" i="1" dirty="0">
                <a:solidFill>
                  <a:srgbClr val="000000"/>
                </a:solidFill>
                <a:latin typeface="StagSans-Light"/>
              </a:rPr>
              <a:t>una gran cantidad de cálculos. A causa</a:t>
            </a:r>
          </a:p>
          <a:p>
            <a:r>
              <a:rPr lang="es-AR" i="1" dirty="0">
                <a:solidFill>
                  <a:srgbClr val="000000"/>
                </a:solidFill>
                <a:latin typeface="StagSans-Light"/>
              </a:rPr>
              <a:t>de esto, el integrado suele generar altas </a:t>
            </a:r>
            <a:r>
              <a:rPr lang="es-AR" i="1" dirty="0" smtClean="0">
                <a:solidFill>
                  <a:srgbClr val="000000"/>
                </a:solidFill>
                <a:latin typeface="StagSans-Light"/>
              </a:rPr>
              <a:t>temperaturas, y</a:t>
            </a:r>
            <a:r>
              <a:rPr lang="es-AR" i="1" dirty="0">
                <a:solidFill>
                  <a:srgbClr val="000000"/>
                </a:solidFill>
                <a:latin typeface="StagSans-Light"/>
              </a:rPr>
              <a:t>, por este motivo, la mayoría de los</a:t>
            </a:r>
          </a:p>
          <a:p>
            <a:r>
              <a:rPr lang="es-AR" i="1" dirty="0">
                <a:solidFill>
                  <a:srgbClr val="000000"/>
                </a:solidFill>
                <a:latin typeface="StagSans-Light"/>
              </a:rPr>
              <a:t>fabricantes opta por colocar encima del </a:t>
            </a:r>
            <a:r>
              <a:rPr lang="es-AR" i="1" dirty="0" smtClean="0">
                <a:solidFill>
                  <a:srgbClr val="000000"/>
                </a:solidFill>
                <a:latin typeface="StagSans-Light"/>
              </a:rPr>
              <a:t>puente norte </a:t>
            </a:r>
            <a:r>
              <a:rPr lang="es-AR" i="1" dirty="0">
                <a:solidFill>
                  <a:srgbClr val="000000"/>
                </a:solidFill>
                <a:latin typeface="StagSans-Light"/>
              </a:rPr>
              <a:t>un disipador de calor, un </a:t>
            </a:r>
            <a:r>
              <a:rPr lang="es-AR" i="1" dirty="0" err="1">
                <a:solidFill>
                  <a:srgbClr val="000000"/>
                </a:solidFill>
                <a:latin typeface="StagSans-Light"/>
              </a:rPr>
              <a:t>cooler</a:t>
            </a:r>
            <a:r>
              <a:rPr lang="es-AR" i="1" dirty="0">
                <a:solidFill>
                  <a:srgbClr val="000000"/>
                </a:solidFill>
                <a:latin typeface="StagSans-Light"/>
              </a:rPr>
              <a:t> o </a:t>
            </a:r>
            <a:r>
              <a:rPr lang="es-AR" i="1" dirty="0" err="1">
                <a:solidFill>
                  <a:srgbClr val="000000"/>
                </a:solidFill>
                <a:latin typeface="StagSans-Medium"/>
              </a:rPr>
              <a:t>heat</a:t>
            </a:r>
            <a:endParaRPr lang="es-AR" i="1" dirty="0">
              <a:solidFill>
                <a:srgbClr val="000000"/>
              </a:solidFill>
              <a:latin typeface="StagSans-Medium"/>
            </a:endParaRPr>
          </a:p>
          <a:p>
            <a:r>
              <a:rPr lang="es-AR" i="1" dirty="0">
                <a:solidFill>
                  <a:srgbClr val="000000"/>
                </a:solidFill>
                <a:latin typeface="StagSans-Medium"/>
              </a:rPr>
              <a:t>pipes </a:t>
            </a:r>
            <a:r>
              <a:rPr lang="es-AR" i="1" dirty="0">
                <a:solidFill>
                  <a:srgbClr val="000000"/>
                </a:solidFill>
                <a:latin typeface="StagSans-Light"/>
              </a:rPr>
              <a:t>(como se está viendo en los modelos </a:t>
            </a:r>
            <a:r>
              <a:rPr lang="es-AR" i="1" dirty="0" smtClean="0">
                <a:solidFill>
                  <a:srgbClr val="000000"/>
                </a:solidFill>
                <a:latin typeface="StagSans-Light"/>
              </a:rPr>
              <a:t>de </a:t>
            </a:r>
            <a:r>
              <a:rPr lang="es-AR" i="1" dirty="0" err="1" smtClean="0">
                <a:solidFill>
                  <a:srgbClr val="000000"/>
                </a:solidFill>
                <a:latin typeface="StagSans-Light"/>
              </a:rPr>
              <a:t>motherboards</a:t>
            </a:r>
            <a:r>
              <a:rPr lang="es-AR" i="1" dirty="0" smtClean="0">
                <a:solidFill>
                  <a:srgbClr val="000000"/>
                </a:solidFill>
                <a:latin typeface="StagSans-Light"/>
              </a:rPr>
              <a:t> </a:t>
            </a:r>
            <a:r>
              <a:rPr lang="es-AR" i="1" dirty="0">
                <a:solidFill>
                  <a:srgbClr val="000000"/>
                </a:solidFill>
                <a:latin typeface="StagSans-Light"/>
              </a:rPr>
              <a:t>más avanzados y recientes</a:t>
            </a:r>
            <a:r>
              <a:rPr lang="es-AR" i="1" dirty="0" smtClean="0">
                <a:solidFill>
                  <a:srgbClr val="000000"/>
                </a:solidFill>
                <a:latin typeface="StagSans-Light"/>
              </a:rPr>
              <a:t>).</a:t>
            </a:r>
            <a:endParaRPr lang="es-AR" i="1" dirty="0">
              <a:solidFill>
                <a:srgbClr val="000000"/>
              </a:solidFill>
              <a:latin typeface="StagSans-Light"/>
            </a:endParaRPr>
          </a:p>
        </p:txBody>
      </p:sp>
      <p:sp>
        <p:nvSpPr>
          <p:cNvPr id="10" name="Cuadro de texto 2"/>
          <p:cNvSpPr txBox="1">
            <a:spLocks noChangeArrowheads="1"/>
          </p:cNvSpPr>
          <p:nvPr/>
        </p:nvSpPr>
        <p:spPr bwMode="auto">
          <a:xfrm>
            <a:off x="3566463" y="511384"/>
            <a:ext cx="1377652" cy="323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AR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Prof. Gabriel Turitich</a:t>
            </a:r>
            <a:endParaRPr lang="es-A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6800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675349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9504381" y="248869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2800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9</a:t>
            </a:fld>
            <a:endParaRPr lang="es-AR"/>
          </a:p>
        </p:txBody>
      </p:sp>
      <p:sp>
        <p:nvSpPr>
          <p:cNvPr id="7" name="Rectángulo 6"/>
          <p:cNvSpPr/>
          <p:nvPr/>
        </p:nvSpPr>
        <p:spPr>
          <a:xfrm>
            <a:off x="230777" y="997591"/>
            <a:ext cx="1173044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000000"/>
                </a:solidFill>
                <a:latin typeface="LiberationSerif"/>
              </a:rPr>
              <a:t>El </a:t>
            </a:r>
            <a:r>
              <a:rPr lang="es-AR" sz="2000" b="1" dirty="0" err="1" smtClean="0">
                <a:solidFill>
                  <a:srgbClr val="000000"/>
                </a:solidFill>
                <a:latin typeface="LiberationSerif"/>
              </a:rPr>
              <a:t>Northbridge</a:t>
            </a:r>
            <a:r>
              <a:rPr lang="es-AR" sz="2000" dirty="0" smtClean="0">
                <a:solidFill>
                  <a:srgbClr val="000000"/>
                </a:solidFill>
                <a:latin typeface="LiberationSerif"/>
              </a:rPr>
              <a:t> </a:t>
            </a:r>
            <a:r>
              <a:rPr lang="es-AR" sz="2000" dirty="0">
                <a:solidFill>
                  <a:srgbClr val="000000"/>
                </a:solidFill>
                <a:latin typeface="LiberationSerif"/>
              </a:rPr>
              <a:t>se solía conectar al procesador por medio de un bus de datos muy especial: </a:t>
            </a:r>
            <a:r>
              <a:rPr lang="es-AR" sz="2000" dirty="0" smtClean="0">
                <a:solidFill>
                  <a:srgbClr val="000000"/>
                </a:solidFill>
                <a:latin typeface="LiberationSerif"/>
              </a:rPr>
              <a:t>el </a:t>
            </a:r>
            <a:r>
              <a:rPr lang="es-AR" sz="2000" b="1" dirty="0" smtClean="0">
                <a:solidFill>
                  <a:srgbClr val="000000"/>
                </a:solidFill>
                <a:latin typeface="LiberationSerif"/>
              </a:rPr>
              <a:t>FSB</a:t>
            </a:r>
            <a:r>
              <a:rPr lang="es-AR" sz="2000" dirty="0" smtClean="0">
                <a:solidFill>
                  <a:srgbClr val="000000"/>
                </a:solidFill>
                <a:latin typeface="LiberationSerif"/>
              </a:rPr>
              <a:t> </a:t>
            </a:r>
            <a:r>
              <a:rPr lang="es-AR" sz="2000" dirty="0">
                <a:solidFill>
                  <a:srgbClr val="000000"/>
                </a:solidFill>
                <a:latin typeface="LiberationSerif"/>
              </a:rPr>
              <a:t>(</a:t>
            </a:r>
            <a:r>
              <a:rPr lang="es-AR" sz="2000" i="1" dirty="0">
                <a:solidFill>
                  <a:srgbClr val="000000"/>
                </a:solidFill>
                <a:latin typeface="LiberationSerif"/>
              </a:rPr>
              <a:t>Front </a:t>
            </a:r>
            <a:r>
              <a:rPr lang="es-AR" sz="2000" i="1" dirty="0" err="1">
                <a:solidFill>
                  <a:srgbClr val="000000"/>
                </a:solidFill>
                <a:latin typeface="LiberationSerif"/>
              </a:rPr>
              <a:t>Side</a:t>
            </a:r>
            <a:r>
              <a:rPr lang="es-AR" sz="2000" i="1" dirty="0">
                <a:solidFill>
                  <a:srgbClr val="000000"/>
                </a:solidFill>
                <a:latin typeface="LiberationSerif"/>
              </a:rPr>
              <a:t> Bus</a:t>
            </a:r>
            <a:r>
              <a:rPr lang="es-AR" sz="2000" dirty="0">
                <a:solidFill>
                  <a:srgbClr val="000000"/>
                </a:solidFill>
                <a:latin typeface="LiberationSerif"/>
              </a:rPr>
              <a:t>), el cual define el rendimiento del </a:t>
            </a:r>
            <a:r>
              <a:rPr lang="es-AR" sz="2000" dirty="0" err="1">
                <a:solidFill>
                  <a:srgbClr val="000000"/>
                </a:solidFill>
                <a:latin typeface="LiberationSerif"/>
              </a:rPr>
              <a:t>motherboard</a:t>
            </a:r>
            <a:r>
              <a:rPr lang="es-AR" sz="2000" dirty="0" smtClean="0">
                <a:solidFill>
                  <a:srgbClr val="000000"/>
                </a:solidFill>
                <a:latin typeface="LiberationSerif"/>
              </a:rPr>
              <a:t>.</a:t>
            </a:r>
          </a:p>
          <a:p>
            <a:endParaRPr lang="es-AR" sz="2000" dirty="0">
              <a:solidFill>
                <a:srgbClr val="000000"/>
              </a:solidFill>
              <a:latin typeface="LiberationSerif"/>
            </a:endParaRPr>
          </a:p>
          <a:p>
            <a:r>
              <a:rPr lang="es-AR" sz="2000" dirty="0" smtClean="0">
                <a:solidFill>
                  <a:srgbClr val="000000"/>
                </a:solidFill>
                <a:latin typeface="LiberationSerif"/>
              </a:rPr>
              <a:t>El </a:t>
            </a:r>
            <a:r>
              <a:rPr lang="es-AR" sz="2000" b="1" dirty="0" err="1" smtClean="0">
                <a:solidFill>
                  <a:srgbClr val="000000"/>
                </a:solidFill>
                <a:latin typeface="LiberationSerif"/>
              </a:rPr>
              <a:t>NorthBridge</a:t>
            </a:r>
            <a:r>
              <a:rPr lang="es-AR" sz="2000" dirty="0" smtClean="0">
                <a:solidFill>
                  <a:srgbClr val="000000"/>
                </a:solidFill>
                <a:latin typeface="LiberationSerif"/>
              </a:rPr>
              <a:t>  </a:t>
            </a:r>
            <a:r>
              <a:rPr lang="es-AR" sz="2000" dirty="0">
                <a:solidFill>
                  <a:srgbClr val="000000"/>
                </a:solidFill>
                <a:latin typeface="LiberationSerif"/>
              </a:rPr>
              <a:t>es el encargado de mantener la sincronización entre los distintos buses del sistema y el FSB. </a:t>
            </a:r>
            <a:endParaRPr lang="es-AR" sz="2000" dirty="0" smtClean="0">
              <a:solidFill>
                <a:srgbClr val="000000"/>
              </a:solidFill>
              <a:latin typeface="LiberationSerif"/>
            </a:endParaRPr>
          </a:p>
          <a:p>
            <a:r>
              <a:rPr lang="es-AR" sz="2000" dirty="0" smtClean="0">
                <a:solidFill>
                  <a:srgbClr val="000000"/>
                </a:solidFill>
                <a:latin typeface="LiberationSerif"/>
              </a:rPr>
              <a:t>Los </a:t>
            </a:r>
            <a:r>
              <a:rPr lang="es-AR" sz="2000" dirty="0">
                <a:solidFill>
                  <a:srgbClr val="000000"/>
                </a:solidFill>
                <a:latin typeface="LiberationSerif"/>
              </a:rPr>
              <a:t>procesadores más recientes emplean buses como el </a:t>
            </a:r>
            <a:r>
              <a:rPr lang="es-AR" sz="2000" b="1" dirty="0">
                <a:solidFill>
                  <a:srgbClr val="000000"/>
                </a:solidFill>
                <a:latin typeface="LiberationSerif"/>
              </a:rPr>
              <a:t>QPI</a:t>
            </a:r>
            <a:r>
              <a:rPr lang="es-AR" sz="2000" dirty="0">
                <a:solidFill>
                  <a:srgbClr val="000000"/>
                </a:solidFill>
                <a:latin typeface="LiberationSerif"/>
              </a:rPr>
              <a:t> (de Intel) o </a:t>
            </a:r>
            <a:r>
              <a:rPr lang="es-AR" sz="2000" dirty="0" smtClean="0">
                <a:latin typeface="LiberationSerif"/>
              </a:rPr>
              <a:t>el </a:t>
            </a:r>
            <a:r>
              <a:rPr lang="es-AR" sz="2000" b="1" dirty="0" err="1">
                <a:latin typeface="LiberationSerif"/>
              </a:rPr>
              <a:t>Direct</a:t>
            </a:r>
            <a:r>
              <a:rPr lang="es-AR" sz="2000" b="1" dirty="0">
                <a:latin typeface="LiberationSerif"/>
              </a:rPr>
              <a:t> </a:t>
            </a:r>
            <a:r>
              <a:rPr lang="es-AR" sz="2000" b="1" dirty="0" err="1">
                <a:latin typeface="LiberationSerif"/>
              </a:rPr>
              <a:t>Connect</a:t>
            </a:r>
            <a:r>
              <a:rPr lang="es-AR" sz="2000" b="1" dirty="0">
                <a:latin typeface="LiberationSerif"/>
              </a:rPr>
              <a:t> </a:t>
            </a:r>
            <a:r>
              <a:rPr lang="es-AR" sz="2000" dirty="0">
                <a:latin typeface="LiberationSerif"/>
              </a:rPr>
              <a:t>(en el caso de AMD</a:t>
            </a:r>
            <a:r>
              <a:rPr lang="es-AR" sz="2000" dirty="0" smtClean="0">
                <a:latin typeface="LiberationSerif"/>
              </a:rPr>
              <a:t>), en vez del FSB.</a:t>
            </a:r>
          </a:p>
          <a:p>
            <a:endParaRPr lang="es-AR" sz="2000" dirty="0">
              <a:latin typeface="LiberationSerif"/>
            </a:endParaRPr>
          </a:p>
          <a:p>
            <a:r>
              <a:rPr lang="es-AR" sz="2000" dirty="0">
                <a:latin typeface="LiberationSerif"/>
              </a:rPr>
              <a:t>E</a:t>
            </a:r>
            <a:r>
              <a:rPr lang="es-AR" sz="2000" dirty="0" smtClean="0">
                <a:latin typeface="LiberationSerif"/>
              </a:rPr>
              <a:t>n </a:t>
            </a:r>
            <a:r>
              <a:rPr lang="es-AR" sz="2000" dirty="0">
                <a:latin typeface="LiberationSerif"/>
              </a:rPr>
              <a:t>algunos casos, los </a:t>
            </a:r>
            <a:r>
              <a:rPr lang="es-AR" sz="2000" b="1" dirty="0" err="1" smtClean="0">
                <a:latin typeface="LiberationSerif"/>
              </a:rPr>
              <a:t>Northbridge</a:t>
            </a:r>
            <a:r>
              <a:rPr lang="es-AR" sz="2000" b="1" dirty="0" smtClean="0">
                <a:latin typeface="LiberationSerif"/>
              </a:rPr>
              <a:t> </a:t>
            </a:r>
            <a:r>
              <a:rPr lang="es-AR" sz="2000" dirty="0" smtClean="0">
                <a:latin typeface="LiberationSerif"/>
              </a:rPr>
              <a:t>incorporan </a:t>
            </a:r>
            <a:r>
              <a:rPr lang="es-AR" sz="2000" dirty="0">
                <a:latin typeface="LiberationSerif"/>
              </a:rPr>
              <a:t>el controlador gráfico en el </a:t>
            </a:r>
            <a:r>
              <a:rPr lang="es-AR" sz="2000" dirty="0" smtClean="0">
                <a:latin typeface="LiberationSerif"/>
              </a:rPr>
              <a:t>mismo encapsulado</a:t>
            </a:r>
            <a:r>
              <a:rPr lang="es-AR" sz="2000" dirty="0">
                <a:latin typeface="LiberationSerif"/>
              </a:rPr>
              <a:t>, con el objeto de ganar </a:t>
            </a:r>
            <a:r>
              <a:rPr lang="es-AR" sz="2000" dirty="0" smtClean="0">
                <a:latin typeface="LiberationSerif"/>
              </a:rPr>
              <a:t>rendimiento, accediendo </a:t>
            </a:r>
            <a:r>
              <a:rPr lang="es-AR" sz="2000" dirty="0">
                <a:latin typeface="LiberationSerif"/>
              </a:rPr>
              <a:t>de manera más </a:t>
            </a:r>
            <a:r>
              <a:rPr lang="es-AR" sz="2000" dirty="0" smtClean="0">
                <a:latin typeface="LiberationSerif"/>
              </a:rPr>
              <a:t>rápida a </a:t>
            </a:r>
            <a:r>
              <a:rPr lang="es-AR" sz="2000" dirty="0">
                <a:latin typeface="LiberationSerif"/>
              </a:rPr>
              <a:t>la </a:t>
            </a:r>
            <a:r>
              <a:rPr lang="es-AR" sz="2000" dirty="0" smtClean="0">
                <a:latin typeface="LiberationSerif"/>
              </a:rPr>
              <a:t>memoria que </a:t>
            </a:r>
            <a:r>
              <a:rPr lang="es-AR" sz="2000" dirty="0">
                <a:latin typeface="LiberationSerif"/>
              </a:rPr>
              <a:t>comparten con la del sistema</a:t>
            </a:r>
            <a:r>
              <a:rPr lang="es-AR" sz="2000" dirty="0" smtClean="0">
                <a:latin typeface="LiberationSerif"/>
              </a:rPr>
              <a:t>.</a:t>
            </a:r>
          </a:p>
          <a:p>
            <a:endParaRPr lang="es-AR" sz="2000" dirty="0">
              <a:latin typeface="LiberationSerif"/>
            </a:endParaRPr>
          </a:p>
          <a:p>
            <a:r>
              <a:rPr lang="es-AR" sz="2000" dirty="0">
                <a:latin typeface="LiberationSerif"/>
              </a:rPr>
              <a:t>Para acelerar aún más la </a:t>
            </a:r>
            <a:r>
              <a:rPr lang="es-AR" sz="2000" dirty="0" smtClean="0">
                <a:latin typeface="LiberationSerif"/>
              </a:rPr>
              <a:t>comunicación entre </a:t>
            </a:r>
            <a:r>
              <a:rPr lang="es-AR" sz="2000" dirty="0">
                <a:latin typeface="LiberationSerif"/>
              </a:rPr>
              <a:t>procesador y GPU, los fabricantes </a:t>
            </a:r>
            <a:r>
              <a:rPr lang="es-AR" sz="2000" dirty="0" smtClean="0">
                <a:latin typeface="LiberationSerif"/>
              </a:rPr>
              <a:t>de procesadores </a:t>
            </a:r>
            <a:r>
              <a:rPr lang="es-AR" sz="2000" dirty="0">
                <a:latin typeface="LiberationSerif"/>
              </a:rPr>
              <a:t>están integrando, en </a:t>
            </a:r>
            <a:r>
              <a:rPr lang="es-AR" sz="2000" dirty="0" smtClean="0">
                <a:latin typeface="LiberationSerif"/>
              </a:rPr>
              <a:t>algunos modelos</a:t>
            </a:r>
            <a:r>
              <a:rPr lang="es-AR" sz="2000" dirty="0">
                <a:latin typeface="LiberationSerif"/>
              </a:rPr>
              <a:t>, el GPU en el mismo </a:t>
            </a:r>
            <a:r>
              <a:rPr lang="es-AR" sz="2000" dirty="0" smtClean="0">
                <a:latin typeface="LiberationSerif"/>
              </a:rPr>
              <a:t>encapsulado que </a:t>
            </a:r>
            <a:r>
              <a:rPr lang="es-AR" sz="2000" dirty="0">
                <a:latin typeface="LiberationSerif"/>
              </a:rPr>
              <a:t>el CPU, prescindiendo del </a:t>
            </a:r>
            <a:r>
              <a:rPr lang="es-AR" sz="2000" dirty="0" err="1">
                <a:latin typeface="LiberationSerif"/>
              </a:rPr>
              <a:t>northbridge</a:t>
            </a:r>
            <a:r>
              <a:rPr lang="es-AR" sz="2000" dirty="0">
                <a:latin typeface="LiberationSerif"/>
              </a:rPr>
              <a:t> (</a:t>
            </a:r>
            <a:r>
              <a:rPr lang="es-AR" sz="2000" dirty="0" smtClean="0">
                <a:latin typeface="LiberationSerif"/>
              </a:rPr>
              <a:t>o reemplazándolo </a:t>
            </a:r>
            <a:r>
              <a:rPr lang="es-AR" sz="2000" dirty="0">
                <a:latin typeface="LiberationSerif"/>
              </a:rPr>
              <a:t>con un chip llamado </a:t>
            </a:r>
            <a:r>
              <a:rPr lang="es-AR" sz="2000" dirty="0" err="1" smtClean="0">
                <a:latin typeface="LiberationSerif"/>
              </a:rPr>
              <a:t>PCIe</a:t>
            </a:r>
            <a:r>
              <a:rPr lang="es-AR" sz="2000" dirty="0" smtClean="0">
                <a:latin typeface="LiberationSerif"/>
              </a:rPr>
              <a:t> Bridge</a:t>
            </a:r>
            <a:r>
              <a:rPr lang="es-AR" sz="2000" dirty="0">
                <a:latin typeface="LiberationSerif"/>
              </a:rPr>
              <a:t>, encargado únicamente de </a:t>
            </a:r>
            <a:r>
              <a:rPr lang="es-AR" sz="2000" dirty="0" smtClean="0">
                <a:latin typeface="LiberationSerif"/>
              </a:rPr>
              <a:t>administrar transacciones </a:t>
            </a:r>
            <a:r>
              <a:rPr lang="es-AR" sz="2000" dirty="0">
                <a:latin typeface="LiberationSerif"/>
              </a:rPr>
              <a:t>entre el bus PCI-Express </a:t>
            </a:r>
            <a:r>
              <a:rPr lang="es-AR" sz="2000" dirty="0" smtClean="0">
                <a:latin typeface="LiberationSerif"/>
              </a:rPr>
              <a:t>y el </a:t>
            </a:r>
            <a:r>
              <a:rPr lang="es-AR" sz="2000" dirty="0">
                <a:latin typeface="LiberationSerif"/>
              </a:rPr>
              <a:t>o los procesadores</a:t>
            </a:r>
            <a:r>
              <a:rPr lang="es-AR" sz="2000" dirty="0" smtClean="0">
                <a:latin typeface="LiberationSerif"/>
              </a:rPr>
              <a:t>).</a:t>
            </a:r>
            <a:endParaRPr lang="es-AR" sz="2000" dirty="0">
              <a:latin typeface="LiberationSerif"/>
            </a:endParaRPr>
          </a:p>
        </p:txBody>
      </p:sp>
      <p:sp>
        <p:nvSpPr>
          <p:cNvPr id="10" name="Cuadro de texto 2"/>
          <p:cNvSpPr txBox="1">
            <a:spLocks noChangeArrowheads="1"/>
          </p:cNvSpPr>
          <p:nvPr/>
        </p:nvSpPr>
        <p:spPr bwMode="auto">
          <a:xfrm>
            <a:off x="3566463" y="511384"/>
            <a:ext cx="1377652" cy="323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AR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Prof. Gabriel Turitich</a:t>
            </a:r>
            <a:endParaRPr lang="es-A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1312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1564</Words>
  <Application>Microsoft Office PowerPoint</Application>
  <PresentationFormat>Panorámica</PresentationFormat>
  <Paragraphs>208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7" baseType="lpstr">
      <vt:lpstr>Arial</vt:lpstr>
      <vt:lpstr>Bodoni MT</vt:lpstr>
      <vt:lpstr>Calibri</vt:lpstr>
      <vt:lpstr>Calibri Light</vt:lpstr>
      <vt:lpstr>LiberationSerif</vt:lpstr>
      <vt:lpstr>StagSans-Bold</vt:lpstr>
      <vt:lpstr>StagSans-Book</vt:lpstr>
      <vt:lpstr>StagSans-BookItalic</vt:lpstr>
      <vt:lpstr>StagSans-Light</vt:lpstr>
      <vt:lpstr>StagSans-Medium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Notebook Lab</dc:creator>
  <cp:lastModifiedBy>Notebook Lab</cp:lastModifiedBy>
  <cp:revision>59</cp:revision>
  <cp:lastPrinted>2017-09-08T14:21:04Z</cp:lastPrinted>
  <dcterms:created xsi:type="dcterms:W3CDTF">2017-08-17T17:28:37Z</dcterms:created>
  <dcterms:modified xsi:type="dcterms:W3CDTF">2018-09-24T14:12:03Z</dcterms:modified>
</cp:coreProperties>
</file>