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5978-C2EF-4675-ABC8-3D12A0D3C6A6}" type="datetimeFigureOut">
              <a:rPr lang="es-AR" smtClean="0"/>
              <a:t>2/10/18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901B-176E-4798-B5D9-468B9AEA7080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8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901B-176E-4798-B5D9-468B9AEA708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62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748" y="926846"/>
            <a:ext cx="10154502" cy="7619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E129-BA2D-42DD-A630-FE8D9AB65D55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B72C-DCD3-4454-8BEE-2DB355C15D4D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6C48-1053-433F-8BD3-2451FD2D4E17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F333-E0C5-4BF3-A187-F470E6A000C0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007"/>
          </a:xfrm>
          <a:custGeom>
            <a:avLst/>
            <a:gdLst/>
            <a:ahLst/>
            <a:cxnLst/>
            <a:rect l="l" t="t" r="r" b="b"/>
            <a:pathLst>
              <a:path w="12188825" h="64008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00225" y="1862073"/>
            <a:ext cx="8835644" cy="444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7894-DA78-4CCC-9548-54895A90C55F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007"/>
          </a:xfrm>
          <a:custGeom>
            <a:avLst/>
            <a:gdLst/>
            <a:ahLst/>
            <a:cxnLst/>
            <a:rect l="l" t="t" r="r" b="b"/>
            <a:pathLst>
              <a:path w="12188825" h="64008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748" y="305053"/>
            <a:ext cx="10154502" cy="13964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968627"/>
            <a:ext cx="9839350" cy="2319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7102-D15B-42CE-9621-5FB2F8F55B1F}" type="datetime1">
              <a:rPr lang="en-US" smtClean="0"/>
              <a:t>10/2/18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12191999" cy="457200"/>
          </a:xfrm>
          <a:custGeom>
            <a:avLst/>
            <a:gdLst/>
            <a:ahLst/>
            <a:cxnLst/>
            <a:rect l="l" t="t" r="r" b="b"/>
            <a:pathLst>
              <a:path w="12191999" h="457200">
                <a:moveTo>
                  <a:pt x="0" y="457200"/>
                </a:moveTo>
                <a:lnTo>
                  <a:pt x="12191999" y="457200"/>
                </a:lnTo>
                <a:lnTo>
                  <a:pt x="121919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2583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315"/>
            <a:ext cx="12191999" cy="66484"/>
          </a:xfrm>
          <a:custGeom>
            <a:avLst/>
            <a:gdLst/>
            <a:ahLst/>
            <a:cxnLst/>
            <a:rect l="l" t="t" r="r" b="b"/>
            <a:pathLst>
              <a:path w="12191999" h="66484">
                <a:moveTo>
                  <a:pt x="0" y="66484"/>
                </a:moveTo>
                <a:lnTo>
                  <a:pt x="12191999" y="66484"/>
                </a:lnTo>
                <a:lnTo>
                  <a:pt x="12191999" y="0"/>
                </a:lnTo>
                <a:lnTo>
                  <a:pt x="0" y="0"/>
                </a:lnTo>
                <a:lnTo>
                  <a:pt x="0" y="66484"/>
                </a:lnTo>
              </a:path>
            </a:pathLst>
          </a:custGeom>
          <a:solidFill>
            <a:srgbClr val="1CAC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400"/>
            <a:ext cx="9875507" cy="0"/>
          </a:xfrm>
          <a:custGeom>
            <a:avLst/>
            <a:gdLst/>
            <a:ahLst/>
            <a:cxnLst/>
            <a:rect l="l" t="t" r="r" b="b"/>
            <a:pathLst>
              <a:path w="9875507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77400" y="365462"/>
            <a:ext cx="2355342" cy="1746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sz="8000" spc="-5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8000" spc="-75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8000" spc="-5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ag</a:t>
            </a:r>
            <a:r>
              <a:rPr sz="8000" spc="-21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8000" spc="-5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8000" spc="-6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8000" spc="-65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8000" spc="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spc="-125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90" dirty="0" smtClean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8000" spc="0" dirty="0" smtClean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endParaRPr sz="8000" dirty="0">
              <a:latin typeface="Calibri Light"/>
              <a:cs typeface="Calibri Light"/>
            </a:endParaRPr>
          </a:p>
          <a:p>
            <a:pPr marL="0" indent="0" algn="ctr">
              <a:lnSpc>
                <a:spcPts val="8159"/>
              </a:lnSpc>
              <a:buNone/>
            </a:pPr>
            <a:r>
              <a:rPr sz="8000" spc="-50" dirty="0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8000" spc="-75" dirty="0" smtClean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8000" spc="-90" dirty="0" smtClean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800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spc="-45" dirty="0" smtClean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spc="-35" dirty="0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spc="-120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0" dirty="0" smtClean="0">
                <a:solidFill>
                  <a:srgbClr val="252525"/>
                </a:solidFill>
                <a:latin typeface="Calibri Light"/>
                <a:cs typeface="Calibri Light"/>
              </a:rPr>
              <a:t>y</a:t>
            </a:r>
            <a:r>
              <a:rPr sz="8000" spc="-95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8000" spc="-90" dirty="0" smtClean="0">
                <a:solidFill>
                  <a:srgbClr val="252525"/>
                </a:solidFill>
                <a:latin typeface="Calibri Light"/>
                <a:cs typeface="Calibri Light"/>
              </a:rPr>
              <a:t>b</a:t>
            </a:r>
            <a:r>
              <a:rPr sz="8000" spc="-60" dirty="0" smtClean="0">
                <a:solidFill>
                  <a:srgbClr val="252525"/>
                </a:solidFill>
                <a:latin typeface="Calibri Light"/>
                <a:cs typeface="Calibri Light"/>
              </a:rPr>
              <a:t>j</a:t>
            </a:r>
            <a:r>
              <a:rPr sz="800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spc="-155" dirty="0" smtClean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spc="-45" dirty="0" smtClean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8000" spc="-35" dirty="0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4321743"/>
            <a:ext cx="3903979" cy="1821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8800"/>
              </a:lnSpc>
            </a:pPr>
            <a:r>
              <a:rPr lang="es-AR" sz="1700" dirty="0" smtClean="0">
                <a:solidFill>
                  <a:srgbClr val="344068"/>
                </a:solidFill>
                <a:latin typeface="Calibri Light"/>
                <a:cs typeface="Calibri Light"/>
              </a:rPr>
              <a:t>Lic. Donda Martín</a:t>
            </a:r>
            <a:endParaRPr sz="1700" dirty="0">
              <a:latin typeface="Calibri Light"/>
              <a:cs typeface="Calibri Ligh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6" y="169105"/>
            <a:ext cx="2971800" cy="1943100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14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15" dirty="0" smtClean="0">
                <a:solidFill>
                  <a:srgbClr val="404040"/>
                </a:solidFill>
                <a:latin typeface="Calibri Light"/>
                <a:cs typeface="Calibri Light"/>
              </a:rPr>
              <a:t>.</a:t>
            </a:r>
            <a:r>
              <a:rPr sz="4800" u="sng" spc="-12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65" dirty="0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u="sng" spc="-45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27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6586855" cy="3329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dena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posee,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omo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lang="en-US" spc="-160" dirty="0" smtClean="0">
                <a:solidFill>
                  <a:srgbClr val="404040"/>
                </a:solidFill>
                <a:latin typeface="Calibri"/>
                <a:cs typeface="Calibri"/>
              </a:rPr>
              <a:t>CPU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1800" spc="-16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Moni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R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ts val="1300"/>
              </a:lnSpc>
              <a:spcBef>
                <a:spcPts val="51"/>
              </a:spcBef>
              <a:buClr>
                <a:srgbClr val="1CACE3"/>
              </a:buClr>
              <a:buFont typeface="Arial"/>
              <a:buChar char="•"/>
            </a:pPr>
            <a:endParaRPr sz="1300" dirty="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CPU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pone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o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dad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dis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 du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módu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RAM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un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dad</a:t>
            </a:r>
            <a:r>
              <a:rPr sz="18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arj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10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732" y="1926805"/>
            <a:ext cx="7804531" cy="431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14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15" dirty="0" smtClean="0">
                <a:solidFill>
                  <a:srgbClr val="404040"/>
                </a:solidFill>
                <a:latin typeface="Calibri Light"/>
                <a:cs typeface="Calibri Light"/>
              </a:rPr>
              <a:t>.</a:t>
            </a:r>
            <a:r>
              <a:rPr sz="4800" u="sng" spc="-12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65" dirty="0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u="sng" spc="-45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27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11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Co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10086975" cy="1508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posic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mp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2000" b="1" spc="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uer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2000" spc="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clases</a:t>
            </a:r>
            <a:r>
              <a:rPr sz="2000" spc="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ación,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ponen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pr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ncipal no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nen 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tido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dicha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ncipal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án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ulo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olor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neg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41966"/>
            <a:ext cx="1447800" cy="25019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52799" y="3848379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Tenemos una clase Empresa.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Un </a:t>
            </a:r>
            <a:r>
              <a:rPr lang="es-ES_tradnl" dirty="0"/>
              <a:t>objeto Empresa está a su vez compuesto por uno o varios objetos del tipo empleado.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El </a:t>
            </a:r>
            <a:r>
              <a:rPr lang="es-ES_tradnl" dirty="0"/>
              <a:t>tiempo de vida de los objetos Empleado depende del tiempo de vida de Empresa, ya que si no existe una Empresa no pueden existir sus empleados.</a:t>
            </a:r>
            <a:endParaRPr lang="es-ES_trad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u="sng" spc="-1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10084435" cy="35928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Consi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 </a:t>
            </a:r>
            <a:r>
              <a:rPr sz="2000" spc="-1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opiedades </a:t>
            </a:r>
            <a:r>
              <a:rPr sz="2000" spc="-1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munes </a:t>
            </a:r>
            <a:r>
              <a:rPr sz="2000" spc="-1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nju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clases </a:t>
            </a:r>
            <a:r>
              <a:rPr sz="2000" spc="-1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2000" spc="-1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ase </a:t>
            </a:r>
            <a:r>
              <a:rPr sz="2000" spc="-1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más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ene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encia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90500" marR="12700" indent="-178435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2000" spc="-2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subclases </a:t>
            </a:r>
            <a:r>
              <a:rPr sz="2000" spc="-19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edan </a:t>
            </a:r>
            <a:r>
              <a:rPr sz="2000" spc="-2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op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edades </a:t>
            </a:r>
            <a:r>
              <a:rPr sz="2000" spc="-2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2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sus </a:t>
            </a:r>
            <a:r>
              <a:rPr sz="2000" spc="-2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clases </a:t>
            </a:r>
            <a:r>
              <a:rPr sz="2000" spc="-204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pad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e, </a:t>
            </a:r>
            <a:r>
              <a:rPr sz="2000" spc="-204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2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es, </a:t>
            </a:r>
            <a:r>
              <a:rPr sz="2000" spc="-2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000" spc="-204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os, </a:t>
            </a:r>
            <a:r>
              <a:rPr sz="2000" spc="-204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ope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aciones </a:t>
            </a:r>
            <a:r>
              <a:rPr sz="2000" spc="-2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y asociaciones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pad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án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disponible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hijas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8"/>
              </a:spcBef>
              <a:buClr>
                <a:srgbClr val="1CACE3"/>
              </a:buClr>
              <a:buFont typeface="Arial"/>
              <a:buChar char="•"/>
            </a:pPr>
            <a:endParaRPr sz="65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Ex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omp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Especia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8"/>
              </a:spcBef>
              <a:buClr>
                <a:srgbClr val="1CACE3"/>
              </a:buClr>
              <a:buFont typeface="Arial"/>
              <a:buChar char="•"/>
            </a:pPr>
            <a:endParaRPr sz="7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análi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 desde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especia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13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u="sng" spc="-1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59651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esa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hue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692" y="2667469"/>
            <a:ext cx="5965189" cy="331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748" y="1346708"/>
            <a:ext cx="10154502" cy="1396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2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lang="es-AR"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1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spc="-1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2917190"/>
            <a:ext cx="9880600" cy="1273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265" indent="-457200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  <a:tabLst>
                <a:tab pos="469265" algn="l"/>
              </a:tabLst>
            </a:pP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edi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62000" lvl="1" indent="-45720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Calibri"/>
              <a:buChar char="◦"/>
              <a:tabLst>
                <a:tab pos="762000" algn="l"/>
              </a:tabLst>
            </a:pPr>
            <a:r>
              <a:rPr sz="1800" dirty="0" smtClean="0">
                <a:solidFill>
                  <a:srgbClr val="404040"/>
                </a:solidFill>
                <a:latin typeface="Calibri"/>
                <a:cs typeface="Calibri"/>
              </a:rPr>
              <a:t>Los animales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deben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4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ani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su al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men</a:t>
            </a:r>
            <a:r>
              <a:rPr sz="1800" spc="-4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ón,</a:t>
            </a:r>
            <a:r>
              <a:rPr sz="18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es: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Carní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os, Herbí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y Omní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800" dirty="0">
              <a:latin typeface="Calibri"/>
              <a:cs typeface="Calibri"/>
            </a:endParaRPr>
          </a:p>
          <a:p>
            <a:pPr marL="762000" lvl="1" indent="-45720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Calibri"/>
              <a:buChar char="◦"/>
              <a:tabLst>
                <a:tab pos="762000" algn="l"/>
              </a:tabLst>
            </a:pPr>
            <a:r>
              <a:rPr sz="1800" dirty="0" smtClean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pla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deben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su 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Árbo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s,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Arbu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 y H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erbas</a:t>
            </a:r>
            <a:endParaRPr sz="1800" dirty="0">
              <a:latin typeface="Calibri"/>
              <a:cs typeface="Calibri"/>
            </a:endParaRPr>
          </a:p>
          <a:p>
            <a:pPr marL="762000" lvl="1" indent="-45720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Calibri"/>
              <a:buChar char="◦"/>
              <a:tabLst>
                <a:tab pos="762000" algn="l"/>
              </a:tabLst>
            </a:pPr>
            <a:r>
              <a:rPr sz="1800" spc="-5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 animales,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pon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3 ejem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pl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Conej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León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800" spc="-10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15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960" y="355600"/>
            <a:ext cx="9997440" cy="139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2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lang="es-AR"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1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spc="-1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16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180" algn="ctr">
              <a:lnSpc>
                <a:spcPts val="5330"/>
              </a:lnSpc>
            </a:pP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spc="-1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9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y</a:t>
            </a:r>
            <a:r>
              <a:rPr lang="es-AR"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0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spc="-12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nt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2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10086975" cy="1508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2000" spc="-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 </a:t>
            </a:r>
            <a:r>
              <a:rPr sz="2000" spc="-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clase </a:t>
            </a:r>
            <a:r>
              <a:rPr sz="2000" b="1" spc="-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 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ue </a:t>
            </a:r>
            <a:r>
              <a:rPr sz="2000" spc="-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ambos </a:t>
            </a:r>
            <a:r>
              <a:rPr sz="2000" spc="-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000" spc="-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especia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esan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onju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3929126"/>
            <a:ext cx="734060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469" y="3929126"/>
            <a:ext cx="3261995" cy="781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Conju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51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Homb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 Muje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 =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sonas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3630" y="3951897"/>
            <a:ext cx="3455035" cy="1917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08260" y="5064886"/>
            <a:ext cx="8801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sonas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06488" y="4747374"/>
          <a:ext cx="2285999" cy="1102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618"/>
                <a:gridCol w="62750"/>
                <a:gridCol w="1111631"/>
              </a:tblGrid>
              <a:tr h="1102664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omb</a:t>
                      </a:r>
                      <a:r>
                        <a:rPr sz="1800" spc="-2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5875">
                      <a:solidFill>
                        <a:srgbClr val="117DA7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75">
                      <a:solidFill>
                        <a:srgbClr val="117DA7"/>
                      </a:solidFill>
                      <a:prstDash val="solid"/>
                    </a:lnL>
                    <a:lnR w="15875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Muje</a:t>
                      </a:r>
                      <a:r>
                        <a:rPr sz="1800" spc="-3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Marcador de número de diapositiva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17</a:t>
            </a:fld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 algn="ctr">
              <a:lnSpc>
                <a:spcPct val="100000"/>
              </a:lnSpc>
              <a:tabLst>
                <a:tab pos="10141585" algn="l"/>
              </a:tabLst>
            </a:pP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6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10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212580" cy="77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 puede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encia pa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66"/>
              </a:spcBef>
              <a:buClr>
                <a:srgbClr val="1CACE3"/>
              </a:buClr>
              <a:buFont typeface="Arial"/>
              <a:buChar char="•"/>
            </a:pPr>
            <a:endParaRPr sz="11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hace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cual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dades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del obj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dice que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sifi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r>
              <a:rPr sz="20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35" dirty="0" smtClean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4558538"/>
            <a:ext cx="9227820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del obj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dice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sifi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Dinámi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2589" y="4861699"/>
            <a:ext cx="1993011" cy="14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607" y="2690748"/>
            <a:ext cx="1704975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18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 algn="ctr">
              <a:lnSpc>
                <a:spcPct val="100000"/>
              </a:lnSpc>
              <a:tabLst>
                <a:tab pos="10141585" algn="l"/>
              </a:tabLst>
            </a:pP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He</a:t>
            </a:r>
            <a:r>
              <a:rPr sz="4800" u="sng" spc="-14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10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ú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e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110345" cy="1221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 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oduce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ando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subcla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más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una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supe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66"/>
              </a:spcBef>
              <a:buClr>
                <a:srgbClr val="1CACE3"/>
              </a:buClr>
              <a:buFont typeface="Arial"/>
              <a:buChar char="•"/>
            </a:pPr>
            <a:endParaRPr sz="11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7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puede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dar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nomb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ocedencia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51"/>
              </a:spcBef>
              <a:buClr>
                <a:srgbClr val="1CACE3"/>
              </a:buClr>
              <a:buFont typeface="Arial"/>
              <a:buChar char="•"/>
            </a:pPr>
            <a:endParaRPr sz="11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Alg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nos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uajes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og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amación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omo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Ada95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encia mú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2078" y="3274567"/>
            <a:ext cx="5739130" cy="260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09" y="3296030"/>
            <a:ext cx="5700268" cy="258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7391" y="4381880"/>
            <a:ext cx="842772" cy="412369"/>
          </a:xfrm>
          <a:custGeom>
            <a:avLst/>
            <a:gdLst/>
            <a:ahLst/>
            <a:cxnLst/>
            <a:rect l="l" t="t" r="r" b="b"/>
            <a:pathLst>
              <a:path w="842772" h="412369">
                <a:moveTo>
                  <a:pt x="636524" y="0"/>
                </a:moveTo>
                <a:lnTo>
                  <a:pt x="636524" y="103124"/>
                </a:lnTo>
                <a:lnTo>
                  <a:pt x="0" y="103124"/>
                </a:lnTo>
                <a:lnTo>
                  <a:pt x="0" y="309245"/>
                </a:lnTo>
                <a:lnTo>
                  <a:pt x="636524" y="309245"/>
                </a:lnTo>
                <a:lnTo>
                  <a:pt x="636524" y="412369"/>
                </a:lnTo>
                <a:lnTo>
                  <a:pt x="842772" y="206248"/>
                </a:lnTo>
                <a:lnTo>
                  <a:pt x="636524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7391" y="4381880"/>
            <a:ext cx="842772" cy="412369"/>
          </a:xfrm>
          <a:custGeom>
            <a:avLst/>
            <a:gdLst/>
            <a:ahLst/>
            <a:cxnLst/>
            <a:rect l="l" t="t" r="r" b="b"/>
            <a:pathLst>
              <a:path w="842772" h="412369">
                <a:moveTo>
                  <a:pt x="0" y="103124"/>
                </a:moveTo>
                <a:lnTo>
                  <a:pt x="636524" y="103124"/>
                </a:lnTo>
                <a:lnTo>
                  <a:pt x="636524" y="0"/>
                </a:lnTo>
                <a:lnTo>
                  <a:pt x="842772" y="206248"/>
                </a:lnTo>
                <a:lnTo>
                  <a:pt x="636524" y="412369"/>
                </a:lnTo>
                <a:lnTo>
                  <a:pt x="636524" y="309245"/>
                </a:lnTo>
                <a:lnTo>
                  <a:pt x="0" y="309245"/>
                </a:lnTo>
                <a:lnTo>
                  <a:pt x="0" y="103124"/>
                </a:lnTo>
                <a:close/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19</a:t>
            </a:fld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981200"/>
            <a:ext cx="9966972" cy="0"/>
          </a:xfrm>
          <a:custGeom>
            <a:avLst/>
            <a:gdLst/>
            <a:ahLst/>
            <a:cxnLst/>
            <a:rect l="l" t="t" r="r" b="b"/>
            <a:pathLst>
              <a:path w="9966972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748" y="584708"/>
            <a:ext cx="10154502" cy="1396492"/>
          </a:xfrm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165" dirty="0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8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90" dirty="0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spc="-9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2107565"/>
            <a:ext cx="3762375" cy="3759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marR="1200150" indent="-178435" algn="ctr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tructu</a:t>
            </a:r>
            <a:r>
              <a:rPr sz="19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ales</a:t>
            </a:r>
            <a:endParaRPr sz="1900" dirty="0">
              <a:latin typeface="Calibri"/>
              <a:cs typeface="Calibri"/>
            </a:endParaRPr>
          </a:p>
          <a:p>
            <a:pPr marL="483234" lvl="1" indent="-178435">
              <a:lnSpc>
                <a:spcPts val="18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Ca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1700" dirty="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Diag</a:t>
            </a:r>
            <a:r>
              <a:rPr sz="1700" b="1" spc="-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ama</a:t>
            </a:r>
            <a:r>
              <a:rPr sz="17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Clases</a:t>
            </a:r>
            <a:endParaRPr sz="1700" dirty="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Diag</a:t>
            </a:r>
            <a:r>
              <a:rPr sz="1700" b="1" spc="-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ama</a:t>
            </a:r>
            <a:r>
              <a:rPr sz="17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17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7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700" b="1" spc="0" dirty="0" smtClean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endParaRPr sz="1700" dirty="0">
              <a:latin typeface="Calibri"/>
              <a:cs typeface="Calibri"/>
            </a:endParaRPr>
          </a:p>
          <a:p>
            <a:pPr lvl="1">
              <a:lnSpc>
                <a:spcPts val="900"/>
              </a:lnSpc>
              <a:spcBef>
                <a:spcPts val="4"/>
              </a:spcBef>
              <a:buClr>
                <a:srgbClr val="1CACE3"/>
              </a:buClr>
              <a:buFont typeface="Arial"/>
              <a:buChar char="•"/>
            </a:pPr>
            <a:endParaRPr sz="900" dirty="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2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mpo</a:t>
            </a:r>
            <a:r>
              <a:rPr sz="19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amie</a:t>
            </a:r>
            <a:r>
              <a:rPr sz="19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900" dirty="0">
              <a:latin typeface="Calibri"/>
              <a:cs typeface="Calibri"/>
            </a:endParaRPr>
          </a:p>
          <a:p>
            <a:pPr marL="483234" lvl="1" indent="-178435">
              <a:lnSpc>
                <a:spcPts val="18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E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endParaRPr sz="1700" dirty="0">
              <a:latin typeface="Calibri"/>
              <a:cs typeface="Calibri"/>
            </a:endParaRPr>
          </a:p>
          <a:p>
            <a:pPr marL="483234" indent="-178435">
              <a:lnSpc>
                <a:spcPts val="2125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de A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vidad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acción</a:t>
            </a:r>
            <a:endParaRPr sz="1900" dirty="0">
              <a:latin typeface="Calibri"/>
              <a:cs typeface="Calibri"/>
            </a:endParaRPr>
          </a:p>
          <a:p>
            <a:pPr marL="483234" lvl="1" indent="-178435">
              <a:lnSpc>
                <a:spcPts val="18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Secue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cia</a:t>
            </a:r>
            <a:endParaRPr sz="1700" dirty="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Cola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endParaRPr sz="1700" dirty="0">
              <a:latin typeface="Calibri"/>
              <a:cs typeface="Calibri"/>
            </a:endParaRPr>
          </a:p>
          <a:p>
            <a:pPr lvl="1">
              <a:lnSpc>
                <a:spcPts val="900"/>
              </a:lnSpc>
              <a:spcBef>
                <a:spcPts val="18"/>
              </a:spcBef>
              <a:buClr>
                <a:srgbClr val="1CACE3"/>
              </a:buClr>
              <a:buFont typeface="Arial"/>
              <a:buChar char="•"/>
            </a:pPr>
            <a:endParaRPr sz="900" dirty="0"/>
          </a:p>
          <a:p>
            <a:pPr marL="190500" marR="574675" indent="-178435" algn="ctr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9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iag</a:t>
            </a:r>
            <a:r>
              <a:rPr sz="1900" spc="-5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Imp</a:t>
            </a:r>
            <a:r>
              <a:rPr sz="1900" spc="-15" dirty="0" smtClean="0">
                <a:solidFill>
                  <a:srgbClr val="404040"/>
                </a:solidFill>
                <a:latin typeface="Calibri"/>
                <a:cs typeface="Calibri"/>
              </a:rPr>
              <a:t>leme</a:t>
            </a:r>
            <a:r>
              <a:rPr sz="19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1900" dirty="0">
              <a:latin typeface="Calibri"/>
              <a:cs typeface="Calibri"/>
            </a:endParaRPr>
          </a:p>
          <a:p>
            <a:pPr marL="483234" lvl="1" indent="-178435">
              <a:lnSpc>
                <a:spcPts val="18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Co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ponen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700" dirty="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Despl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e/Di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ib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10154502" cy="1396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spc="-100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ri</a:t>
            </a: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50" dirty="0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9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lang="es-AR"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spc="-1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2298065"/>
            <a:ext cx="10085070" cy="1330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marR="5222240" indent="-178435" algn="just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ncipio de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tituci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(L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80" dirty="0" smtClean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1987)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dice: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23"/>
              </a:spcBef>
            </a:pPr>
            <a:endParaRPr sz="1400"/>
          </a:p>
          <a:p>
            <a:pPr marL="12700" marR="12700" algn="just">
              <a:lnSpc>
                <a:spcPts val="2160"/>
              </a:lnSpc>
            </a:pP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000" i="1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uti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i="1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cua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quier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je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bc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i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i="1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lugar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i="1" spc="-2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uier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o in</a:t>
            </a:r>
            <a:r>
              <a:rPr sz="2000" i="1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u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perc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i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i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ue </a:t>
            </a:r>
            <a:r>
              <a:rPr sz="2000" i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i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000" i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pr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grama </a:t>
            </a:r>
            <a:r>
              <a:rPr sz="2000" i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sc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i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i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érm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i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i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 smtClean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super</a:t>
            </a:r>
            <a:r>
              <a:rPr sz="20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lase</a:t>
            </a:r>
            <a:r>
              <a:rPr sz="2000" i="1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i="1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vea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35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000" i="1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2000" i="1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i="1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4654804"/>
            <a:ext cx="7115175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principio debe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segui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util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0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3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olimorfi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lang="es-AR" sz="4800" spc="-185" dirty="0" smtClean="0">
                <a:solidFill>
                  <a:srgbClr val="404040"/>
                </a:solidFill>
                <a:latin typeface="Calibri Light"/>
                <a:cs typeface="Calibri Light"/>
              </a:rPr>
              <a:t>  </a:t>
            </a:r>
            <a:r>
              <a:rPr sz="4800" u="sng" spc="-18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6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87610" cy="320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marR="12700" indent="-178435" algn="just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1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ér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ino </a:t>
            </a:r>
            <a:r>
              <a:rPr sz="2000" spc="1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ismo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1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encue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ado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 </a:t>
            </a:r>
            <a:r>
              <a:rPr sz="2000" spc="1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1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encia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1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indi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1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1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pad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puede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1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dependiendo</a:t>
            </a:r>
            <a:r>
              <a:rPr sz="2000" spc="1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ase</a:t>
            </a:r>
            <a:r>
              <a:rPr sz="2000" spc="1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hija 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ejecu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6"/>
              </a:spcBef>
              <a:buClr>
                <a:srgbClr val="1CACE3"/>
              </a:buClr>
              <a:buFont typeface="Arial"/>
              <a:buChar char="•"/>
            </a:pPr>
            <a:endParaRPr sz="95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marR="12700" indent="-178435" algn="just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ermi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9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que,</a:t>
            </a:r>
            <a:r>
              <a:rPr sz="2000" spc="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9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9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0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ncadene</a:t>
            </a:r>
            <a:r>
              <a:rPr sz="2000" spc="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2000" spc="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espue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depe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diendo</a:t>
            </a:r>
            <a:r>
              <a:rPr sz="2000" spc="9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ejecu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5"/>
              </a:spcBef>
              <a:buClr>
                <a:srgbClr val="1CACE3"/>
              </a:buClr>
              <a:buFont typeface="Arial"/>
              <a:buChar char="•"/>
            </a:pPr>
            <a:endParaRPr sz="65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fl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idad</a:t>
            </a:r>
            <a:r>
              <a:rPr sz="2000" spc="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endo</a:t>
            </a:r>
            <a:r>
              <a:rPr sz="2000" spc="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uso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encia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21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856246"/>
            <a:ext cx="9997440" cy="138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330"/>
              </a:lnSpc>
            </a:pP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10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lang="es-AR"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li</a:t>
            </a: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6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394716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Ejempl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¿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ué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7503" y="2265946"/>
            <a:ext cx="545782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80742"/>
            <a:ext cx="10084435" cy="3877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ñ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ho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pide</a:t>
            </a:r>
            <a:r>
              <a:rPr sz="14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sar</a:t>
            </a:r>
            <a:r>
              <a:rPr sz="14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ollar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og</a:t>
            </a:r>
            <a:r>
              <a:rPr sz="14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4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onsul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4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sob</a:t>
            </a:r>
            <a:r>
              <a:rPr sz="1400" spc="-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habi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iones</a:t>
            </a:r>
            <a:r>
              <a:rPr sz="14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disponibles</a:t>
            </a:r>
            <a:r>
              <a:rPr sz="14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ese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ar habi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iones</a:t>
            </a:r>
            <a:r>
              <a:rPr sz="14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ho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50" dirty="0"/>
          </a:p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400" b="1" spc="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ho</a:t>
            </a:r>
            <a:r>
              <a:rPr sz="1400" b="1" spc="-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1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po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tip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1400" b="1" spc="1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bi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aci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1400" b="1" spc="1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5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mple,</a:t>
            </a:r>
            <a:r>
              <a:rPr sz="1400" b="1" spc="1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oni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l,</a:t>
            </a:r>
            <a:r>
              <a:rPr sz="1400" b="1" spc="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00" b="1" spc="1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dos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pos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cli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1400" b="1" spc="1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habi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esp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-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á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400" b="1" spc="1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Una</a:t>
            </a:r>
            <a:r>
              <a:rPr sz="1400" b="1" spc="1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1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4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1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lm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1400" b="1" spc="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1400" b="1" spc="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400" b="1" spc="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a h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bi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ción</a:t>
            </a:r>
            <a:r>
              <a:rPr sz="1400" b="1" spc="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400" b="1" spc="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400" b="1" spc="-3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núme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dí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á ocup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z="1400" b="1" spc="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a h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bi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ción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9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50" dirty="0"/>
          </a:p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b="1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pcioni</a:t>
            </a:r>
            <a:r>
              <a:rPr sz="14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b="1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ho</a:t>
            </a:r>
            <a:r>
              <a:rPr sz="14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b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400" b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pod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b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hac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b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400" b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siguie</a:t>
            </a:r>
            <a:r>
              <a:rPr sz="14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400" b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ope</a:t>
            </a:r>
            <a:r>
              <a:rPr sz="14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ione</a:t>
            </a:r>
            <a:r>
              <a:rPr sz="1400" b="1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Obtener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stado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itacio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erdo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su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Preg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tar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recio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itación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erdo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su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Preg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tar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ento</a:t>
            </a:r>
            <a:r>
              <a:rPr sz="12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freci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clie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tes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ales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Pre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tar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rec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tal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te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o,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ecif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mero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 D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12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nú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mero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es.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jar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talla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foto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 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erdo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rvar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itación</a:t>
            </a:r>
            <a:r>
              <a:rPr sz="12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especifica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nú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mero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itació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2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 y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 n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re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clie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Elimi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reserva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especifica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nú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mero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0"/>
              </a:spcBef>
              <a:buClr>
                <a:srgbClr val="1CACE3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50" dirty="0"/>
          </a:p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b="1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admini</a:t>
            </a:r>
            <a:r>
              <a:rPr sz="14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ador</a:t>
            </a:r>
            <a:r>
              <a:rPr sz="1400" b="1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usar</a:t>
            </a:r>
            <a:r>
              <a:rPr sz="1400" b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b="1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og</a:t>
            </a:r>
            <a:r>
              <a:rPr sz="14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1400" b="1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4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Cam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iar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recio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itación</a:t>
            </a:r>
            <a:r>
              <a:rPr sz="12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erdo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su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 va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esc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eci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 los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tes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2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200" dirty="0" smtClean="0">
                <a:solidFill>
                  <a:srgbClr val="404040"/>
                </a:solidFill>
                <a:latin typeface="Calibri"/>
                <a:cs typeface="Calibri"/>
              </a:rPr>
              <a:t>Calc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lar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cias</a:t>
            </a:r>
            <a:r>
              <a:rPr sz="1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te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rán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 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mes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especifica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(c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2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ere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2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1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meses</a:t>
            </a:r>
            <a:r>
              <a:rPr sz="12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tienen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treinta</a:t>
            </a:r>
            <a:r>
              <a:rPr sz="1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ías</a:t>
            </a:r>
            <a:r>
              <a:rPr sz="1200" spc="-5" dirty="0" smtClean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2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50" dirty="0"/>
          </a:p>
          <a:p>
            <a:pPr marL="12700" marR="14604">
              <a:lnSpc>
                <a:spcPct val="100000"/>
              </a:lnSpc>
            </a:pP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400" b="1" spc="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ho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pos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aci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ó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400" b="1" spc="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sob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ue</a:t>
            </a:r>
            <a:r>
              <a:rPr sz="1400" b="1" spc="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1400" b="1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00" b="1" spc="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400" b="1" spc="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1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s. </a:t>
            </a:r>
            <a:r>
              <a:rPr sz="1400" b="1" spc="6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seño</a:t>
            </a:r>
            <a:r>
              <a:rPr sz="14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sar</a:t>
            </a:r>
            <a:r>
              <a:rPr sz="14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ollar</a:t>
            </a:r>
            <a:r>
              <a:rPr sz="14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3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cil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4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4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3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sibil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dad</a:t>
            </a:r>
            <a:r>
              <a:rPr sz="14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ev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habi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ci</a:t>
            </a:r>
            <a:r>
              <a:rPr sz="1400" spc="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 clie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14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ermitir</a:t>
            </a:r>
            <a:r>
              <a:rPr sz="14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400" spc="-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ar n</a:t>
            </a:r>
            <a:r>
              <a:rPr sz="1400" spc="-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4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onsul</a:t>
            </a:r>
            <a:r>
              <a:rPr sz="14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23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114" y="1845779"/>
            <a:ext cx="6602729" cy="440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24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4504" y="2219070"/>
            <a:ext cx="77438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j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-114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165" dirty="0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á</a:t>
            </a:r>
            <a:r>
              <a:rPr sz="4800" u="sng" spc="-50" dirty="0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100" dirty="0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o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25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72" cy="0"/>
          </a:xfrm>
          <a:custGeom>
            <a:avLst/>
            <a:gdLst/>
            <a:ahLst/>
            <a:cxnLst/>
            <a:rect l="l" t="t" r="r" b="b"/>
            <a:pathLst>
              <a:path w="9966972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165" dirty="0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9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0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50" dirty="0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65" dirty="0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45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1811654"/>
            <a:ext cx="9302115" cy="3839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Descr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 d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fin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r>
              <a:rPr sz="17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 obj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6"/>
              </a:spcBef>
              <a:buClr>
                <a:srgbClr val="1CACE3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Mue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cla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ema,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trib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os,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ope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17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ét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),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1"/>
              </a:spcBef>
              <a:buClr>
                <a:srgbClr val="1CACE3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rc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ano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imp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ación.</a:t>
            </a:r>
            <a:r>
              <a:rPr sz="1700" spc="-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tru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fina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és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Desar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anal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eña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3"/>
              </a:spcBef>
              <a:buClr>
                <a:srgbClr val="1CACE3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b="1" spc="0" dirty="0" smtClean="0">
                <a:solidFill>
                  <a:srgbClr val="404040"/>
                </a:solidFill>
                <a:latin typeface="Calibri"/>
                <a:cs typeface="Calibri"/>
              </a:rPr>
              <a:t>Utilidad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1655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-3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ani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ar 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ema,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escri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iendo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sus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500" spc="-35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tidad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es, así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omo sus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elac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ellas</a:t>
            </a:r>
            <a:endParaRPr sz="15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-4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15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5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imp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leme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500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del si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5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-3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erm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3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5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los esq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emas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ló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500" spc="-2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uct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500" spc="-4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3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165" dirty="0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95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75" dirty="0" smtClean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u="sng" spc="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00" dirty="0" smtClean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u="sng" spc="-50" dirty="0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-80" dirty="0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65" dirty="0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45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s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7299325" cy="1275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án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ulo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ompart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Nomb</a:t>
            </a:r>
            <a:r>
              <a:rPr sz="1800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6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 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Ope</a:t>
            </a:r>
            <a:r>
              <a:rPr sz="18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ones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 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7280" y="3562858"/>
            <a:ext cx="1854327" cy="1803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6573" y="3544913"/>
            <a:ext cx="2343530" cy="243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95566" y="2671610"/>
          <a:ext cx="1766062" cy="267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6062"/>
              </a:tblGrid>
              <a:tr h="376548"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583C5"/>
                          </a:solidFill>
                          <a:latin typeface="Calibri"/>
                          <a:cs typeface="Calibri"/>
                        </a:rPr>
                        <a:t>Nomb</a:t>
                      </a:r>
                      <a:r>
                        <a:rPr sz="1800" spc="-25" dirty="0" smtClean="0">
                          <a:solidFill>
                            <a:srgbClr val="2583C5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2583C5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0">
                      <a:solidFill>
                        <a:srgbClr val="117DA7"/>
                      </a:solidFill>
                      <a:prstDash val="solid"/>
                    </a:lnL>
                    <a:lnR w="31750">
                      <a:solidFill>
                        <a:srgbClr val="117DA7"/>
                      </a:solidFill>
                      <a:prstDash val="solid"/>
                    </a:lnR>
                    <a:lnT w="31750">
                      <a:solidFill>
                        <a:srgbClr val="117DA7"/>
                      </a:solidFill>
                      <a:prstDash val="solid"/>
                    </a:lnT>
                    <a:lnB w="31750">
                      <a:solidFill>
                        <a:srgbClr val="00AF50"/>
                      </a:solidFill>
                      <a:prstDash val="solid"/>
                    </a:lnB>
                    <a:solidFill>
                      <a:srgbClr val="D2EEF9"/>
                    </a:solidFill>
                  </a:tcPr>
                </a:tc>
              </a:tr>
              <a:tr h="1151318"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800" spc="-50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bu</a:t>
                      </a:r>
                      <a:r>
                        <a:rPr sz="1800" spc="-15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0" dirty="0" smtClean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0">
                      <a:solidFill>
                        <a:srgbClr val="00AF50"/>
                      </a:solidFill>
                      <a:prstDash val="solid"/>
                    </a:lnL>
                    <a:lnR w="31750">
                      <a:solidFill>
                        <a:srgbClr val="00AF50"/>
                      </a:solidFill>
                      <a:prstDash val="solid"/>
                    </a:lnR>
                    <a:lnT w="31750">
                      <a:solidFill>
                        <a:srgbClr val="00AF50"/>
                      </a:solidFill>
                      <a:prstDash val="solid"/>
                    </a:lnT>
                    <a:lnB w="31750">
                      <a:solidFill>
                        <a:srgbClr val="FF0000"/>
                      </a:solidFill>
                      <a:prstDash val="solid"/>
                    </a:lnB>
                    <a:solidFill>
                      <a:srgbClr val="D3EBDB"/>
                    </a:solidFill>
                  </a:tcPr>
                </a:tc>
              </a:tr>
              <a:tr h="1151286"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Ope</a:t>
                      </a:r>
                      <a:r>
                        <a:rPr sz="1800" spc="-4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0">
                      <a:solidFill>
                        <a:srgbClr val="FF0000"/>
                      </a:solidFill>
                      <a:prstDash val="solid"/>
                    </a:lnL>
                    <a:lnR w="31750">
                      <a:solidFill>
                        <a:srgbClr val="FF0000"/>
                      </a:solidFill>
                      <a:prstDash val="solid"/>
                    </a:lnR>
                    <a:lnT w="31750">
                      <a:solidFill>
                        <a:srgbClr val="FF0000"/>
                      </a:solidFill>
                      <a:prstDash val="solid"/>
                    </a:lnT>
                    <a:lnB w="31750">
                      <a:solidFill>
                        <a:srgbClr val="FF0000"/>
                      </a:solidFill>
                      <a:prstDash val="solid"/>
                    </a:lnB>
                    <a:solidFill>
                      <a:srgbClr val="F9D2F9"/>
                    </a:solidFill>
                  </a:tcPr>
                </a:tc>
              </a:tr>
            </a:tbl>
          </a:graphicData>
        </a:graphic>
      </p:graphicFrame>
      <p:sp>
        <p:nvSpPr>
          <p:cNvPr id="7" name="Marcador de número de diapositiva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4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10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9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10087610" cy="39325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¿Qué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 l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enc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ció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66"/>
              </a:spcBef>
              <a:buClr>
                <a:srgbClr val="1CACE3"/>
              </a:buClr>
              <a:buFont typeface="Arial"/>
              <a:buChar char="•"/>
            </a:pPr>
            <a:endParaRPr sz="1100" dirty="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bj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al 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acces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bles </a:t>
            </a:r>
            <a:r>
              <a:rPr sz="20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media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ope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finidas por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opio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enca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sulación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ie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ajas</a:t>
            </a:r>
            <a:endParaRPr sz="20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Se p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egen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 d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ectu</a:t>
            </a:r>
            <a:r>
              <a:rPr sz="1800" spc="-5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y e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itu</a:t>
            </a:r>
            <a:r>
              <a:rPr sz="1800" spc="-5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rmi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das</a:t>
            </a:r>
            <a:endParaRPr sz="1800" dirty="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spc="-5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ermi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 smtClean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or e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uc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18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y ma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pu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18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 d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100"/>
              </a:lnSpc>
              <a:spcBef>
                <a:spcPts val="66"/>
              </a:spcBef>
              <a:buClr>
                <a:srgbClr val="1CACE3"/>
              </a:buClr>
              <a:buFont typeface="Arial"/>
              <a:buChar char="•"/>
            </a:pPr>
            <a:endParaRPr sz="1100" dirty="0"/>
          </a:p>
          <a:p>
            <a:pPr marL="190500" marR="12700" indent="-178435" algn="just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000" spc="-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2000" spc="-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bj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spc="-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deber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000" spc="-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anipulables 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000" spc="-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 obj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aso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man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pulabl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s,</a:t>
            </a:r>
            <a:r>
              <a:rPr sz="2000" spc="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debe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pl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ocedi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 y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5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10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9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2298065"/>
            <a:ext cx="8789670" cy="1273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UML,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ni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v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nen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edados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1800" b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Pri</a:t>
            </a:r>
            <a:r>
              <a:rPr sz="18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-5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6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3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alme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visib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# </a:t>
            </a:r>
            <a:r>
              <a:rPr sz="1800" b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gid</a:t>
            </a:r>
            <a:r>
              <a:rPr sz="18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-5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sibles</a:t>
            </a:r>
            <a:r>
              <a:rPr sz="18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ami</a:t>
            </a:r>
            <a:r>
              <a:rPr sz="1800" spc="-3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i="1" spc="0" dirty="0" smtClean="0">
                <a:solidFill>
                  <a:srgbClr val="404040"/>
                </a:solidFill>
                <a:latin typeface="Calibri"/>
                <a:cs typeface="Calibri"/>
              </a:rPr>
              <a:t>fr</a:t>
            </a:r>
            <a:r>
              <a:rPr sz="1800" i="1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i="1" spc="0" dirty="0" smtClean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1800" i="1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i="1" spc="0" dirty="0" smtClean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i="1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o pa</a:t>
            </a:r>
            <a:r>
              <a:rPr sz="18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5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adas</a:t>
            </a:r>
            <a:r>
              <a:rPr sz="18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 or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ginal</a:t>
            </a:r>
            <a:endParaRPr sz="1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384"/>
              </a:spcBef>
            </a:pPr>
            <a:r>
              <a:rPr sz="1800" dirty="0" smtClean="0">
                <a:solidFill>
                  <a:srgbClr val="1CACE3"/>
                </a:solidFill>
                <a:latin typeface="Arial"/>
                <a:cs typeface="Arial"/>
              </a:rPr>
              <a:t>• </a:t>
            </a:r>
            <a:r>
              <a:rPr sz="1800" spc="-229" dirty="0" smtClean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1800" b="1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b="1" spc="-5" dirty="0" smtClean="0">
                <a:solidFill>
                  <a:srgbClr val="404040"/>
                </a:solidFill>
                <a:latin typeface="Calibri"/>
                <a:cs typeface="Calibri"/>
              </a:rPr>
              <a:t>ú</a:t>
            </a:r>
            <a:r>
              <a:rPr sz="18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bli</a:t>
            </a:r>
            <a:r>
              <a:rPr sz="18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b="1" spc="-5" dirty="0" smtClean="0">
                <a:solidFill>
                  <a:srgbClr val="404040"/>
                </a:solidFill>
                <a:latin typeface="Calibri"/>
                <a:cs typeface="Calibri"/>
              </a:rPr>
              <a:t>s:</a:t>
            </a:r>
            <a:r>
              <a:rPr sz="18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sibles</a:t>
            </a:r>
            <a:r>
              <a:rPr sz="18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ot</a:t>
            </a:r>
            <a:r>
              <a:rPr sz="1800" spc="-5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6</a:t>
            </a:fld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72" cy="0"/>
          </a:xfrm>
          <a:custGeom>
            <a:avLst/>
            <a:gdLst/>
            <a:ahLst/>
            <a:cxnLst/>
            <a:rect l="l" t="t" r="r" b="b"/>
            <a:pathLst>
              <a:path w="9966972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</a:pPr>
            <a:r>
              <a:rPr sz="4800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1811654"/>
            <a:ext cx="10086975" cy="386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asociación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esa</a:t>
            </a:r>
            <a:r>
              <a:rPr sz="17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algún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ación 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bos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1CACE3"/>
              </a:buClr>
              <a:buFont typeface="Arial"/>
              <a:buChar char="•"/>
            </a:pPr>
            <a:endParaRPr sz="1200"/>
          </a:p>
          <a:p>
            <a:pPr marL="190500" marR="12700" indent="-178435">
              <a:lnSpc>
                <a:spcPct val="7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edi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7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lí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17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17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ind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ociaci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17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1CACE3"/>
              </a:buClr>
              <a:buFont typeface="Arial"/>
              <a:buChar char="•"/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  <a:buClr>
                <a:srgbClr val="1CACE3"/>
              </a:buClr>
              <a:buFont typeface="Arial"/>
              <a:buChar char="•"/>
            </a:pPr>
            <a:endParaRPr sz="1200"/>
          </a:p>
          <a:p>
            <a:pPr marL="190500" marR="12700" indent="-178435">
              <a:lnSpc>
                <a:spcPct val="701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ind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 la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lt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 cl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se,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700" spc="-3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cu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 obj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 la cl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uni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soc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 se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pue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acionar</a:t>
            </a:r>
            <a:r>
              <a:rPr sz="17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1664"/>
              </a:lnSpc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0"/>
              </a:spcBef>
            </a:pPr>
            <a:r>
              <a:rPr sz="1500" dirty="0" smtClean="0">
                <a:solidFill>
                  <a:srgbClr val="1CACE3"/>
                </a:solidFill>
                <a:latin typeface="Arial"/>
                <a:cs typeface="Arial"/>
              </a:rPr>
              <a:t>• </a:t>
            </a:r>
            <a:r>
              <a:rPr sz="1500" spc="45" dirty="0" smtClean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15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"/>
              <a:buChar char="•"/>
              <a:tabLst>
                <a:tab pos="483234" algn="l"/>
              </a:tabLst>
            </a:pP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5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0"/>
              </a:spcBef>
            </a:pPr>
            <a:r>
              <a:rPr sz="1500" dirty="0" smtClean="0">
                <a:solidFill>
                  <a:srgbClr val="1CACE3"/>
                </a:solidFill>
                <a:latin typeface="Arial"/>
                <a:cs typeface="Arial"/>
              </a:rPr>
              <a:t>• </a:t>
            </a:r>
            <a:r>
              <a:rPr sz="1500" spc="40" dirty="0" smtClean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1500" spc="-10" dirty="0" smtClean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.*</a:t>
            </a:r>
            <a:endParaRPr sz="15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0"/>
              </a:spcBef>
            </a:pPr>
            <a:r>
              <a:rPr sz="1500" dirty="0" smtClean="0">
                <a:solidFill>
                  <a:srgbClr val="1CACE3"/>
                </a:solidFill>
                <a:latin typeface="Arial"/>
                <a:cs typeface="Arial"/>
              </a:rPr>
              <a:t>• </a:t>
            </a:r>
            <a:r>
              <a:rPr sz="1500" spc="45" dirty="0" smtClean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1500" spc="-15" dirty="0" smtClean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500" spc="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00" spc="0" dirty="0" smtClean="0">
                <a:solidFill>
                  <a:srgbClr val="404040"/>
                </a:solidFill>
                <a:latin typeface="Calibri"/>
                <a:cs typeface="Calibri"/>
              </a:rPr>
              <a:t>.*</a:t>
            </a:r>
            <a:endParaRPr sz="15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/>
          </a:p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lici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17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1 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abl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cción 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0" dirty="0" smtClean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700" spc="0" dirty="0" smtClean="0">
                <a:solidFill>
                  <a:srgbClr val="404040"/>
                </a:solidFill>
                <a:latin typeface="Calibri"/>
                <a:cs typeface="Calibri"/>
              </a:rPr>
              <a:t>encia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3148" y="4033773"/>
            <a:ext cx="440055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7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u="sng" spc="-7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2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u="sng" spc="-20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1201" y="2609634"/>
            <a:ext cx="4105910" cy="1003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884" y="1845183"/>
            <a:ext cx="10085070" cy="123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  <a:tab pos="1461770" algn="l"/>
                <a:tab pos="1981200" algn="l"/>
                <a:tab pos="3522345" algn="l"/>
                <a:tab pos="4281170" algn="l"/>
                <a:tab pos="4818380" algn="l"/>
                <a:tab pos="5384800" algn="l"/>
                <a:tab pos="5753735" algn="l"/>
                <a:tab pos="6565900" algn="l"/>
                <a:tab pos="6889750" algn="l"/>
                <a:tab pos="8108950" algn="l"/>
                <a:tab pos="8409305" algn="l"/>
                <a:tab pos="8777605" algn="l"/>
                <a:tab pos="9683115" algn="l"/>
              </a:tabLst>
            </a:pP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Asoci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ión	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20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0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cc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.	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ue	só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	asociación	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	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	c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ple	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rm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inada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ondición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2"/>
              </a:spcBef>
            </a:pPr>
            <a:endParaRPr sz="1200"/>
          </a:p>
          <a:p>
            <a:pPr marL="1303655" algn="ctr">
              <a:lnSpc>
                <a:spcPct val="100000"/>
              </a:lnSpc>
            </a:pPr>
            <a:r>
              <a:rPr sz="1400" dirty="0" smtClean="0">
                <a:latin typeface="Calibri"/>
                <a:cs typeface="Calibri"/>
              </a:rPr>
              <a:t>{e</a:t>
            </a:r>
            <a:r>
              <a:rPr sz="1400" spc="-10" dirty="0" smtClean="0">
                <a:latin typeface="Calibri"/>
                <a:cs typeface="Calibri"/>
              </a:rPr>
              <a:t>d</a:t>
            </a:r>
            <a:r>
              <a:rPr sz="1400" spc="0" dirty="0" smtClean="0">
                <a:latin typeface="Calibri"/>
                <a:cs typeface="Calibri"/>
              </a:rPr>
              <a:t>ad &gt;</a:t>
            </a:r>
            <a:r>
              <a:rPr sz="1400" spc="-10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1</a:t>
            </a:r>
            <a:r>
              <a:rPr sz="1400" spc="-10" dirty="0" smtClean="0">
                <a:latin typeface="Calibri"/>
                <a:cs typeface="Calibri"/>
              </a:rPr>
              <a:t>8</a:t>
            </a:r>
            <a:r>
              <a:rPr sz="1400" spc="0" dirty="0" smtClean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84" y="3929126"/>
            <a:ext cx="9244965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Asoci</a:t>
            </a: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45" dirty="0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0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e.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Indi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posibl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 asociaciones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0235" y="4303077"/>
            <a:ext cx="3752596" cy="1999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8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2" rIns="0" bIns="0" rtlCol="0">
            <a:noAutofit/>
          </a:bodyPr>
          <a:lstStyle/>
          <a:p>
            <a:pPr marL="170180">
              <a:lnSpc>
                <a:spcPct val="100000"/>
              </a:lnSpc>
              <a:tabLst>
                <a:tab pos="10141585" algn="l"/>
              </a:tabLst>
            </a:pPr>
            <a:r>
              <a:rPr sz="4800" u="sng" spc="-5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14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u="sng" spc="-4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u="sng" spc="-16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u="sng" spc="-8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u="sng" spc="-7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u="sng" spc="-50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ó</a:t>
            </a:r>
            <a:r>
              <a:rPr sz="4800" u="sng" spc="-25" dirty="0" err="1" smtClean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u="sng" spc="-25" dirty="0" smtClean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10083800" cy="1783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indent="-17843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1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uede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ionada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1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8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clas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2000" spc="1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8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lang="en-US"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5" dirty="0" smtClean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cuale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tid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9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90500" marR="12700" indent="-178435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0500" algn="l"/>
              </a:tabLst>
            </a:pP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000" spc="10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ión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lama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2000" b="1" spc="-35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0" dirty="0" smtClean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ación </a:t>
            </a:r>
            <a:r>
              <a:rPr sz="2000" b="1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Composi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ión </a:t>
            </a:r>
            <a:r>
              <a:rPr sz="2000" b="1" spc="-6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dé</a:t>
            </a:r>
            <a:r>
              <a:rPr sz="2000" b="1" spc="5" dirty="0" smtClean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b="1" spc="0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15" dirty="0" smtClean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med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ombo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04040"/>
                </a:solidFill>
                <a:latin typeface="Calibri"/>
                <a:cs typeface="Calibri"/>
              </a:rPr>
              <a:t>blanco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48090"/>
            <a:ext cx="1288544" cy="8425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28263"/>
            <a:ext cx="1473200" cy="24892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34000" y="38100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Tenemos una clase Empresa</a:t>
            </a:r>
            <a:r>
              <a:rPr lang="es-ES_tradnl" dirty="0" smtClean="0"/>
              <a:t>.</a:t>
            </a:r>
          </a:p>
          <a:p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Tenemos </a:t>
            </a:r>
            <a:r>
              <a:rPr lang="es-ES_tradnl" dirty="0"/>
              <a:t>una clase Cliente</a:t>
            </a:r>
            <a:r>
              <a:rPr lang="es-ES_tradnl" dirty="0" smtClean="0"/>
              <a:t>.</a:t>
            </a:r>
          </a:p>
          <a:p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Una </a:t>
            </a:r>
            <a:r>
              <a:rPr lang="es-ES_tradnl" dirty="0"/>
              <a:t>empresa agrupa a varios clientes.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1261</Words>
  <Application>Microsoft Macintosh PowerPoint</Application>
  <PresentationFormat>Panorámica</PresentationFormat>
  <Paragraphs>270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Presentación de PowerPoint</vt:lpstr>
      <vt:lpstr>Diagramas UML</vt:lpstr>
      <vt:lpstr>Diagrama de Clases</vt:lpstr>
      <vt:lpstr>Diagrama de Clases  </vt:lpstr>
      <vt:lpstr>Encapsulación  </vt:lpstr>
      <vt:lpstr>Encapsulación  </vt:lpstr>
      <vt:lpstr>Asociación</vt:lpstr>
      <vt:lpstr>Asociaciones  </vt:lpstr>
      <vt:lpstr>Agregación  </vt:lpstr>
      <vt:lpstr>Agregación. Ejemplo </vt:lpstr>
      <vt:lpstr>Agregación. Ejemplo </vt:lpstr>
      <vt:lpstr>Composición  </vt:lpstr>
      <vt:lpstr>Generalización  </vt:lpstr>
      <vt:lpstr>Generalización  </vt:lpstr>
      <vt:lpstr>Ejemplos generalización  </vt:lpstr>
      <vt:lpstr>Presentación de PowerPoint</vt:lpstr>
      <vt:lpstr>Generalización y conjuntos  </vt:lpstr>
      <vt:lpstr>Clasificación  </vt:lpstr>
      <vt:lpstr>Herencia múltiple  </vt:lpstr>
      <vt:lpstr>Principio de Sustitución  </vt:lpstr>
      <vt:lpstr>  Polimorfismo  </vt:lpstr>
      <vt:lpstr>Presentación de PowerPoint</vt:lpstr>
      <vt:lpstr>Ejemplo  </vt:lpstr>
      <vt:lpstr>Ejemplo  </vt:lpstr>
      <vt:lpstr>Ejemplo práctico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Unificado de Modelado (UML)</dc:title>
  <dc:creator>Israel</dc:creator>
  <cp:lastModifiedBy>Martin Donda</cp:lastModifiedBy>
  <cp:revision>12</cp:revision>
  <dcterms:created xsi:type="dcterms:W3CDTF">2018-09-27T13:12:34Z</dcterms:created>
  <dcterms:modified xsi:type="dcterms:W3CDTF">2018-10-02T21:25:43Z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2017-06-07T00:00:00Z</vt:filetime>
  </property>
  <property fmtid="{D5CDD505-2E9C-101B-9397-08002B2CF9AE}" pid="3" name="LastSaved">
    <vt:filetime>2018-09-27T00:00:00Z</vt:filetime>
  </property>
</Properties>
</file>