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1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A491-FD6C-40A5-BEF0-D0656F4AD501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B145-2281-48DC-BC48-978708F47F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5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A491-FD6C-40A5-BEF0-D0656F4AD501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B145-2281-48DC-BC48-978708F47F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706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A491-FD6C-40A5-BEF0-D0656F4AD501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B145-2281-48DC-BC48-978708F47F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753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A491-FD6C-40A5-BEF0-D0656F4AD501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B145-2281-48DC-BC48-978708F47FD8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886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A491-FD6C-40A5-BEF0-D0656F4AD501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B145-2281-48DC-BC48-978708F47F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762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A491-FD6C-40A5-BEF0-D0656F4AD501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B145-2281-48DC-BC48-978708F47F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423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A491-FD6C-40A5-BEF0-D0656F4AD501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B145-2281-48DC-BC48-978708F47F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7514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A491-FD6C-40A5-BEF0-D0656F4AD501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B145-2281-48DC-BC48-978708F47F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444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A491-FD6C-40A5-BEF0-D0656F4AD501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B145-2281-48DC-BC48-978708F47F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447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A491-FD6C-40A5-BEF0-D0656F4AD501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B145-2281-48DC-BC48-978708F47F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107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A491-FD6C-40A5-BEF0-D0656F4AD501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B145-2281-48DC-BC48-978708F47F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034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A491-FD6C-40A5-BEF0-D0656F4AD501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B145-2281-48DC-BC48-978708F47F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40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A491-FD6C-40A5-BEF0-D0656F4AD501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B145-2281-48DC-BC48-978708F47F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342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A491-FD6C-40A5-BEF0-D0656F4AD501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B145-2281-48DC-BC48-978708F47F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050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A491-FD6C-40A5-BEF0-D0656F4AD501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B145-2281-48DC-BC48-978708F47F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860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A491-FD6C-40A5-BEF0-D0656F4AD501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B145-2281-48DC-BC48-978708F47F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989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A491-FD6C-40A5-BEF0-D0656F4AD501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B145-2281-48DC-BC48-978708F47F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868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E1A491-FD6C-40A5-BEF0-D0656F4AD501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6B145-2281-48DC-BC48-978708F47F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129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59755" y="1655064"/>
            <a:ext cx="8825658" cy="3329581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Diagrama de implementación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 smtClean="0">
                <a:solidFill>
                  <a:schemeClr val="bg1"/>
                </a:solidFill>
              </a:rPr>
              <a:t>Elementos de diagrama de componentes</a:t>
            </a:r>
            <a:endParaRPr lang="es-MX" b="1" u="sng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Ejemplo de conectores: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13" y="2746477"/>
            <a:ext cx="5614903" cy="30055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7239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4220" y="452718"/>
            <a:ext cx="9404723" cy="1400530"/>
          </a:xfrm>
        </p:spPr>
        <p:txBody>
          <a:bodyPr/>
          <a:lstStyle/>
          <a:p>
            <a:pPr algn="ctr"/>
            <a:r>
              <a:rPr lang="es-MX" b="1" u="sng" dirty="0" smtClean="0">
                <a:solidFill>
                  <a:schemeClr val="bg1"/>
                </a:solidFill>
              </a:rPr>
              <a:t>Elementos de diagrama de componentes</a:t>
            </a:r>
            <a:endParaRPr lang="es-MX" b="1" u="sng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Conectores de realización y dependencia</a:t>
            </a:r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673842"/>
            <a:ext cx="7594703" cy="229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6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 smtClean="0">
                <a:solidFill>
                  <a:schemeClr val="bg1"/>
                </a:solidFill>
              </a:rPr>
              <a:t>Elementos de diagrama de </a:t>
            </a:r>
            <a:r>
              <a:rPr lang="es-MX" b="1" u="sng" dirty="0" smtClean="0">
                <a:solidFill>
                  <a:schemeClr val="bg1"/>
                </a:solidFill>
              </a:rPr>
              <a:t>componentes</a:t>
            </a:r>
            <a:endParaRPr lang="es-MX" b="1" u="sng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5201" y="1907038"/>
            <a:ext cx="8946541" cy="4803044"/>
          </a:xfrm>
        </p:spPr>
        <p:txBody>
          <a:bodyPr/>
          <a:lstStyle/>
          <a:p>
            <a:r>
              <a:rPr lang="es-MX" dirty="0"/>
              <a:t> </a:t>
            </a:r>
            <a:r>
              <a:rPr lang="es-MX" b="1" u="sng" dirty="0"/>
              <a:t>Paquetes</a:t>
            </a:r>
            <a:r>
              <a:rPr lang="es-MX" b="1" u="sng" dirty="0" smtClean="0"/>
              <a:t>:</a:t>
            </a:r>
          </a:p>
          <a:p>
            <a:endParaRPr lang="es-MX" b="1" u="sng" dirty="0"/>
          </a:p>
          <a:p>
            <a:endParaRPr lang="es-MX" b="1" u="sng" dirty="0" smtClean="0"/>
          </a:p>
          <a:p>
            <a:r>
              <a:rPr lang="es-MX" b="1" u="sng" dirty="0" smtClean="0"/>
              <a:t>Clase:</a:t>
            </a:r>
          </a:p>
          <a:p>
            <a:endParaRPr lang="es-MX" b="1" u="sng" dirty="0"/>
          </a:p>
          <a:p>
            <a:endParaRPr lang="es-MX" b="1" u="sng" dirty="0" smtClean="0"/>
          </a:p>
          <a:p>
            <a:r>
              <a:rPr lang="es-MX" b="1" u="sng" dirty="0" smtClean="0"/>
              <a:t>Artefacto:</a:t>
            </a:r>
          </a:p>
          <a:p>
            <a:endParaRPr lang="es-MX" b="1" u="sng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171" y="1932098"/>
            <a:ext cx="1748170" cy="92784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931" y="3117887"/>
            <a:ext cx="1291010" cy="83554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171" y="4211378"/>
            <a:ext cx="2433970" cy="24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2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 smtClean="0">
                <a:solidFill>
                  <a:schemeClr val="bg1"/>
                </a:solidFill>
              </a:rPr>
              <a:t>Elemento de diagrama de componentes</a:t>
            </a:r>
            <a:endParaRPr lang="es-MX" b="1" u="sng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básicamente 3 tipos de artefactos: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Componentes de </a:t>
            </a:r>
            <a:r>
              <a:rPr lang="es-MX" dirty="0" smtClean="0"/>
              <a:t>despliegue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Componentes producto del </a:t>
            </a:r>
            <a:r>
              <a:rPr lang="es-MX" dirty="0" smtClean="0"/>
              <a:t>trabajo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Componentes de </a:t>
            </a:r>
            <a:r>
              <a:rPr lang="es-MX" dirty="0" smtClean="0"/>
              <a:t>ejecución</a:t>
            </a:r>
          </a:p>
          <a:p>
            <a:pPr marL="457200" indent="-457200">
              <a:buFont typeface="+mj-lt"/>
              <a:buAutoNum type="arabicPeriod"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24" y="3828288"/>
            <a:ext cx="7132320" cy="26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6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 smtClean="0">
                <a:solidFill>
                  <a:schemeClr val="bg1"/>
                </a:solidFill>
              </a:rPr>
              <a:t>Elemento de diagrama de implementación</a:t>
            </a:r>
            <a:endParaRPr lang="es-MX" b="1" u="sng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 smtClean="0"/>
              <a:t>Estereotipo de artefacto:</a:t>
            </a:r>
          </a:p>
          <a:p>
            <a:r>
              <a:rPr lang="es-MX" dirty="0"/>
              <a:t>UML ofrece estereotipos predefinidos para los artefactos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endParaRPr lang="es-MX" dirty="0" smtClean="0"/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Document.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Ejecutable.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File.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Library.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Source.</a:t>
            </a:r>
          </a:p>
          <a:p>
            <a:pPr marL="457200" indent="-457200">
              <a:buFont typeface="+mj-lt"/>
              <a:buAutoNum type="arabicPeriod"/>
            </a:pPr>
            <a:endParaRPr lang="es-MX" dirty="0"/>
          </a:p>
          <a:p>
            <a:pPr marL="0" indent="0">
              <a:buNone/>
            </a:pPr>
            <a:endParaRPr lang="es-MX" b="1" u="sng" dirty="0"/>
          </a:p>
        </p:txBody>
      </p:sp>
    </p:spTree>
    <p:extLst>
      <p:ext uri="{BB962C8B-B14F-4D97-AF65-F5344CB8AC3E}">
        <p14:creationId xmlns:p14="http://schemas.microsoft.com/office/powerpoint/2010/main" val="354344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 smtClean="0">
                <a:solidFill>
                  <a:schemeClr val="bg1"/>
                </a:solidFill>
              </a:rPr>
              <a:t>Elementos de diagrama de implementación</a:t>
            </a:r>
            <a:endParaRPr lang="es-MX" b="1" u="sng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Nodos: </a:t>
            </a:r>
            <a:r>
              <a:rPr lang="es-MX" dirty="0" smtClean="0"/>
              <a:t>Un </a:t>
            </a:r>
            <a:r>
              <a:rPr lang="es-MX" dirty="0"/>
              <a:t>nodo es un elemento físico que existe en tiempo de ejecución y representa un recurso computacional con memoria y capacidad de </a:t>
            </a:r>
            <a:r>
              <a:rPr lang="es-MX" dirty="0" smtClean="0"/>
              <a:t>procesamiento</a:t>
            </a:r>
          </a:p>
          <a:p>
            <a:endParaRPr lang="es-MX" dirty="0" smtClean="0"/>
          </a:p>
          <a:p>
            <a:r>
              <a:rPr lang="es-MX" dirty="0"/>
              <a:t>Notación: se representan con un prisma</a:t>
            </a:r>
          </a:p>
          <a:p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835" y="3899647"/>
            <a:ext cx="4746812" cy="254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5201" y="412376"/>
            <a:ext cx="9404723" cy="1400530"/>
          </a:xfrm>
        </p:spPr>
        <p:txBody>
          <a:bodyPr/>
          <a:lstStyle/>
          <a:p>
            <a:pPr algn="ctr"/>
            <a:r>
              <a:rPr lang="es-MX" b="1" u="sng" dirty="0" smtClean="0">
                <a:solidFill>
                  <a:schemeClr val="bg1"/>
                </a:solidFill>
              </a:rPr>
              <a:t>Elementos de diagrama de implementación</a:t>
            </a:r>
            <a:endParaRPr lang="es-MX" b="1" u="sng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2012577"/>
            <a:ext cx="8946541" cy="4195481"/>
          </a:xfrm>
        </p:spPr>
        <p:txBody>
          <a:bodyPr/>
          <a:lstStyle/>
          <a:p>
            <a:r>
              <a:rPr lang="es-MX" b="1" u="sng" dirty="0" smtClean="0"/>
              <a:t>Estereotipo de nodo: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Unidad (</a:t>
            </a:r>
            <a:r>
              <a:rPr lang="es-419" dirty="0"/>
              <a:t>&lt;&lt; device </a:t>
            </a:r>
            <a:r>
              <a:rPr lang="es-419" dirty="0" smtClean="0"/>
              <a:t>&gt;&gt;)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Entorno de ejecución (&lt;&lt; ExecutionEnviroment </a:t>
            </a:r>
            <a:r>
              <a:rPr lang="es-MX" dirty="0" smtClean="0"/>
              <a:t>&gt;&gt;)</a:t>
            </a:r>
          </a:p>
          <a:p>
            <a:pPr marL="0" indent="0">
              <a:buNone/>
            </a:pPr>
            <a:endParaRPr lang="es-MX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46" y="3351092"/>
            <a:ext cx="5983941" cy="28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8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27747" y="1479177"/>
            <a:ext cx="8946541" cy="4217893"/>
          </a:xfrm>
        </p:spPr>
        <p:txBody>
          <a:bodyPr>
            <a:normAutofit/>
          </a:bodyPr>
          <a:lstStyle/>
          <a:p>
            <a:pPr algn="ctr"/>
            <a:endParaRPr lang="es-MX" sz="36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s-MX" sz="7200" b="1" dirty="0" smtClean="0">
                <a:solidFill>
                  <a:schemeClr val="bg1"/>
                </a:solidFill>
              </a:rPr>
              <a:t>Diagrama de despliegue</a:t>
            </a:r>
            <a:endParaRPr lang="es-MX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42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 smtClean="0">
                <a:solidFill>
                  <a:schemeClr val="bg1"/>
                </a:solidFill>
              </a:rPr>
              <a:t>Diagrama de despliegue</a:t>
            </a:r>
            <a:endParaRPr lang="es-MX" b="1" u="sng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despliegue es el proceso de asignar artefactos a nodos o instancias de artefactos a instancias de nodos. Para mostrar este despliegue se utilizan los diagramas de despliegue.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3" y="3012141"/>
            <a:ext cx="7651376" cy="384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97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 smtClean="0">
                <a:solidFill>
                  <a:schemeClr val="bg1"/>
                </a:solidFill>
              </a:rPr>
              <a:t>Diagrama de despliegue</a:t>
            </a:r>
            <a:endParaRPr lang="es-MX" b="1" u="sng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/>
              <a:t>Cuando se utilizan los diagramas de </a:t>
            </a:r>
            <a:r>
              <a:rPr lang="es-MX" b="1" u="sng" dirty="0" smtClean="0"/>
              <a:t>despliegue: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Cuando se desarrolla un software que interactúa con dispositivos que normalmente no gestiona el sistema </a:t>
            </a:r>
            <a:r>
              <a:rPr lang="es-MX" dirty="0" smtClean="0"/>
              <a:t>operativo</a:t>
            </a:r>
          </a:p>
          <a:p>
            <a:pPr marL="457200" lvl="0" indent="-457200">
              <a:buFont typeface="+mj-lt"/>
              <a:buAutoNum type="arabicPeriod"/>
            </a:pPr>
            <a:endParaRPr lang="es-MX" dirty="0"/>
          </a:p>
          <a:p>
            <a:pPr marL="457200" lvl="0" indent="-457200">
              <a:buFont typeface="+mj-lt"/>
              <a:buAutoNum type="arabicPeriod"/>
            </a:pPr>
            <a:endParaRPr lang="es-MX" dirty="0" smtClean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El sistema está distribuido físicamente sobre varios procesadores</a:t>
            </a:r>
          </a:p>
          <a:p>
            <a:pPr marL="457200" lvl="0" indent="-457200">
              <a:buFont typeface="+mj-lt"/>
              <a:buAutoNum type="arabicPeriod"/>
            </a:pPr>
            <a:endParaRPr lang="es-MX" dirty="0" smtClean="0"/>
          </a:p>
          <a:p>
            <a:pPr marL="457200" lvl="0" indent="-457200">
              <a:buFont typeface="+mj-lt"/>
              <a:buAutoNum type="arabicPeriod"/>
            </a:pP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Es necesario razonar sobre la topología de dispositivos sobre los que se ejecuta el software</a:t>
            </a:r>
          </a:p>
          <a:p>
            <a:pPr marL="0" lvl="0" indent="0">
              <a:buNone/>
            </a:pPr>
            <a:endParaRPr lang="es-MX" dirty="0" smtClean="0"/>
          </a:p>
          <a:p>
            <a:pPr marL="457200" lvl="0" indent="-457200">
              <a:buFont typeface="+mj-lt"/>
              <a:buAutoNum type="arabicPeriod"/>
            </a:pPr>
            <a:endParaRPr lang="es-MX" dirty="0"/>
          </a:p>
          <a:p>
            <a:pPr marL="0" lvl="0" indent="0">
              <a:buNone/>
            </a:pPr>
            <a:endParaRPr lang="es-MX" dirty="0"/>
          </a:p>
          <a:p>
            <a:pPr marL="0" indent="0">
              <a:buNone/>
            </a:pPr>
            <a:endParaRPr lang="es-MX" b="1" u="sng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82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9020" y="501486"/>
            <a:ext cx="9404723" cy="1400530"/>
          </a:xfrm>
        </p:spPr>
        <p:txBody>
          <a:bodyPr/>
          <a:lstStyle/>
          <a:p>
            <a:pPr algn="ctr"/>
            <a:r>
              <a:rPr lang="es-MX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introducción</a:t>
            </a:r>
            <a:endParaRPr lang="es-MX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08112" y="1699350"/>
            <a:ext cx="8946541" cy="4195481"/>
          </a:xfrm>
        </p:spPr>
        <p:txBody>
          <a:bodyPr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En </a:t>
            </a:r>
            <a:r>
              <a:rPr lang="es-MX" dirty="0"/>
              <a:t>el contexto de Lenguaje Unificado de Modelado (UML), un diagrama de implementación se encuentra dentro de la familia de diagramas estructurales porque describe un aspecto del sistema en sí. </a:t>
            </a:r>
          </a:p>
        </p:txBody>
      </p:sp>
    </p:spTree>
    <p:extLst>
      <p:ext uri="{BB962C8B-B14F-4D97-AF65-F5344CB8AC3E}">
        <p14:creationId xmlns:p14="http://schemas.microsoft.com/office/powerpoint/2010/main" val="286900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 smtClean="0">
                <a:solidFill>
                  <a:schemeClr val="bg1"/>
                </a:solidFill>
              </a:rPr>
              <a:t>Diagrama de despliegue</a:t>
            </a:r>
            <a:endParaRPr lang="es-MX" b="1" u="sng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/>
              <a:t>Dentro de los diagramas de despliegue nos vamos a encontrar con los siguientes elementos</a:t>
            </a:r>
            <a:r>
              <a:rPr lang="es-MX" b="1" u="sng" dirty="0" smtClean="0"/>
              <a:t>:</a:t>
            </a:r>
          </a:p>
          <a:p>
            <a:endParaRPr lang="es-MX" b="1" u="sng" dirty="0"/>
          </a:p>
          <a:p>
            <a:endParaRPr lang="es-MX" b="1" u="sng" dirty="0" smtClean="0"/>
          </a:p>
          <a:p>
            <a:pPr marL="457200" lvl="0" indent="-457200">
              <a:buFont typeface="+mj-lt"/>
              <a:buAutoNum type="arabicPeriod"/>
            </a:pPr>
            <a:r>
              <a:rPr lang="es-MX" dirty="0" smtClean="0"/>
              <a:t>Nodos</a:t>
            </a:r>
          </a:p>
          <a:p>
            <a:pPr marL="457200" indent="-457200">
              <a:buFont typeface="+mj-lt"/>
              <a:buAutoNum type="arabicPeriod"/>
            </a:pP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Relaciones de dependencia y asociación entre nodos</a:t>
            </a:r>
          </a:p>
          <a:p>
            <a:pPr marL="0" indent="0">
              <a:buNone/>
            </a:pPr>
            <a:endParaRPr lang="es-MX" b="1" u="sng" dirty="0"/>
          </a:p>
        </p:txBody>
      </p:sp>
    </p:spTree>
    <p:extLst>
      <p:ext uri="{BB962C8B-B14F-4D97-AF65-F5344CB8AC3E}">
        <p14:creationId xmlns:p14="http://schemas.microsoft.com/office/powerpoint/2010/main" val="944539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 smtClean="0">
                <a:solidFill>
                  <a:schemeClr val="bg1"/>
                </a:solidFill>
              </a:rPr>
              <a:t>Diagrama de despliegue</a:t>
            </a:r>
            <a:endParaRPr lang="es-MX" b="1" u="sng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/>
              <a:t>Opcionalmente puede contener</a:t>
            </a:r>
            <a:r>
              <a:rPr lang="es-MX" b="1" u="sng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endParaRPr lang="es-MX" b="1" u="sng" dirty="0"/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Notas y restricciones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Artefactos, cada uno dentro de un nodo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Paquetes y subsistemas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Instancias (para visualizar un caso concreto de una familia de topologías de hardware)</a:t>
            </a:r>
          </a:p>
          <a:p>
            <a:pPr marL="457200" indent="-457200">
              <a:buFont typeface="+mj-lt"/>
              <a:buAutoNum type="arabicPeriod"/>
            </a:pPr>
            <a:endParaRPr lang="es-MX" b="1" u="sng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1691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 smtClean="0">
                <a:solidFill>
                  <a:schemeClr val="bg1"/>
                </a:solidFill>
              </a:rPr>
              <a:t>Diagrama de despliegue</a:t>
            </a:r>
            <a:endParaRPr lang="es-MX" b="1" u="sng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 smtClean="0"/>
              <a:t>Estereotipo de nodo:</a:t>
            </a:r>
          </a:p>
          <a:p>
            <a:pPr marL="0" indent="0">
              <a:buNone/>
            </a:pPr>
            <a:r>
              <a:rPr lang="es-MX" dirty="0"/>
              <a:t>Un numero de estereotipos </a:t>
            </a:r>
            <a:r>
              <a:rPr lang="es-MX" dirty="0" smtClean="0"/>
              <a:t>estándar </a:t>
            </a:r>
            <a:r>
              <a:rPr lang="es-MX" dirty="0"/>
              <a:t>se provee para los nodos </a:t>
            </a:r>
            <a:r>
              <a:rPr lang="es-MX" dirty="0" smtClean="0"/>
              <a:t>nombrados:</a:t>
            </a:r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n-US" dirty="0" smtClean="0"/>
              <a:t>&lt;&lt;</a:t>
            </a:r>
            <a:r>
              <a:rPr lang="en-US" dirty="0"/>
              <a:t>cdrom&gt;&gt;  &lt;&lt;cdrom&gt;&gt;  &lt;&lt;computer&gt;&gt; &lt;&lt;diskarray&gt;&gt; &lt;&lt;pc&gt;&gt; &lt;&lt;pccomputer&gt;&gt; &lt;&lt;pcserver&gt;&gt; &lt;&lt;secure&gt;&gt; &lt;&lt;server&gt;&gt; &lt;&lt;Storage&gt;&gt; &lt;&lt;unix server&gt;&gt; &lt;&lt;user pc</a:t>
            </a:r>
            <a:r>
              <a:rPr lang="en-US" dirty="0" smtClean="0"/>
              <a:t>&gt;&gt;.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s-MX" dirty="0" smtClean="0"/>
              <a:t>Estos </a:t>
            </a:r>
            <a:r>
              <a:rPr lang="es-MX" dirty="0"/>
              <a:t>mostraran un icono apropiado en la esquina derecha </a:t>
            </a:r>
            <a:r>
              <a:rPr lang="es-MX" dirty="0" err="1" smtClean="0"/>
              <a:t>ariba</a:t>
            </a:r>
            <a:r>
              <a:rPr lang="es-MX" dirty="0" smtClean="0"/>
              <a:t> </a:t>
            </a:r>
            <a:r>
              <a:rPr lang="es-MX" dirty="0"/>
              <a:t>del </a:t>
            </a:r>
            <a:r>
              <a:rPr lang="es-MX" dirty="0" smtClean="0"/>
              <a:t>símbolo </a:t>
            </a:r>
            <a:r>
              <a:rPr lang="es-MX" dirty="0"/>
              <a:t>del nodo</a:t>
            </a:r>
            <a:endParaRPr lang="es-MX" b="1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8" y="5002306"/>
            <a:ext cx="8310282" cy="124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02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 smtClean="0">
                <a:solidFill>
                  <a:schemeClr val="bg1"/>
                </a:solidFill>
              </a:rPr>
              <a:t>Diagrama de despliegue</a:t>
            </a:r>
            <a:endParaRPr lang="es-MX" b="1" u="sng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Notación con uso de estereotipos para distinguir nodos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17" y="3102429"/>
            <a:ext cx="6584310" cy="290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32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 smtClean="0">
                <a:solidFill>
                  <a:schemeClr val="bg1"/>
                </a:solidFill>
              </a:rPr>
              <a:t>Diagrama de despliegue</a:t>
            </a:r>
            <a:endParaRPr lang="es-MX" b="1" u="sng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Asociación: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3" y="2649071"/>
            <a:ext cx="7247965" cy="33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97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 smtClean="0">
                <a:solidFill>
                  <a:schemeClr val="bg1"/>
                </a:solidFill>
              </a:rPr>
              <a:t>Diagrama de despliegue</a:t>
            </a:r>
            <a:endParaRPr lang="es-MX" b="1" u="sng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640542"/>
            <a:ext cx="8946541" cy="4607858"/>
          </a:xfrm>
        </p:spPr>
        <p:txBody>
          <a:bodyPr/>
          <a:lstStyle/>
          <a:p>
            <a:r>
              <a:rPr lang="es-MX" dirty="0"/>
              <a:t>Diagrama donde se muestra como se despliegan los componentes dentro de los nodos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35" y="2380129"/>
            <a:ext cx="7664823" cy="447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6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501486"/>
            <a:ext cx="9404723" cy="1400530"/>
          </a:xfrm>
        </p:spPr>
        <p:txBody>
          <a:bodyPr/>
          <a:lstStyle/>
          <a:p>
            <a:pPr algn="ctr"/>
            <a:r>
              <a:rPr lang="es-MX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Diagrama de Componentes</a:t>
            </a:r>
            <a:endParaRPr lang="es-MX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1494" y="2028534"/>
            <a:ext cx="8946541" cy="4195481"/>
          </a:xfrm>
        </p:spPr>
        <p:txBody>
          <a:bodyPr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Los </a:t>
            </a:r>
            <a:r>
              <a:rPr lang="es-MX" dirty="0"/>
              <a:t>diagramas de componentes se utilizan para mostrar los diferentes componentes software existentes, así como su organización, sus interfaces y sus relaciones. Un diagrama de componentes representa las dependencias entre componentes software</a:t>
            </a:r>
            <a:r>
              <a:rPr lang="es-MX" dirty="0" smtClean="0"/>
              <a:t>.</a:t>
            </a:r>
          </a:p>
          <a:p>
            <a:pPr algn="ctr"/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261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3676" y="489294"/>
            <a:ext cx="9404723" cy="1400530"/>
          </a:xfrm>
        </p:spPr>
        <p:txBody>
          <a:bodyPr/>
          <a:lstStyle/>
          <a:p>
            <a:pPr algn="ctr"/>
            <a:r>
              <a:rPr lang="es-MX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Elementos de diagrama de componentes</a:t>
            </a:r>
            <a:endParaRPr lang="es-MX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22768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  </a:t>
            </a:r>
            <a:r>
              <a:rPr lang="es-MX" b="1" u="sng" dirty="0" smtClean="0"/>
              <a:t>componente</a:t>
            </a:r>
            <a:r>
              <a:rPr lang="es-MX" u="sng" dirty="0" smtClean="0"/>
              <a:t>: </a:t>
            </a:r>
            <a:r>
              <a:rPr lang="es-MX" dirty="0" smtClean="0"/>
              <a:t>parte </a:t>
            </a:r>
            <a:r>
              <a:rPr lang="es-MX" dirty="0"/>
              <a:t>física de un sistema (archivos, cabeceras, bibliotecas, módulos, ejecutables o paquetes). Cada componente debe tener un nombre que lo distinga de los demás. 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i="1" u="sng" dirty="0" smtClean="0"/>
              <a:t>Notación</a:t>
            </a:r>
            <a:r>
              <a:rPr lang="es-MX" dirty="0" smtClean="0"/>
              <a:t>:</a:t>
            </a:r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82" y="4281911"/>
            <a:ext cx="7144512" cy="196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1377" y="1792288"/>
            <a:ext cx="8946541" cy="4675567"/>
          </a:xfrm>
        </p:spPr>
        <p:txBody>
          <a:bodyPr>
            <a:normAutofit/>
          </a:bodyPr>
          <a:lstStyle/>
          <a:p>
            <a:r>
              <a:rPr lang="es-MX" dirty="0"/>
              <a:t>Al igual que las clases, un componente puede enriquecerse con compartimentos adicionales que muestren sus detalles.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b="1" u="sng" dirty="0"/>
              <a:t>Propiedades de los componentes:</a:t>
            </a:r>
          </a:p>
          <a:p>
            <a:pPr lvl="0"/>
            <a:r>
              <a:rPr lang="es-MX" dirty="0"/>
              <a:t>Es una parte de un sistema</a:t>
            </a:r>
          </a:p>
          <a:p>
            <a:pPr lvl="0"/>
            <a:r>
              <a:rPr lang="es-MX" dirty="0"/>
              <a:t>Es reemplazable</a:t>
            </a:r>
          </a:p>
          <a:p>
            <a:pPr lvl="0"/>
            <a:r>
              <a:rPr lang="es-MX" dirty="0"/>
              <a:t>Conforma proporciona la realización de un conjunto de interfaces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MX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292287" y="391758"/>
            <a:ext cx="9404723" cy="1400530"/>
          </a:xfrm>
        </p:spPr>
        <p:txBody>
          <a:bodyPr/>
          <a:lstStyle/>
          <a:p>
            <a:pPr algn="ctr"/>
            <a:r>
              <a:rPr lang="es-MX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Elementos de diagrama de componentes</a:t>
            </a:r>
            <a:endParaRPr lang="es-MX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Imagen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6" t="10683" r="34318" b="11966"/>
          <a:stretch/>
        </p:blipFill>
        <p:spPr bwMode="auto">
          <a:xfrm>
            <a:off x="4023361" y="2713291"/>
            <a:ext cx="3608832" cy="1907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97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4220" y="489294"/>
            <a:ext cx="9404723" cy="1400530"/>
          </a:xfrm>
        </p:spPr>
        <p:txBody>
          <a:bodyPr/>
          <a:lstStyle/>
          <a:p>
            <a:pPr algn="ctr"/>
            <a:r>
              <a:rPr lang="es-MX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Elementos de diagrama de componentes</a:t>
            </a:r>
            <a:endParaRPr lang="es-MX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 </a:t>
            </a:r>
            <a:r>
              <a:rPr lang="es-MX" b="1" u="sng" dirty="0" smtClean="0"/>
              <a:t>Interfaz</a:t>
            </a:r>
            <a:r>
              <a:rPr lang="es-MX" b="1" dirty="0"/>
              <a:t>: </a:t>
            </a:r>
            <a:endParaRPr lang="es-MX" dirty="0"/>
          </a:p>
          <a:p>
            <a:r>
              <a:rPr lang="es-MX" dirty="0"/>
              <a:t>Una interfaz es una colección de operaciones que especifican un servicio proporcionado o requerido por una clase o componente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0" y="3401321"/>
            <a:ext cx="5718048" cy="23167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40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4479" y="489294"/>
            <a:ext cx="9404723" cy="1400530"/>
          </a:xfrm>
        </p:spPr>
        <p:txBody>
          <a:bodyPr/>
          <a:lstStyle/>
          <a:p>
            <a:pPr algn="ctr"/>
            <a:r>
              <a:rPr lang="es-MX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Elementos de diagrama de componentes</a:t>
            </a:r>
            <a:endParaRPr lang="es-MX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1104" y="2162646"/>
            <a:ext cx="8946541" cy="4195481"/>
          </a:xfrm>
        </p:spPr>
        <p:txBody>
          <a:bodyPr/>
          <a:lstStyle/>
          <a:p>
            <a:r>
              <a:rPr lang="es-MX" dirty="0"/>
              <a:t>Otra forma de representar la interfaz es por medio de una tarjeta similar a las clases, lo que permite dar mas detalles de la implementación</a:t>
            </a:r>
            <a:r>
              <a:rPr lang="es-MX" dirty="0" smtClean="0"/>
              <a:t>:</a:t>
            </a:r>
          </a:p>
          <a:p>
            <a:endParaRPr lang="es-MX" dirty="0"/>
          </a:p>
          <a:p>
            <a:r>
              <a:rPr lang="es-MX" b="1" u="sng" dirty="0" smtClean="0"/>
              <a:t>Puertos: </a:t>
            </a:r>
            <a:r>
              <a:rPr lang="es-MX" dirty="0"/>
              <a:t>un puerto es una ventana explicita dentro de un componente encapsulado. </a:t>
            </a:r>
            <a:endParaRPr lang="es-MX" b="1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859" y="2020770"/>
            <a:ext cx="2322777" cy="1624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748" y="4041574"/>
            <a:ext cx="3337676" cy="21212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715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Elementos de diagrama de componentes</a:t>
            </a:r>
            <a:endParaRPr lang="es-MX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/>
              <a:t>Estructura interna:</a:t>
            </a:r>
          </a:p>
          <a:p>
            <a:r>
              <a:rPr lang="es-MX" dirty="0"/>
              <a:t> la estructura interna de un componente esta formada por las partes que componen su implementación junto con las conexiones entre ellas. Las partes pueden ser conectadas a través de sus puertos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576" y="3693276"/>
            <a:ext cx="5242560" cy="30732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842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 smtClean="0">
                <a:solidFill>
                  <a:schemeClr val="bg1"/>
                </a:solidFill>
              </a:rPr>
              <a:t>Elemento de diagrama de componentes</a:t>
            </a:r>
            <a:endParaRPr lang="es-MX" b="1" u="sng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/>
              <a:t>Conector de delegación:</a:t>
            </a:r>
            <a:r>
              <a:rPr lang="es-MX" u="sng" dirty="0"/>
              <a:t> </a:t>
            </a:r>
            <a:r>
              <a:rPr lang="es-MX" dirty="0"/>
              <a:t>conecta un puerto externo a uno interno.</a:t>
            </a:r>
          </a:p>
          <a:p>
            <a:r>
              <a:rPr lang="es-MX" b="1" u="sng" dirty="0"/>
              <a:t>Ensamble</a:t>
            </a:r>
            <a:r>
              <a:rPr lang="es-MX" b="1" dirty="0"/>
              <a:t>:</a:t>
            </a:r>
            <a:r>
              <a:rPr lang="es-MX" dirty="0"/>
              <a:t> es un conector que muestra justamente el ensamble que une una interfaz requerida de un componente con la interfaz proporcionada por otro </a:t>
            </a:r>
            <a:r>
              <a:rPr lang="es-MX" dirty="0" smtClean="0"/>
              <a:t>componente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611" y="4043081"/>
            <a:ext cx="6696635" cy="17391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371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xtura grung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706</Words>
  <Application>Microsoft Office PowerPoint</Application>
  <PresentationFormat>Panorámica</PresentationFormat>
  <Paragraphs>122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Diagrama de implementación</vt:lpstr>
      <vt:lpstr>introducción</vt:lpstr>
      <vt:lpstr>Diagrama de Componentes</vt:lpstr>
      <vt:lpstr>Elementos de diagrama de componentes</vt:lpstr>
      <vt:lpstr>Elementos de diagrama de componentes</vt:lpstr>
      <vt:lpstr>Elementos de diagrama de componentes</vt:lpstr>
      <vt:lpstr>Elementos de diagrama de componentes</vt:lpstr>
      <vt:lpstr>Elementos de diagrama de componentes</vt:lpstr>
      <vt:lpstr>Elemento de diagrama de componentes</vt:lpstr>
      <vt:lpstr>Elementos de diagrama de componentes</vt:lpstr>
      <vt:lpstr>Elementos de diagrama de componentes</vt:lpstr>
      <vt:lpstr>Elementos de diagrama de componentes</vt:lpstr>
      <vt:lpstr>Elemento de diagrama de componentes</vt:lpstr>
      <vt:lpstr>Elemento de diagrama de implementación</vt:lpstr>
      <vt:lpstr>Elementos de diagrama de implementación</vt:lpstr>
      <vt:lpstr>Elementos de diagrama de implementación</vt:lpstr>
      <vt:lpstr>Presentación de PowerPoint</vt:lpstr>
      <vt:lpstr>Diagrama de despliegue</vt:lpstr>
      <vt:lpstr>Diagrama de despliegue</vt:lpstr>
      <vt:lpstr>Diagrama de despliegue</vt:lpstr>
      <vt:lpstr>Diagrama de despliegue</vt:lpstr>
      <vt:lpstr>Diagrama de despliegue</vt:lpstr>
      <vt:lpstr>Diagrama de despliegue</vt:lpstr>
      <vt:lpstr>Diagrama de despliegue</vt:lpstr>
      <vt:lpstr>Diagrama de despliegue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de implementación</dc:title>
  <dc:creator>usuario</dc:creator>
  <cp:lastModifiedBy>usuario</cp:lastModifiedBy>
  <cp:revision>31</cp:revision>
  <dcterms:created xsi:type="dcterms:W3CDTF">2018-10-24T22:19:32Z</dcterms:created>
  <dcterms:modified xsi:type="dcterms:W3CDTF">2018-10-25T17:48:38Z</dcterms:modified>
</cp:coreProperties>
</file>