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i Gavilan" initials="MG" lastIdx="1" clrIdx="0">
    <p:extLst>
      <p:ext uri="{19B8F6BF-5375-455C-9EA6-DF929625EA0E}">
        <p15:presenceInfo xmlns:p15="http://schemas.microsoft.com/office/powerpoint/2012/main" userId="24b44c5c867f8ed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965530-B115-4B29-87F6-312F99DED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EB86E7-9CF5-451F-8A47-C92E7839C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2BEE4B-C226-46AC-B3BB-3D0DBE5FF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75C6-75E2-46EE-980A-3E1A8B306391}" type="datetimeFigureOut">
              <a:rPr lang="es-AR" smtClean="0"/>
              <a:t>22/2/2022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479D87-BE35-4F0F-8952-3DCCA4EA6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A98BE2-C4D3-4D3F-9FA1-76540D218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8D7D-4DBA-45D5-81E0-C28BAEECC84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54591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7FFDC1-5893-42D3-B6A3-352ED56B7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730FDA-4471-43EC-B501-CB1069C7D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C83366-8EAB-4931-840A-C22198FAD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75C6-75E2-46EE-980A-3E1A8B306391}" type="datetimeFigureOut">
              <a:rPr lang="es-AR" smtClean="0"/>
              <a:t>22/2/2022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7859BC-1DB3-4245-9DA8-3EEF06DF7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557BB0-394A-49ED-9EC2-ED1B9AE3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8D7D-4DBA-45D5-81E0-C28BAEECC84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43881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B1BD210-02C6-47FB-88EE-34A447E817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AB97CBA-D9D2-4A55-9494-B7286194D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FE8841-7983-49C5-B2D0-1259728AB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75C6-75E2-46EE-980A-3E1A8B306391}" type="datetimeFigureOut">
              <a:rPr lang="es-AR" smtClean="0"/>
              <a:t>22/2/2022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0373A2-FDE5-4E40-83C5-870B3D5AE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EB10AE-2B0E-4F0D-AF3B-916489405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8D7D-4DBA-45D5-81E0-C28BAEECC84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39397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C4D0D-1493-46C3-AF3D-9C4BDD87C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03DD22-A919-4A72-97CA-9EE9A26C4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2BCDDF-E5E2-4DC7-AFFE-D5FAAFB19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75C6-75E2-46EE-980A-3E1A8B306391}" type="datetimeFigureOut">
              <a:rPr lang="es-AR" smtClean="0"/>
              <a:t>22/2/2022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2243E2-EDE0-4AF6-BA23-DF20741A9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2720BB-4D5E-47E1-AB9D-636639F50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8D7D-4DBA-45D5-81E0-C28BAEECC84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6099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0589C-EEF1-43D7-AF6A-F2584E146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6BE6A9-4933-4709-8566-5C7D7577B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4F20B8-7DE4-41D9-8C58-9EDBA97E2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75C6-75E2-46EE-980A-3E1A8B306391}" type="datetimeFigureOut">
              <a:rPr lang="es-AR" smtClean="0"/>
              <a:t>22/2/2022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25E37E-D03A-48F5-8CF6-414246CB1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45E8A9-1EF2-49E5-8EB3-15DE4347D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8D7D-4DBA-45D5-81E0-C28BAEECC84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8251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DB8B5-8889-4C04-8944-B0AEF8473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84EA16-6A40-4693-8713-06BC36C95A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E286109-95F6-46A5-AA35-44C40D986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F324DF8-403C-4C9F-8C91-15C9B2BFE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75C6-75E2-46EE-980A-3E1A8B306391}" type="datetimeFigureOut">
              <a:rPr lang="es-AR" smtClean="0"/>
              <a:t>22/2/2022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20D9C1-D547-4D84-8F3C-A11DB5CA5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58A614-0A4B-4B58-B42D-479F1EA4B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8D7D-4DBA-45D5-81E0-C28BAEECC84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9852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9131FB-3317-457B-B4E5-9A3CF01D3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BFEBAB-C0DB-4CAF-A0A6-0DA0CD92F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E8FAB0-7333-41E6-A533-194F32B8B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FB0C62A-6949-4FC4-BDA6-51BDA6DFBC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4504D87-3102-455C-95FE-131DFFCDEB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7D2FF71-9D0C-4E99-945C-83127287E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75C6-75E2-46EE-980A-3E1A8B306391}" type="datetimeFigureOut">
              <a:rPr lang="es-AR" smtClean="0"/>
              <a:t>22/2/2022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54A21FB-DC7D-42B5-8E5A-448A50502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E453FB4-01EB-4C29-8AE1-FFA02F4FE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8D7D-4DBA-45D5-81E0-C28BAEECC84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66172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0E919E-587F-4439-A7F8-99947E0E3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BC650A3-5451-4C7C-B3B4-0F50790E8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75C6-75E2-46EE-980A-3E1A8B306391}" type="datetimeFigureOut">
              <a:rPr lang="es-AR" smtClean="0"/>
              <a:t>22/2/2022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8A80039-E418-496C-B24B-FB0832510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0534046-EDCB-4D2F-AD3E-E704A05DC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8D7D-4DBA-45D5-81E0-C28BAEECC84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0383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70132BC-F096-4413-895A-D947074D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75C6-75E2-46EE-980A-3E1A8B306391}" type="datetimeFigureOut">
              <a:rPr lang="es-AR" smtClean="0"/>
              <a:t>22/2/2022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474E053-F363-4F07-94E0-A9028D38F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C26E0A9-9DB1-44F7-8555-2D5C36444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8D7D-4DBA-45D5-81E0-C28BAEECC84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55597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14A2F2-0413-4133-96C2-CE538E6A7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E3ECDC-93C6-4E72-A4C8-9565E505C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D93969B-6342-496C-B807-C90501C15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F4755FB-F2D5-40A5-B931-C9A2974F8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75C6-75E2-46EE-980A-3E1A8B306391}" type="datetimeFigureOut">
              <a:rPr lang="es-AR" smtClean="0"/>
              <a:t>22/2/2022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162CA2-2EB9-43D0-9BCD-18826387D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AEC336-A54F-4262-9A26-51E02B472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8D7D-4DBA-45D5-81E0-C28BAEECC84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5892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700DD9-43BE-4775-B5B3-45824C98F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7F4E8FC-BA5F-4458-A7DD-C37586239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BE58F2-BEEF-457A-A0B2-8F91E445C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3224C4-B42E-4F07-9B82-A64B9C34B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75C6-75E2-46EE-980A-3E1A8B306391}" type="datetimeFigureOut">
              <a:rPr lang="es-AR" smtClean="0"/>
              <a:t>22/2/2022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CF80CED-A9A3-4A38-94CC-2EF5AD82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07531F-789E-45B1-AE82-58840A296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8D7D-4DBA-45D5-81E0-C28BAEECC84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23926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730FFB9-49B9-4767-9876-2D47FE4B6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AB2B78-60D7-42BE-B742-BA75BA632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A35D07-A9DD-49CA-92FD-2A3287CE90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475C6-75E2-46EE-980A-3E1A8B306391}" type="datetimeFigureOut">
              <a:rPr lang="es-AR" smtClean="0"/>
              <a:t>22/2/2022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936044-8525-45A1-9677-D5FC280ACB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EE7745-4C5E-4D76-AFA6-4495D4CE1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C8D7D-4DBA-45D5-81E0-C28BAEECC84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85720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1" Type="http://schemas.openxmlformats.org/officeDocument/2006/relationships/image" Target="../media/image13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3" Type="http://schemas.openxmlformats.org/officeDocument/2006/relationships/image" Target="../media/image7.jpeg"/><Relationship Id="rId10" Type="http://schemas.openxmlformats.org/officeDocument/2006/relationships/image" Target="../media/image360.png"/><Relationship Id="rId2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270.png"/><Relationship Id="rId12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png"/><Relationship Id="rId11" Type="http://schemas.openxmlformats.org/officeDocument/2006/relationships/image" Target="../media/image31.png"/><Relationship Id="rId5" Type="http://schemas.openxmlformats.org/officeDocument/2006/relationships/image" Target="../media/image11.png"/><Relationship Id="rId10" Type="http://schemas.openxmlformats.org/officeDocument/2006/relationships/image" Target="../media/image120.png"/><Relationship Id="rId4" Type="http://schemas.openxmlformats.org/officeDocument/2006/relationships/image" Target="../media/image10.wmf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3" Type="http://schemas.openxmlformats.org/officeDocument/2006/relationships/image" Target="../media/image4.png"/><Relationship Id="rId12" Type="http://schemas.openxmlformats.org/officeDocument/2006/relationships/image" Target="../media/image19.png"/><Relationship Id="rId2" Type="http://schemas.openxmlformats.org/officeDocument/2006/relationships/image" Target="../media/image16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8.png"/><Relationship Id="rId5" Type="http://schemas.openxmlformats.org/officeDocument/2006/relationships/image" Target="../media/image17.png"/><Relationship Id="rId15" Type="http://schemas.openxmlformats.org/officeDocument/2006/relationships/image" Target="../media/image22.png"/><Relationship Id="rId10" Type="http://schemas.openxmlformats.org/officeDocument/2006/relationships/image" Target="../media/image360.png"/><Relationship Id="rId4" Type="http://schemas.openxmlformats.org/officeDocument/2006/relationships/image" Target="../media/image5.pn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79BBC-9975-46D2-BE49-3677E564B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2664" y="392371"/>
            <a:ext cx="9144000" cy="2387600"/>
          </a:xfrm>
        </p:spPr>
        <p:txBody>
          <a:bodyPr/>
          <a:lstStyle/>
          <a:p>
            <a:r>
              <a:rPr lang="es-MX" dirty="0" err="1"/>
              <a:t>kMC</a:t>
            </a:r>
            <a:r>
              <a:rPr lang="es-MX" dirty="0"/>
              <a:t> </a:t>
            </a:r>
            <a:r>
              <a:rPr lang="es-MX" dirty="0" err="1"/>
              <a:t>model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Li ion/</a:t>
            </a:r>
            <a:r>
              <a:rPr lang="es-MX" dirty="0" err="1"/>
              <a:t>graphite</a:t>
            </a:r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C489F3-AA26-4691-9BC7-EDE5F9740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241597"/>
            <a:ext cx="9144000" cy="1655762"/>
          </a:xfrm>
        </p:spPr>
        <p:txBody>
          <a:bodyPr/>
          <a:lstStyle/>
          <a:p>
            <a:r>
              <a:rPr lang="es-MX" dirty="0"/>
              <a:t>Maximiliano Gavilán</a:t>
            </a:r>
            <a:endParaRPr lang="es-AR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386BB75-A733-4ACB-820C-8E2F9D9B4146}"/>
              </a:ext>
            </a:extLst>
          </p:cNvPr>
          <p:cNvSpPr/>
          <p:nvPr/>
        </p:nvSpPr>
        <p:spPr>
          <a:xfrm>
            <a:off x="3112458" y="3244334"/>
            <a:ext cx="5967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mo-Bold"/>
              </a:rPr>
              <a:t>Workflow for autonomous Discovery of Battery Components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06152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upo 83">
            <a:extLst>
              <a:ext uri="{FF2B5EF4-FFF2-40B4-BE49-F238E27FC236}">
                <a16:creationId xmlns:a16="http://schemas.microsoft.com/office/drawing/2014/main" id="{1092A4B1-51D4-45D5-9F05-BD30EEDCF5DC}"/>
              </a:ext>
            </a:extLst>
          </p:cNvPr>
          <p:cNvGrpSpPr/>
          <p:nvPr/>
        </p:nvGrpSpPr>
        <p:grpSpPr>
          <a:xfrm>
            <a:off x="4938941" y="552667"/>
            <a:ext cx="6130934" cy="2112663"/>
            <a:chOff x="1367573" y="435646"/>
            <a:chExt cx="6130934" cy="2112663"/>
          </a:xfrm>
        </p:grpSpPr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120BF696-56C1-4F36-AD1E-68393FA1EBC2}"/>
                </a:ext>
              </a:extLst>
            </p:cNvPr>
            <p:cNvGrpSpPr/>
            <p:nvPr/>
          </p:nvGrpSpPr>
          <p:grpSpPr>
            <a:xfrm>
              <a:off x="1367573" y="435646"/>
              <a:ext cx="6130934" cy="1899449"/>
              <a:chOff x="1370578" y="1422345"/>
              <a:chExt cx="9033976" cy="2858969"/>
            </a:xfrm>
          </p:grpSpPr>
          <p:grpSp>
            <p:nvGrpSpPr>
              <p:cNvPr id="5" name="Grupo 4">
                <a:extLst>
                  <a:ext uri="{FF2B5EF4-FFF2-40B4-BE49-F238E27FC236}">
                    <a16:creationId xmlns:a16="http://schemas.microsoft.com/office/drawing/2014/main" id="{A6A7C66E-A1DD-4ECA-A0BF-5AC38EBBBDCB}"/>
                  </a:ext>
                </a:extLst>
              </p:cNvPr>
              <p:cNvGrpSpPr/>
              <p:nvPr/>
            </p:nvGrpSpPr>
            <p:grpSpPr>
              <a:xfrm>
                <a:off x="1370578" y="1422345"/>
                <a:ext cx="9033976" cy="2774813"/>
                <a:chOff x="1058705" y="2019340"/>
                <a:chExt cx="9361995" cy="2265485"/>
              </a:xfrm>
            </p:grpSpPr>
            <p:pic>
              <p:nvPicPr>
                <p:cNvPr id="8" name="Imagen 7">
                  <a:extLst>
                    <a:ext uri="{FF2B5EF4-FFF2-40B4-BE49-F238E27FC236}">
                      <a16:creationId xmlns:a16="http://schemas.microsoft.com/office/drawing/2014/main" id="{393F0AE9-D82C-43E6-9760-1F8AA1F443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314575" y="2590800"/>
                  <a:ext cx="7562850" cy="1676400"/>
                </a:xfrm>
                <a:prstGeom prst="rect">
                  <a:avLst/>
                </a:prstGeom>
              </p:spPr>
            </p:pic>
            <p:cxnSp>
              <p:nvCxnSpPr>
                <p:cNvPr id="9" name="Conector recto de flecha 8">
                  <a:extLst>
                    <a:ext uri="{FF2B5EF4-FFF2-40B4-BE49-F238E27FC236}">
                      <a16:creationId xmlns:a16="http://schemas.microsoft.com/office/drawing/2014/main" id="{D53CC328-8853-4EFB-B39E-6D037CA785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089913" y="2880602"/>
                  <a:ext cx="303170" cy="156297"/>
                </a:xfrm>
                <a:prstGeom prst="straightConnector1">
                  <a:avLst/>
                </a:prstGeom>
                <a:ln w="28575">
                  <a:solidFill>
                    <a:srgbClr val="002060"/>
                  </a:solidFill>
                  <a:prstDash val="dash"/>
                  <a:headEnd type="none" w="med" len="med"/>
                  <a:tailEnd type="triangle" w="lg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Conector recto de flecha 9">
                  <a:extLst>
                    <a:ext uri="{FF2B5EF4-FFF2-40B4-BE49-F238E27FC236}">
                      <a16:creationId xmlns:a16="http://schemas.microsoft.com/office/drawing/2014/main" id="{C127BE22-DC7C-4DEC-B92A-81EBF295E8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940503" y="2789508"/>
                  <a:ext cx="663721" cy="16715"/>
                </a:xfrm>
                <a:prstGeom prst="straightConnector1">
                  <a:avLst/>
                </a:prstGeom>
                <a:ln w="28575">
                  <a:solidFill>
                    <a:srgbClr val="002060"/>
                  </a:solidFill>
                  <a:prstDash val="dash"/>
                  <a:headEnd type="none" w="med" len="med"/>
                  <a:tailEnd type="triangle" w="lg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Conector recto de flecha 10">
                  <a:extLst>
                    <a:ext uri="{FF2B5EF4-FFF2-40B4-BE49-F238E27FC236}">
                      <a16:creationId xmlns:a16="http://schemas.microsoft.com/office/drawing/2014/main" id="{4AA04E79-184B-41F2-B6CF-1277B623C4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34463" y="3671372"/>
                  <a:ext cx="617217" cy="0"/>
                </a:xfrm>
                <a:prstGeom prst="straightConnector1">
                  <a:avLst/>
                </a:prstGeom>
                <a:ln w="28575">
                  <a:solidFill>
                    <a:srgbClr val="002060"/>
                  </a:solidFill>
                  <a:prstDash val="dash"/>
                  <a:headEnd type="none" w="med" len="med"/>
                  <a:tailEnd type="triangle" w="lg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5C56E613-D828-49A4-A351-EEBA57D9142A}"/>
                    </a:ext>
                  </a:extLst>
                </p:cNvPr>
                <p:cNvSpPr txBox="1"/>
                <p:nvPr/>
              </p:nvSpPr>
              <p:spPr>
                <a:xfrm>
                  <a:off x="1438992" y="2361528"/>
                  <a:ext cx="2093777" cy="3505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s-AR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Deintercalation</a:t>
                  </a:r>
                  <a:endParaRPr kumimoji="0" lang="es-A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" name="CuadroTexto 12">
                  <a:extLst>
                    <a:ext uri="{FF2B5EF4-FFF2-40B4-BE49-F238E27FC236}">
                      <a16:creationId xmlns:a16="http://schemas.microsoft.com/office/drawing/2014/main" id="{D916EB80-BBB5-4035-A34E-A58E410FF425}"/>
                    </a:ext>
                  </a:extLst>
                </p:cNvPr>
                <p:cNvSpPr txBox="1"/>
                <p:nvPr/>
              </p:nvSpPr>
              <p:spPr>
                <a:xfrm>
                  <a:off x="1498587" y="3934252"/>
                  <a:ext cx="1760899" cy="3505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s-AR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intercalation</a:t>
                  </a:r>
                  <a:endParaRPr kumimoji="0" lang="es-A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4" name="Grupo 13">
                  <a:extLst>
                    <a:ext uri="{FF2B5EF4-FFF2-40B4-BE49-F238E27FC236}">
                      <a16:creationId xmlns:a16="http://schemas.microsoft.com/office/drawing/2014/main" id="{6B177E46-A579-446B-82FB-147D791ED3AA}"/>
                    </a:ext>
                  </a:extLst>
                </p:cNvPr>
                <p:cNvGrpSpPr/>
                <p:nvPr/>
              </p:nvGrpSpPr>
              <p:grpSpPr>
                <a:xfrm>
                  <a:off x="1540372" y="3672533"/>
                  <a:ext cx="341055" cy="355226"/>
                  <a:chOff x="1256163" y="4155849"/>
                  <a:chExt cx="710372" cy="666202"/>
                </a:xfrm>
              </p:grpSpPr>
              <p:sp>
                <p:nvSpPr>
                  <p:cNvPr id="40" name="Elipse 39">
                    <a:extLst>
                      <a:ext uri="{FF2B5EF4-FFF2-40B4-BE49-F238E27FC236}">
                        <a16:creationId xmlns:a16="http://schemas.microsoft.com/office/drawing/2014/main" id="{01A81591-3DA4-4C31-B054-4AAC65EA2D06}"/>
                      </a:ext>
                    </a:extLst>
                  </p:cNvPr>
                  <p:cNvSpPr/>
                  <p:nvPr/>
                </p:nvSpPr>
                <p:spPr>
                  <a:xfrm>
                    <a:off x="1512875" y="4394981"/>
                    <a:ext cx="196948" cy="196948"/>
                  </a:xfrm>
                  <a:prstGeom prst="ellipse">
                    <a:avLst/>
                  </a:prstGeom>
                  <a:ln>
                    <a:noFill/>
                  </a:ln>
                  <a:effectLst/>
                  <a:scene3d>
                    <a:camera prst="orthographicFront">
                      <a:rot lat="0" lon="0" rev="0"/>
                    </a:camera>
                    <a:lightRig rig="contrasting" dir="t">
                      <a:rot lat="0" lon="0" rev="7800000"/>
                    </a:lightRig>
                  </a:scene3d>
                  <a:sp3d>
                    <a:bevelT w="139700" h="1397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AR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" name="Elipse 40">
                    <a:extLst>
                      <a:ext uri="{FF2B5EF4-FFF2-40B4-BE49-F238E27FC236}">
                        <a16:creationId xmlns:a16="http://schemas.microsoft.com/office/drawing/2014/main" id="{FF64CAD0-27ED-433F-A374-8F6CFDD537F7}"/>
                      </a:ext>
                    </a:extLst>
                  </p:cNvPr>
                  <p:cNvSpPr/>
                  <p:nvPr/>
                </p:nvSpPr>
                <p:spPr>
                  <a:xfrm rot="11080343">
                    <a:off x="1698551" y="4493652"/>
                    <a:ext cx="267984" cy="136411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scene3d>
                    <a:camera prst="orthographicFront">
                      <a:rot lat="0" lon="0" rev="0"/>
                    </a:camera>
                    <a:lightRig rig="contrasting" dir="t">
                      <a:rot lat="0" lon="0" rev="7800000"/>
                    </a:lightRig>
                  </a:scene3d>
                  <a:sp3d>
                    <a:bevelT w="139700" h="1397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AR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2" name="Elipse 41">
                    <a:extLst>
                      <a:ext uri="{FF2B5EF4-FFF2-40B4-BE49-F238E27FC236}">
                        <a16:creationId xmlns:a16="http://schemas.microsoft.com/office/drawing/2014/main" id="{0CE14AB4-1202-47A8-822F-7BA8CADBD5F7}"/>
                      </a:ext>
                    </a:extLst>
                  </p:cNvPr>
                  <p:cNvSpPr/>
                  <p:nvPr/>
                </p:nvSpPr>
                <p:spPr>
                  <a:xfrm rot="12991256">
                    <a:off x="1256163" y="4326775"/>
                    <a:ext cx="267984" cy="136411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scene3d>
                    <a:camera prst="orthographicFront">
                      <a:rot lat="0" lon="0" rev="0"/>
                    </a:camera>
                    <a:lightRig rig="contrasting" dir="t">
                      <a:rot lat="0" lon="0" rev="7800000"/>
                    </a:lightRig>
                  </a:scene3d>
                  <a:sp3d>
                    <a:bevelT w="139700" h="1397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AR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3" name="Elipse 42">
                    <a:extLst>
                      <a:ext uri="{FF2B5EF4-FFF2-40B4-BE49-F238E27FC236}">
                        <a16:creationId xmlns:a16="http://schemas.microsoft.com/office/drawing/2014/main" id="{36DBB536-85F7-4AD0-8C47-6CF41ADB01FA}"/>
                      </a:ext>
                    </a:extLst>
                  </p:cNvPr>
                  <p:cNvSpPr/>
                  <p:nvPr/>
                </p:nvSpPr>
                <p:spPr>
                  <a:xfrm rot="18257132">
                    <a:off x="1352291" y="4619853"/>
                    <a:ext cx="267984" cy="136411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scene3d>
                    <a:camera prst="orthographicFront">
                      <a:rot lat="0" lon="0" rev="0"/>
                    </a:camera>
                    <a:lightRig rig="contrasting" dir="t">
                      <a:rot lat="0" lon="0" rev="7800000"/>
                    </a:lightRig>
                  </a:scene3d>
                  <a:sp3d>
                    <a:bevelT w="139700" h="1397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AR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4" name="Elipse 43">
                    <a:extLst>
                      <a:ext uri="{FF2B5EF4-FFF2-40B4-BE49-F238E27FC236}">
                        <a16:creationId xmlns:a16="http://schemas.microsoft.com/office/drawing/2014/main" id="{5BB603A8-5D7E-4133-8AE9-5F35EDAD2806}"/>
                      </a:ext>
                    </a:extLst>
                  </p:cNvPr>
                  <p:cNvSpPr/>
                  <p:nvPr/>
                </p:nvSpPr>
                <p:spPr>
                  <a:xfrm rot="18257132">
                    <a:off x="1587885" y="4221635"/>
                    <a:ext cx="267984" cy="136411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scene3d>
                    <a:camera prst="orthographicFront">
                      <a:rot lat="0" lon="0" rev="0"/>
                    </a:camera>
                    <a:lightRig rig="contrasting" dir="t">
                      <a:rot lat="0" lon="0" rev="7800000"/>
                    </a:lightRig>
                  </a:scene3d>
                  <a:sp3d>
                    <a:bevelT w="139700" h="1397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AR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5" name="Grupo 14">
                  <a:extLst>
                    <a:ext uri="{FF2B5EF4-FFF2-40B4-BE49-F238E27FC236}">
                      <a16:creationId xmlns:a16="http://schemas.microsoft.com/office/drawing/2014/main" id="{60506E47-9A95-4E74-AD57-C6BE7E59EFD7}"/>
                    </a:ext>
                  </a:extLst>
                </p:cNvPr>
                <p:cNvGrpSpPr/>
                <p:nvPr/>
              </p:nvGrpSpPr>
              <p:grpSpPr>
                <a:xfrm>
                  <a:off x="1215400" y="2861817"/>
                  <a:ext cx="341055" cy="355226"/>
                  <a:chOff x="1256163" y="4155849"/>
                  <a:chExt cx="710372" cy="666202"/>
                </a:xfrm>
              </p:grpSpPr>
              <p:sp>
                <p:nvSpPr>
                  <p:cNvPr id="35" name="Elipse 34">
                    <a:extLst>
                      <a:ext uri="{FF2B5EF4-FFF2-40B4-BE49-F238E27FC236}">
                        <a16:creationId xmlns:a16="http://schemas.microsoft.com/office/drawing/2014/main" id="{A4745C9F-5F08-479D-BB96-4631CFB52800}"/>
                      </a:ext>
                    </a:extLst>
                  </p:cNvPr>
                  <p:cNvSpPr/>
                  <p:nvPr/>
                </p:nvSpPr>
                <p:spPr>
                  <a:xfrm>
                    <a:off x="1512875" y="4394981"/>
                    <a:ext cx="196948" cy="196948"/>
                  </a:xfrm>
                  <a:prstGeom prst="ellipse">
                    <a:avLst/>
                  </a:prstGeom>
                  <a:ln>
                    <a:noFill/>
                  </a:ln>
                  <a:effectLst/>
                  <a:scene3d>
                    <a:camera prst="orthographicFront">
                      <a:rot lat="0" lon="0" rev="0"/>
                    </a:camera>
                    <a:lightRig rig="contrasting" dir="t">
                      <a:rot lat="0" lon="0" rev="7800000"/>
                    </a:lightRig>
                  </a:scene3d>
                  <a:sp3d>
                    <a:bevelT w="139700" h="1397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AR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6" name="Elipse 35">
                    <a:extLst>
                      <a:ext uri="{FF2B5EF4-FFF2-40B4-BE49-F238E27FC236}">
                        <a16:creationId xmlns:a16="http://schemas.microsoft.com/office/drawing/2014/main" id="{607A836E-E5EE-48AF-80D9-FC9A444E3ECC}"/>
                      </a:ext>
                    </a:extLst>
                  </p:cNvPr>
                  <p:cNvSpPr/>
                  <p:nvPr/>
                </p:nvSpPr>
                <p:spPr>
                  <a:xfrm rot="11080343">
                    <a:off x="1698551" y="4493652"/>
                    <a:ext cx="267984" cy="136411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scene3d>
                    <a:camera prst="orthographicFront">
                      <a:rot lat="0" lon="0" rev="0"/>
                    </a:camera>
                    <a:lightRig rig="contrasting" dir="t">
                      <a:rot lat="0" lon="0" rev="7800000"/>
                    </a:lightRig>
                  </a:scene3d>
                  <a:sp3d>
                    <a:bevelT w="139700" h="1397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AR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7" name="Elipse 36">
                    <a:extLst>
                      <a:ext uri="{FF2B5EF4-FFF2-40B4-BE49-F238E27FC236}">
                        <a16:creationId xmlns:a16="http://schemas.microsoft.com/office/drawing/2014/main" id="{50429E18-76EC-449C-A9F7-78671AFE6C33}"/>
                      </a:ext>
                    </a:extLst>
                  </p:cNvPr>
                  <p:cNvSpPr/>
                  <p:nvPr/>
                </p:nvSpPr>
                <p:spPr>
                  <a:xfrm rot="12991256">
                    <a:off x="1256163" y="4326775"/>
                    <a:ext cx="267984" cy="136411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scene3d>
                    <a:camera prst="orthographicFront">
                      <a:rot lat="0" lon="0" rev="0"/>
                    </a:camera>
                    <a:lightRig rig="contrasting" dir="t">
                      <a:rot lat="0" lon="0" rev="7800000"/>
                    </a:lightRig>
                  </a:scene3d>
                  <a:sp3d>
                    <a:bevelT w="139700" h="1397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AR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8" name="Elipse 37">
                    <a:extLst>
                      <a:ext uri="{FF2B5EF4-FFF2-40B4-BE49-F238E27FC236}">
                        <a16:creationId xmlns:a16="http://schemas.microsoft.com/office/drawing/2014/main" id="{E94C0546-1545-48AA-BB7E-6DDAC2A8CF47}"/>
                      </a:ext>
                    </a:extLst>
                  </p:cNvPr>
                  <p:cNvSpPr/>
                  <p:nvPr/>
                </p:nvSpPr>
                <p:spPr>
                  <a:xfrm rot="18257132">
                    <a:off x="1352291" y="4619853"/>
                    <a:ext cx="267984" cy="136411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scene3d>
                    <a:camera prst="orthographicFront">
                      <a:rot lat="0" lon="0" rev="0"/>
                    </a:camera>
                    <a:lightRig rig="contrasting" dir="t">
                      <a:rot lat="0" lon="0" rev="7800000"/>
                    </a:lightRig>
                  </a:scene3d>
                  <a:sp3d>
                    <a:bevelT w="139700" h="1397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AR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9" name="Elipse 38">
                    <a:extLst>
                      <a:ext uri="{FF2B5EF4-FFF2-40B4-BE49-F238E27FC236}">
                        <a16:creationId xmlns:a16="http://schemas.microsoft.com/office/drawing/2014/main" id="{2BDC93C0-9525-47F9-B7EA-AECCCBCED07F}"/>
                      </a:ext>
                    </a:extLst>
                  </p:cNvPr>
                  <p:cNvSpPr/>
                  <p:nvPr/>
                </p:nvSpPr>
                <p:spPr>
                  <a:xfrm rot="18257132">
                    <a:off x="1587885" y="4221635"/>
                    <a:ext cx="267984" cy="136411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scene3d>
                    <a:camera prst="orthographicFront">
                      <a:rot lat="0" lon="0" rev="0"/>
                    </a:camera>
                    <a:lightRig rig="contrasting" dir="t">
                      <a:rot lat="0" lon="0" rev="7800000"/>
                    </a:lightRig>
                  </a:scene3d>
                  <a:sp3d>
                    <a:bevelT w="139700" h="1397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AR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6" name="Grupo 15">
                  <a:extLst>
                    <a:ext uri="{FF2B5EF4-FFF2-40B4-BE49-F238E27FC236}">
                      <a16:creationId xmlns:a16="http://schemas.microsoft.com/office/drawing/2014/main" id="{A9DB4142-DEEB-4488-A0A3-CEB3B1056435}"/>
                    </a:ext>
                  </a:extLst>
                </p:cNvPr>
                <p:cNvGrpSpPr/>
                <p:nvPr/>
              </p:nvGrpSpPr>
              <p:grpSpPr>
                <a:xfrm>
                  <a:off x="1706909" y="3152009"/>
                  <a:ext cx="341055" cy="355226"/>
                  <a:chOff x="1256163" y="4155849"/>
                  <a:chExt cx="710372" cy="666202"/>
                </a:xfrm>
              </p:grpSpPr>
              <p:sp>
                <p:nvSpPr>
                  <p:cNvPr id="30" name="Elipse 29">
                    <a:extLst>
                      <a:ext uri="{FF2B5EF4-FFF2-40B4-BE49-F238E27FC236}">
                        <a16:creationId xmlns:a16="http://schemas.microsoft.com/office/drawing/2014/main" id="{418F5E7D-B2F3-40D1-9D1F-FFA72E6F8C2B}"/>
                      </a:ext>
                    </a:extLst>
                  </p:cNvPr>
                  <p:cNvSpPr/>
                  <p:nvPr/>
                </p:nvSpPr>
                <p:spPr>
                  <a:xfrm>
                    <a:off x="1512875" y="4394981"/>
                    <a:ext cx="196948" cy="196948"/>
                  </a:xfrm>
                  <a:prstGeom prst="ellipse">
                    <a:avLst/>
                  </a:prstGeom>
                  <a:ln>
                    <a:noFill/>
                  </a:ln>
                  <a:effectLst/>
                  <a:scene3d>
                    <a:camera prst="orthographicFront">
                      <a:rot lat="0" lon="0" rev="0"/>
                    </a:camera>
                    <a:lightRig rig="contrasting" dir="t">
                      <a:rot lat="0" lon="0" rev="7800000"/>
                    </a:lightRig>
                  </a:scene3d>
                  <a:sp3d>
                    <a:bevelT w="139700" h="1397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AR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" name="Elipse 30">
                    <a:extLst>
                      <a:ext uri="{FF2B5EF4-FFF2-40B4-BE49-F238E27FC236}">
                        <a16:creationId xmlns:a16="http://schemas.microsoft.com/office/drawing/2014/main" id="{283F354F-0FD9-4224-A1B4-8BC3F41E6767}"/>
                      </a:ext>
                    </a:extLst>
                  </p:cNvPr>
                  <p:cNvSpPr/>
                  <p:nvPr/>
                </p:nvSpPr>
                <p:spPr>
                  <a:xfrm rot="11080343">
                    <a:off x="1698551" y="4493652"/>
                    <a:ext cx="267984" cy="136411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scene3d>
                    <a:camera prst="orthographicFront">
                      <a:rot lat="0" lon="0" rev="0"/>
                    </a:camera>
                    <a:lightRig rig="contrasting" dir="t">
                      <a:rot lat="0" lon="0" rev="7800000"/>
                    </a:lightRig>
                  </a:scene3d>
                  <a:sp3d>
                    <a:bevelT w="139700" h="1397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AR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" name="Elipse 31">
                    <a:extLst>
                      <a:ext uri="{FF2B5EF4-FFF2-40B4-BE49-F238E27FC236}">
                        <a16:creationId xmlns:a16="http://schemas.microsoft.com/office/drawing/2014/main" id="{F49EA075-4418-45E7-BF61-E43B794A0688}"/>
                      </a:ext>
                    </a:extLst>
                  </p:cNvPr>
                  <p:cNvSpPr/>
                  <p:nvPr/>
                </p:nvSpPr>
                <p:spPr>
                  <a:xfrm rot="12991256">
                    <a:off x="1256163" y="4326775"/>
                    <a:ext cx="267984" cy="136411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scene3d>
                    <a:camera prst="orthographicFront">
                      <a:rot lat="0" lon="0" rev="0"/>
                    </a:camera>
                    <a:lightRig rig="contrasting" dir="t">
                      <a:rot lat="0" lon="0" rev="7800000"/>
                    </a:lightRig>
                  </a:scene3d>
                  <a:sp3d>
                    <a:bevelT w="139700" h="1397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AR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" name="Elipse 32">
                    <a:extLst>
                      <a:ext uri="{FF2B5EF4-FFF2-40B4-BE49-F238E27FC236}">
                        <a16:creationId xmlns:a16="http://schemas.microsoft.com/office/drawing/2014/main" id="{8D3EB4E5-3E9A-46C8-9275-6D0CD5ACCDA2}"/>
                      </a:ext>
                    </a:extLst>
                  </p:cNvPr>
                  <p:cNvSpPr/>
                  <p:nvPr/>
                </p:nvSpPr>
                <p:spPr>
                  <a:xfrm rot="18257132">
                    <a:off x="1352291" y="4619853"/>
                    <a:ext cx="267984" cy="136411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scene3d>
                    <a:camera prst="orthographicFront">
                      <a:rot lat="0" lon="0" rev="0"/>
                    </a:camera>
                    <a:lightRig rig="contrasting" dir="t">
                      <a:rot lat="0" lon="0" rev="7800000"/>
                    </a:lightRig>
                  </a:scene3d>
                  <a:sp3d>
                    <a:bevelT w="139700" h="1397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AR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" name="Elipse 33">
                    <a:extLst>
                      <a:ext uri="{FF2B5EF4-FFF2-40B4-BE49-F238E27FC236}">
                        <a16:creationId xmlns:a16="http://schemas.microsoft.com/office/drawing/2014/main" id="{07219EC0-D79C-467C-974B-65E64E646857}"/>
                      </a:ext>
                    </a:extLst>
                  </p:cNvPr>
                  <p:cNvSpPr/>
                  <p:nvPr/>
                </p:nvSpPr>
                <p:spPr>
                  <a:xfrm rot="18257132">
                    <a:off x="1587885" y="4221635"/>
                    <a:ext cx="267984" cy="136411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scene3d>
                    <a:camera prst="orthographicFront">
                      <a:rot lat="0" lon="0" rev="0"/>
                    </a:camera>
                    <a:lightRig rig="contrasting" dir="t">
                      <a:rot lat="0" lon="0" rev="7800000"/>
                    </a:lightRig>
                  </a:scene3d>
                  <a:sp3d>
                    <a:bevelT w="139700" h="1397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AR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7" name="Grupo 16">
                  <a:extLst>
                    <a:ext uri="{FF2B5EF4-FFF2-40B4-BE49-F238E27FC236}">
                      <a16:creationId xmlns:a16="http://schemas.microsoft.com/office/drawing/2014/main" id="{1313809B-B189-4EB3-B262-7F0C5EBE7F37}"/>
                    </a:ext>
                  </a:extLst>
                </p:cNvPr>
                <p:cNvGrpSpPr/>
                <p:nvPr/>
              </p:nvGrpSpPr>
              <p:grpSpPr>
                <a:xfrm>
                  <a:off x="1058705" y="3477514"/>
                  <a:ext cx="341055" cy="355226"/>
                  <a:chOff x="1256163" y="4155849"/>
                  <a:chExt cx="710372" cy="666202"/>
                </a:xfrm>
              </p:grpSpPr>
              <p:sp>
                <p:nvSpPr>
                  <p:cNvPr id="25" name="Elipse 24">
                    <a:extLst>
                      <a:ext uri="{FF2B5EF4-FFF2-40B4-BE49-F238E27FC236}">
                        <a16:creationId xmlns:a16="http://schemas.microsoft.com/office/drawing/2014/main" id="{F8D2286C-5145-49DD-AF1E-AA5EBC044C18}"/>
                      </a:ext>
                    </a:extLst>
                  </p:cNvPr>
                  <p:cNvSpPr/>
                  <p:nvPr/>
                </p:nvSpPr>
                <p:spPr>
                  <a:xfrm>
                    <a:off x="1512875" y="4394981"/>
                    <a:ext cx="196948" cy="196948"/>
                  </a:xfrm>
                  <a:prstGeom prst="ellipse">
                    <a:avLst/>
                  </a:prstGeom>
                  <a:ln>
                    <a:noFill/>
                  </a:ln>
                  <a:effectLst/>
                  <a:scene3d>
                    <a:camera prst="orthographicFront">
                      <a:rot lat="0" lon="0" rev="0"/>
                    </a:camera>
                    <a:lightRig rig="contrasting" dir="t">
                      <a:rot lat="0" lon="0" rev="7800000"/>
                    </a:lightRig>
                  </a:scene3d>
                  <a:sp3d>
                    <a:bevelT w="139700" h="1397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AR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" name="Elipse 25">
                    <a:extLst>
                      <a:ext uri="{FF2B5EF4-FFF2-40B4-BE49-F238E27FC236}">
                        <a16:creationId xmlns:a16="http://schemas.microsoft.com/office/drawing/2014/main" id="{92528AB7-E81B-4AB3-9B76-4C7D732130B8}"/>
                      </a:ext>
                    </a:extLst>
                  </p:cNvPr>
                  <p:cNvSpPr/>
                  <p:nvPr/>
                </p:nvSpPr>
                <p:spPr>
                  <a:xfrm rot="11080343">
                    <a:off x="1698551" y="4493652"/>
                    <a:ext cx="267984" cy="136411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scene3d>
                    <a:camera prst="orthographicFront">
                      <a:rot lat="0" lon="0" rev="0"/>
                    </a:camera>
                    <a:lightRig rig="contrasting" dir="t">
                      <a:rot lat="0" lon="0" rev="7800000"/>
                    </a:lightRig>
                  </a:scene3d>
                  <a:sp3d>
                    <a:bevelT w="139700" h="1397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AR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" name="Elipse 26">
                    <a:extLst>
                      <a:ext uri="{FF2B5EF4-FFF2-40B4-BE49-F238E27FC236}">
                        <a16:creationId xmlns:a16="http://schemas.microsoft.com/office/drawing/2014/main" id="{348C6939-B16D-417F-BFE8-B8824951AB1D}"/>
                      </a:ext>
                    </a:extLst>
                  </p:cNvPr>
                  <p:cNvSpPr/>
                  <p:nvPr/>
                </p:nvSpPr>
                <p:spPr>
                  <a:xfrm rot="12991256">
                    <a:off x="1256163" y="4326775"/>
                    <a:ext cx="267984" cy="136411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scene3d>
                    <a:camera prst="orthographicFront">
                      <a:rot lat="0" lon="0" rev="0"/>
                    </a:camera>
                    <a:lightRig rig="contrasting" dir="t">
                      <a:rot lat="0" lon="0" rev="7800000"/>
                    </a:lightRig>
                  </a:scene3d>
                  <a:sp3d>
                    <a:bevelT w="139700" h="1397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AR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" name="Elipse 27">
                    <a:extLst>
                      <a:ext uri="{FF2B5EF4-FFF2-40B4-BE49-F238E27FC236}">
                        <a16:creationId xmlns:a16="http://schemas.microsoft.com/office/drawing/2014/main" id="{37FA55A0-1835-41C9-871C-D8823E525A7C}"/>
                      </a:ext>
                    </a:extLst>
                  </p:cNvPr>
                  <p:cNvSpPr/>
                  <p:nvPr/>
                </p:nvSpPr>
                <p:spPr>
                  <a:xfrm rot="18257132">
                    <a:off x="1352291" y="4619853"/>
                    <a:ext cx="267984" cy="136411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scene3d>
                    <a:camera prst="orthographicFront">
                      <a:rot lat="0" lon="0" rev="0"/>
                    </a:camera>
                    <a:lightRig rig="contrasting" dir="t">
                      <a:rot lat="0" lon="0" rev="7800000"/>
                    </a:lightRig>
                  </a:scene3d>
                  <a:sp3d>
                    <a:bevelT w="139700" h="1397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AR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" name="Elipse 28">
                    <a:extLst>
                      <a:ext uri="{FF2B5EF4-FFF2-40B4-BE49-F238E27FC236}">
                        <a16:creationId xmlns:a16="http://schemas.microsoft.com/office/drawing/2014/main" id="{6FABCB2E-D924-45AA-84CB-BBB940789EFD}"/>
                      </a:ext>
                    </a:extLst>
                  </p:cNvPr>
                  <p:cNvSpPr/>
                  <p:nvPr/>
                </p:nvSpPr>
                <p:spPr>
                  <a:xfrm rot="18257132">
                    <a:off x="1587885" y="4221635"/>
                    <a:ext cx="267984" cy="136411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scene3d>
                    <a:camera prst="orthographicFront">
                      <a:rot lat="0" lon="0" rev="0"/>
                    </a:camera>
                    <a:lightRig rig="contrasting" dir="t">
                      <a:rot lat="0" lon="0" rev="7800000"/>
                    </a:lightRig>
                  </a:scene3d>
                  <a:sp3d>
                    <a:bevelT w="139700" h="1397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AR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8" name="CuadroTexto 17">
                  <a:extLst>
                    <a:ext uri="{FF2B5EF4-FFF2-40B4-BE49-F238E27FC236}">
                      <a16:creationId xmlns:a16="http://schemas.microsoft.com/office/drawing/2014/main" id="{8EE3E967-4CDE-4D73-8B6C-70ACBAC74249}"/>
                    </a:ext>
                  </a:extLst>
                </p:cNvPr>
                <p:cNvSpPr txBox="1"/>
                <p:nvPr/>
              </p:nvSpPr>
              <p:spPr>
                <a:xfrm>
                  <a:off x="6790563" y="2459557"/>
                  <a:ext cx="1324892" cy="3505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s-AR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Diffusion</a:t>
                  </a:r>
                  <a:endParaRPr kumimoji="0" lang="es-AR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9" name="Conector recto de flecha 18">
                  <a:extLst>
                    <a:ext uri="{FF2B5EF4-FFF2-40B4-BE49-F238E27FC236}">
                      <a16:creationId xmlns:a16="http://schemas.microsoft.com/office/drawing/2014/main" id="{9B9D5FCC-965D-4ACA-A907-F539587FD6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81174" y="3491391"/>
                  <a:ext cx="502564" cy="46120"/>
                </a:xfrm>
                <a:prstGeom prst="straightConnector1">
                  <a:avLst/>
                </a:prstGeom>
                <a:ln w="28575">
                  <a:solidFill>
                    <a:srgbClr val="002060"/>
                  </a:solidFill>
                  <a:prstDash val="dash"/>
                  <a:headEnd type="none" w="med" len="med"/>
                  <a:tailEnd type="triangle" w="lg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ector recto de flecha 19">
                  <a:extLst>
                    <a:ext uri="{FF2B5EF4-FFF2-40B4-BE49-F238E27FC236}">
                      <a16:creationId xmlns:a16="http://schemas.microsoft.com/office/drawing/2014/main" id="{C0D02590-D47D-4FD7-AA87-9A13F98D0B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640417" y="3786831"/>
                  <a:ext cx="637635" cy="143678"/>
                </a:xfrm>
                <a:prstGeom prst="straightConnector1">
                  <a:avLst/>
                </a:prstGeom>
                <a:ln w="28575">
                  <a:solidFill>
                    <a:srgbClr val="002060"/>
                  </a:solidFill>
                  <a:prstDash val="dash"/>
                  <a:headEnd type="none" w="med" len="med"/>
                  <a:tailEnd type="triangle" w="lg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ector recto de flecha 20">
                  <a:extLst>
                    <a:ext uri="{FF2B5EF4-FFF2-40B4-BE49-F238E27FC236}">
                      <a16:creationId xmlns:a16="http://schemas.microsoft.com/office/drawing/2014/main" id="{BC438685-217E-4646-97AB-21607D35DD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799443" y="3786649"/>
                  <a:ext cx="462791" cy="13392"/>
                </a:xfrm>
                <a:prstGeom prst="straightConnector1">
                  <a:avLst/>
                </a:prstGeom>
                <a:ln w="28575">
                  <a:solidFill>
                    <a:srgbClr val="002060"/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Conector recto de flecha 21">
                  <a:extLst>
                    <a:ext uri="{FF2B5EF4-FFF2-40B4-BE49-F238E27FC236}">
                      <a16:creationId xmlns:a16="http://schemas.microsoft.com/office/drawing/2014/main" id="{AEA4882B-E3F5-4821-BABC-64A6E72A9C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670948" y="3117859"/>
                  <a:ext cx="259970" cy="354912"/>
                </a:xfrm>
                <a:prstGeom prst="straightConnector1">
                  <a:avLst/>
                </a:prstGeom>
                <a:ln w="28575">
                  <a:solidFill>
                    <a:srgbClr val="002060"/>
                  </a:solidFill>
                  <a:prstDash val="dash"/>
                  <a:headEnd type="none" w="med" len="med"/>
                  <a:tailEnd type="triangle" w="lg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" name="CuadroTexto 22">
                  <a:extLst>
                    <a:ext uri="{FF2B5EF4-FFF2-40B4-BE49-F238E27FC236}">
                      <a16:creationId xmlns:a16="http://schemas.microsoft.com/office/drawing/2014/main" id="{7ED89B30-5A3F-49DF-8BC0-FAD024037B4A}"/>
                    </a:ext>
                  </a:extLst>
                </p:cNvPr>
                <p:cNvSpPr txBox="1"/>
                <p:nvPr/>
              </p:nvSpPr>
              <p:spPr>
                <a:xfrm>
                  <a:off x="7548388" y="3122454"/>
                  <a:ext cx="320122" cy="3789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s-AR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X</a:t>
                  </a:r>
                </a:p>
              </p:txBody>
            </p:sp>
            <p:sp>
              <p:nvSpPr>
                <p:cNvPr id="24" name="CuadroTexto 23">
                  <a:extLst>
                    <a:ext uri="{FF2B5EF4-FFF2-40B4-BE49-F238E27FC236}">
                      <a16:creationId xmlns:a16="http://schemas.microsoft.com/office/drawing/2014/main" id="{C055E862-E7FE-420F-96BE-4BB377177473}"/>
                    </a:ext>
                  </a:extLst>
                </p:cNvPr>
                <p:cNvSpPr txBox="1"/>
                <p:nvPr/>
              </p:nvSpPr>
              <p:spPr>
                <a:xfrm>
                  <a:off x="8886051" y="2019340"/>
                  <a:ext cx="1534649" cy="3505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s-AR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Wall</a:t>
                  </a:r>
                </a:p>
              </p:txBody>
            </p:sp>
          </p:grpSp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8412EBA9-ACE1-4720-A6D0-F60BCD0B7A4F}"/>
                  </a:ext>
                </a:extLst>
              </p:cNvPr>
              <p:cNvSpPr txBox="1"/>
              <p:nvPr/>
            </p:nvSpPr>
            <p:spPr>
              <a:xfrm>
                <a:off x="7796836" y="3053141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AutoShape 2" descr="Resultado de imagen para kinetic monte carlo">
                <a:extLst>
                  <a:ext uri="{FF2B5EF4-FFF2-40B4-BE49-F238E27FC236}">
                    <a16:creationId xmlns:a16="http://schemas.microsoft.com/office/drawing/2014/main" id="{CAD5B050-258C-4F97-9A71-3A09F7CEE15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586497" y="2671589"/>
                <a:ext cx="2286000" cy="16097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A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5" name="Grupo 44">
              <a:extLst>
                <a:ext uri="{FF2B5EF4-FFF2-40B4-BE49-F238E27FC236}">
                  <a16:creationId xmlns:a16="http://schemas.microsoft.com/office/drawing/2014/main" id="{39D8A13E-738D-4789-A2C5-AA748646EF4E}"/>
                </a:ext>
              </a:extLst>
            </p:cNvPr>
            <p:cNvGrpSpPr/>
            <p:nvPr/>
          </p:nvGrpSpPr>
          <p:grpSpPr>
            <a:xfrm>
              <a:off x="6078573" y="556399"/>
              <a:ext cx="1274769" cy="1991910"/>
              <a:chOff x="8589794" y="1694541"/>
              <a:chExt cx="1274769" cy="1991910"/>
            </a:xfrm>
          </p:grpSpPr>
          <p:cxnSp>
            <p:nvCxnSpPr>
              <p:cNvPr id="46" name="Conector recto 45">
                <a:extLst>
                  <a:ext uri="{FF2B5EF4-FFF2-40B4-BE49-F238E27FC236}">
                    <a16:creationId xmlns:a16="http://schemas.microsoft.com/office/drawing/2014/main" id="{7B099220-C093-496B-B98F-201BA91105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10233" y="1698512"/>
                <a:ext cx="0" cy="53670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Conector recto 46">
                <a:extLst>
                  <a:ext uri="{FF2B5EF4-FFF2-40B4-BE49-F238E27FC236}">
                    <a16:creationId xmlns:a16="http://schemas.microsoft.com/office/drawing/2014/main" id="{1F7D4538-F5E6-4D60-9813-ECDA1E52AA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89794" y="1694541"/>
                <a:ext cx="1252160" cy="33238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Conector recto 47">
                <a:extLst>
                  <a:ext uri="{FF2B5EF4-FFF2-40B4-BE49-F238E27FC236}">
                    <a16:creationId xmlns:a16="http://schemas.microsoft.com/office/drawing/2014/main" id="{E81D8C05-EE73-4627-9DD7-349A125384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41954" y="2016521"/>
                <a:ext cx="1989" cy="166993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>
                <a:extLst>
                  <a:ext uri="{FF2B5EF4-FFF2-40B4-BE49-F238E27FC236}">
                    <a16:creationId xmlns:a16="http://schemas.microsoft.com/office/drawing/2014/main" id="{282F1EBD-2DE5-4595-B54A-01F4382EED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724592" y="3167864"/>
                <a:ext cx="1139971" cy="51858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94" name="CuadroTexto 93">
            <a:extLst>
              <a:ext uri="{FF2B5EF4-FFF2-40B4-BE49-F238E27FC236}">
                <a16:creationId xmlns:a16="http://schemas.microsoft.com/office/drawing/2014/main" id="{4CBB44CD-64C7-4D68-888E-C79916C88BD0}"/>
              </a:ext>
            </a:extLst>
          </p:cNvPr>
          <p:cNvSpPr txBox="1"/>
          <p:nvPr/>
        </p:nvSpPr>
        <p:spPr>
          <a:xfrm>
            <a:off x="1598609" y="4115140"/>
            <a:ext cx="8409968" cy="73866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400" dirty="0"/>
              <a:t>A </a:t>
            </a:r>
            <a:r>
              <a:rPr lang="es-MX" sz="1400" dirty="0" err="1"/>
              <a:t>perfect</a:t>
            </a:r>
            <a:r>
              <a:rPr lang="es-MX" sz="1400" dirty="0"/>
              <a:t> </a:t>
            </a:r>
            <a:r>
              <a:rPr lang="es-MX" sz="1400" dirty="0" err="1"/>
              <a:t>graphite</a:t>
            </a:r>
            <a:r>
              <a:rPr lang="es-MX" sz="1400" dirty="0"/>
              <a:t> </a:t>
            </a:r>
            <a:r>
              <a:rPr lang="es-MX" sz="1400" dirty="0" err="1"/>
              <a:t>particle</a:t>
            </a:r>
            <a:r>
              <a:rPr lang="es-MX" sz="1400" dirty="0"/>
              <a:t> </a:t>
            </a:r>
            <a:r>
              <a:rPr lang="es-MX" sz="1400" dirty="0" err="1"/>
              <a:t>is</a:t>
            </a:r>
            <a:r>
              <a:rPr lang="es-MX" sz="1400" dirty="0"/>
              <a:t> </a:t>
            </a:r>
            <a:r>
              <a:rPr lang="es-MX" sz="1400" dirty="0" err="1"/>
              <a:t>modelled</a:t>
            </a:r>
            <a:r>
              <a:rPr lang="es-MX" sz="1400" dirty="0"/>
              <a:t> </a:t>
            </a:r>
            <a:r>
              <a:rPr lang="es-MX" sz="1400" dirty="0" err="1"/>
              <a:t>with</a:t>
            </a:r>
            <a:r>
              <a:rPr lang="es-MX" sz="1400" dirty="0"/>
              <a:t> a </a:t>
            </a:r>
            <a:r>
              <a:rPr lang="es-MX" sz="1400" dirty="0" err="1"/>
              <a:t>lattice</a:t>
            </a:r>
            <a:r>
              <a:rPr lang="es-MX" sz="1400" dirty="0"/>
              <a:t>-gas, </a:t>
            </a:r>
            <a:r>
              <a:rPr lang="es-MX" sz="1400" dirty="0" err="1"/>
              <a:t>which</a:t>
            </a:r>
            <a:r>
              <a:rPr lang="es-MX" sz="1400" dirty="0"/>
              <a:t> </a:t>
            </a:r>
            <a:r>
              <a:rPr lang="es-MX" sz="1400" dirty="0" err="1"/>
              <a:t>is</a:t>
            </a:r>
            <a:r>
              <a:rPr lang="es-MX" sz="1400" dirty="0"/>
              <a:t> </a:t>
            </a:r>
            <a:r>
              <a:rPr lang="es-MX" sz="1400" dirty="0" err="1"/>
              <a:t>contructed</a:t>
            </a:r>
            <a:r>
              <a:rPr lang="es-MX" sz="1400" dirty="0"/>
              <a:t> </a:t>
            </a:r>
            <a:r>
              <a:rPr lang="es-MX" sz="1400" dirty="0" err="1"/>
              <a:t>with</a:t>
            </a:r>
            <a:r>
              <a:rPr lang="es-MX" sz="1400" dirty="0"/>
              <a:t> </a:t>
            </a:r>
            <a:r>
              <a:rPr lang="es-MX" sz="1400" dirty="0" err="1"/>
              <a:t>the</a:t>
            </a:r>
            <a:r>
              <a:rPr lang="es-MX" sz="1400" dirty="0"/>
              <a:t> “</a:t>
            </a:r>
            <a:r>
              <a:rPr lang="es-MX" sz="1400" dirty="0" err="1"/>
              <a:t>hollow</a:t>
            </a:r>
            <a:r>
              <a:rPr lang="es-MX" sz="1400" dirty="0"/>
              <a:t>” </a:t>
            </a:r>
            <a:r>
              <a:rPr lang="es-MX" sz="1400" dirty="0" err="1"/>
              <a:t>sites</a:t>
            </a:r>
            <a:r>
              <a:rPr lang="es-MX" sz="1400" dirty="0"/>
              <a:t> </a:t>
            </a:r>
            <a:r>
              <a:rPr lang="es-MX" sz="1400" dirty="0" err="1"/>
              <a:t>of</a:t>
            </a:r>
            <a:r>
              <a:rPr lang="es-MX" sz="1400" dirty="0"/>
              <a:t> </a:t>
            </a:r>
            <a:r>
              <a:rPr lang="es-MX" sz="1400" dirty="0" err="1"/>
              <a:t>graphite</a:t>
            </a:r>
            <a:r>
              <a:rPr lang="es-MX" sz="1400" dirty="0"/>
              <a:t> </a:t>
            </a:r>
            <a:r>
              <a:rPr lang="es-MX" sz="1400" dirty="0" err="1"/>
              <a:t>with</a:t>
            </a:r>
            <a:r>
              <a:rPr lang="es-MX" sz="1400" dirty="0"/>
              <a:t> AA </a:t>
            </a:r>
            <a:r>
              <a:rPr lang="es-MX" sz="1400" dirty="0" err="1"/>
              <a:t>stacking</a:t>
            </a:r>
            <a:r>
              <a:rPr lang="es-MX" sz="1400" dirty="0"/>
              <a:t> </a:t>
            </a:r>
            <a:r>
              <a:rPr lang="es-MX" sz="1400" dirty="0" err="1"/>
              <a:t>where</a:t>
            </a:r>
            <a:r>
              <a:rPr lang="es-MX" sz="1400" dirty="0"/>
              <a:t> Li </a:t>
            </a:r>
            <a:r>
              <a:rPr lang="es-MX" sz="1400" dirty="0" err="1"/>
              <a:t>ions</a:t>
            </a:r>
            <a:r>
              <a:rPr lang="es-MX" sz="1400" dirty="0"/>
              <a:t> </a:t>
            </a:r>
            <a:r>
              <a:rPr lang="es-MX" sz="1400" dirty="0" err="1"/>
              <a:t>intercalate</a:t>
            </a:r>
            <a:r>
              <a:rPr lang="es-MX" sz="1400" dirty="0"/>
              <a:t> (</a:t>
            </a:r>
            <a:r>
              <a:rPr lang="es-MX" sz="1400" dirty="0" err="1"/>
              <a:t>black</a:t>
            </a:r>
            <a:r>
              <a:rPr lang="es-MX" sz="1400" dirty="0"/>
              <a:t> </a:t>
            </a:r>
            <a:r>
              <a:rPr lang="es-MX" sz="1400" dirty="0" err="1"/>
              <a:t>points</a:t>
            </a:r>
            <a:r>
              <a:rPr lang="es-MX" sz="1400" dirty="0"/>
              <a:t>). </a:t>
            </a:r>
            <a:r>
              <a:rPr lang="es-MX" sz="1400" dirty="0" err="1"/>
              <a:t>This</a:t>
            </a:r>
            <a:r>
              <a:rPr lang="es-MX" sz="1400" dirty="0"/>
              <a:t> </a:t>
            </a:r>
            <a:r>
              <a:rPr lang="es-MX" sz="1400" dirty="0" err="1"/>
              <a:t>forms</a:t>
            </a:r>
            <a:r>
              <a:rPr lang="es-MX" sz="1400" dirty="0"/>
              <a:t> a pile </a:t>
            </a:r>
            <a:r>
              <a:rPr lang="es-MX" sz="1400" dirty="0" err="1"/>
              <a:t>of</a:t>
            </a:r>
            <a:r>
              <a:rPr lang="es-MX" sz="1400" dirty="0"/>
              <a:t> </a:t>
            </a:r>
            <a:r>
              <a:rPr lang="es-MX" sz="1400" dirty="0" err="1"/>
              <a:t>layers</a:t>
            </a:r>
            <a:r>
              <a:rPr lang="es-MX" sz="1400" dirty="0"/>
              <a:t>, </a:t>
            </a:r>
            <a:r>
              <a:rPr lang="es-MX" sz="1400" dirty="0" err="1"/>
              <a:t>each</a:t>
            </a:r>
            <a:r>
              <a:rPr lang="es-MX" sz="1400" dirty="0"/>
              <a:t> </a:t>
            </a:r>
            <a:r>
              <a:rPr lang="es-MX" sz="1400" dirty="0" err="1"/>
              <a:t>of</a:t>
            </a:r>
            <a:r>
              <a:rPr lang="es-MX" sz="1400" dirty="0"/>
              <a:t> </a:t>
            </a:r>
            <a:r>
              <a:rPr lang="es-MX" sz="1400" dirty="0" err="1"/>
              <a:t>them</a:t>
            </a:r>
            <a:r>
              <a:rPr lang="es-MX" sz="1400" dirty="0"/>
              <a:t> </a:t>
            </a:r>
            <a:r>
              <a:rPr lang="es-MX" sz="1400" dirty="0" err="1"/>
              <a:t>with</a:t>
            </a:r>
            <a:r>
              <a:rPr lang="es-MX" sz="1400" dirty="0"/>
              <a:t> a triangular </a:t>
            </a:r>
            <a:r>
              <a:rPr lang="es-MX" sz="1400" dirty="0" err="1"/>
              <a:t>geometry</a:t>
            </a:r>
            <a:r>
              <a:rPr lang="es-MX" sz="1400" dirty="0"/>
              <a:t> </a:t>
            </a:r>
            <a:r>
              <a:rPr lang="es-MX" sz="1400" dirty="0" err="1"/>
              <a:t>of</a:t>
            </a:r>
            <a:r>
              <a:rPr lang="es-MX" sz="1400" dirty="0"/>
              <a:t> </a:t>
            </a:r>
            <a:r>
              <a:rPr lang="es-MX" sz="1400" dirty="0" err="1"/>
              <a:t>fixed</a:t>
            </a:r>
            <a:r>
              <a:rPr lang="es-MX" sz="1400" dirty="0"/>
              <a:t> </a:t>
            </a:r>
            <a:r>
              <a:rPr lang="es-MX" sz="1400" dirty="0" err="1"/>
              <a:t>intercalation</a:t>
            </a:r>
            <a:r>
              <a:rPr lang="es-MX" sz="1400" dirty="0"/>
              <a:t> </a:t>
            </a:r>
            <a:r>
              <a:rPr lang="es-MX" sz="1400" dirty="0" err="1"/>
              <a:t>points</a:t>
            </a:r>
            <a:endParaRPr lang="es-AR" sz="1400" dirty="0"/>
          </a:p>
        </p:txBody>
      </p:sp>
      <p:cxnSp>
        <p:nvCxnSpPr>
          <p:cNvPr id="79" name="Conector recto de flecha 78">
            <a:extLst>
              <a:ext uri="{FF2B5EF4-FFF2-40B4-BE49-F238E27FC236}">
                <a16:creationId xmlns:a16="http://schemas.microsoft.com/office/drawing/2014/main" id="{E287EFAB-FFC1-4460-9346-7A14B17542B3}"/>
              </a:ext>
            </a:extLst>
          </p:cNvPr>
          <p:cNvCxnSpPr/>
          <p:nvPr/>
        </p:nvCxnSpPr>
        <p:spPr>
          <a:xfrm flipV="1">
            <a:off x="4960823" y="2406036"/>
            <a:ext cx="0" cy="540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>
            <a:extLst>
              <a:ext uri="{FF2B5EF4-FFF2-40B4-BE49-F238E27FC236}">
                <a16:creationId xmlns:a16="http://schemas.microsoft.com/office/drawing/2014/main" id="{181ED599-8A93-407B-BD8E-9CB4C190DDDE}"/>
              </a:ext>
            </a:extLst>
          </p:cNvPr>
          <p:cNvCxnSpPr>
            <a:cxnSpLocks/>
          </p:cNvCxnSpPr>
          <p:nvPr/>
        </p:nvCxnSpPr>
        <p:spPr>
          <a:xfrm flipV="1">
            <a:off x="4954565" y="2928918"/>
            <a:ext cx="4758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A56CE7AC-34E2-472D-985D-3D2FB6CD75A4}"/>
              </a:ext>
            </a:extLst>
          </p:cNvPr>
          <p:cNvCxnSpPr>
            <a:cxnSpLocks/>
          </p:cNvCxnSpPr>
          <p:nvPr/>
        </p:nvCxnSpPr>
        <p:spPr>
          <a:xfrm flipH="1" flipV="1">
            <a:off x="4681536" y="2597624"/>
            <a:ext cx="273029" cy="331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uadroTexto 82">
            <a:extLst>
              <a:ext uri="{FF2B5EF4-FFF2-40B4-BE49-F238E27FC236}">
                <a16:creationId xmlns:a16="http://schemas.microsoft.com/office/drawing/2014/main" id="{BA3BBDD0-CDE1-4390-ADBB-465A91129E77}"/>
              </a:ext>
            </a:extLst>
          </p:cNvPr>
          <p:cNvSpPr txBox="1"/>
          <p:nvPr/>
        </p:nvSpPr>
        <p:spPr>
          <a:xfrm>
            <a:off x="5367832" y="281418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y</a:t>
            </a: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99A75637-2862-4B1D-B93B-534FF7A4D97D}"/>
              </a:ext>
            </a:extLst>
          </p:cNvPr>
          <p:cNvSpPr txBox="1"/>
          <p:nvPr/>
        </p:nvSpPr>
        <p:spPr>
          <a:xfrm>
            <a:off x="4525358" y="266533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x</a:t>
            </a: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6160246F-EDAE-428F-B3D0-0F4DD90E731A}"/>
              </a:ext>
            </a:extLst>
          </p:cNvPr>
          <p:cNvSpPr txBox="1"/>
          <p:nvPr/>
        </p:nvSpPr>
        <p:spPr>
          <a:xfrm>
            <a:off x="4707146" y="2230086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z</a:t>
            </a:r>
          </a:p>
        </p:txBody>
      </p: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6E33DE96-DA74-40F4-B1AD-7D344E846846}"/>
              </a:ext>
            </a:extLst>
          </p:cNvPr>
          <p:cNvSpPr txBox="1"/>
          <p:nvPr/>
        </p:nvSpPr>
        <p:spPr>
          <a:xfrm>
            <a:off x="8460033" y="2112777"/>
            <a:ext cx="1494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Layer-to-layer</a:t>
            </a: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A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jumps</a:t>
            </a: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are </a:t>
            </a:r>
            <a:r>
              <a:rPr kumimoji="0" lang="es-A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prohibited</a:t>
            </a:r>
            <a:endParaRPr kumimoji="0" lang="es-A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6" name="Imagen 105">
            <a:extLst>
              <a:ext uri="{FF2B5EF4-FFF2-40B4-BE49-F238E27FC236}">
                <a16:creationId xmlns:a16="http://schemas.microsoft.com/office/drawing/2014/main" id="{7F031A93-8FF0-49AD-89AA-D5E3EF324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994" y="5094287"/>
            <a:ext cx="3858761" cy="15000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6" name="CuadroTexto 65">
            <a:extLst>
              <a:ext uri="{FF2B5EF4-FFF2-40B4-BE49-F238E27FC236}">
                <a16:creationId xmlns:a16="http://schemas.microsoft.com/office/drawing/2014/main" id="{CBA1C558-A9DE-46D2-AB39-1D243111EE47}"/>
              </a:ext>
            </a:extLst>
          </p:cNvPr>
          <p:cNvSpPr txBox="1"/>
          <p:nvPr/>
        </p:nvSpPr>
        <p:spPr>
          <a:xfrm>
            <a:off x="3575784" y="163826"/>
            <a:ext cx="2211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 err="1"/>
              <a:t>kMC</a:t>
            </a:r>
            <a:r>
              <a:rPr lang="es-MX" sz="2000" dirty="0"/>
              <a:t> general </a:t>
            </a:r>
            <a:r>
              <a:rPr lang="es-MX" sz="2000" dirty="0" err="1"/>
              <a:t>model</a:t>
            </a:r>
            <a:endParaRPr lang="es-AR" sz="2000" dirty="0"/>
          </a:p>
        </p:txBody>
      </p: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D1485F96-BC4F-443F-82AC-0E45BBEF2098}"/>
              </a:ext>
            </a:extLst>
          </p:cNvPr>
          <p:cNvCxnSpPr>
            <a:cxnSpLocks/>
          </p:cNvCxnSpPr>
          <p:nvPr/>
        </p:nvCxnSpPr>
        <p:spPr>
          <a:xfrm>
            <a:off x="6161306" y="5214870"/>
            <a:ext cx="1406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uadroTexto 98">
            <a:extLst>
              <a:ext uri="{FF2B5EF4-FFF2-40B4-BE49-F238E27FC236}">
                <a16:creationId xmlns:a16="http://schemas.microsoft.com/office/drawing/2014/main" id="{F1C25A25-3F69-468E-A5A9-7E83FEFB64F5}"/>
              </a:ext>
            </a:extLst>
          </p:cNvPr>
          <p:cNvSpPr txBox="1"/>
          <p:nvPr/>
        </p:nvSpPr>
        <p:spPr>
          <a:xfrm>
            <a:off x="6411861" y="5272882"/>
            <a:ext cx="1508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err="1"/>
              <a:t>Each</a:t>
            </a:r>
            <a:r>
              <a:rPr lang="es-MX" sz="1400" dirty="0"/>
              <a:t> </a:t>
            </a:r>
            <a:r>
              <a:rPr lang="es-MX" sz="1400" dirty="0" err="1"/>
              <a:t>site</a:t>
            </a:r>
            <a:r>
              <a:rPr lang="es-MX" sz="1400" dirty="0"/>
              <a:t> </a:t>
            </a:r>
            <a:r>
              <a:rPr lang="es-MX" sz="1400" dirty="0" err="1"/>
              <a:t>is</a:t>
            </a:r>
            <a:r>
              <a:rPr lang="es-MX" sz="1400" dirty="0"/>
              <a:t> a “</a:t>
            </a:r>
            <a:r>
              <a:rPr lang="es-MX" sz="1400" dirty="0" err="1"/>
              <a:t>hollow</a:t>
            </a:r>
            <a:r>
              <a:rPr lang="es-MX" sz="1400" dirty="0"/>
              <a:t>” </a:t>
            </a:r>
            <a:r>
              <a:rPr lang="es-MX" sz="1400" dirty="0" err="1"/>
              <a:t>site</a:t>
            </a:r>
            <a:endParaRPr lang="es-AR" sz="1400" dirty="0"/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0F511D40-B534-4D08-83ED-D01A34970F4A}"/>
              </a:ext>
            </a:extLst>
          </p:cNvPr>
          <p:cNvSpPr txBox="1"/>
          <p:nvPr/>
        </p:nvSpPr>
        <p:spPr>
          <a:xfrm>
            <a:off x="4281080" y="3574843"/>
            <a:ext cx="1814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 err="1"/>
              <a:t>Graphite</a:t>
            </a:r>
            <a:r>
              <a:rPr lang="es-MX" sz="2000" dirty="0"/>
              <a:t> </a:t>
            </a:r>
            <a:r>
              <a:rPr lang="es-MX" sz="2000" dirty="0" err="1"/>
              <a:t>model</a:t>
            </a:r>
            <a:endParaRPr lang="es-AR" sz="2000" dirty="0"/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199C8284-0FEF-43BC-8EE6-E1A8BC413FC0}"/>
              </a:ext>
            </a:extLst>
          </p:cNvPr>
          <p:cNvSpPr txBox="1"/>
          <p:nvPr/>
        </p:nvSpPr>
        <p:spPr>
          <a:xfrm>
            <a:off x="552848" y="710593"/>
            <a:ext cx="3626624" cy="2462213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/>
              <a:t>3 </a:t>
            </a:r>
            <a:r>
              <a:rPr lang="es-MX" sz="1400" dirty="0" err="1"/>
              <a:t>events</a:t>
            </a:r>
            <a:r>
              <a:rPr lang="es-MX" sz="1400" dirty="0"/>
              <a:t> are </a:t>
            </a:r>
            <a:r>
              <a:rPr lang="es-MX" sz="1400" dirty="0" err="1"/>
              <a:t>simualted</a:t>
            </a:r>
            <a:r>
              <a:rPr lang="es-MX" sz="1400" dirty="0"/>
              <a:t>:</a:t>
            </a:r>
          </a:p>
          <a:p>
            <a:r>
              <a:rPr lang="es-MX" sz="1400" dirty="0"/>
              <a:t>-  </a:t>
            </a:r>
            <a:r>
              <a:rPr lang="es-MX" sz="1400" dirty="0" err="1"/>
              <a:t>intercalation</a:t>
            </a:r>
            <a:endParaRPr lang="es-MX" sz="1400" dirty="0"/>
          </a:p>
          <a:p>
            <a:r>
              <a:rPr lang="es-MX" sz="1400" dirty="0"/>
              <a:t>-  </a:t>
            </a:r>
            <a:r>
              <a:rPr lang="es-MX" sz="1400" dirty="0" err="1"/>
              <a:t>deintercalation</a:t>
            </a:r>
            <a:endParaRPr lang="es-MX" sz="1400" dirty="0"/>
          </a:p>
          <a:p>
            <a:r>
              <a:rPr lang="es-MX" sz="1400" dirty="0"/>
              <a:t>-  </a:t>
            </a:r>
            <a:r>
              <a:rPr lang="es-MX" sz="1400" dirty="0" err="1"/>
              <a:t>diffusion</a:t>
            </a:r>
            <a:r>
              <a:rPr lang="es-MX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 err="1"/>
              <a:t>Intercalation</a:t>
            </a:r>
            <a:r>
              <a:rPr lang="es-MX" sz="1400" dirty="0"/>
              <a:t> </a:t>
            </a:r>
            <a:r>
              <a:rPr lang="es-MX" sz="1400" dirty="0" err="1"/>
              <a:t>only</a:t>
            </a:r>
            <a:r>
              <a:rPr lang="es-MX" sz="1400" dirty="0"/>
              <a:t> </a:t>
            </a:r>
            <a:r>
              <a:rPr lang="es-MX" sz="1400" dirty="0" err="1"/>
              <a:t>occurs</a:t>
            </a:r>
            <a:r>
              <a:rPr lang="es-MX" sz="1400" dirty="0"/>
              <a:t> at </a:t>
            </a:r>
            <a:r>
              <a:rPr lang="es-MX" sz="1400" dirty="0" err="1"/>
              <a:t>the</a:t>
            </a:r>
            <a:r>
              <a:rPr lang="es-MX" sz="1400" dirty="0"/>
              <a:t> </a:t>
            </a:r>
            <a:r>
              <a:rPr lang="es-MX" sz="1400" dirty="0" err="1"/>
              <a:t>left</a:t>
            </a:r>
            <a:r>
              <a:rPr lang="es-MX" sz="1400" dirty="0"/>
              <a:t> </a:t>
            </a:r>
            <a:r>
              <a:rPr lang="es-MX" sz="1400" dirty="0" err="1"/>
              <a:t>of</a:t>
            </a:r>
            <a:r>
              <a:rPr lang="es-MX" sz="1400" dirty="0"/>
              <a:t> </a:t>
            </a:r>
            <a:r>
              <a:rPr lang="es-MX" sz="1400" dirty="0" err="1"/>
              <a:t>the</a:t>
            </a:r>
            <a:r>
              <a:rPr lang="es-MX" sz="1400" dirty="0"/>
              <a:t> </a:t>
            </a:r>
            <a:r>
              <a:rPr lang="es-MX" sz="1400" dirty="0" err="1"/>
              <a:t>lattice</a:t>
            </a:r>
            <a:r>
              <a:rPr lang="es-MX" sz="1400" dirty="0"/>
              <a:t> (</a:t>
            </a:r>
            <a:r>
              <a:rPr lang="es-MX" sz="1400" dirty="0" err="1"/>
              <a:t>see</a:t>
            </a:r>
            <a:r>
              <a:rPr lang="es-MX" sz="1400" dirty="0"/>
              <a:t> figure)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 err="1"/>
              <a:t>Diffusion</a:t>
            </a:r>
            <a:r>
              <a:rPr lang="es-MX" sz="1400" dirty="0"/>
              <a:t> </a:t>
            </a:r>
            <a:r>
              <a:rPr lang="es-MX" sz="1400" dirty="0" err="1"/>
              <a:t>is</a:t>
            </a:r>
            <a:r>
              <a:rPr lang="es-MX" sz="1400" dirty="0"/>
              <a:t> </a:t>
            </a:r>
            <a:r>
              <a:rPr lang="es-MX" sz="1400" dirty="0" err="1"/>
              <a:t>limited</a:t>
            </a:r>
            <a:r>
              <a:rPr lang="es-MX" sz="1400" dirty="0"/>
              <a:t> </a:t>
            </a:r>
            <a:r>
              <a:rPr lang="es-MX" sz="1400" dirty="0" err="1"/>
              <a:t>to</a:t>
            </a:r>
            <a:r>
              <a:rPr lang="es-MX" sz="1400" dirty="0"/>
              <a:t> </a:t>
            </a:r>
            <a:r>
              <a:rPr lang="es-MX" sz="1400" dirty="0" err="1"/>
              <a:t>the</a:t>
            </a:r>
            <a:r>
              <a:rPr lang="es-MX" sz="1400" dirty="0"/>
              <a:t> </a:t>
            </a:r>
            <a:r>
              <a:rPr lang="es-MX" sz="1400" dirty="0" err="1"/>
              <a:t>size</a:t>
            </a:r>
            <a:r>
              <a:rPr lang="es-MX" sz="1400" dirty="0"/>
              <a:t> </a:t>
            </a:r>
            <a:r>
              <a:rPr lang="es-MX" sz="1400" dirty="0" err="1"/>
              <a:t>of</a:t>
            </a:r>
            <a:r>
              <a:rPr lang="es-MX" sz="1400" dirty="0"/>
              <a:t> </a:t>
            </a:r>
            <a:r>
              <a:rPr lang="es-MX" sz="1400" dirty="0" err="1"/>
              <a:t>the</a:t>
            </a:r>
            <a:r>
              <a:rPr lang="es-MX" sz="1400" dirty="0"/>
              <a:t> </a:t>
            </a:r>
            <a:r>
              <a:rPr lang="es-MX" sz="1400" dirty="0" err="1"/>
              <a:t>particle</a:t>
            </a:r>
            <a:r>
              <a:rPr lang="es-MX" sz="1400" dirty="0"/>
              <a:t> in </a:t>
            </a:r>
            <a:r>
              <a:rPr lang="es-MX" sz="1400" dirty="0" err="1"/>
              <a:t>the</a:t>
            </a:r>
            <a:r>
              <a:rPr lang="es-MX" sz="1400" dirty="0"/>
              <a:t> y axis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 err="1"/>
              <a:t>Periodic</a:t>
            </a:r>
            <a:r>
              <a:rPr lang="es-MX" sz="1400" dirty="0"/>
              <a:t> </a:t>
            </a:r>
            <a:r>
              <a:rPr lang="es-MX" sz="1400" dirty="0" err="1"/>
              <a:t>boundary</a:t>
            </a:r>
            <a:r>
              <a:rPr lang="es-MX" sz="1400" dirty="0"/>
              <a:t> </a:t>
            </a:r>
            <a:r>
              <a:rPr lang="es-MX" sz="1400" dirty="0" err="1"/>
              <a:t>conditions</a:t>
            </a:r>
            <a:r>
              <a:rPr lang="es-MX" sz="1400" dirty="0"/>
              <a:t> are </a:t>
            </a:r>
            <a:r>
              <a:rPr lang="es-MX" sz="1400" dirty="0" err="1"/>
              <a:t>applied</a:t>
            </a:r>
            <a:r>
              <a:rPr lang="es-MX" sz="1400" dirty="0"/>
              <a:t> in </a:t>
            </a:r>
            <a:r>
              <a:rPr lang="es-MX" sz="1400" dirty="0" err="1"/>
              <a:t>the</a:t>
            </a:r>
            <a:r>
              <a:rPr lang="es-MX" sz="1400" dirty="0"/>
              <a:t> x axis (</a:t>
            </a:r>
            <a:r>
              <a:rPr lang="es-MX" sz="1400" dirty="0" err="1"/>
              <a:t>not</a:t>
            </a:r>
            <a:r>
              <a:rPr lang="es-MX" sz="1400" dirty="0"/>
              <a:t> in 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 err="1"/>
              <a:t>Layer-to-layer</a:t>
            </a:r>
            <a:r>
              <a:rPr lang="es-MX" sz="1400" dirty="0"/>
              <a:t> </a:t>
            </a:r>
            <a:r>
              <a:rPr lang="es-MX" sz="1400" dirty="0" err="1"/>
              <a:t>jumps</a:t>
            </a:r>
            <a:r>
              <a:rPr lang="es-MX" sz="1400" dirty="0"/>
              <a:t> are </a:t>
            </a:r>
            <a:r>
              <a:rPr lang="es-MX" sz="1400" dirty="0" err="1"/>
              <a:t>prohibited</a:t>
            </a:r>
            <a:endParaRPr lang="es-MX" sz="1400" dirty="0"/>
          </a:p>
        </p:txBody>
      </p:sp>
      <p:pic>
        <p:nvPicPr>
          <p:cNvPr id="82" name="Imagen 81">
            <a:extLst>
              <a:ext uri="{FF2B5EF4-FFF2-40B4-BE49-F238E27FC236}">
                <a16:creationId xmlns:a16="http://schemas.microsoft.com/office/drawing/2014/main" id="{9D5FD06A-8E78-425A-982A-99F735CA6B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452" y="5036199"/>
            <a:ext cx="1766928" cy="151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837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53B85CEA-EEBF-44E6-B66B-7BA8E38D597D}"/>
              </a:ext>
            </a:extLst>
          </p:cNvPr>
          <p:cNvGrpSpPr/>
          <p:nvPr/>
        </p:nvGrpSpPr>
        <p:grpSpPr>
          <a:xfrm>
            <a:off x="2260702" y="3276771"/>
            <a:ext cx="2764940" cy="1441697"/>
            <a:chOff x="194044" y="1600904"/>
            <a:chExt cx="4431718" cy="2122394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5685A431-6279-43F6-B73E-D4CC4C99A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01471">
              <a:off x="1762413" y="1812004"/>
              <a:ext cx="2405042" cy="1911294"/>
            </a:xfrm>
            <a:prstGeom prst="rect">
              <a:avLst/>
            </a:prstGeom>
          </p:spPr>
        </p:pic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1DA4BDF6-4DA9-46F8-A746-4A09B701D489}"/>
                </a:ext>
              </a:extLst>
            </p:cNvPr>
            <p:cNvSpPr/>
            <p:nvPr/>
          </p:nvSpPr>
          <p:spPr>
            <a:xfrm>
              <a:off x="770660" y="2988248"/>
              <a:ext cx="1493428" cy="353618"/>
            </a:xfrm>
            <a:custGeom>
              <a:avLst/>
              <a:gdLst>
                <a:gd name="connsiteX0" fmla="*/ 0 w 1709530"/>
                <a:gd name="connsiteY0" fmla="*/ 1541714 h 1588215"/>
                <a:gd name="connsiteX1" fmla="*/ 490330 w 1709530"/>
                <a:gd name="connsiteY1" fmla="*/ 1395940 h 1588215"/>
                <a:gd name="connsiteX2" fmla="*/ 993913 w 1709530"/>
                <a:gd name="connsiteY2" fmla="*/ 4462 h 1588215"/>
                <a:gd name="connsiteX3" fmla="*/ 1338469 w 1709530"/>
                <a:gd name="connsiteY3" fmla="*/ 958618 h 1588215"/>
                <a:gd name="connsiteX4" fmla="*/ 1709530 w 1709530"/>
                <a:gd name="connsiteY4" fmla="*/ 1117644 h 1588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9530" h="1588215">
                  <a:moveTo>
                    <a:pt x="0" y="1541714"/>
                  </a:moveTo>
                  <a:cubicBezTo>
                    <a:pt x="162339" y="1596931"/>
                    <a:pt x="324678" y="1652149"/>
                    <a:pt x="490330" y="1395940"/>
                  </a:cubicBezTo>
                  <a:cubicBezTo>
                    <a:pt x="655982" y="1139731"/>
                    <a:pt x="852557" y="77349"/>
                    <a:pt x="993913" y="4462"/>
                  </a:cubicBezTo>
                  <a:cubicBezTo>
                    <a:pt x="1135270" y="-68425"/>
                    <a:pt x="1219200" y="773088"/>
                    <a:pt x="1338469" y="958618"/>
                  </a:cubicBezTo>
                  <a:cubicBezTo>
                    <a:pt x="1457739" y="1144148"/>
                    <a:pt x="1583634" y="1130896"/>
                    <a:pt x="1709530" y="1117644"/>
                  </a:cubicBez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28575" cap="flat" cmpd="sng" algn="ctr">
              <a:solidFill>
                <a:schemeClr val="accent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EB3266CA-6937-486C-8266-1344113EC0F9}"/>
                </a:ext>
              </a:extLst>
            </p:cNvPr>
            <p:cNvGrpSpPr/>
            <p:nvPr/>
          </p:nvGrpSpPr>
          <p:grpSpPr>
            <a:xfrm>
              <a:off x="194044" y="2893845"/>
              <a:ext cx="744146" cy="705884"/>
              <a:chOff x="881590" y="3680219"/>
              <a:chExt cx="567840" cy="470749"/>
            </a:xfrm>
          </p:grpSpPr>
          <p:pic>
            <p:nvPicPr>
              <p:cNvPr id="14" name="Imagen 13">
                <a:extLst>
                  <a:ext uri="{FF2B5EF4-FFF2-40B4-BE49-F238E27FC236}">
                    <a16:creationId xmlns:a16="http://schemas.microsoft.com/office/drawing/2014/main" id="{F55267F7-BEA5-497B-B62B-47180EF6A7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7517" y="3841692"/>
                <a:ext cx="185928" cy="149352"/>
              </a:xfrm>
              <a:prstGeom prst="rect">
                <a:avLst/>
              </a:prstGeom>
            </p:spPr>
          </p:pic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42424516-67C2-492D-891D-EFFE1E52D0A7}"/>
                  </a:ext>
                </a:extLst>
              </p:cNvPr>
              <p:cNvSpPr/>
              <p:nvPr/>
            </p:nvSpPr>
            <p:spPr>
              <a:xfrm>
                <a:off x="1253445" y="3882773"/>
                <a:ext cx="195985" cy="8516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A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Elipse 15">
                <a:extLst>
                  <a:ext uri="{FF2B5EF4-FFF2-40B4-BE49-F238E27FC236}">
                    <a16:creationId xmlns:a16="http://schemas.microsoft.com/office/drawing/2014/main" id="{13143170-7266-4007-8122-3ED34A327D62}"/>
                  </a:ext>
                </a:extLst>
              </p:cNvPr>
              <p:cNvSpPr/>
              <p:nvPr/>
            </p:nvSpPr>
            <p:spPr>
              <a:xfrm rot="4103673">
                <a:off x="962388" y="3730170"/>
                <a:ext cx="191963" cy="9206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A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Elipse 16">
                <a:extLst>
                  <a:ext uri="{FF2B5EF4-FFF2-40B4-BE49-F238E27FC236}">
                    <a16:creationId xmlns:a16="http://schemas.microsoft.com/office/drawing/2014/main" id="{69811139-3639-4266-95CE-4DD3100F998D}"/>
                  </a:ext>
                </a:extLst>
              </p:cNvPr>
              <p:cNvSpPr/>
              <p:nvPr/>
            </p:nvSpPr>
            <p:spPr>
              <a:xfrm rot="9738079">
                <a:off x="881590" y="3920086"/>
                <a:ext cx="195473" cy="10689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A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3470FBA8-E5DB-469A-9163-B3B72E492044}"/>
                  </a:ext>
                </a:extLst>
              </p:cNvPr>
              <p:cNvSpPr/>
              <p:nvPr/>
            </p:nvSpPr>
            <p:spPr>
              <a:xfrm rot="14363539">
                <a:off x="1160236" y="4014384"/>
                <a:ext cx="178725" cy="9444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A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" name="Forma libre: forma 7">
              <a:extLst>
                <a:ext uri="{FF2B5EF4-FFF2-40B4-BE49-F238E27FC236}">
                  <a16:creationId xmlns:a16="http://schemas.microsoft.com/office/drawing/2014/main" id="{261E505F-2400-44FE-AF04-892FB7988700}"/>
                </a:ext>
              </a:extLst>
            </p:cNvPr>
            <p:cNvSpPr/>
            <p:nvPr/>
          </p:nvSpPr>
          <p:spPr>
            <a:xfrm>
              <a:off x="2674956" y="2411623"/>
              <a:ext cx="1349535" cy="193436"/>
            </a:xfrm>
            <a:custGeom>
              <a:avLst/>
              <a:gdLst>
                <a:gd name="connsiteX0" fmla="*/ 0 w 1921565"/>
                <a:gd name="connsiteY0" fmla="*/ 519349 h 520624"/>
                <a:gd name="connsiteX1" fmla="*/ 357809 w 1921565"/>
                <a:gd name="connsiteY1" fmla="*/ 439836 h 520624"/>
                <a:gd name="connsiteX2" fmla="*/ 967409 w 1921565"/>
                <a:gd name="connsiteY2" fmla="*/ 2514 h 520624"/>
                <a:gd name="connsiteX3" fmla="*/ 1431235 w 1921565"/>
                <a:gd name="connsiteY3" fmla="*/ 267557 h 520624"/>
                <a:gd name="connsiteX4" fmla="*/ 1696278 w 1921565"/>
                <a:gd name="connsiteY4" fmla="*/ 413331 h 520624"/>
                <a:gd name="connsiteX5" fmla="*/ 1921565 w 1921565"/>
                <a:gd name="connsiteY5" fmla="*/ 426583 h 52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1565" h="520624">
                  <a:moveTo>
                    <a:pt x="0" y="519349"/>
                  </a:moveTo>
                  <a:cubicBezTo>
                    <a:pt x="98287" y="522662"/>
                    <a:pt x="196574" y="525975"/>
                    <a:pt x="357809" y="439836"/>
                  </a:cubicBezTo>
                  <a:cubicBezTo>
                    <a:pt x="519044" y="353697"/>
                    <a:pt x="788505" y="31227"/>
                    <a:pt x="967409" y="2514"/>
                  </a:cubicBezTo>
                  <a:cubicBezTo>
                    <a:pt x="1146313" y="-26199"/>
                    <a:pt x="1309757" y="199088"/>
                    <a:pt x="1431235" y="267557"/>
                  </a:cubicBezTo>
                  <a:cubicBezTo>
                    <a:pt x="1552713" y="336026"/>
                    <a:pt x="1614556" y="386827"/>
                    <a:pt x="1696278" y="413331"/>
                  </a:cubicBezTo>
                  <a:cubicBezTo>
                    <a:pt x="1778000" y="439835"/>
                    <a:pt x="1849782" y="433209"/>
                    <a:pt x="1921565" y="426583"/>
                  </a:cubicBezTo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Conector recto de flecha 8">
              <a:extLst>
                <a:ext uri="{FF2B5EF4-FFF2-40B4-BE49-F238E27FC236}">
                  <a16:creationId xmlns:a16="http://schemas.microsoft.com/office/drawing/2014/main" id="{EE1676CE-B981-4D0E-B798-74A3A016C04D}"/>
                </a:ext>
              </a:extLst>
            </p:cNvPr>
            <p:cNvCxnSpPr>
              <a:cxnSpLocks/>
            </p:cNvCxnSpPr>
            <p:nvPr/>
          </p:nvCxnSpPr>
          <p:spPr>
            <a:xfrm>
              <a:off x="3347883" y="2323010"/>
              <a:ext cx="0" cy="282049"/>
            </a:xfrm>
            <a:prstGeom prst="straightConnector1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F1213DD1-84B5-4D06-BD3D-D3954C2CE18E}"/>
                </a:ext>
              </a:extLst>
            </p:cNvPr>
            <p:cNvSpPr/>
            <p:nvPr/>
          </p:nvSpPr>
          <p:spPr>
            <a:xfrm>
              <a:off x="2674956" y="1600904"/>
              <a:ext cx="1067571" cy="4683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uadroTexto 10">
                  <a:extLst>
                    <a:ext uri="{FF2B5EF4-FFF2-40B4-BE49-F238E27FC236}">
                      <a16:creationId xmlns:a16="http://schemas.microsoft.com/office/drawing/2014/main" id="{E9503858-B7F2-460D-A60C-8D2BBB70EC29}"/>
                    </a:ext>
                  </a:extLst>
                </p:cNvPr>
                <p:cNvSpPr txBox="1"/>
                <p:nvPr/>
              </p:nvSpPr>
              <p:spPr>
                <a:xfrm>
                  <a:off x="834229" y="2481102"/>
                  <a:ext cx="612290" cy="40248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s-AR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0" lang="es-AR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s-AR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∆</m:t>
                                </m:r>
                              </m:e>
                              <m:sup>
                                <m:r>
                                  <a:rPr kumimoji="0" lang="es-AR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∗</m:t>
                                </m:r>
                              </m:sup>
                            </m:sSup>
                          </m:e>
                          <m:sub>
                            <m:r>
                              <a:rPr kumimoji="0" lang="es-AR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𝑖</m:t>
                            </m:r>
                            <m:r>
                              <a:rPr kumimoji="0" lang="es-AR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/</m:t>
                            </m:r>
                            <m:r>
                              <a:rPr kumimoji="0" lang="es-AR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kumimoji="0" lang="es-A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1" name="CuadroTexto 70">
                  <a:extLst>
                    <a:ext uri="{FF2B5EF4-FFF2-40B4-BE49-F238E27FC236}">
                      <a16:creationId xmlns:a16="http://schemas.microsoft.com/office/drawing/2014/main" id="{7534FB7D-7BD5-4418-9B54-EAC2F48F9D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229" y="2481102"/>
                  <a:ext cx="612290" cy="402482"/>
                </a:xfrm>
                <a:prstGeom prst="rect">
                  <a:avLst/>
                </a:prstGeom>
                <a:blipFill>
                  <a:blip r:embed="rId21"/>
                  <a:stretch>
                    <a:fillRect l="-22500" r="-47500" b="-59615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48EC0BA0-21A2-4AB0-8947-69341E4A7E50}"/>
                    </a:ext>
                  </a:extLst>
                </p:cNvPr>
                <p:cNvSpPr txBox="1"/>
                <p:nvPr/>
              </p:nvSpPr>
              <p:spPr>
                <a:xfrm>
                  <a:off x="4013472" y="2213520"/>
                  <a:ext cx="612290" cy="39895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s-AR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0" lang="es-AR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s-AR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∆</m:t>
                                </m:r>
                              </m:e>
                              <m:sup>
                                <m:r>
                                  <a:rPr kumimoji="0" lang="es-AR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∗</m:t>
                                </m:r>
                              </m:sup>
                            </m:sSup>
                          </m:e>
                          <m:sub>
                            <m:r>
                              <a:rPr kumimoji="0" lang="es-AR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𝑑𝑖𝑓𝑓</m:t>
                            </m:r>
                          </m:sub>
                        </m:sSub>
                      </m:oMath>
                    </m:oMathPara>
                  </a14:m>
                  <a:endParaRPr kumimoji="0" lang="es-A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0" name="CuadroTexto 69">
                  <a:extLst>
                    <a:ext uri="{FF2B5EF4-FFF2-40B4-BE49-F238E27FC236}">
                      <a16:creationId xmlns:a16="http://schemas.microsoft.com/office/drawing/2014/main" id="{CFD741EC-78F0-458D-AA0E-0D26A78D57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3472" y="2213520"/>
                  <a:ext cx="612290" cy="398955"/>
                </a:xfrm>
                <a:prstGeom prst="rect">
                  <a:avLst/>
                </a:prstGeom>
                <a:blipFill>
                  <a:blip r:embed="rId10"/>
                  <a:stretch>
                    <a:fillRect l="-16832" r="-45545" b="-25758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0E008BE6-6549-47BD-861D-3B45518427C4}"/>
                </a:ext>
              </a:extLst>
            </p:cNvPr>
            <p:cNvCxnSpPr>
              <a:cxnSpLocks/>
            </p:cNvCxnSpPr>
            <p:nvPr/>
          </p:nvCxnSpPr>
          <p:spPr>
            <a:xfrm>
              <a:off x="1638568" y="2952647"/>
              <a:ext cx="3675" cy="352995"/>
            </a:xfrm>
            <a:prstGeom prst="straightConnector1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9" name="Imagen 18">
            <a:extLst>
              <a:ext uri="{FF2B5EF4-FFF2-40B4-BE49-F238E27FC236}">
                <a16:creationId xmlns:a16="http://schemas.microsoft.com/office/drawing/2014/main" id="{EBBED0F2-8078-4E8C-855B-49E5A195BAAC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470677" y="1788310"/>
            <a:ext cx="3428482" cy="7836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Elipse 19">
            <a:extLst>
              <a:ext uri="{FF2B5EF4-FFF2-40B4-BE49-F238E27FC236}">
                <a16:creationId xmlns:a16="http://schemas.microsoft.com/office/drawing/2014/main" id="{E7299478-EAA6-4F31-A73D-442F5A2F53B3}"/>
              </a:ext>
            </a:extLst>
          </p:cNvPr>
          <p:cNvSpPr/>
          <p:nvPr/>
        </p:nvSpPr>
        <p:spPr>
          <a:xfrm>
            <a:off x="4645036" y="1801622"/>
            <a:ext cx="516835" cy="51785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AE5690EA-7561-4B31-93CE-293B1B56578F}"/>
              </a:ext>
            </a:extLst>
          </p:cNvPr>
          <p:cNvGrpSpPr/>
          <p:nvPr/>
        </p:nvGrpSpPr>
        <p:grpSpPr>
          <a:xfrm>
            <a:off x="5843336" y="1770259"/>
            <a:ext cx="1773201" cy="849328"/>
            <a:chOff x="6969690" y="3711767"/>
            <a:chExt cx="1755729" cy="840015"/>
          </a:xfrm>
        </p:grpSpPr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AFF92257-4929-4C2E-AE9A-43B07385C494}"/>
                </a:ext>
              </a:extLst>
            </p:cNvPr>
            <p:cNvSpPr/>
            <p:nvPr/>
          </p:nvSpPr>
          <p:spPr>
            <a:xfrm>
              <a:off x="6969690" y="3711767"/>
              <a:ext cx="1028526" cy="51785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3" name="Conector recto de flecha 22">
              <a:extLst>
                <a:ext uri="{FF2B5EF4-FFF2-40B4-BE49-F238E27FC236}">
                  <a16:creationId xmlns:a16="http://schemas.microsoft.com/office/drawing/2014/main" id="{43392947-9371-4A2F-A967-CE912A5FE57A}"/>
                </a:ext>
              </a:extLst>
            </p:cNvPr>
            <p:cNvCxnSpPr>
              <a:cxnSpLocks/>
              <a:stCxn id="22" idx="6"/>
            </p:cNvCxnSpPr>
            <p:nvPr/>
          </p:nvCxnSpPr>
          <p:spPr>
            <a:xfrm>
              <a:off x="7998216" y="3970694"/>
              <a:ext cx="727203" cy="58108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F872E6E3-0E7C-45BC-B883-DDF740C50A64}"/>
              </a:ext>
            </a:extLst>
          </p:cNvPr>
          <p:cNvCxnSpPr>
            <a:cxnSpLocks/>
            <a:stCxn id="20" idx="3"/>
          </p:cNvCxnSpPr>
          <p:nvPr/>
        </p:nvCxnSpPr>
        <p:spPr>
          <a:xfrm flipH="1">
            <a:off x="4479364" y="2243639"/>
            <a:ext cx="241361" cy="111201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6C8709CF-7732-481D-83BA-B37F9635BE28}"/>
              </a:ext>
            </a:extLst>
          </p:cNvPr>
          <p:cNvSpPr txBox="1"/>
          <p:nvPr/>
        </p:nvSpPr>
        <p:spPr>
          <a:xfrm>
            <a:off x="4389571" y="226098"/>
            <a:ext cx="2606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 err="1"/>
              <a:t>Rate</a:t>
            </a:r>
            <a:r>
              <a:rPr lang="es-MX" sz="2000" dirty="0"/>
              <a:t> </a:t>
            </a:r>
            <a:r>
              <a:rPr lang="es-MX" sz="2000" dirty="0" err="1"/>
              <a:t>constant</a:t>
            </a:r>
            <a:r>
              <a:rPr lang="es-MX" sz="2000" dirty="0"/>
              <a:t> </a:t>
            </a:r>
            <a:r>
              <a:rPr lang="es-MX" sz="2000" dirty="0" err="1"/>
              <a:t>equation</a:t>
            </a:r>
            <a:endParaRPr lang="es-AR" sz="2000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0EDFF94-7D2F-4825-8B36-B03CB8F54538}"/>
              </a:ext>
            </a:extLst>
          </p:cNvPr>
          <p:cNvSpPr txBox="1"/>
          <p:nvPr/>
        </p:nvSpPr>
        <p:spPr>
          <a:xfrm>
            <a:off x="4537842" y="3015483"/>
            <a:ext cx="168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Energy </a:t>
            </a:r>
            <a:r>
              <a:rPr lang="es-MX" b="1" dirty="0" err="1"/>
              <a:t>barrier</a:t>
            </a:r>
            <a:endParaRPr lang="es-AR" b="1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BF349A1F-EE00-416C-A6D6-F5D319EDCF6B}"/>
              </a:ext>
            </a:extLst>
          </p:cNvPr>
          <p:cNvSpPr txBox="1"/>
          <p:nvPr/>
        </p:nvSpPr>
        <p:spPr>
          <a:xfrm>
            <a:off x="7616537" y="2094909"/>
            <a:ext cx="18480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err="1"/>
              <a:t>Hamiltonian</a:t>
            </a:r>
            <a:r>
              <a:rPr lang="es-MX" sz="1400" dirty="0"/>
              <a:t> </a:t>
            </a:r>
            <a:r>
              <a:rPr lang="es-MX" sz="1400" dirty="0" err="1"/>
              <a:t>of</a:t>
            </a:r>
            <a:r>
              <a:rPr lang="es-MX" sz="1400" dirty="0"/>
              <a:t> final and </a:t>
            </a:r>
            <a:r>
              <a:rPr lang="es-MX" sz="1400" dirty="0" err="1"/>
              <a:t>initial</a:t>
            </a:r>
            <a:r>
              <a:rPr lang="es-MX" sz="1400" dirty="0"/>
              <a:t> </a:t>
            </a:r>
            <a:r>
              <a:rPr lang="es-MX" sz="1400" dirty="0" err="1"/>
              <a:t>configurations</a:t>
            </a:r>
            <a:r>
              <a:rPr lang="es-MX" sz="1400" dirty="0"/>
              <a:t> </a:t>
            </a:r>
            <a:r>
              <a:rPr lang="es-MX" sz="1400" dirty="0" err="1"/>
              <a:t>of</a:t>
            </a:r>
            <a:r>
              <a:rPr lang="es-MX" sz="1400" dirty="0"/>
              <a:t> </a:t>
            </a:r>
            <a:r>
              <a:rPr lang="es-MX" sz="1400" dirty="0" err="1"/>
              <a:t>the</a:t>
            </a:r>
            <a:r>
              <a:rPr lang="es-MX" sz="1400" dirty="0"/>
              <a:t> </a:t>
            </a:r>
            <a:r>
              <a:rPr lang="es-MX" sz="1400" dirty="0" err="1"/>
              <a:t>lattice</a:t>
            </a:r>
            <a:endParaRPr lang="es-AR" sz="1400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9ADF54D4-403F-4678-85C4-4A7701D27FE0}"/>
              </a:ext>
            </a:extLst>
          </p:cNvPr>
          <p:cNvSpPr/>
          <p:nvPr/>
        </p:nvSpPr>
        <p:spPr>
          <a:xfrm>
            <a:off x="9140184" y="2276326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[2]</a:t>
            </a:r>
            <a:endParaRPr lang="es-AR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44B6706-2F21-450A-AB4E-8480C83CCC50}"/>
              </a:ext>
            </a:extLst>
          </p:cNvPr>
          <p:cNvSpPr txBox="1"/>
          <p:nvPr/>
        </p:nvSpPr>
        <p:spPr>
          <a:xfrm>
            <a:off x="2340612" y="4778145"/>
            <a:ext cx="3695371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Energy </a:t>
            </a:r>
            <a:r>
              <a:rPr lang="es-MX" dirty="0" err="1"/>
              <a:t>barriers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calculate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 DFT!</a:t>
            </a:r>
            <a:endParaRPr lang="es-AR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B31F0DE3-9CE9-4A4D-AF64-FEF99541F422}"/>
              </a:ext>
            </a:extLst>
          </p:cNvPr>
          <p:cNvSpPr txBox="1"/>
          <p:nvPr/>
        </p:nvSpPr>
        <p:spPr>
          <a:xfrm>
            <a:off x="7616537" y="3130231"/>
            <a:ext cx="4256486" cy="646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 err="1"/>
              <a:t>We</a:t>
            </a:r>
            <a:r>
              <a:rPr lang="es-MX" dirty="0"/>
              <a:t> can </a:t>
            </a:r>
            <a:r>
              <a:rPr lang="es-MX" dirty="0" err="1"/>
              <a:t>also</a:t>
            </a:r>
            <a:r>
              <a:rPr lang="es-MX" dirty="0"/>
              <a:t> </a:t>
            </a:r>
            <a:r>
              <a:rPr lang="es-MX" dirty="0" err="1"/>
              <a:t>model</a:t>
            </a:r>
            <a:r>
              <a:rPr lang="es-MX" dirty="0"/>
              <a:t> a </a:t>
            </a:r>
            <a:r>
              <a:rPr lang="es-MX" dirty="0" err="1"/>
              <a:t>Hamiltonian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 DFT </a:t>
            </a:r>
          </a:p>
          <a:p>
            <a:r>
              <a:rPr lang="es-MX" dirty="0"/>
              <a:t>(</a:t>
            </a:r>
            <a:r>
              <a:rPr lang="es-MX" dirty="0" err="1"/>
              <a:t>second</a:t>
            </a:r>
            <a:r>
              <a:rPr lang="es-MX" dirty="0"/>
              <a:t> step?)</a:t>
            </a:r>
            <a:endParaRPr lang="es-AR" dirty="0"/>
          </a:p>
        </p:txBody>
      </p:sp>
      <p:pic>
        <p:nvPicPr>
          <p:cNvPr id="31" name="Picture 2" descr="Ilustración de Señal De Advertencia Icono De Atención Signo De Exclamación  y más Vectores Libres de Derechos de Concentración - iStock">
            <a:extLst>
              <a:ext uri="{FF2B5EF4-FFF2-40B4-BE49-F238E27FC236}">
                <a16:creationId xmlns:a16="http://schemas.microsoft.com/office/drawing/2014/main" id="{39BFE897-20FC-4C5D-B1D4-3AF7F35C1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040" y="4121744"/>
            <a:ext cx="647530" cy="647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Ilustración de Señal De Advertencia Icono De Atención Signo De Exclamación  y más Vectores Libres de Derechos de Concentración - iStock">
            <a:extLst>
              <a:ext uri="{FF2B5EF4-FFF2-40B4-BE49-F238E27FC236}">
                <a16:creationId xmlns:a16="http://schemas.microsoft.com/office/drawing/2014/main" id="{AD56701C-B247-4C73-A905-B2478DA05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669" y="2387019"/>
            <a:ext cx="647530" cy="647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Elipse 32">
            <a:extLst>
              <a:ext uri="{FF2B5EF4-FFF2-40B4-BE49-F238E27FC236}">
                <a16:creationId xmlns:a16="http://schemas.microsoft.com/office/drawing/2014/main" id="{B177B556-7F7B-4827-A301-5D0E2C7112C5}"/>
              </a:ext>
            </a:extLst>
          </p:cNvPr>
          <p:cNvSpPr/>
          <p:nvPr/>
        </p:nvSpPr>
        <p:spPr>
          <a:xfrm>
            <a:off x="3814442" y="1963039"/>
            <a:ext cx="516835" cy="51785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A360EEB9-2352-4248-9B0D-6135BDEE9149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1866626" y="2221967"/>
            <a:ext cx="1947816" cy="45056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DF5004EF-8F86-45A8-839D-C197E4FE5E02}"/>
              </a:ext>
            </a:extLst>
          </p:cNvPr>
          <p:cNvSpPr txBox="1"/>
          <p:nvPr/>
        </p:nvSpPr>
        <p:spPr>
          <a:xfrm>
            <a:off x="6503757" y="5824670"/>
            <a:ext cx="5438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i="1" dirty="0"/>
              <a:t>[2] E.M. </a:t>
            </a:r>
            <a:r>
              <a:rPr lang="es-AR" sz="1200" i="1" dirty="0" err="1"/>
              <a:t>Perassi</a:t>
            </a:r>
            <a:r>
              <a:rPr lang="es-AR" sz="1200" i="1" dirty="0"/>
              <a:t> and E.P.M. Leiva, </a:t>
            </a:r>
            <a:r>
              <a:rPr lang="es-AR" sz="1200" i="1" dirty="0" err="1"/>
              <a:t>Electrochemistry</a:t>
            </a:r>
            <a:r>
              <a:rPr lang="es-AR" sz="1200" i="1" dirty="0"/>
              <a:t> </a:t>
            </a:r>
            <a:r>
              <a:rPr lang="es-AR" sz="1200" i="1" dirty="0" err="1"/>
              <a:t>Communications</a:t>
            </a:r>
            <a:r>
              <a:rPr lang="es-AR" sz="1200" i="1" dirty="0"/>
              <a:t> 65 (2016) 48–52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2168F951-4DEA-447F-B4D6-380A56D6A2CB}"/>
              </a:ext>
            </a:extLst>
          </p:cNvPr>
          <p:cNvSpPr/>
          <p:nvPr/>
        </p:nvSpPr>
        <p:spPr>
          <a:xfrm>
            <a:off x="6556239" y="5568363"/>
            <a:ext cx="47559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200" i="1" dirty="0"/>
              <a:t>[1] Mitchell et al. </a:t>
            </a:r>
            <a:r>
              <a:rPr lang="es-AR" sz="1200" i="1" dirty="0" err="1"/>
              <a:t>Journal</a:t>
            </a:r>
            <a:r>
              <a:rPr lang="es-AR" sz="1200" i="1" dirty="0"/>
              <a:t> </a:t>
            </a:r>
            <a:r>
              <a:rPr lang="es-AR" sz="1200" i="1" dirty="0" err="1"/>
              <a:t>of</a:t>
            </a:r>
            <a:r>
              <a:rPr lang="es-AR" sz="1200" i="1" dirty="0"/>
              <a:t> </a:t>
            </a:r>
            <a:r>
              <a:rPr lang="es-AR" sz="1200" i="1" dirty="0" err="1"/>
              <a:t>Electroanalytical</a:t>
            </a:r>
            <a:r>
              <a:rPr lang="es-AR" sz="1200" i="1" dirty="0"/>
              <a:t> </a:t>
            </a:r>
            <a:r>
              <a:rPr lang="es-AR" sz="1200" i="1" dirty="0" err="1"/>
              <a:t>Chemistry</a:t>
            </a:r>
            <a:r>
              <a:rPr lang="es-AR" sz="1200" i="1" dirty="0"/>
              <a:t> 493 (2000) 68–74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C686C01C-73CE-4980-A8BD-DD57CC7C719C}"/>
              </a:ext>
            </a:extLst>
          </p:cNvPr>
          <p:cNvSpPr txBox="1"/>
          <p:nvPr/>
        </p:nvSpPr>
        <p:spPr>
          <a:xfrm>
            <a:off x="6546089" y="6111490"/>
            <a:ext cx="28258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i="1" dirty="0"/>
              <a:t>[3] K. </a:t>
            </a:r>
            <a:r>
              <a:rPr lang="es-AR" sz="1200" i="1" dirty="0" err="1"/>
              <a:t>Toyoura</a:t>
            </a:r>
            <a:r>
              <a:rPr lang="es-AR" sz="1200" i="1" dirty="0"/>
              <a:t> et al. </a:t>
            </a:r>
            <a:r>
              <a:rPr lang="es-AR" sz="1200" i="1" dirty="0" err="1"/>
              <a:t>Phys</a:t>
            </a:r>
            <a:r>
              <a:rPr lang="es-AR" sz="1200" i="1" dirty="0"/>
              <a:t>. Rev. B 78 (2008)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9C70F374-33D8-4D1B-87FF-903FD063EDFA}"/>
              </a:ext>
            </a:extLst>
          </p:cNvPr>
          <p:cNvSpPr txBox="1"/>
          <p:nvPr/>
        </p:nvSpPr>
        <p:spPr>
          <a:xfrm>
            <a:off x="357254" y="2596981"/>
            <a:ext cx="17828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 err="1"/>
              <a:t>Pre-exponential</a:t>
            </a:r>
            <a:r>
              <a:rPr lang="es-MX" sz="1600" b="1" dirty="0"/>
              <a:t> (</a:t>
            </a:r>
            <a:r>
              <a:rPr lang="es-MX" sz="1600" b="1" dirty="0" err="1"/>
              <a:t>vibrational</a:t>
            </a:r>
            <a:r>
              <a:rPr lang="es-MX" sz="1600" b="1" dirty="0"/>
              <a:t>) factor </a:t>
            </a:r>
            <a:r>
              <a:rPr lang="es-MX" sz="1600" dirty="0"/>
              <a:t>[3]</a:t>
            </a:r>
            <a:endParaRPr lang="es-AR" sz="1600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D27263E4-AD94-4DAB-9FD4-F0B06E9E6D68}"/>
              </a:ext>
            </a:extLst>
          </p:cNvPr>
          <p:cNvSpPr txBox="1"/>
          <p:nvPr/>
        </p:nvSpPr>
        <p:spPr>
          <a:xfrm>
            <a:off x="1969821" y="690302"/>
            <a:ext cx="7252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rate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each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events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calculated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next</a:t>
            </a:r>
            <a:r>
              <a:rPr lang="es-MX" dirty="0"/>
              <a:t> </a:t>
            </a:r>
            <a:r>
              <a:rPr lang="es-MX" dirty="0" err="1"/>
              <a:t>equation</a:t>
            </a:r>
            <a:r>
              <a:rPr lang="es-MX" dirty="0"/>
              <a:t>, </a:t>
            </a:r>
            <a:r>
              <a:rPr lang="es-MX" dirty="0" err="1"/>
              <a:t>this</a:t>
            </a:r>
            <a:r>
              <a:rPr lang="es-MX" dirty="0"/>
              <a:t> </a:t>
            </a:r>
            <a:r>
              <a:rPr lang="es-MX" dirty="0" err="1"/>
              <a:t>equation</a:t>
            </a:r>
            <a:r>
              <a:rPr lang="es-MX" dirty="0"/>
              <a:t> emerges </a:t>
            </a:r>
            <a:r>
              <a:rPr lang="es-MX" dirty="0" err="1"/>
              <a:t>from</a:t>
            </a:r>
            <a:r>
              <a:rPr lang="es-MX" dirty="0"/>
              <a:t> </a:t>
            </a:r>
            <a:r>
              <a:rPr lang="es-MX" dirty="0" err="1"/>
              <a:t>transition</a:t>
            </a:r>
            <a:r>
              <a:rPr lang="es-MX" dirty="0"/>
              <a:t> </a:t>
            </a:r>
            <a:r>
              <a:rPr lang="es-MX" dirty="0" err="1"/>
              <a:t>state</a:t>
            </a:r>
            <a:r>
              <a:rPr lang="es-MX" dirty="0"/>
              <a:t> </a:t>
            </a:r>
            <a:r>
              <a:rPr lang="es-MX" dirty="0" err="1"/>
              <a:t>theory</a:t>
            </a:r>
            <a:r>
              <a:rPr lang="es-MX" dirty="0"/>
              <a:t> </a:t>
            </a:r>
            <a:r>
              <a:rPr lang="es-AR" dirty="0"/>
              <a:t>[1]</a:t>
            </a:r>
            <a:r>
              <a:rPr lang="es-MX" dirty="0"/>
              <a:t>. In </a:t>
            </a:r>
            <a:r>
              <a:rPr lang="es-MX" dirty="0" err="1"/>
              <a:t>kMC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rates</a:t>
            </a:r>
            <a:r>
              <a:rPr lang="es-MX" dirty="0"/>
              <a:t> are </a:t>
            </a:r>
            <a:r>
              <a:rPr lang="es-MX" dirty="0" err="1"/>
              <a:t>equivalent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transitions</a:t>
            </a:r>
            <a:r>
              <a:rPr lang="es-MX" dirty="0"/>
              <a:t> </a:t>
            </a:r>
            <a:r>
              <a:rPr lang="es-MX" dirty="0" err="1"/>
              <a:t>probabilities</a:t>
            </a:r>
            <a:r>
              <a:rPr lang="es-MX" dirty="0"/>
              <a:t>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0073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CC46639-E6BB-4842-A211-906C35780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55"/>
            <a:ext cx="10515600" cy="1325563"/>
          </a:xfrm>
        </p:spPr>
        <p:txBody>
          <a:bodyPr/>
          <a:lstStyle/>
          <a:p>
            <a:r>
              <a:rPr lang="es-MX" dirty="0" err="1"/>
              <a:t>Hamiltonian</a:t>
            </a:r>
            <a:r>
              <a:rPr lang="es-MX" dirty="0"/>
              <a:t> </a:t>
            </a:r>
            <a:r>
              <a:rPr lang="es-MX" dirty="0" err="1"/>
              <a:t>details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960D0B2-1D81-4BB2-AC9C-A877AE04B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515" y="2684888"/>
            <a:ext cx="3638900" cy="293187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0548A72-9974-4EDB-A163-CFB050984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415" y="2608249"/>
            <a:ext cx="3859322" cy="308514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BD01408-8AFF-418C-9EDE-F7AB68940EAD}"/>
              </a:ext>
            </a:extLst>
          </p:cNvPr>
          <p:cNvSpPr txBox="1"/>
          <p:nvPr/>
        </p:nvSpPr>
        <p:spPr>
          <a:xfrm>
            <a:off x="932204" y="1141140"/>
            <a:ext cx="7963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We</a:t>
            </a:r>
            <a:r>
              <a:rPr lang="es-MX" dirty="0"/>
              <a:t> </a:t>
            </a:r>
            <a:r>
              <a:rPr lang="es-MX" dirty="0" err="1"/>
              <a:t>used</a:t>
            </a:r>
            <a:r>
              <a:rPr lang="es-MX" dirty="0"/>
              <a:t> a </a:t>
            </a:r>
            <a:r>
              <a:rPr lang="es-MX" dirty="0" err="1"/>
              <a:t>semi-empirical</a:t>
            </a:r>
            <a:r>
              <a:rPr lang="es-MX" dirty="0"/>
              <a:t> </a:t>
            </a:r>
            <a:r>
              <a:rPr lang="es-MX" dirty="0" err="1"/>
              <a:t>Hamiltonian</a:t>
            </a:r>
            <a:r>
              <a:rPr lang="es-MX" dirty="0"/>
              <a:t> </a:t>
            </a:r>
            <a:r>
              <a:rPr lang="es-MX" dirty="0" err="1"/>
              <a:t>developed</a:t>
            </a:r>
            <a:r>
              <a:rPr lang="es-MX" dirty="0"/>
              <a:t> </a:t>
            </a:r>
            <a:r>
              <a:rPr lang="es-MX" dirty="0" err="1"/>
              <a:t>by</a:t>
            </a:r>
            <a:r>
              <a:rPr lang="es-MX" dirty="0"/>
              <a:t> </a:t>
            </a:r>
            <a:r>
              <a:rPr lang="es-MX" dirty="0" err="1"/>
              <a:t>Perassi</a:t>
            </a:r>
            <a:r>
              <a:rPr lang="es-MX" dirty="0"/>
              <a:t> and Leiva [2] </a:t>
            </a:r>
            <a:r>
              <a:rPr lang="es-MX" dirty="0" err="1"/>
              <a:t>to</a:t>
            </a:r>
            <a:r>
              <a:rPr lang="es-MX" dirty="0"/>
              <a:t> reproduce </a:t>
            </a:r>
            <a:r>
              <a:rPr lang="es-MX" dirty="0" err="1"/>
              <a:t>stage</a:t>
            </a:r>
            <a:r>
              <a:rPr lang="es-MX" dirty="0"/>
              <a:t> 2-stage 1 </a:t>
            </a:r>
            <a:r>
              <a:rPr lang="es-MX" dirty="0" err="1"/>
              <a:t>transition</a:t>
            </a:r>
            <a:r>
              <a:rPr lang="es-MX" dirty="0"/>
              <a:t> (</a:t>
            </a:r>
            <a:r>
              <a:rPr lang="es-MX" dirty="0" err="1"/>
              <a:t>isotherm</a:t>
            </a:r>
            <a:r>
              <a:rPr lang="es-MX" dirty="0"/>
              <a:t> and </a:t>
            </a:r>
            <a:r>
              <a:rPr lang="es-MX" dirty="0" err="1"/>
              <a:t>partial</a:t>
            </a:r>
            <a:r>
              <a:rPr lang="es-MX" dirty="0"/>
              <a:t> molar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entropy</a:t>
            </a:r>
            <a:r>
              <a:rPr lang="es-MX" dirty="0"/>
              <a:t> </a:t>
            </a:r>
            <a:r>
              <a:rPr lang="es-MX" dirty="0" err="1"/>
              <a:t>profiles</a:t>
            </a:r>
            <a:r>
              <a:rPr lang="es-MX" dirty="0"/>
              <a:t>, </a:t>
            </a:r>
            <a:r>
              <a:rPr lang="es-MX" dirty="0" err="1"/>
              <a:t>see</a:t>
            </a:r>
            <a:r>
              <a:rPr lang="es-MX" dirty="0"/>
              <a:t> figure). </a:t>
            </a:r>
            <a:r>
              <a:rPr lang="es-MX" dirty="0" err="1"/>
              <a:t>Equilibrium</a:t>
            </a:r>
            <a:r>
              <a:rPr lang="es-MX" dirty="0"/>
              <a:t> </a:t>
            </a:r>
            <a:r>
              <a:rPr lang="es-MX" dirty="0" err="1"/>
              <a:t>grand</a:t>
            </a:r>
            <a:r>
              <a:rPr lang="es-MX" dirty="0"/>
              <a:t> canonical Monte Carlo </a:t>
            </a:r>
            <a:r>
              <a:rPr lang="es-MX" dirty="0" err="1"/>
              <a:t>simulations</a:t>
            </a:r>
            <a:r>
              <a:rPr lang="es-MX" dirty="0"/>
              <a:t> </a:t>
            </a:r>
            <a:r>
              <a:rPr lang="es-MX" dirty="0" err="1"/>
              <a:t>were</a:t>
            </a:r>
            <a:r>
              <a:rPr lang="es-MX" dirty="0"/>
              <a:t> </a:t>
            </a:r>
            <a:r>
              <a:rPr lang="es-MX" dirty="0" err="1"/>
              <a:t>used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this</a:t>
            </a:r>
            <a:r>
              <a:rPr lang="es-MX" dirty="0"/>
              <a:t> </a:t>
            </a:r>
            <a:r>
              <a:rPr lang="es-MX" dirty="0" err="1"/>
              <a:t>purpose</a:t>
            </a:r>
            <a:r>
              <a:rPr lang="es-MX" dirty="0"/>
              <a:t>.</a:t>
            </a:r>
            <a:endParaRPr lang="es-AR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A4DF54B-4A09-4FC2-BA4B-51BF6E50CB8E}"/>
              </a:ext>
            </a:extLst>
          </p:cNvPr>
          <p:cNvSpPr txBox="1"/>
          <p:nvPr/>
        </p:nvSpPr>
        <p:spPr>
          <a:xfrm>
            <a:off x="6462704" y="6380233"/>
            <a:ext cx="5438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i="1" dirty="0"/>
              <a:t>[2] E.M. </a:t>
            </a:r>
            <a:r>
              <a:rPr lang="es-AR" sz="1200" i="1" dirty="0" err="1"/>
              <a:t>Perassi</a:t>
            </a:r>
            <a:r>
              <a:rPr lang="es-AR" sz="1200" i="1" dirty="0"/>
              <a:t> and E.P.M. Leiva, </a:t>
            </a:r>
            <a:r>
              <a:rPr lang="es-AR" sz="1200" i="1" dirty="0" err="1"/>
              <a:t>Electrochemistry</a:t>
            </a:r>
            <a:r>
              <a:rPr lang="es-AR" sz="1200" i="1" dirty="0"/>
              <a:t> </a:t>
            </a:r>
            <a:r>
              <a:rPr lang="es-AR" sz="1200" i="1" dirty="0" err="1"/>
              <a:t>Communications</a:t>
            </a:r>
            <a:r>
              <a:rPr lang="es-AR" sz="1200" i="1" dirty="0"/>
              <a:t> 65 (2016) 48–52</a:t>
            </a:r>
          </a:p>
        </p:txBody>
      </p:sp>
    </p:spTree>
    <p:extLst>
      <p:ext uri="{BB962C8B-B14F-4D97-AF65-F5344CB8AC3E}">
        <p14:creationId xmlns:p14="http://schemas.microsoft.com/office/powerpoint/2010/main" val="325600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76BC75-40EA-46AF-B671-F527EF3B8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596" y="-28121"/>
            <a:ext cx="10515600" cy="1325563"/>
          </a:xfrm>
        </p:spPr>
        <p:txBody>
          <a:bodyPr/>
          <a:lstStyle/>
          <a:p>
            <a:r>
              <a:rPr lang="es-MX" dirty="0" err="1"/>
              <a:t>Hamiltonian</a:t>
            </a:r>
            <a:r>
              <a:rPr lang="es-MX" dirty="0"/>
              <a:t> </a:t>
            </a:r>
            <a:r>
              <a:rPr lang="es-MX" dirty="0" err="1"/>
              <a:t>details</a:t>
            </a:r>
            <a:endParaRPr lang="es-AR" dirty="0"/>
          </a:p>
        </p:txBody>
      </p:sp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3E6F5863-5B24-43DA-9AEF-FEA0529021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107650"/>
              </p:ext>
            </p:extLst>
          </p:nvPr>
        </p:nvGraphicFramePr>
        <p:xfrm>
          <a:off x="5555311" y="1158884"/>
          <a:ext cx="5765089" cy="782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3" imgW="2527300" imgH="368300" progId="Equation.DSMT4">
                  <p:embed/>
                </p:oleObj>
              </mc:Choice>
              <mc:Fallback>
                <p:oleObj name="Equation" r:id="rId3" imgW="2527300" imgH="368300" progId="Equation.DSMT4">
                  <p:embed/>
                  <p:pic>
                    <p:nvPicPr>
                      <p:cNvPr id="5" name="Objeto 4">
                        <a:extLst>
                          <a:ext uri="{FF2B5EF4-FFF2-40B4-BE49-F238E27FC236}">
                            <a16:creationId xmlns:a16="http://schemas.microsoft.com/office/drawing/2014/main" id="{DD679D51-3BB9-440A-99E1-E7077D2BB6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5311" y="1158884"/>
                        <a:ext cx="5765089" cy="78251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upo 5">
            <a:extLst>
              <a:ext uri="{FF2B5EF4-FFF2-40B4-BE49-F238E27FC236}">
                <a16:creationId xmlns:a16="http://schemas.microsoft.com/office/drawing/2014/main" id="{32C81E03-2B0E-44CC-8051-7D1E1123CC6A}"/>
              </a:ext>
            </a:extLst>
          </p:cNvPr>
          <p:cNvGrpSpPr/>
          <p:nvPr/>
        </p:nvGrpSpPr>
        <p:grpSpPr>
          <a:xfrm>
            <a:off x="4106026" y="2872745"/>
            <a:ext cx="2898569" cy="2141395"/>
            <a:chOff x="785502" y="2661015"/>
            <a:chExt cx="3768623" cy="3154177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922665DF-02C5-4ABF-A14D-94D25616BA8E}"/>
                </a:ext>
              </a:extLst>
            </p:cNvPr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317" y="2976393"/>
              <a:ext cx="3130879" cy="24336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314A0FA7-EDF2-47A8-B41C-72DAE1855C42}"/>
                </a:ext>
              </a:extLst>
            </p:cNvPr>
            <p:cNvSpPr/>
            <p:nvPr/>
          </p:nvSpPr>
          <p:spPr>
            <a:xfrm>
              <a:off x="785502" y="2661015"/>
              <a:ext cx="3768623" cy="3154177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90CEC591-E28E-4C0D-B240-C9FFDDDE0986}"/>
              </a:ext>
            </a:extLst>
          </p:cNvPr>
          <p:cNvSpPr/>
          <p:nvPr/>
        </p:nvSpPr>
        <p:spPr>
          <a:xfrm>
            <a:off x="7202172" y="1276502"/>
            <a:ext cx="824134" cy="61757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993943B1-5422-4B3E-AC91-9A48D2D53A2A}"/>
              </a:ext>
            </a:extLst>
          </p:cNvPr>
          <p:cNvSpPr/>
          <p:nvPr/>
        </p:nvSpPr>
        <p:spPr>
          <a:xfrm>
            <a:off x="9240516" y="1276502"/>
            <a:ext cx="824134" cy="617579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9EFDE94A-8E25-48CB-A34F-746A788DB4ED}"/>
              </a:ext>
            </a:extLst>
          </p:cNvPr>
          <p:cNvSpPr/>
          <p:nvPr/>
        </p:nvSpPr>
        <p:spPr>
          <a:xfrm>
            <a:off x="10713789" y="1288428"/>
            <a:ext cx="565071" cy="605653"/>
          </a:xfrm>
          <a:prstGeom prst="round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3355CBD-3824-417F-A190-53AB58C93B40}"/>
              </a:ext>
            </a:extLst>
          </p:cNvPr>
          <p:cNvSpPr txBox="1"/>
          <p:nvPr/>
        </p:nvSpPr>
        <p:spPr>
          <a:xfrm>
            <a:off x="5729101" y="6308997"/>
            <a:ext cx="5438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i="1" dirty="0"/>
              <a:t>[2] E.M. </a:t>
            </a:r>
            <a:r>
              <a:rPr lang="es-AR" sz="1200" i="1" dirty="0" err="1"/>
              <a:t>Perassi</a:t>
            </a:r>
            <a:r>
              <a:rPr lang="es-AR" sz="1200" i="1" dirty="0"/>
              <a:t> and E.P.M. Leiva, </a:t>
            </a:r>
            <a:r>
              <a:rPr lang="es-AR" sz="1200" i="1" dirty="0" err="1"/>
              <a:t>Electrochemistry</a:t>
            </a:r>
            <a:r>
              <a:rPr lang="es-AR" sz="1200" i="1" dirty="0"/>
              <a:t> </a:t>
            </a:r>
            <a:r>
              <a:rPr lang="es-AR" sz="1200" i="1" dirty="0" err="1"/>
              <a:t>Communications</a:t>
            </a:r>
            <a:r>
              <a:rPr lang="es-AR" sz="1200" i="1" dirty="0"/>
              <a:t> 65 (2016) 48–52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D7B3D5D-817F-4D69-894E-CEF914267DD7}"/>
              </a:ext>
            </a:extLst>
          </p:cNvPr>
          <p:cNvSpPr txBox="1"/>
          <p:nvPr/>
        </p:nvSpPr>
        <p:spPr>
          <a:xfrm>
            <a:off x="8298718" y="2192860"/>
            <a:ext cx="3485321" cy="58477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 err="1"/>
              <a:t>Repulsion</a:t>
            </a:r>
            <a:r>
              <a:rPr lang="es-ES" sz="1600" dirty="0"/>
              <a:t> </a:t>
            </a:r>
            <a:r>
              <a:rPr lang="es-ES" sz="1600" dirty="0" err="1"/>
              <a:t>term</a:t>
            </a:r>
            <a:r>
              <a:rPr lang="es-ES" sz="1600" dirty="0"/>
              <a:t> </a:t>
            </a:r>
            <a:r>
              <a:rPr lang="es-ES" sz="1600" dirty="0" err="1"/>
              <a:t>for</a:t>
            </a:r>
            <a:r>
              <a:rPr lang="es-ES" sz="1600" dirty="0"/>
              <a:t> Li-Li </a:t>
            </a:r>
            <a:r>
              <a:rPr lang="es-ES" sz="1600" dirty="0" err="1"/>
              <a:t>interactions</a:t>
            </a:r>
            <a:r>
              <a:rPr lang="es-ES" sz="1600" dirty="0"/>
              <a:t> in </a:t>
            </a:r>
            <a:r>
              <a:rPr lang="es-ES" sz="1600" dirty="0" err="1"/>
              <a:t>different</a:t>
            </a:r>
            <a:r>
              <a:rPr lang="es-ES" sz="1600" dirty="0"/>
              <a:t> </a:t>
            </a:r>
            <a:r>
              <a:rPr lang="es-ES" sz="1600" dirty="0" err="1"/>
              <a:t>layers</a:t>
            </a:r>
            <a:endParaRPr lang="es-AR" sz="1600" dirty="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66A9359B-7479-4426-AA5E-884D81818AF7}"/>
              </a:ext>
            </a:extLst>
          </p:cNvPr>
          <p:cNvCxnSpPr>
            <a:cxnSpLocks/>
          </p:cNvCxnSpPr>
          <p:nvPr/>
        </p:nvCxnSpPr>
        <p:spPr>
          <a:xfrm flipH="1">
            <a:off x="6167080" y="2691728"/>
            <a:ext cx="2108369" cy="540097"/>
          </a:xfrm>
          <a:prstGeom prst="line">
            <a:avLst/>
          </a:prstGeom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1E7EFFDD-2578-4565-A5B3-32FE6F0288CB}"/>
              </a:ext>
            </a:extLst>
          </p:cNvPr>
          <p:cNvCxnSpPr>
            <a:cxnSpLocks/>
          </p:cNvCxnSpPr>
          <p:nvPr/>
        </p:nvCxnSpPr>
        <p:spPr>
          <a:xfrm>
            <a:off x="2835172" y="3116528"/>
            <a:ext cx="1489914" cy="96938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3F89161-C344-48D7-90E1-8329CD4718AA}"/>
              </a:ext>
            </a:extLst>
          </p:cNvPr>
          <p:cNvSpPr txBox="1"/>
          <p:nvPr/>
        </p:nvSpPr>
        <p:spPr>
          <a:xfrm>
            <a:off x="627683" y="3116527"/>
            <a:ext cx="2501254" cy="5232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Lennard</a:t>
            </a:r>
            <a:r>
              <a:rPr lang="es-ES" sz="1400" dirty="0"/>
              <a:t>-Jones </a:t>
            </a:r>
            <a:r>
              <a:rPr lang="es-ES" sz="1400" dirty="0" err="1"/>
              <a:t>potential</a:t>
            </a:r>
            <a:r>
              <a:rPr lang="es-ES" sz="1400" dirty="0"/>
              <a:t> </a:t>
            </a:r>
            <a:r>
              <a:rPr lang="es-ES" sz="1400" dirty="0" err="1"/>
              <a:t>for</a:t>
            </a:r>
            <a:r>
              <a:rPr lang="es-ES" sz="1400" dirty="0"/>
              <a:t> Li-Li </a:t>
            </a:r>
            <a:r>
              <a:rPr lang="es-ES" sz="1400" dirty="0" err="1"/>
              <a:t>interactions</a:t>
            </a:r>
            <a:r>
              <a:rPr lang="es-ES" sz="1400" dirty="0"/>
              <a:t> in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same</a:t>
            </a:r>
            <a:r>
              <a:rPr lang="es-ES" sz="1400" dirty="0"/>
              <a:t> </a:t>
            </a:r>
            <a:r>
              <a:rPr lang="es-ES" sz="1400" dirty="0" err="1"/>
              <a:t>layer</a:t>
            </a:r>
            <a:endParaRPr lang="es-AR" sz="1400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F742AE59-1F51-4F3E-8AB8-E352E8B59ACF}"/>
              </a:ext>
            </a:extLst>
          </p:cNvPr>
          <p:cNvCxnSpPr>
            <a:cxnSpLocks/>
          </p:cNvCxnSpPr>
          <p:nvPr/>
        </p:nvCxnSpPr>
        <p:spPr>
          <a:xfrm flipH="1" flipV="1">
            <a:off x="6731959" y="4218792"/>
            <a:ext cx="955583" cy="1204703"/>
          </a:xfrm>
          <a:prstGeom prst="line">
            <a:avLst/>
          </a:prstGeom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4CD4D08-060F-49E4-976F-E0EE847759FC}"/>
              </a:ext>
            </a:extLst>
          </p:cNvPr>
          <p:cNvSpPr txBox="1"/>
          <p:nvPr/>
        </p:nvSpPr>
        <p:spPr>
          <a:xfrm>
            <a:off x="7528272" y="5423495"/>
            <a:ext cx="1839684" cy="369332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/>
              <a:t>Constant</a:t>
            </a:r>
            <a:r>
              <a:rPr lang="es-ES" dirty="0"/>
              <a:t> </a:t>
            </a:r>
            <a:r>
              <a:rPr lang="es-ES" dirty="0" err="1"/>
              <a:t>value</a:t>
            </a:r>
            <a:endParaRPr lang="es-AR" dirty="0"/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D2FD8BB0-19AA-4158-9F7F-9835F0BF6995}"/>
              </a:ext>
            </a:extLst>
          </p:cNvPr>
          <p:cNvGrpSpPr/>
          <p:nvPr/>
        </p:nvGrpSpPr>
        <p:grpSpPr>
          <a:xfrm>
            <a:off x="8751082" y="2887101"/>
            <a:ext cx="2880238" cy="2419828"/>
            <a:chOff x="8734408" y="2560559"/>
            <a:chExt cx="2880238" cy="2419828"/>
          </a:xfrm>
        </p:grpSpPr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68B7DE0B-DAFE-48AC-BE74-90091C4578FA}"/>
                </a:ext>
              </a:extLst>
            </p:cNvPr>
            <p:cNvGrpSpPr/>
            <p:nvPr/>
          </p:nvGrpSpPr>
          <p:grpSpPr>
            <a:xfrm>
              <a:off x="8908982" y="2560559"/>
              <a:ext cx="2705664" cy="2193817"/>
              <a:chOff x="1000326" y="4485229"/>
              <a:chExt cx="2892753" cy="2291002"/>
            </a:xfrm>
          </p:grpSpPr>
          <p:pic>
            <p:nvPicPr>
              <p:cNvPr id="24" name="Imagen 23">
                <a:extLst>
                  <a:ext uri="{FF2B5EF4-FFF2-40B4-BE49-F238E27FC236}">
                    <a16:creationId xmlns:a16="http://schemas.microsoft.com/office/drawing/2014/main" id="{D3A1B23D-CCBC-47D2-811F-B6E3805658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0326" y="4485229"/>
                <a:ext cx="2892753" cy="2291002"/>
              </a:xfrm>
              <a:prstGeom prst="rect">
                <a:avLst/>
              </a:prstGeom>
            </p:spPr>
          </p:pic>
          <p:sp>
            <p:nvSpPr>
              <p:cNvPr id="25" name="Forma libre: forma 24">
                <a:extLst>
                  <a:ext uri="{FF2B5EF4-FFF2-40B4-BE49-F238E27FC236}">
                    <a16:creationId xmlns:a16="http://schemas.microsoft.com/office/drawing/2014/main" id="{D1628F70-CE5D-4B58-AFFC-EFDFCCA7F219}"/>
                  </a:ext>
                </a:extLst>
              </p:cNvPr>
              <p:cNvSpPr/>
              <p:nvPr/>
            </p:nvSpPr>
            <p:spPr>
              <a:xfrm>
                <a:off x="1421623" y="4867278"/>
                <a:ext cx="2252869" cy="1683026"/>
              </a:xfrm>
              <a:custGeom>
                <a:avLst/>
                <a:gdLst>
                  <a:gd name="connsiteX0" fmla="*/ 0 w 2252869"/>
                  <a:gd name="connsiteY0" fmla="*/ 0 h 1683026"/>
                  <a:gd name="connsiteX1" fmla="*/ 198782 w 2252869"/>
                  <a:gd name="connsiteY1" fmla="*/ 808383 h 1683026"/>
                  <a:gd name="connsiteX2" fmla="*/ 675861 w 2252869"/>
                  <a:gd name="connsiteY2" fmla="*/ 1325217 h 1683026"/>
                  <a:gd name="connsiteX3" fmla="*/ 1603513 w 2252869"/>
                  <a:gd name="connsiteY3" fmla="*/ 1603513 h 1683026"/>
                  <a:gd name="connsiteX4" fmla="*/ 2252869 w 2252869"/>
                  <a:gd name="connsiteY4" fmla="*/ 1683026 h 1683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2869" h="1683026">
                    <a:moveTo>
                      <a:pt x="0" y="0"/>
                    </a:moveTo>
                    <a:cubicBezTo>
                      <a:pt x="43069" y="293756"/>
                      <a:pt x="86138" y="587513"/>
                      <a:pt x="198782" y="808383"/>
                    </a:cubicBezTo>
                    <a:cubicBezTo>
                      <a:pt x="311426" y="1029253"/>
                      <a:pt x="441739" y="1192695"/>
                      <a:pt x="675861" y="1325217"/>
                    </a:cubicBezTo>
                    <a:cubicBezTo>
                      <a:pt x="909983" y="1457739"/>
                      <a:pt x="1340678" y="1543878"/>
                      <a:pt x="1603513" y="1603513"/>
                    </a:cubicBezTo>
                    <a:cubicBezTo>
                      <a:pt x="1866348" y="1663148"/>
                      <a:pt x="2059608" y="1673087"/>
                      <a:pt x="2252869" y="1683026"/>
                    </a:cubicBezTo>
                  </a:path>
                </a:pathLst>
              </a:cu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uadroTexto 21">
                  <a:extLst>
                    <a:ext uri="{FF2B5EF4-FFF2-40B4-BE49-F238E27FC236}">
                      <a16:creationId xmlns:a16="http://schemas.microsoft.com/office/drawing/2014/main" id="{60092FED-68CF-456F-B3BE-C783845C074D}"/>
                    </a:ext>
                  </a:extLst>
                </p:cNvPr>
                <p:cNvSpPr txBox="1"/>
                <p:nvPr/>
              </p:nvSpPr>
              <p:spPr>
                <a:xfrm>
                  <a:off x="10227773" y="4734166"/>
                  <a:ext cx="14875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s-AR" dirty="0"/>
                </a:p>
              </p:txBody>
            </p:sp>
          </mc:Choice>
          <mc:Fallback xmlns="">
            <p:sp>
              <p:nvSpPr>
                <p:cNvPr id="39" name="CuadroTexto 38">
                  <a:extLst>
                    <a:ext uri="{FF2B5EF4-FFF2-40B4-BE49-F238E27FC236}">
                      <a16:creationId xmlns:a16="http://schemas.microsoft.com/office/drawing/2014/main" id="{236B5BC4-73CB-44C4-8D14-BE2752CCA3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7773" y="4734166"/>
                  <a:ext cx="148759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20833" r="-16667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uadroTexto 22">
                  <a:extLst>
                    <a:ext uri="{FF2B5EF4-FFF2-40B4-BE49-F238E27FC236}">
                      <a16:creationId xmlns:a16="http://schemas.microsoft.com/office/drawing/2014/main" id="{7A0D0549-2810-4845-AAF9-BC68AEF5189B}"/>
                    </a:ext>
                  </a:extLst>
                </p:cNvPr>
                <p:cNvSpPr txBox="1"/>
                <p:nvPr/>
              </p:nvSpPr>
              <p:spPr>
                <a:xfrm rot="16200000">
                  <a:off x="8140431" y="3492397"/>
                  <a:ext cx="140339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𝑒𝑛𝑒𝑟</m:t>
                        </m:r>
                        <m:r>
                          <a:rPr lang="es-MX" sz="1400" b="0" i="1" smtClean="0">
                            <a:latin typeface="Cambria Math" panose="02040503050406030204" pitchFamily="18" charset="0"/>
                          </a:rPr>
                          <m:t>𝑔𝑦</m:t>
                        </m:r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s-E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1400" b="0" i="1" smtClean="0">
                                <a:latin typeface="Cambria Math" panose="02040503050406030204" pitchFamily="18" charset="0"/>
                              </a:rPr>
                              <m:t>𝐿𝑖</m:t>
                            </m:r>
                          </m:e>
                          <m:sup>
                            <m:r>
                              <a:rPr lang="es-E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latin typeface="Cambria Math" panose="02040503050406030204" pitchFamily="18" charset="0"/>
                              </a:rPr>
                              <m:t>𝐿𝑖</m:t>
                            </m:r>
                          </m:e>
                          <m:sup>
                            <m:r>
                              <a:rPr lang="es-ES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oMath>
                    </m:oMathPara>
                  </a14:m>
                  <a:endParaRPr lang="es-AR" dirty="0"/>
                </a:p>
              </p:txBody>
            </p:sp>
          </mc:Choice>
          <mc:Fallback xmlns="">
            <p:sp>
              <p:nvSpPr>
                <p:cNvPr id="23" name="CuadroTexto 22">
                  <a:extLst>
                    <a:ext uri="{FF2B5EF4-FFF2-40B4-BE49-F238E27FC236}">
                      <a16:creationId xmlns:a16="http://schemas.microsoft.com/office/drawing/2014/main" id="{7A0D0549-2810-4845-AAF9-BC68AEF518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8140431" y="3492397"/>
                  <a:ext cx="1403398" cy="215444"/>
                </a:xfrm>
                <a:prstGeom prst="rect">
                  <a:avLst/>
                </a:prstGeom>
                <a:blipFill>
                  <a:blip r:embed="rId8"/>
                  <a:stretch>
                    <a:fillRect r="-22857" b="-1739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Rectángulo 26">
            <a:extLst>
              <a:ext uri="{FF2B5EF4-FFF2-40B4-BE49-F238E27FC236}">
                <a16:creationId xmlns:a16="http://schemas.microsoft.com/office/drawing/2014/main" id="{9D6E698E-6E87-4A95-9C97-EEF9E4B2FE7F}"/>
              </a:ext>
            </a:extLst>
          </p:cNvPr>
          <p:cNvSpPr/>
          <p:nvPr/>
        </p:nvSpPr>
        <p:spPr>
          <a:xfrm>
            <a:off x="11278860" y="1315747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[2]</a:t>
            </a:r>
            <a:endParaRPr lang="es-AR" dirty="0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D095733D-B4A5-47C5-B61B-AE5FEB080CB7}"/>
              </a:ext>
            </a:extLst>
          </p:cNvPr>
          <p:cNvGrpSpPr/>
          <p:nvPr/>
        </p:nvGrpSpPr>
        <p:grpSpPr>
          <a:xfrm>
            <a:off x="244949" y="3679187"/>
            <a:ext cx="3085154" cy="2387616"/>
            <a:chOff x="205590" y="4075280"/>
            <a:chExt cx="3085154" cy="2387616"/>
          </a:xfrm>
        </p:grpSpPr>
        <p:grpSp>
          <p:nvGrpSpPr>
            <p:cNvPr id="29" name="Grupo 28">
              <a:extLst>
                <a:ext uri="{FF2B5EF4-FFF2-40B4-BE49-F238E27FC236}">
                  <a16:creationId xmlns:a16="http://schemas.microsoft.com/office/drawing/2014/main" id="{E6E3564E-61CE-45F4-8DDE-7CA1A4E8AF79}"/>
                </a:ext>
              </a:extLst>
            </p:cNvPr>
            <p:cNvGrpSpPr/>
            <p:nvPr/>
          </p:nvGrpSpPr>
          <p:grpSpPr>
            <a:xfrm>
              <a:off x="205590" y="4075280"/>
              <a:ext cx="3085154" cy="2387616"/>
              <a:chOff x="205590" y="4075280"/>
              <a:chExt cx="3085154" cy="2387616"/>
            </a:xfrm>
          </p:grpSpPr>
          <p:pic>
            <p:nvPicPr>
              <p:cNvPr id="31" name="Imagen 30">
                <a:extLst>
                  <a:ext uri="{FF2B5EF4-FFF2-40B4-BE49-F238E27FC236}">
                    <a16:creationId xmlns:a16="http://schemas.microsoft.com/office/drawing/2014/main" id="{4DB653E7-9415-4BA3-90BE-FB8EE69365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7158" y="4075280"/>
                <a:ext cx="2903586" cy="2141395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CuadroTexto 31">
                    <a:extLst>
                      <a:ext uri="{FF2B5EF4-FFF2-40B4-BE49-F238E27FC236}">
                        <a16:creationId xmlns:a16="http://schemas.microsoft.com/office/drawing/2014/main" id="{D526B56E-8EAE-4004-9531-4ED52A113328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-388387" y="5038255"/>
                    <a:ext cx="140339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𝑒𝑛𝑒𝑟</m:t>
                          </m:r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𝑔𝑦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𝐿𝑖</m:t>
                              </m:r>
                            </m:e>
                            <m:sup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E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1400" i="1">
                                  <a:latin typeface="Cambria Math" panose="02040503050406030204" pitchFamily="18" charset="0"/>
                                </a:rPr>
                                <m:t>𝐿𝑖</m:t>
                              </m:r>
                            </m:e>
                            <m:sup>
                              <m:r>
                                <a:rPr lang="es-ES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oMath>
                      </m:oMathPara>
                    </a14:m>
                    <a:endParaRPr lang="es-AR" dirty="0"/>
                  </a:p>
                </p:txBody>
              </p:sp>
            </mc:Choice>
            <mc:Fallback xmlns="">
              <p:sp>
                <p:nvSpPr>
                  <p:cNvPr id="32" name="CuadroTexto 31">
                    <a:extLst>
                      <a:ext uri="{FF2B5EF4-FFF2-40B4-BE49-F238E27FC236}">
                        <a16:creationId xmlns:a16="http://schemas.microsoft.com/office/drawing/2014/main" id="{D526B56E-8EAE-4004-9531-4ED52A11332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-388387" y="5038255"/>
                    <a:ext cx="1403398" cy="21544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22857" b="-1299"/>
                    </a:stretch>
                  </a:blipFill>
                </p:spPr>
                <p:txBody>
                  <a:bodyPr/>
                  <a:lstStyle/>
                  <a:p>
                    <a:r>
                      <a:rPr lang="es-A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CuadroTexto 32">
                    <a:extLst>
                      <a:ext uri="{FF2B5EF4-FFF2-40B4-BE49-F238E27FC236}">
                        <a16:creationId xmlns:a16="http://schemas.microsoft.com/office/drawing/2014/main" id="{4D3D3DDA-2FE9-41D7-B434-3DFD2467FD05}"/>
                      </a:ext>
                    </a:extLst>
                  </p:cNvPr>
                  <p:cNvSpPr txBox="1"/>
                  <p:nvPr/>
                </p:nvSpPr>
                <p:spPr>
                  <a:xfrm>
                    <a:off x="1702444" y="6216675"/>
                    <a:ext cx="148759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es-AR" dirty="0"/>
                  </a:p>
                </p:txBody>
              </p:sp>
            </mc:Choice>
            <mc:Fallback xmlns="">
              <p:sp>
                <p:nvSpPr>
                  <p:cNvPr id="44" name="CuadroTexto 43">
                    <a:extLst>
                      <a:ext uri="{FF2B5EF4-FFF2-40B4-BE49-F238E27FC236}">
                        <a16:creationId xmlns:a16="http://schemas.microsoft.com/office/drawing/2014/main" id="{D1EC95C8-2892-47B3-8400-02BD385797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2444" y="6216675"/>
                    <a:ext cx="148759" cy="24622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6000" r="-16000"/>
                    </a:stretch>
                  </a:blipFill>
                </p:spPr>
                <p:txBody>
                  <a:bodyPr/>
                  <a:lstStyle/>
                  <a:p>
                    <a:r>
                      <a:rPr lang="es-A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D37B8E57-C701-4173-A950-422AB63F97D9}"/>
                </a:ext>
              </a:extLst>
            </p:cNvPr>
            <p:cNvSpPr/>
            <p:nvPr/>
          </p:nvSpPr>
          <p:spPr>
            <a:xfrm>
              <a:off x="639417" y="5020143"/>
              <a:ext cx="156955" cy="1084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bjeto 35">
                <a:extLst>
                  <a:ext uri="{FF2B5EF4-FFF2-40B4-BE49-F238E27FC236}">
                    <a16:creationId xmlns:a16="http://schemas.microsoft.com/office/drawing/2014/main" id="{A264FEA0-3974-41B2-9098-D81D8F2BBFFA}"/>
                  </a:ext>
                </a:extLst>
              </p:cNvPr>
              <p:cNvSpPr txBox="1"/>
              <p:nvPr/>
            </p:nvSpPr>
            <p:spPr bwMode="auto">
              <a:xfrm>
                <a:off x="607353" y="3984009"/>
                <a:ext cx="2903586" cy="97631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s-AR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𝑒𝑝</m:t>
                          </m:r>
                        </m:sup>
                      </m:sSup>
                      <m:r>
                        <a:rPr lang="es-AR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AR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AR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AR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s-AR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A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AR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AR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s-AR"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AR"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s-AR"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s-AR"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AR"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s-AR"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s-A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p>
                          </m:sSup>
                          <m:r>
                            <a:rPr lang="es-AR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sSup>
                            <m:sSupPr>
                              <m:ctrlPr>
                                <a:rPr lang="es-A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AR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AR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s-AR"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AR"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s-AR"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s-AR"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AR"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s-AR"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s-A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AR" sz="1200"/>
              </a:p>
            </p:txBody>
          </p:sp>
        </mc:Choice>
        <mc:Fallback xmlns="">
          <p:sp>
            <p:nvSpPr>
              <p:cNvPr id="36" name="Objeto 35">
                <a:extLst>
                  <a:ext uri="{FF2B5EF4-FFF2-40B4-BE49-F238E27FC236}">
                    <a16:creationId xmlns:a16="http://schemas.microsoft.com/office/drawing/2014/main" id="{A264FEA0-3974-41B2-9098-D81D8F2BB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7353" y="3984009"/>
                <a:ext cx="2903586" cy="97631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CuadroTexto 36">
            <a:extLst>
              <a:ext uri="{FF2B5EF4-FFF2-40B4-BE49-F238E27FC236}">
                <a16:creationId xmlns:a16="http://schemas.microsoft.com/office/drawing/2014/main" id="{A1E18AC0-5461-4E5A-AEE6-4097719EF19E}"/>
              </a:ext>
            </a:extLst>
          </p:cNvPr>
          <p:cNvSpPr txBox="1"/>
          <p:nvPr/>
        </p:nvSpPr>
        <p:spPr>
          <a:xfrm>
            <a:off x="779672" y="930138"/>
            <a:ext cx="4485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Hamiltonian</a:t>
            </a:r>
            <a:r>
              <a:rPr lang="es-MX" dirty="0"/>
              <a:t> has </a:t>
            </a:r>
            <a:r>
              <a:rPr lang="es-MX" dirty="0" err="1"/>
              <a:t>three</a:t>
            </a:r>
            <a:r>
              <a:rPr lang="es-MX" dirty="0"/>
              <a:t> </a:t>
            </a:r>
            <a:r>
              <a:rPr lang="es-MX" dirty="0" err="1"/>
              <a:t>energy</a:t>
            </a:r>
            <a:r>
              <a:rPr lang="es-MX" dirty="0"/>
              <a:t> </a:t>
            </a:r>
            <a:r>
              <a:rPr lang="es-MX" dirty="0" err="1"/>
              <a:t>terms</a:t>
            </a:r>
            <a:r>
              <a:rPr lang="es-MX" dirty="0"/>
              <a:t>: </a:t>
            </a:r>
          </a:p>
          <a:p>
            <a:r>
              <a:rPr lang="es-MX" dirty="0"/>
              <a:t>- </a:t>
            </a:r>
            <a:r>
              <a:rPr lang="es-MX" dirty="0" err="1"/>
              <a:t>interaction</a:t>
            </a:r>
            <a:r>
              <a:rPr lang="es-MX" dirty="0"/>
              <a:t> Li-Li in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same</a:t>
            </a:r>
            <a:r>
              <a:rPr lang="es-MX" dirty="0"/>
              <a:t> </a:t>
            </a:r>
            <a:r>
              <a:rPr lang="es-MX" dirty="0" err="1"/>
              <a:t>layer</a:t>
            </a:r>
            <a:r>
              <a:rPr lang="es-MX" dirty="0"/>
              <a:t> (</a:t>
            </a:r>
            <a:r>
              <a:rPr lang="es-MX" dirty="0">
                <a:solidFill>
                  <a:srgbClr val="FF0000"/>
                </a:solidFill>
              </a:rPr>
              <a:t>red</a:t>
            </a:r>
            <a:r>
              <a:rPr lang="es-MX" dirty="0"/>
              <a:t>)</a:t>
            </a:r>
          </a:p>
          <a:p>
            <a:r>
              <a:rPr lang="es-MX" dirty="0"/>
              <a:t>- </a:t>
            </a:r>
            <a:r>
              <a:rPr lang="es-MX" dirty="0" err="1"/>
              <a:t>interaction</a:t>
            </a:r>
            <a:r>
              <a:rPr lang="es-MX" dirty="0"/>
              <a:t> Li-Li in </a:t>
            </a:r>
            <a:r>
              <a:rPr lang="es-MX" dirty="0" err="1"/>
              <a:t>ions</a:t>
            </a:r>
            <a:r>
              <a:rPr lang="es-MX" dirty="0"/>
              <a:t> </a:t>
            </a:r>
            <a:r>
              <a:rPr lang="es-MX" dirty="0" err="1"/>
              <a:t>different</a:t>
            </a:r>
            <a:r>
              <a:rPr lang="es-MX" dirty="0"/>
              <a:t> </a:t>
            </a:r>
            <a:r>
              <a:rPr lang="es-MX" dirty="0" err="1"/>
              <a:t>layers</a:t>
            </a:r>
            <a:r>
              <a:rPr lang="es-MX" dirty="0"/>
              <a:t> (</a:t>
            </a:r>
            <a:r>
              <a:rPr lang="es-MX" dirty="0">
                <a:solidFill>
                  <a:srgbClr val="00B0F0"/>
                </a:solidFill>
              </a:rPr>
              <a:t>blue</a:t>
            </a:r>
            <a:r>
              <a:rPr lang="es-MX" dirty="0"/>
              <a:t>)</a:t>
            </a:r>
          </a:p>
          <a:p>
            <a:r>
              <a:rPr lang="es-MX" dirty="0"/>
              <a:t>- </a:t>
            </a:r>
            <a:r>
              <a:rPr lang="es-MX" dirty="0" err="1"/>
              <a:t>interaction</a:t>
            </a:r>
            <a:r>
              <a:rPr lang="es-MX" dirty="0"/>
              <a:t> Li-C (</a:t>
            </a:r>
            <a:r>
              <a:rPr lang="es-MX" dirty="0" err="1">
                <a:solidFill>
                  <a:srgbClr val="FFC000"/>
                </a:solidFill>
              </a:rPr>
              <a:t>yellow</a:t>
            </a:r>
            <a:r>
              <a:rPr lang="es-MX" dirty="0"/>
              <a:t>)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bjeto 25">
                <a:extLst>
                  <a:ext uri="{FF2B5EF4-FFF2-40B4-BE49-F238E27FC236}">
                    <a16:creationId xmlns:a16="http://schemas.microsoft.com/office/drawing/2014/main" id="{C50C3E8E-42FE-453F-B861-22D552EE4E07}"/>
                  </a:ext>
                </a:extLst>
              </p:cNvPr>
              <p:cNvSpPr txBox="1"/>
              <p:nvPr/>
            </p:nvSpPr>
            <p:spPr bwMode="auto">
              <a:xfrm>
                <a:off x="9649645" y="3251610"/>
                <a:ext cx="1673899" cy="92512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s-A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𝑓𝑝</m:t>
                          </m:r>
                        </m:sup>
                      </m:sSup>
                      <m:r>
                        <a:rPr lang="es-AR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A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A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AR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s-AR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𝜅</m:t>
                      </m:r>
                      <m:sSup>
                        <m:sSupPr>
                          <m:ctrlPr>
                            <a:rPr lang="es-A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AR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AR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AR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AR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AR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AR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A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</m:oMath>
                  </m:oMathPara>
                </a14:m>
                <a:endParaRPr lang="es-AR" sz="1400" dirty="0"/>
              </a:p>
            </p:txBody>
          </p:sp>
        </mc:Choice>
        <mc:Fallback xmlns="">
          <p:sp>
            <p:nvSpPr>
              <p:cNvPr id="38" name="Objeto 25">
                <a:extLst>
                  <a:ext uri="{FF2B5EF4-FFF2-40B4-BE49-F238E27FC236}">
                    <a16:creationId xmlns:a16="http://schemas.microsoft.com/office/drawing/2014/main" id="{C50C3E8E-42FE-453F-B861-22D552EE4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649645" y="3251610"/>
                <a:ext cx="1673899" cy="92512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ángulo 41">
            <a:extLst>
              <a:ext uri="{FF2B5EF4-FFF2-40B4-BE49-F238E27FC236}">
                <a16:creationId xmlns:a16="http://schemas.microsoft.com/office/drawing/2014/main" id="{53E374E9-95F2-48A9-B6FB-F764BD88033C}"/>
              </a:ext>
            </a:extLst>
          </p:cNvPr>
          <p:cNvSpPr/>
          <p:nvPr/>
        </p:nvSpPr>
        <p:spPr>
          <a:xfrm>
            <a:off x="5811169" y="1548899"/>
            <a:ext cx="114669" cy="1869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3099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/>
      <p:bldP spid="14" grpId="0" animBg="1"/>
      <p:bldP spid="17" grpId="0" animBg="1"/>
      <p:bldP spid="19" grpId="0" animBg="1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ítulo 1">
                <a:extLst>
                  <a:ext uri="{FF2B5EF4-FFF2-40B4-BE49-F238E27FC236}">
                    <a16:creationId xmlns:a16="http://schemas.microsoft.com/office/drawing/2014/main" id="{91C37159-8440-4044-9B2E-2AA9FFA013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7152" y="209939"/>
                <a:ext cx="5905498" cy="769003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MX" sz="3200" dirty="0"/>
                  <a:t>Energy </a:t>
                </a:r>
                <a:r>
                  <a:rPr lang="es-MX" sz="3200" dirty="0" err="1"/>
                  <a:t>barriers</a:t>
                </a:r>
                <a:r>
                  <a:rPr lang="es-MX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s-AR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AR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p>
                            <m:r>
                              <a:rPr lang="es-AR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  <m:sub>
                        <m:r>
                          <a:rPr lang="es-AR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𝑑𝑖𝑓𝑓</m:t>
                        </m:r>
                      </m:sub>
                    </m:sSub>
                  </m:oMath>
                </a14:m>
                <a:r>
                  <a:rPr lang="es-AR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s-AR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AR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p>
                            <m:r>
                              <a:rPr lang="es-AR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  <m:sub>
                        <m:r>
                          <a:rPr lang="es-AR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AR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s-AR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s-AR" sz="3200" dirty="0"/>
              </a:p>
            </p:txBody>
          </p:sp>
        </mc:Choice>
        <mc:Fallback xmlns="">
          <p:sp>
            <p:nvSpPr>
              <p:cNvPr id="4" name="Título 1">
                <a:extLst>
                  <a:ext uri="{FF2B5EF4-FFF2-40B4-BE49-F238E27FC236}">
                    <a16:creationId xmlns:a16="http://schemas.microsoft.com/office/drawing/2014/main" id="{91C37159-8440-4044-9B2E-2AA9FFA01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152" y="209939"/>
                <a:ext cx="5905498" cy="769003"/>
              </a:xfrm>
              <a:prstGeom prst="rect">
                <a:avLst/>
              </a:prstGeom>
              <a:blipFill>
                <a:blip r:embed="rId2"/>
                <a:stretch>
                  <a:fillRect b="-2126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upo 4">
            <a:extLst>
              <a:ext uri="{FF2B5EF4-FFF2-40B4-BE49-F238E27FC236}">
                <a16:creationId xmlns:a16="http://schemas.microsoft.com/office/drawing/2014/main" id="{DA0B6CE1-C918-4444-B30A-10245DCB13DD}"/>
              </a:ext>
            </a:extLst>
          </p:cNvPr>
          <p:cNvGrpSpPr/>
          <p:nvPr/>
        </p:nvGrpSpPr>
        <p:grpSpPr>
          <a:xfrm>
            <a:off x="7624572" y="1518515"/>
            <a:ext cx="2764940" cy="1441697"/>
            <a:chOff x="194044" y="1600904"/>
            <a:chExt cx="4431718" cy="2122394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FAF0CC9F-8C0F-47D8-9A7B-B778B24F3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1471">
              <a:off x="1762413" y="1812004"/>
              <a:ext cx="2405042" cy="1911294"/>
            </a:xfrm>
            <a:prstGeom prst="rect">
              <a:avLst/>
            </a:prstGeom>
          </p:spPr>
        </p:pic>
        <p:sp>
          <p:nvSpPr>
            <p:cNvPr id="7" name="Forma libre: forma 6">
              <a:extLst>
                <a:ext uri="{FF2B5EF4-FFF2-40B4-BE49-F238E27FC236}">
                  <a16:creationId xmlns:a16="http://schemas.microsoft.com/office/drawing/2014/main" id="{5208B5EF-BC03-4692-86B3-467C17D1C0DF}"/>
                </a:ext>
              </a:extLst>
            </p:cNvPr>
            <p:cNvSpPr/>
            <p:nvPr/>
          </p:nvSpPr>
          <p:spPr>
            <a:xfrm>
              <a:off x="770660" y="2988248"/>
              <a:ext cx="1493428" cy="353618"/>
            </a:xfrm>
            <a:custGeom>
              <a:avLst/>
              <a:gdLst>
                <a:gd name="connsiteX0" fmla="*/ 0 w 1709530"/>
                <a:gd name="connsiteY0" fmla="*/ 1541714 h 1588215"/>
                <a:gd name="connsiteX1" fmla="*/ 490330 w 1709530"/>
                <a:gd name="connsiteY1" fmla="*/ 1395940 h 1588215"/>
                <a:gd name="connsiteX2" fmla="*/ 993913 w 1709530"/>
                <a:gd name="connsiteY2" fmla="*/ 4462 h 1588215"/>
                <a:gd name="connsiteX3" fmla="*/ 1338469 w 1709530"/>
                <a:gd name="connsiteY3" fmla="*/ 958618 h 1588215"/>
                <a:gd name="connsiteX4" fmla="*/ 1709530 w 1709530"/>
                <a:gd name="connsiteY4" fmla="*/ 1117644 h 1588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9530" h="1588215">
                  <a:moveTo>
                    <a:pt x="0" y="1541714"/>
                  </a:moveTo>
                  <a:cubicBezTo>
                    <a:pt x="162339" y="1596931"/>
                    <a:pt x="324678" y="1652149"/>
                    <a:pt x="490330" y="1395940"/>
                  </a:cubicBezTo>
                  <a:cubicBezTo>
                    <a:pt x="655982" y="1139731"/>
                    <a:pt x="852557" y="77349"/>
                    <a:pt x="993913" y="4462"/>
                  </a:cubicBezTo>
                  <a:cubicBezTo>
                    <a:pt x="1135270" y="-68425"/>
                    <a:pt x="1219200" y="773088"/>
                    <a:pt x="1338469" y="958618"/>
                  </a:cubicBezTo>
                  <a:cubicBezTo>
                    <a:pt x="1457739" y="1144148"/>
                    <a:pt x="1583634" y="1130896"/>
                    <a:pt x="1709530" y="1117644"/>
                  </a:cubicBez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28575" cap="flat" cmpd="sng" algn="ctr">
              <a:solidFill>
                <a:schemeClr val="accent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A4795B54-253E-4F3E-9B49-30B29636B910}"/>
                </a:ext>
              </a:extLst>
            </p:cNvPr>
            <p:cNvGrpSpPr/>
            <p:nvPr/>
          </p:nvGrpSpPr>
          <p:grpSpPr>
            <a:xfrm>
              <a:off x="194044" y="2893845"/>
              <a:ext cx="744146" cy="705884"/>
              <a:chOff x="881590" y="3680219"/>
              <a:chExt cx="567840" cy="470749"/>
            </a:xfrm>
          </p:grpSpPr>
          <p:pic>
            <p:nvPicPr>
              <p:cNvPr id="15" name="Imagen 14">
                <a:extLst>
                  <a:ext uri="{FF2B5EF4-FFF2-40B4-BE49-F238E27FC236}">
                    <a16:creationId xmlns:a16="http://schemas.microsoft.com/office/drawing/2014/main" id="{C7400B77-BAE0-436D-A78D-F388289D0D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7517" y="3841692"/>
                <a:ext cx="185928" cy="149352"/>
              </a:xfrm>
              <a:prstGeom prst="rect">
                <a:avLst/>
              </a:prstGeom>
            </p:spPr>
          </p:pic>
          <p:sp>
            <p:nvSpPr>
              <p:cNvPr id="16" name="Elipse 15">
                <a:extLst>
                  <a:ext uri="{FF2B5EF4-FFF2-40B4-BE49-F238E27FC236}">
                    <a16:creationId xmlns:a16="http://schemas.microsoft.com/office/drawing/2014/main" id="{009EB2BC-19A0-4C3D-975F-5734A4A244EC}"/>
                  </a:ext>
                </a:extLst>
              </p:cNvPr>
              <p:cNvSpPr/>
              <p:nvPr/>
            </p:nvSpPr>
            <p:spPr>
              <a:xfrm>
                <a:off x="1253445" y="3882773"/>
                <a:ext cx="195985" cy="8516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A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Elipse 16">
                <a:extLst>
                  <a:ext uri="{FF2B5EF4-FFF2-40B4-BE49-F238E27FC236}">
                    <a16:creationId xmlns:a16="http://schemas.microsoft.com/office/drawing/2014/main" id="{E8CFE1DA-8AA4-4279-BBB9-4F9423DDB9C2}"/>
                  </a:ext>
                </a:extLst>
              </p:cNvPr>
              <p:cNvSpPr/>
              <p:nvPr/>
            </p:nvSpPr>
            <p:spPr>
              <a:xfrm rot="4103673">
                <a:off x="962388" y="3730170"/>
                <a:ext cx="191963" cy="9206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A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FF25EB18-114D-454B-9587-ED56A2D9B741}"/>
                  </a:ext>
                </a:extLst>
              </p:cNvPr>
              <p:cNvSpPr/>
              <p:nvPr/>
            </p:nvSpPr>
            <p:spPr>
              <a:xfrm rot="9738079">
                <a:off x="881590" y="3920086"/>
                <a:ext cx="195473" cy="10689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A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1CBD4ECE-B68A-4427-8F55-F137216F60D5}"/>
                  </a:ext>
                </a:extLst>
              </p:cNvPr>
              <p:cNvSpPr/>
              <p:nvPr/>
            </p:nvSpPr>
            <p:spPr>
              <a:xfrm rot="14363539">
                <a:off x="1160236" y="4014384"/>
                <a:ext cx="178725" cy="9444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A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9" name="Forma libre: forma 8">
              <a:extLst>
                <a:ext uri="{FF2B5EF4-FFF2-40B4-BE49-F238E27FC236}">
                  <a16:creationId xmlns:a16="http://schemas.microsoft.com/office/drawing/2014/main" id="{877C9528-58B1-42F4-9DCC-5CF11FB6E126}"/>
                </a:ext>
              </a:extLst>
            </p:cNvPr>
            <p:cNvSpPr/>
            <p:nvPr/>
          </p:nvSpPr>
          <p:spPr>
            <a:xfrm>
              <a:off x="2674956" y="2411623"/>
              <a:ext cx="1349535" cy="193436"/>
            </a:xfrm>
            <a:custGeom>
              <a:avLst/>
              <a:gdLst>
                <a:gd name="connsiteX0" fmla="*/ 0 w 1921565"/>
                <a:gd name="connsiteY0" fmla="*/ 519349 h 520624"/>
                <a:gd name="connsiteX1" fmla="*/ 357809 w 1921565"/>
                <a:gd name="connsiteY1" fmla="*/ 439836 h 520624"/>
                <a:gd name="connsiteX2" fmla="*/ 967409 w 1921565"/>
                <a:gd name="connsiteY2" fmla="*/ 2514 h 520624"/>
                <a:gd name="connsiteX3" fmla="*/ 1431235 w 1921565"/>
                <a:gd name="connsiteY3" fmla="*/ 267557 h 520624"/>
                <a:gd name="connsiteX4" fmla="*/ 1696278 w 1921565"/>
                <a:gd name="connsiteY4" fmla="*/ 413331 h 520624"/>
                <a:gd name="connsiteX5" fmla="*/ 1921565 w 1921565"/>
                <a:gd name="connsiteY5" fmla="*/ 426583 h 52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1565" h="520624">
                  <a:moveTo>
                    <a:pt x="0" y="519349"/>
                  </a:moveTo>
                  <a:cubicBezTo>
                    <a:pt x="98287" y="522662"/>
                    <a:pt x="196574" y="525975"/>
                    <a:pt x="357809" y="439836"/>
                  </a:cubicBezTo>
                  <a:cubicBezTo>
                    <a:pt x="519044" y="353697"/>
                    <a:pt x="788505" y="31227"/>
                    <a:pt x="967409" y="2514"/>
                  </a:cubicBezTo>
                  <a:cubicBezTo>
                    <a:pt x="1146313" y="-26199"/>
                    <a:pt x="1309757" y="199088"/>
                    <a:pt x="1431235" y="267557"/>
                  </a:cubicBezTo>
                  <a:cubicBezTo>
                    <a:pt x="1552713" y="336026"/>
                    <a:pt x="1614556" y="386827"/>
                    <a:pt x="1696278" y="413331"/>
                  </a:cubicBezTo>
                  <a:cubicBezTo>
                    <a:pt x="1778000" y="439835"/>
                    <a:pt x="1849782" y="433209"/>
                    <a:pt x="1921565" y="426583"/>
                  </a:cubicBezTo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42F2440D-317B-4D2E-9812-C49D9E6AB029}"/>
                </a:ext>
              </a:extLst>
            </p:cNvPr>
            <p:cNvCxnSpPr>
              <a:cxnSpLocks/>
            </p:cNvCxnSpPr>
            <p:nvPr/>
          </p:nvCxnSpPr>
          <p:spPr>
            <a:xfrm>
              <a:off x="3347883" y="2323010"/>
              <a:ext cx="0" cy="282049"/>
            </a:xfrm>
            <a:prstGeom prst="straightConnector1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BAC4DD52-CAB7-4B1A-97C0-4A9E41149E71}"/>
                </a:ext>
              </a:extLst>
            </p:cNvPr>
            <p:cNvSpPr/>
            <p:nvPr/>
          </p:nvSpPr>
          <p:spPr>
            <a:xfrm>
              <a:off x="2674956" y="1600904"/>
              <a:ext cx="1067571" cy="4683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FDAB5D4A-7505-4522-B028-82CC1D266215}"/>
                    </a:ext>
                  </a:extLst>
                </p:cNvPr>
                <p:cNvSpPr txBox="1"/>
                <p:nvPr/>
              </p:nvSpPr>
              <p:spPr>
                <a:xfrm>
                  <a:off x="770661" y="2344350"/>
                  <a:ext cx="612291" cy="40248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s-AR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0" lang="es-AR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s-AR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∆</m:t>
                                </m:r>
                              </m:e>
                              <m:sup>
                                <m:r>
                                  <a:rPr kumimoji="0" lang="es-AR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∗</m:t>
                                </m:r>
                              </m:sup>
                            </m:sSup>
                          </m:e>
                          <m:sub>
                            <m:r>
                              <a:rPr kumimoji="0" lang="es-AR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𝑖</m:t>
                            </m:r>
                            <m:r>
                              <a:rPr kumimoji="0" lang="es-AR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/</m:t>
                            </m:r>
                            <m:r>
                              <a:rPr kumimoji="0" lang="es-AR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kumimoji="0" lang="es-A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FDAB5D4A-7505-4522-B028-82CC1D2662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661" y="2344350"/>
                  <a:ext cx="612291" cy="402481"/>
                </a:xfrm>
                <a:prstGeom prst="rect">
                  <a:avLst/>
                </a:prstGeom>
                <a:blipFill>
                  <a:blip r:embed="rId5"/>
                  <a:stretch>
                    <a:fillRect l="-29032" r="-90323" b="-84444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uadroTexto 12">
                  <a:extLst>
                    <a:ext uri="{FF2B5EF4-FFF2-40B4-BE49-F238E27FC236}">
                      <a16:creationId xmlns:a16="http://schemas.microsoft.com/office/drawing/2014/main" id="{8F2381A6-A75B-44B1-8676-4DA6EDBBBF9C}"/>
                    </a:ext>
                  </a:extLst>
                </p:cNvPr>
                <p:cNvSpPr txBox="1"/>
                <p:nvPr/>
              </p:nvSpPr>
              <p:spPr>
                <a:xfrm>
                  <a:off x="4013472" y="2213520"/>
                  <a:ext cx="612290" cy="39895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s-AR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0" lang="es-AR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s-AR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∆</m:t>
                                </m:r>
                              </m:e>
                              <m:sup>
                                <m:r>
                                  <a:rPr kumimoji="0" lang="es-AR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∗</m:t>
                                </m:r>
                              </m:sup>
                            </m:sSup>
                          </m:e>
                          <m:sub>
                            <m:r>
                              <a:rPr kumimoji="0" lang="es-AR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𝑑𝑖𝑓𝑓</m:t>
                            </m:r>
                          </m:sub>
                        </m:sSub>
                      </m:oMath>
                    </m:oMathPara>
                  </a14:m>
                  <a:endParaRPr kumimoji="0" lang="es-A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0" name="CuadroTexto 69">
                  <a:extLst>
                    <a:ext uri="{FF2B5EF4-FFF2-40B4-BE49-F238E27FC236}">
                      <a16:creationId xmlns:a16="http://schemas.microsoft.com/office/drawing/2014/main" id="{CFD741EC-78F0-458D-AA0E-0D26A78D57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3472" y="2213520"/>
                  <a:ext cx="612290" cy="398955"/>
                </a:xfrm>
                <a:prstGeom prst="rect">
                  <a:avLst/>
                </a:prstGeom>
                <a:blipFill>
                  <a:blip r:embed="rId10"/>
                  <a:stretch>
                    <a:fillRect l="-16832" r="-45545" b="-25758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1E6E8EB0-02F5-4F01-9296-21B0D9759926}"/>
                </a:ext>
              </a:extLst>
            </p:cNvPr>
            <p:cNvCxnSpPr>
              <a:cxnSpLocks/>
            </p:cNvCxnSpPr>
            <p:nvPr/>
          </p:nvCxnSpPr>
          <p:spPr>
            <a:xfrm>
              <a:off x="1638568" y="2952647"/>
              <a:ext cx="3675" cy="352995"/>
            </a:xfrm>
            <a:prstGeom prst="straightConnector1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F0029ED5-5F5D-4FEC-8FB6-3D7DCE61BDE8}"/>
                  </a:ext>
                </a:extLst>
              </p:cNvPr>
              <p:cNvSpPr txBox="1"/>
              <p:nvPr/>
            </p:nvSpPr>
            <p:spPr>
              <a:xfrm>
                <a:off x="806257" y="1460548"/>
                <a:ext cx="6277168" cy="9482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Two </a:t>
                </a:r>
                <a:r>
                  <a:rPr lang="es-MX" dirty="0" err="1"/>
                  <a:t>energy</a:t>
                </a:r>
                <a:r>
                  <a:rPr lang="es-MX" dirty="0"/>
                  <a:t> </a:t>
                </a:r>
                <a:r>
                  <a:rPr lang="es-MX" dirty="0" err="1"/>
                  <a:t>barriers</a:t>
                </a:r>
                <a:r>
                  <a:rPr lang="es-MX" dirty="0"/>
                  <a:t> </a:t>
                </a:r>
                <a:r>
                  <a:rPr lang="es-MX" dirty="0" err="1"/>
                  <a:t>were</a:t>
                </a:r>
                <a:r>
                  <a:rPr lang="es-MX" dirty="0"/>
                  <a:t> </a:t>
                </a:r>
                <a:r>
                  <a:rPr lang="es-MX" dirty="0" err="1"/>
                  <a:t>fitted</a:t>
                </a:r>
                <a:r>
                  <a:rPr lang="es-MX" dirty="0"/>
                  <a:t> in a </a:t>
                </a:r>
                <a:r>
                  <a:rPr lang="es-MX" dirty="0" err="1"/>
                  <a:t>semi-empirical</a:t>
                </a:r>
                <a:r>
                  <a:rPr lang="es-MX" dirty="0"/>
                  <a:t> </a:t>
                </a:r>
                <a:r>
                  <a:rPr lang="es-MX" dirty="0" err="1"/>
                  <a:t>way</a:t>
                </a:r>
                <a:r>
                  <a:rPr lang="es-MX" dirty="0"/>
                  <a:t>:</a:t>
                </a:r>
              </a:p>
              <a:p>
                <a:r>
                  <a:rPr lang="es-MX" dirty="0" err="1"/>
                  <a:t>Diffusion</a:t>
                </a:r>
                <a:r>
                  <a:rPr lang="es-MX" dirty="0"/>
                  <a:t> </a:t>
                </a:r>
                <a:r>
                  <a:rPr lang="es-MX" dirty="0" err="1"/>
                  <a:t>energy</a:t>
                </a:r>
                <a:r>
                  <a:rPr lang="es-MX" dirty="0"/>
                  <a:t> </a:t>
                </a:r>
                <a:r>
                  <a:rPr lang="es-MX" dirty="0" err="1"/>
                  <a:t>barrier</a:t>
                </a:r>
                <a:r>
                  <a:rPr lang="es-MX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s-A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A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p>
                            <m:r>
                              <a:rPr lang="es-A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  <m:sub>
                        <m:r>
                          <a:rPr lang="es-A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𝑑𝑖𝑓𝑓</m:t>
                        </m:r>
                      </m:sub>
                    </m:sSub>
                  </m:oMath>
                </a14:m>
                <a:r>
                  <a:rPr lang="es-MX" dirty="0"/>
                  <a:t> and a (de)</a:t>
                </a:r>
                <a:r>
                  <a:rPr lang="es-MX" dirty="0" err="1"/>
                  <a:t>intercalation</a:t>
                </a:r>
                <a:r>
                  <a:rPr lang="es-MX" dirty="0"/>
                  <a:t> 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s-A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A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p>
                            <m:r>
                              <a:rPr lang="es-A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  <m:sub>
                        <m:r>
                          <a:rPr lang="es-A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A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s-A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s-MX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s-MX" b="0" dirty="0">
                  <a:solidFill>
                    <a:prstClr val="black"/>
                  </a:solidFill>
                </a:endParaRPr>
              </a:p>
              <a:p>
                <a:endParaRPr lang="es-AR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F0029ED5-5F5D-4FEC-8FB6-3D7DCE61B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57" y="1460548"/>
                <a:ext cx="6277168" cy="948208"/>
              </a:xfrm>
              <a:prstGeom prst="rect">
                <a:avLst/>
              </a:prstGeom>
              <a:blipFill>
                <a:blip r:embed="rId11"/>
                <a:stretch>
                  <a:fillRect l="-777" t="-387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ángulo 23">
            <a:extLst>
              <a:ext uri="{FF2B5EF4-FFF2-40B4-BE49-F238E27FC236}">
                <a16:creationId xmlns:a16="http://schemas.microsoft.com/office/drawing/2014/main" id="{D98C555B-A999-4587-9EC8-33BED6A7BF4F}"/>
              </a:ext>
            </a:extLst>
          </p:cNvPr>
          <p:cNvSpPr/>
          <p:nvPr/>
        </p:nvSpPr>
        <p:spPr>
          <a:xfrm>
            <a:off x="830093" y="232358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dirty="0" err="1"/>
              <a:t>Both</a:t>
            </a:r>
            <a:r>
              <a:rPr lang="es-AR" dirty="0"/>
              <a:t> </a:t>
            </a:r>
            <a:r>
              <a:rPr lang="es-AR" dirty="0" err="1"/>
              <a:t>barriers</a:t>
            </a:r>
            <a:r>
              <a:rPr lang="es-AR" dirty="0"/>
              <a:t> </a:t>
            </a:r>
            <a:r>
              <a:rPr lang="es-AR" dirty="0" err="1"/>
              <a:t>represent</a:t>
            </a:r>
            <a:r>
              <a:rPr lang="es-AR" dirty="0"/>
              <a:t> </a:t>
            </a:r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/>
              <a:t>energy</a:t>
            </a:r>
            <a:r>
              <a:rPr lang="es-AR" dirty="0"/>
              <a:t> </a:t>
            </a:r>
            <a:r>
              <a:rPr lang="es-AR" dirty="0" err="1"/>
              <a:t>that</a:t>
            </a:r>
            <a:r>
              <a:rPr lang="es-AR" dirty="0"/>
              <a:t> a single </a:t>
            </a:r>
            <a:r>
              <a:rPr lang="es-AR" dirty="0" err="1"/>
              <a:t>lithium</a:t>
            </a:r>
            <a:r>
              <a:rPr lang="es-AR" dirty="0"/>
              <a:t> ion </a:t>
            </a:r>
            <a:r>
              <a:rPr lang="es-AR" dirty="0" err="1"/>
              <a:t>need</a:t>
            </a:r>
            <a:r>
              <a:rPr lang="es-AR" dirty="0"/>
              <a:t> </a:t>
            </a:r>
            <a:r>
              <a:rPr lang="es-AR" dirty="0" err="1"/>
              <a:t>to</a:t>
            </a:r>
            <a:r>
              <a:rPr lang="es-AR" dirty="0"/>
              <a:t> </a:t>
            </a:r>
            <a:r>
              <a:rPr lang="es-AR" dirty="0" err="1"/>
              <a:t>overcome</a:t>
            </a:r>
            <a:r>
              <a:rPr lang="es-AR" dirty="0"/>
              <a:t> </a:t>
            </a:r>
            <a:r>
              <a:rPr lang="es-AR" dirty="0" err="1"/>
              <a:t>to</a:t>
            </a:r>
            <a:r>
              <a:rPr lang="es-AR" dirty="0"/>
              <a:t> </a:t>
            </a:r>
            <a:r>
              <a:rPr lang="es-MX" dirty="0"/>
              <a:t>p</a:t>
            </a:r>
            <a:r>
              <a:rPr lang="es-AR" dirty="0" err="1"/>
              <a:t>erform</a:t>
            </a:r>
            <a:r>
              <a:rPr lang="es-AR" dirty="0"/>
              <a:t> </a:t>
            </a:r>
            <a:r>
              <a:rPr lang="es-AR" dirty="0" err="1"/>
              <a:t>an</a:t>
            </a:r>
            <a:r>
              <a:rPr lang="es-AR" dirty="0"/>
              <a:t> </a:t>
            </a:r>
            <a:r>
              <a:rPr lang="es-AR" dirty="0" err="1"/>
              <a:t>event</a:t>
            </a:r>
            <a:r>
              <a:rPr lang="es-AR" dirty="0"/>
              <a:t> in a </a:t>
            </a:r>
            <a:r>
              <a:rPr lang="es-AR" b="1" dirty="0" err="1"/>
              <a:t>totally</a:t>
            </a:r>
            <a:r>
              <a:rPr lang="es-AR" b="1" dirty="0"/>
              <a:t> </a:t>
            </a:r>
            <a:r>
              <a:rPr lang="es-AR" b="1" dirty="0" err="1"/>
              <a:t>empty</a:t>
            </a:r>
            <a:r>
              <a:rPr lang="es-AR" b="1" dirty="0"/>
              <a:t> </a:t>
            </a:r>
            <a:r>
              <a:rPr lang="es-AR" b="1" dirty="0" err="1"/>
              <a:t>graphite</a:t>
            </a:r>
            <a:r>
              <a:rPr lang="es-AR" b="1" dirty="0"/>
              <a:t> </a:t>
            </a:r>
            <a:r>
              <a:rPr lang="es-AR" b="1" dirty="0" err="1"/>
              <a:t>particle</a:t>
            </a:r>
            <a:r>
              <a:rPr lang="es-AR" dirty="0"/>
              <a:t> (</a:t>
            </a:r>
            <a:r>
              <a:rPr lang="es-AR" dirty="0" err="1"/>
              <a:t>empty</a:t>
            </a:r>
            <a:r>
              <a:rPr lang="es-AR" dirty="0"/>
              <a:t> </a:t>
            </a:r>
            <a:r>
              <a:rPr lang="es-AR" dirty="0" err="1"/>
              <a:t>of</a:t>
            </a:r>
            <a:r>
              <a:rPr lang="es-AR" dirty="0"/>
              <a:t> Li </a:t>
            </a:r>
            <a:r>
              <a:rPr lang="es-AR" dirty="0" err="1"/>
              <a:t>ions</a:t>
            </a:r>
            <a:r>
              <a:rPr lang="es-AR" dirty="0"/>
              <a:t>)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E71980EF-AFCC-438F-8DF9-35B723D353C7}"/>
              </a:ext>
            </a:extLst>
          </p:cNvPr>
          <p:cNvGrpSpPr/>
          <p:nvPr/>
        </p:nvGrpSpPr>
        <p:grpSpPr>
          <a:xfrm>
            <a:off x="1642694" y="4374580"/>
            <a:ext cx="2840596" cy="2148049"/>
            <a:chOff x="546639" y="1611533"/>
            <a:chExt cx="4352778" cy="4122833"/>
          </a:xfrm>
        </p:grpSpPr>
        <p:pic>
          <p:nvPicPr>
            <p:cNvPr id="27" name="Imagen 26">
              <a:extLst>
                <a:ext uri="{FF2B5EF4-FFF2-40B4-BE49-F238E27FC236}">
                  <a16:creationId xmlns:a16="http://schemas.microsoft.com/office/drawing/2014/main" id="{491BF36F-29F2-4CF0-8189-2E02C3994413}"/>
                </a:ext>
              </a:extLst>
            </p:cNvPr>
            <p:cNvPicPr/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639" y="1611533"/>
              <a:ext cx="4352778" cy="4122833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uadroTexto 27">
                  <a:extLst>
                    <a:ext uri="{FF2B5EF4-FFF2-40B4-BE49-F238E27FC236}">
                      <a16:creationId xmlns:a16="http://schemas.microsoft.com/office/drawing/2014/main" id="{291BAB3D-0CBF-4800-B627-96FC0CC15DBB}"/>
                    </a:ext>
                  </a:extLst>
                </p:cNvPr>
                <p:cNvSpPr txBox="1"/>
                <p:nvPr/>
              </p:nvSpPr>
              <p:spPr>
                <a:xfrm>
                  <a:off x="1682171" y="2593836"/>
                  <a:ext cx="1613775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kumimoji="0" lang="es-A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0" lang="es-AR" sz="18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kumimoji="0" lang="es-A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s-A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𝐷</m:t>
                                </m:r>
                              </m:e>
                            </m:d>
                          </m:e>
                        </m:func>
                        <m:r>
                          <a:rPr kumimoji="0" lang="es-A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≈</m:t>
                        </m:r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−8.34</m:t>
                        </m:r>
                      </m:oMath>
                    </m:oMathPara>
                  </a14:m>
                  <a:endParaRPr kumimoji="0" lang="es-A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CuadroTexto 27">
                  <a:extLst>
                    <a:ext uri="{FF2B5EF4-FFF2-40B4-BE49-F238E27FC236}">
                      <a16:creationId xmlns:a16="http://schemas.microsoft.com/office/drawing/2014/main" id="{291BAB3D-0CBF-4800-B627-96FC0CC15D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2171" y="2593836"/>
                  <a:ext cx="1613775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0405" t="-8696" r="-54913" b="-16521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ángulo 28">
            <a:extLst>
              <a:ext uri="{FF2B5EF4-FFF2-40B4-BE49-F238E27FC236}">
                <a16:creationId xmlns:a16="http://schemas.microsoft.com/office/drawing/2014/main" id="{82AEEAC5-DDFF-4939-BE4A-726048D7AE9A}"/>
              </a:ext>
            </a:extLst>
          </p:cNvPr>
          <p:cNvSpPr/>
          <p:nvPr/>
        </p:nvSpPr>
        <p:spPr>
          <a:xfrm>
            <a:off x="1180925" y="6454621"/>
            <a:ext cx="42235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M.D. Levi and D. </a:t>
            </a:r>
            <a:r>
              <a:rPr kumimoji="0" lang="es-AR" sz="12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Aurbach</a:t>
            </a:r>
            <a:r>
              <a:rPr kumimoji="0" lang="es-AR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J. </a:t>
            </a:r>
            <a:r>
              <a:rPr kumimoji="0" lang="es-AR" sz="12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Phys</a:t>
            </a:r>
            <a:r>
              <a:rPr kumimoji="0" lang="es-AR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  <a:r>
              <a:rPr kumimoji="0" lang="es-AR" sz="12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Chem</a:t>
            </a:r>
            <a:r>
              <a:rPr kumimoji="0" lang="es-AR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B 1997, 101, 4641-4647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ángulo 34">
                <a:extLst>
                  <a:ext uri="{FF2B5EF4-FFF2-40B4-BE49-F238E27FC236}">
                    <a16:creationId xmlns:a16="http://schemas.microsoft.com/office/drawing/2014/main" id="{21BBDC84-EE42-4FCB-95B5-ADA01EF5C73F}"/>
                  </a:ext>
                </a:extLst>
              </p:cNvPr>
              <p:cNvSpPr/>
              <p:nvPr/>
            </p:nvSpPr>
            <p:spPr>
              <a:xfrm>
                <a:off x="1207913" y="3429000"/>
                <a:ext cx="3936656" cy="94558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s-A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A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p>
                            <m:r>
                              <a:rPr lang="es-A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  <m:sub>
                        <m:r>
                          <a:rPr lang="es-A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𝑑𝑖𝑓𝑓</m:t>
                        </m:r>
                      </m:sub>
                    </m:sSub>
                  </m:oMath>
                </a14:m>
                <a:r>
                  <a:rPr lang="es-AR" dirty="0"/>
                  <a:t> </a:t>
                </a:r>
                <a:r>
                  <a:rPr lang="es-AR" dirty="0" err="1"/>
                  <a:t>was</a:t>
                </a:r>
                <a:r>
                  <a:rPr lang="es-AR" dirty="0"/>
                  <a:t> </a:t>
                </a:r>
                <a:r>
                  <a:rPr lang="es-AR" dirty="0" err="1"/>
                  <a:t>parametrize</a:t>
                </a:r>
                <a:r>
                  <a:rPr lang="es-AR" dirty="0"/>
                  <a:t> </a:t>
                </a:r>
                <a:r>
                  <a:rPr lang="es-AR" dirty="0" err="1"/>
                  <a:t>with</a:t>
                </a:r>
                <a:r>
                  <a:rPr lang="es-AR" dirty="0"/>
                  <a:t> experimental </a:t>
                </a:r>
                <a:r>
                  <a:rPr lang="es-AR" dirty="0" err="1"/>
                  <a:t>diffusion</a:t>
                </a:r>
                <a:r>
                  <a:rPr lang="es-AR" dirty="0"/>
                  <a:t> </a:t>
                </a:r>
                <a:r>
                  <a:rPr lang="es-AR" dirty="0" err="1"/>
                  <a:t>coefficient</a:t>
                </a:r>
                <a:r>
                  <a:rPr lang="es-AR" dirty="0"/>
                  <a:t> at </a:t>
                </a:r>
                <a:r>
                  <a:rPr lang="es-AR" dirty="0" err="1"/>
                  <a:t>diluted</a:t>
                </a:r>
                <a:r>
                  <a:rPr lang="es-AR" dirty="0"/>
                  <a:t> </a:t>
                </a:r>
                <a:r>
                  <a:rPr lang="es-AR" dirty="0" err="1"/>
                  <a:t>concentrations</a:t>
                </a:r>
                <a:endParaRPr lang="es-AR" dirty="0"/>
              </a:p>
            </p:txBody>
          </p:sp>
        </mc:Choice>
        <mc:Fallback xmlns="">
          <p:sp>
            <p:nvSpPr>
              <p:cNvPr id="35" name="Rectángulo 34">
                <a:extLst>
                  <a:ext uri="{FF2B5EF4-FFF2-40B4-BE49-F238E27FC236}">
                    <a16:creationId xmlns:a16="http://schemas.microsoft.com/office/drawing/2014/main" id="{21BBDC84-EE42-4FCB-95B5-ADA01EF5C7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913" y="3429000"/>
                <a:ext cx="3936656" cy="945580"/>
              </a:xfrm>
              <a:prstGeom prst="rect">
                <a:avLst/>
              </a:prstGeom>
              <a:blipFill>
                <a:blip r:embed="rId14"/>
                <a:stretch>
                  <a:fillRect l="-1080" t="-2548" b="-828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ángulo 35">
                <a:extLst>
                  <a:ext uri="{FF2B5EF4-FFF2-40B4-BE49-F238E27FC236}">
                    <a16:creationId xmlns:a16="http://schemas.microsoft.com/office/drawing/2014/main" id="{7FA19ECC-CDB8-4870-B46A-2DFF9862B329}"/>
                  </a:ext>
                </a:extLst>
              </p:cNvPr>
              <p:cNvSpPr/>
              <p:nvPr/>
            </p:nvSpPr>
            <p:spPr>
              <a:xfrm>
                <a:off x="6612650" y="3441126"/>
                <a:ext cx="3936656" cy="66858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s-A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A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p>
                            <m:r>
                              <a:rPr lang="es-A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  <m:sub>
                        <m:r>
                          <a:rPr lang="es-A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𝑑𝑖𝑓𝑓</m:t>
                        </m:r>
                      </m:sub>
                    </m:sSub>
                  </m:oMath>
                </a14:m>
                <a:r>
                  <a:rPr lang="es-AR" dirty="0"/>
                  <a:t> </a:t>
                </a:r>
                <a:r>
                  <a:rPr lang="es-AR" dirty="0" err="1"/>
                  <a:t>was</a:t>
                </a:r>
                <a:r>
                  <a:rPr lang="es-AR" dirty="0"/>
                  <a:t> </a:t>
                </a:r>
                <a:r>
                  <a:rPr lang="es-AR" dirty="0" err="1"/>
                  <a:t>parametrized</a:t>
                </a:r>
                <a:r>
                  <a:rPr lang="es-AR" dirty="0"/>
                  <a:t>  </a:t>
                </a:r>
                <a:r>
                  <a:rPr lang="es-AR" dirty="0" err="1"/>
                  <a:t>with</a:t>
                </a:r>
                <a:r>
                  <a:rPr lang="es-AR" dirty="0"/>
                  <a:t> experimental </a:t>
                </a:r>
                <a:r>
                  <a:rPr lang="es-AR" dirty="0" err="1"/>
                  <a:t>exchange</a:t>
                </a:r>
                <a:r>
                  <a:rPr lang="es-AR" dirty="0"/>
                  <a:t> </a:t>
                </a:r>
                <a:r>
                  <a:rPr lang="es-AR" dirty="0" err="1"/>
                  <a:t>current</a:t>
                </a:r>
                <a:r>
                  <a:rPr lang="es-AR" dirty="0"/>
                  <a:t> </a:t>
                </a:r>
                <a:r>
                  <a:rPr lang="es-AR" dirty="0" err="1"/>
                  <a:t>density</a:t>
                </a:r>
                <a:endParaRPr lang="es-AR" dirty="0"/>
              </a:p>
            </p:txBody>
          </p:sp>
        </mc:Choice>
        <mc:Fallback xmlns="">
          <p:sp>
            <p:nvSpPr>
              <p:cNvPr id="36" name="Rectángulo 35">
                <a:extLst>
                  <a:ext uri="{FF2B5EF4-FFF2-40B4-BE49-F238E27FC236}">
                    <a16:creationId xmlns:a16="http://schemas.microsoft.com/office/drawing/2014/main" id="{7FA19ECC-CDB8-4870-B46A-2DFF9862B3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650" y="3441126"/>
                <a:ext cx="3936656" cy="668581"/>
              </a:xfrm>
              <a:prstGeom prst="rect">
                <a:avLst/>
              </a:prstGeom>
              <a:blipFill>
                <a:blip r:embed="rId15"/>
                <a:stretch>
                  <a:fillRect l="-1235" t="-2679" b="-125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Imagen 36">
            <a:extLst>
              <a:ext uri="{FF2B5EF4-FFF2-40B4-BE49-F238E27FC236}">
                <a16:creationId xmlns:a16="http://schemas.microsoft.com/office/drawing/2014/main" id="{BE290750-5743-4F69-8B37-7CF9D4278114}"/>
              </a:ext>
            </a:extLst>
          </p:cNvPr>
          <p:cNvPicPr/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150" y="4206137"/>
            <a:ext cx="2753313" cy="2266696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Rectángulo 37">
            <a:extLst>
              <a:ext uri="{FF2B5EF4-FFF2-40B4-BE49-F238E27FC236}">
                <a16:creationId xmlns:a16="http://schemas.microsoft.com/office/drawing/2014/main" id="{B6457234-7D63-43D0-8B1C-0462F975373D}"/>
              </a:ext>
            </a:extLst>
          </p:cNvPr>
          <p:cNvSpPr/>
          <p:nvPr/>
        </p:nvSpPr>
        <p:spPr>
          <a:xfrm>
            <a:off x="6457435" y="6454621"/>
            <a:ext cx="52075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i="1" dirty="0"/>
              <a:t>Chang et al. </a:t>
            </a:r>
            <a:r>
              <a:rPr lang="es-AR" sz="1200" i="1" dirty="0" err="1"/>
              <a:t>Journal</a:t>
            </a:r>
            <a:r>
              <a:rPr lang="es-AR" sz="1200" i="1" dirty="0"/>
              <a:t> </a:t>
            </a:r>
            <a:r>
              <a:rPr lang="es-AR" sz="1200" i="1" dirty="0" err="1"/>
              <a:t>of</a:t>
            </a:r>
            <a:r>
              <a:rPr lang="es-AR" sz="1200" i="1" dirty="0"/>
              <a:t> </a:t>
            </a:r>
            <a:r>
              <a:rPr lang="es-AR" sz="1200" i="1" dirty="0" err="1"/>
              <a:t>The</a:t>
            </a:r>
            <a:r>
              <a:rPr lang="es-AR" sz="1200" i="1" dirty="0"/>
              <a:t> </a:t>
            </a:r>
            <a:r>
              <a:rPr lang="es-AR" sz="1200" i="1" dirty="0" err="1"/>
              <a:t>Electrochemical</a:t>
            </a:r>
            <a:r>
              <a:rPr lang="es-AR" sz="1200" i="1" dirty="0"/>
              <a:t> </a:t>
            </a:r>
            <a:r>
              <a:rPr lang="es-AR" sz="1200" i="1" dirty="0" err="1"/>
              <a:t>Society</a:t>
            </a:r>
            <a:r>
              <a:rPr lang="es-AR" sz="1200" i="1" dirty="0"/>
              <a:t>, 147 (6) 2033-2038 (2000)</a:t>
            </a:r>
          </a:p>
        </p:txBody>
      </p:sp>
    </p:spTree>
    <p:extLst>
      <p:ext uri="{BB962C8B-B14F-4D97-AF65-F5344CB8AC3E}">
        <p14:creationId xmlns:p14="http://schemas.microsoft.com/office/powerpoint/2010/main" val="358442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579</Words>
  <Application>Microsoft Office PowerPoint</Application>
  <PresentationFormat>Panorámica</PresentationFormat>
  <Paragraphs>68</Paragraphs>
  <Slides>6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Arial</vt:lpstr>
      <vt:lpstr>Arimo-Bold</vt:lpstr>
      <vt:lpstr>Calibri</vt:lpstr>
      <vt:lpstr>Calibri Light</vt:lpstr>
      <vt:lpstr>Cambria Math</vt:lpstr>
      <vt:lpstr>Tema de Office</vt:lpstr>
      <vt:lpstr>Equation</vt:lpstr>
      <vt:lpstr>kMC model for Li ion/graphite</vt:lpstr>
      <vt:lpstr>Presentación de PowerPoint</vt:lpstr>
      <vt:lpstr>Presentación de PowerPoint</vt:lpstr>
      <vt:lpstr>Hamiltonian details</vt:lpstr>
      <vt:lpstr>Hamiltonian details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kMC model for Li ion/graphite</dc:title>
  <dc:creator>Maxi Gavilan</dc:creator>
  <cp:lastModifiedBy>Maxi Gavilan</cp:lastModifiedBy>
  <cp:revision>31</cp:revision>
  <dcterms:created xsi:type="dcterms:W3CDTF">2022-02-08T17:20:07Z</dcterms:created>
  <dcterms:modified xsi:type="dcterms:W3CDTF">2022-02-22T21:06:52Z</dcterms:modified>
</cp:coreProperties>
</file>