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1" r:id="rId3"/>
    <p:sldId id="264"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295"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6"/>
    <p:restoredTop sz="67470"/>
  </p:normalViewPr>
  <p:slideViewPr>
    <p:cSldViewPr snapToGrid="0">
      <p:cViewPr varScale="1">
        <p:scale>
          <a:sx n="30" d="100"/>
          <a:sy n="30" d="100"/>
        </p:scale>
        <p:origin x="120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dirty="0"/>
              <a:t>Uno script Python è essenzialmente un file di testo che contiene istruzioni scritte nel linguaggio Python, salvato con estensione .</a:t>
            </a:r>
            <a:r>
              <a:rPr lang="it-IT" dirty="0" err="1"/>
              <a:t>py</a:t>
            </a:r>
            <a:r>
              <a:rPr lang="it-IT" dirty="0"/>
              <a:t>. La sua bellezza risiede nella semplicità: basta scrivere il codice in un editor di testo, salvarlo e eseguirlo dal terminale con il comando </a:t>
            </a:r>
            <a:r>
              <a:rPr lang="it-IT" dirty="0" err="1"/>
              <a:t>python</a:t>
            </a:r>
            <a:r>
              <a:rPr lang="it-IT" dirty="0"/>
              <a:t> </a:t>
            </a:r>
            <a:r>
              <a:rPr lang="it-IT" dirty="0" err="1"/>
              <a:t>nomefile.py</a:t>
            </a:r>
            <a:r>
              <a:rPr lang="it-IT" dirty="0"/>
              <a:t>. Questa immediatezza rende Python ideale per prototipazione rapida e automazione.</a:t>
            </a:r>
          </a:p>
          <a:p>
            <a:r>
              <a:rPr lang="it-IT" dirty="0"/>
              <a:t>Gli script differiscono dai programmi tradizionali per la loro natura procedurale e orientata all'automazione. Mentre un programma può essere un'applicazione complessa con interfaccia grafica, uno script è tipicamente lineare, progettato per eseguire una sequenza specifica di operazioni. Questa caratteristica li rende perfetti per automatizzare operazioni ripetitive che altrimenti richiederebbero intervento manuale costante.</a:t>
            </a:r>
          </a:p>
          <a:p>
            <a:r>
              <a:rPr lang="it-IT" dirty="0"/>
              <a:t>La portabilità è un altro vantaggio cruciale: uno script Python può essere eseguito su qualsiasi sistema dove sia installato l'interprete Python, che si tratti di Windows, </a:t>
            </a:r>
            <a:r>
              <a:rPr lang="it-IT" dirty="0" err="1"/>
              <a:t>macOS</a:t>
            </a:r>
            <a:r>
              <a:rPr lang="it-IT" dirty="0"/>
              <a:t> o Linux. Questa universalità rende i vostri script investimenti duraturi nel tempo.</a:t>
            </a:r>
          </a:p>
          <a:p>
            <a:endParaRPr lang="it-IT" dirty="0"/>
          </a:p>
          <a:p>
            <a:endParaRPr lang="it-IT" dirty="0"/>
          </a:p>
          <a:p>
            <a:r>
              <a:rPr lang="it-IT" dirty="0"/>
              <a:t>L'automazione attraverso script Python risolve uno dei problemi più frustranti del lavoro moderno: la ripetitività. Quante volte vi siete trovati a eseguire la stessa sequenza di operazioni sui file? Quante email avete inviato con contenuto simile? Quante volte avete copiato dati da un formato all'altro? Gli script eliminano questi colli di bottiglia, liberando il vostro tempo per attività più creative e strategiche.</a:t>
            </a:r>
          </a:p>
          <a:p>
            <a:r>
              <a:rPr lang="it-IT" dirty="0"/>
              <a:t>La consistenza è un altro beneficio spesso sottovalutato. Un essere umano può commettere errori, dimenticare passaggi o applicare criteri leggermente diversi in momenti diversi. Uno script, una volta testato e validato, esegue sempre la stessa sequenza di operazioni con precisione assoluta. Questo aspetto è particolarmente critico in ambiti dove la conformità e la riproducibilità sono essenziali.</a:t>
            </a:r>
          </a:p>
          <a:p>
            <a:r>
              <a:rPr lang="it-IT" dirty="0"/>
              <a:t>Gli script possono inoltre essere schedulati per eseguire operazioni in momenti specifici, come backup notturni, report settimanali o sincronizzazioni periodiche. Questo approccio proattivo previene problemi invece di risolverli dopo che si sono verificati, un cambio di paradigma che può trasformare radicalmente la vostra efficienza lavorativa.</a:t>
            </a:r>
          </a:p>
          <a:p>
            <a:endParaRPr lang="it-IT" dirty="0"/>
          </a:p>
        </p:txBody>
      </p:sp>
    </p:spTree>
    <p:extLst>
      <p:ext uri="{BB962C8B-B14F-4D97-AF65-F5344CB8AC3E}">
        <p14:creationId xmlns:p14="http://schemas.microsoft.com/office/powerpoint/2010/main" val="308851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8A6ED-EA72-4E98-2B6F-8C8E03FC77F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F1ACB31-7348-A34C-E603-B7F8483AB8D1}"/>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96034129-B47E-1606-72FF-0FD1F4B7AB14}"/>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489536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2B782-A4CB-F560-042C-FB8941C8C69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DD7B257-37A3-6AC1-CD6C-3E09B0E89474}"/>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41FB4BEC-E2E2-CD2F-DBD1-028A99723B36}"/>
              </a:ext>
            </a:extLst>
          </p:cNvPr>
          <p:cNvSpPr>
            <a:spLocks noGrp="1"/>
          </p:cNvSpPr>
          <p:nvPr>
            <p:ph type="body" idx="1"/>
          </p:nvPr>
        </p:nvSpPr>
        <p:spPr/>
        <p:txBody>
          <a:bodyPr/>
          <a:lstStyle/>
          <a:p>
            <a:r>
              <a:rPr lang="it-IT" dirty="0"/>
              <a:t>L'automazione con Python apre un universo di possibilità che trasformano il modo di lavorare. La gestione automatica dei file rappresenta probabilmente l'applicazione più immediata: rinominare centinaia di foto delle vacanze, organizzare documenti per data o tipo, comprimere file vecchi per liberare spazio. </a:t>
            </a:r>
          </a:p>
          <a:p>
            <a:endParaRPr lang="it-IT" dirty="0"/>
          </a:p>
          <a:p>
            <a:r>
              <a:rPr lang="it-IT" dirty="0"/>
              <a:t>Operazioni che richiederebbero ore di lavoro manuale si completano in secondi.</a:t>
            </a:r>
          </a:p>
          <a:p>
            <a:r>
              <a:rPr lang="it-IT" dirty="0"/>
              <a:t>L'interazione con servizi web permette di creare potenti pipeline di dati. Potete scaricare automaticamente report, sincronizzare informazioni tra sistemi diversi, monitorare prezzi o disponibilità di prodotti. La combinazione di Python con le API moderne crea possibilità infinite per l'integrazione tra servizi.</a:t>
            </a:r>
          </a:p>
          <a:p>
            <a:endParaRPr lang="it-IT" dirty="0"/>
          </a:p>
          <a:p>
            <a:endParaRPr lang="it-IT" dirty="0"/>
          </a:p>
          <a:p>
            <a:r>
              <a:rPr lang="it-IT" dirty="0"/>
              <a:t>La comunicazione automatizzata rivoluziona la gestione delle informazioni. Script per inviare report periodici via email, notifiche automatiche al raggiungimento di soglie critiche, o sistemi di allerta per monitoraggio </a:t>
            </a:r>
            <a:r>
              <a:rPr lang="it-IT" dirty="0" err="1"/>
              <a:t>infrastructure</a:t>
            </a:r>
            <a:r>
              <a:rPr lang="it-IT" dirty="0"/>
              <a:t>. Questi strumenti trasformano approcci reattivi in strategie proattive, intercettando problemi prima che diventino critici.</a:t>
            </a:r>
          </a:p>
          <a:p>
            <a:endParaRPr lang="it-IT" dirty="0"/>
          </a:p>
          <a:p>
            <a:r>
              <a:rPr lang="it-IT" dirty="0"/>
              <a:t>L'elaborazione di grandi volumi di dati trova in Python un alleato potente. Analisi di log, elaborazione di file CSV con milioni di righe, generazione di report statistici. La combinazione di semplicità sintattica e potenza computazionale rende Python ideale per questo tipo di attività.</a:t>
            </a:r>
          </a:p>
          <a:p>
            <a:endParaRPr lang="it-IT" dirty="0"/>
          </a:p>
        </p:txBody>
      </p:sp>
    </p:spTree>
    <p:extLst>
      <p:ext uri="{BB962C8B-B14F-4D97-AF65-F5344CB8AC3E}">
        <p14:creationId xmlns:p14="http://schemas.microsoft.com/office/powerpoint/2010/main" val="2440446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CADDF-D63B-D426-6A52-F153C8819EF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DFE88D4-7042-174C-7D83-F699E338FDB4}"/>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4D94F1F3-D866-AEFD-62EE-92B879EDE8D4}"/>
              </a:ext>
            </a:extLst>
          </p:cNvPr>
          <p:cNvSpPr>
            <a:spLocks noGrp="1"/>
          </p:cNvSpPr>
          <p:nvPr>
            <p:ph type="body" idx="1"/>
          </p:nvPr>
        </p:nvSpPr>
        <p:spPr/>
        <p:txBody>
          <a:bodyPr/>
          <a:lstStyle/>
          <a:p>
            <a:r>
              <a:rPr lang="it-IT" dirty="0"/>
              <a:t>L'automazione con Python apre un universo di possibilità che trasformano il modo di lavorare. La gestione automatica dei file rappresenta probabilmente l'applicazione più immediata: rinominare centinaia di foto delle vacanze, organizzare documenti per data o tipo, comprimere file vecchi per liberare spazio. </a:t>
            </a:r>
          </a:p>
          <a:p>
            <a:endParaRPr lang="it-IT" dirty="0"/>
          </a:p>
          <a:p>
            <a:r>
              <a:rPr lang="it-IT" dirty="0"/>
              <a:t>Operazioni che richiederebbero ore di lavoro manuale si completano in secondi.</a:t>
            </a:r>
          </a:p>
          <a:p>
            <a:r>
              <a:rPr lang="it-IT" dirty="0"/>
              <a:t>L'interazione con servizi web permette di creare potenti pipeline di dati. Potete scaricare automaticamente report, sincronizzare informazioni tra sistemi diversi, monitorare prezzi o disponibilità di prodotti. La combinazione di Python con le API moderne crea possibilità infinite per l'integrazione tra servizi.</a:t>
            </a:r>
          </a:p>
          <a:p>
            <a:endParaRPr lang="it-IT" dirty="0"/>
          </a:p>
          <a:p>
            <a:endParaRPr lang="it-IT" dirty="0"/>
          </a:p>
          <a:p>
            <a:r>
              <a:rPr lang="it-IT" dirty="0"/>
              <a:t>La comunicazione automatizzata rivoluziona la gestione delle informazioni. Script per inviare report periodici via email, notifiche automatiche al raggiungimento di soglie critiche, o sistemi di allerta per monitoraggio </a:t>
            </a:r>
            <a:r>
              <a:rPr lang="it-IT" dirty="0" err="1"/>
              <a:t>infrastructure</a:t>
            </a:r>
            <a:r>
              <a:rPr lang="it-IT" dirty="0"/>
              <a:t>. Questi strumenti trasformano approcci reattivi in strategie proattive, intercettando problemi prima che diventino critici.</a:t>
            </a:r>
          </a:p>
          <a:p>
            <a:endParaRPr lang="it-IT" dirty="0"/>
          </a:p>
          <a:p>
            <a:r>
              <a:rPr lang="it-IT" dirty="0"/>
              <a:t>L'elaborazione di grandi volumi di dati trova in Python un alleato potente. Analisi di log, elaborazione di file CSV con milioni di righe, generazione di report statistici. La combinazione di semplicità sintattica e potenza computazionale rende Python ideale per questo tipo di attività.</a:t>
            </a:r>
          </a:p>
          <a:p>
            <a:endParaRPr lang="it-IT" dirty="0"/>
          </a:p>
        </p:txBody>
      </p:sp>
    </p:spTree>
    <p:extLst>
      <p:ext uri="{BB962C8B-B14F-4D97-AF65-F5344CB8AC3E}">
        <p14:creationId xmlns:p14="http://schemas.microsoft.com/office/powerpoint/2010/main" val="1421134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ACF07-FED8-3104-44CB-4D9BAC46670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F08093-BD43-B19F-CEF9-3D885A0A986B}"/>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B38CC6CA-4128-C9DC-F868-99F84DD6B470}"/>
              </a:ext>
            </a:extLst>
          </p:cNvPr>
          <p:cNvSpPr>
            <a:spLocks noGrp="1"/>
          </p:cNvSpPr>
          <p:nvPr>
            <p:ph type="body" idx="1"/>
          </p:nvPr>
        </p:nvSpPr>
        <p:spPr/>
        <p:txBody>
          <a:bodyPr/>
          <a:lstStyle/>
          <a:p>
            <a:r>
              <a:rPr lang="it-IT" dirty="0"/>
              <a:t>JSON (JavaScript Object </a:t>
            </a:r>
            <a:r>
              <a:rPr lang="it-IT" dirty="0" err="1"/>
              <a:t>Notation</a:t>
            </a:r>
            <a:r>
              <a:rPr lang="it-IT" dirty="0"/>
              <a:t>) rappresenta uno dei formati di dati più eleganti e pratici mai concepiti. Nonostante il nome suggerisca un legame con JavaScript, JSON è diventato lo standard de facto per lo scambio di dati strutturati in qualsiasi linguaggio di programmazione. La sua popolarità deriva da una combinazione vincente di semplicità, leggibilità e universalità.</a:t>
            </a:r>
          </a:p>
          <a:p>
            <a:r>
              <a:rPr lang="it-IT" dirty="0"/>
              <a:t>La struttura di JSON rispecchia i tipi di dati fondamentali presenti nella maggior parte dei linguaggi di programmazione: stringhe, numeri, booleani, array e oggetti. Questa corrispondenza naturale elimina la necessità di </a:t>
            </a:r>
            <a:r>
              <a:rPr lang="it-IT" dirty="0" err="1"/>
              <a:t>parsing</a:t>
            </a:r>
            <a:r>
              <a:rPr lang="it-IT" dirty="0"/>
              <a:t> complessi o trasformazioni elaborate. Un oggetto JSON può essere letto e compreso tanto da un essere umano quanto da un parser automatico.</a:t>
            </a:r>
          </a:p>
          <a:p>
            <a:r>
              <a:rPr lang="it-IT" dirty="0"/>
              <a:t>L'adozione massiva di JSON nell'era delle API REST ha consolidato la sua posizione. Praticamente ogni servizio web moderno comunica attraverso JSON: dalle API social media ai servizi cloud, dai sistemi di pagamento ai database </a:t>
            </a:r>
            <a:r>
              <a:rPr lang="it-IT" dirty="0" err="1"/>
              <a:t>NoSQL</a:t>
            </a:r>
            <a:r>
              <a:rPr lang="it-IT" dirty="0"/>
              <a:t>. Comprendere JSON non è più un'opzione ma una necessità per qualsiasi sviluppatore moderno.</a:t>
            </a:r>
          </a:p>
          <a:p>
            <a:endParaRPr lang="it-IT" dirty="0"/>
          </a:p>
        </p:txBody>
      </p:sp>
    </p:spTree>
    <p:extLst>
      <p:ext uri="{BB962C8B-B14F-4D97-AF65-F5344CB8AC3E}">
        <p14:creationId xmlns:p14="http://schemas.microsoft.com/office/powerpoint/2010/main" val="1519988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96D77-6605-A007-A8A1-1F5053ED3E1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4C83FE9-164D-BD3A-31A1-D1A26014971D}"/>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38B58082-DE10-0A13-711A-DF507EC7E3C1}"/>
              </a:ext>
            </a:extLst>
          </p:cNvPr>
          <p:cNvSpPr>
            <a:spLocks noGrp="1"/>
          </p:cNvSpPr>
          <p:nvPr>
            <p:ph type="body" idx="1"/>
          </p:nvPr>
        </p:nvSpPr>
        <p:spPr/>
        <p:txBody>
          <a:bodyPr/>
          <a:lstStyle/>
          <a:p>
            <a:r>
              <a:rPr lang="it-IT" dirty="0"/>
              <a:t>Esempi gestione file </a:t>
            </a:r>
            <a:r>
              <a:rPr lang="it-IT" dirty="0" err="1"/>
              <a:t>json</a:t>
            </a:r>
            <a:endParaRPr lang="it-IT" dirty="0"/>
          </a:p>
        </p:txBody>
      </p:sp>
    </p:spTree>
    <p:extLst>
      <p:ext uri="{BB962C8B-B14F-4D97-AF65-F5344CB8AC3E}">
        <p14:creationId xmlns:p14="http://schemas.microsoft.com/office/powerpoint/2010/main" val="114538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F29D5-14BB-5C26-FCCD-EEB9F84795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FD7799B-BCAC-913F-B665-EC83CB28FAD8}"/>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D566163A-F11F-49ED-BF57-A99D042A3EB2}"/>
              </a:ext>
            </a:extLst>
          </p:cNvPr>
          <p:cNvSpPr>
            <a:spLocks noGrp="1"/>
          </p:cNvSpPr>
          <p:nvPr>
            <p:ph type="body" idx="1"/>
          </p:nvPr>
        </p:nvSpPr>
        <p:spPr/>
        <p:txBody>
          <a:bodyPr/>
          <a:lstStyle/>
          <a:p>
            <a:r>
              <a:rPr lang="it-IT" dirty="0"/>
              <a:t>I moduli rappresentano il cuore del sistema di riutilizzo del codice in Python. Concettualmente, un modulo è semplicemente un file Python che contiene definizioni di funzioni, classi e variabili che possono essere utilizzate in altri programmi. Questa organizzazione modulare segue il principio DRY (</a:t>
            </a:r>
            <a:r>
              <a:rPr lang="it-IT" dirty="0" err="1"/>
              <a:t>Don't</a:t>
            </a:r>
            <a:r>
              <a:rPr lang="it-IT" dirty="0"/>
              <a:t> </a:t>
            </a:r>
            <a:r>
              <a:rPr lang="it-IT" dirty="0" err="1"/>
              <a:t>Repeat</a:t>
            </a:r>
            <a:r>
              <a:rPr lang="it-IT" dirty="0"/>
              <a:t> </a:t>
            </a:r>
            <a:r>
              <a:rPr lang="it-IT" dirty="0" err="1"/>
              <a:t>Yourself</a:t>
            </a:r>
            <a:r>
              <a:rPr lang="it-IT" dirty="0"/>
              <a:t>), fondamentale nella programmazione moderna.</a:t>
            </a:r>
          </a:p>
          <a:p>
            <a:r>
              <a:rPr lang="it-IT" dirty="0"/>
              <a:t>Python distingue tra tre categorie di moduli.</a:t>
            </a:r>
          </a:p>
          <a:p>
            <a:r>
              <a:rPr lang="it-IT" dirty="0"/>
              <a:t>I moduli </a:t>
            </a:r>
            <a:r>
              <a:rPr lang="it-IT" dirty="0" err="1"/>
              <a:t>built</a:t>
            </a:r>
            <a:r>
              <a:rPr lang="it-IT" dirty="0"/>
              <a:t>-in sono integrati nell'interprete e sempre disponibili senza installazioni aggiuntive. </a:t>
            </a:r>
          </a:p>
          <a:p>
            <a:r>
              <a:rPr lang="it-IT" dirty="0"/>
              <a:t>I moduli esterni vengono creati dalla comunità e installati tramite gestori di pacchetti come </a:t>
            </a:r>
            <a:r>
              <a:rPr lang="it-IT" dirty="0" err="1"/>
              <a:t>pip</a:t>
            </a:r>
            <a:r>
              <a:rPr lang="it-IT" dirty="0"/>
              <a:t>. </a:t>
            </a:r>
          </a:p>
          <a:p>
            <a:r>
              <a:rPr lang="it-IT" dirty="0"/>
              <a:t>I moduli personalizzati sono quelli che create voi, organizzando il vostro codice in unità riutilizzabili.</a:t>
            </a:r>
          </a:p>
          <a:p>
            <a:r>
              <a:rPr lang="it-IT" dirty="0"/>
              <a:t>La bellezza del sistema modulare di Python risiede nella sua semplicità: ogni file .</a:t>
            </a:r>
            <a:r>
              <a:rPr lang="it-IT" dirty="0" err="1"/>
              <a:t>py</a:t>
            </a:r>
            <a:r>
              <a:rPr lang="it-IT" dirty="0"/>
              <a:t> può diventare un modulo importabile. Questo approccio democratico al riutilizzo del codice ha contribuito enormemente alla crescita dell'ecosistema Python, dove esistono moduli per qualsiasi esigenza immaginabile.</a:t>
            </a:r>
          </a:p>
          <a:p>
            <a:endParaRPr lang="it-IT" dirty="0"/>
          </a:p>
          <a:p>
            <a:endParaRPr lang="it-IT" dirty="0"/>
          </a:p>
          <a:p>
            <a:r>
              <a:rPr lang="it-IT" dirty="0"/>
              <a:t>L'importazione dei moduli in Python offre una flessibilità notevole per adattarsi a diverse esigenze di programmazione. L'approccio più diretto è import </a:t>
            </a:r>
            <a:r>
              <a:rPr lang="it-IT" dirty="0" err="1"/>
              <a:t>nome_modulo</a:t>
            </a:r>
            <a:r>
              <a:rPr lang="it-IT" dirty="0"/>
              <a:t>, che rende disponibili tutte le funzionalità del modulo attraverso la notazione punto. Questo metodo mantiene uno spazio dei nomi pulito e rende chiaro da dove proviene ogni funzione.</a:t>
            </a:r>
          </a:p>
          <a:p>
            <a:r>
              <a:rPr lang="it-IT" dirty="0" err="1"/>
              <a:t>python</a:t>
            </a:r>
            <a:endParaRPr lang="it-IT" dirty="0"/>
          </a:p>
          <a:p>
            <a:r>
              <a:rPr lang="it-IT" sz="2200" dirty="0">
                <a:effectLst/>
                <a:latin typeface="Helvetica Neue"/>
                <a:ea typeface="Helvetica Neue"/>
                <a:cs typeface="Helvetica Neue"/>
                <a:sym typeface="Helvetica Neue"/>
              </a:rPr>
              <a:t>import</a:t>
            </a:r>
            <a:r>
              <a:rPr lang="it-IT" dirty="0"/>
              <a:t> </a:t>
            </a:r>
            <a:r>
              <a:rPr lang="it-IT" dirty="0" err="1"/>
              <a:t>math</a:t>
            </a:r>
            <a:r>
              <a:rPr lang="it-IT" dirty="0"/>
              <a:t> </a:t>
            </a:r>
            <a:r>
              <a:rPr lang="it-IT" sz="2200" dirty="0" err="1">
                <a:effectLst/>
                <a:latin typeface="Helvetica Neue"/>
                <a:ea typeface="Helvetica Neue"/>
                <a:cs typeface="Helvetica Neue"/>
                <a:sym typeface="Helvetica Neue"/>
              </a:rPr>
              <a:t>print</a:t>
            </a:r>
            <a:r>
              <a:rPr lang="it-IT" sz="2200" dirty="0">
                <a:effectLst/>
                <a:latin typeface="Helvetica Neue"/>
                <a:ea typeface="Helvetica Neue"/>
                <a:cs typeface="Helvetica Neue"/>
                <a:sym typeface="Helvetica Neue"/>
              </a:rPr>
              <a:t>(</a:t>
            </a:r>
            <a:r>
              <a:rPr lang="it-IT" dirty="0" err="1"/>
              <a:t>math</a:t>
            </a:r>
            <a:r>
              <a:rPr lang="it-IT" sz="2200" dirty="0" err="1">
                <a:effectLst/>
                <a:latin typeface="Helvetica Neue"/>
                <a:ea typeface="Helvetica Neue"/>
                <a:cs typeface="Helvetica Neue"/>
                <a:sym typeface="Helvetica Neue"/>
              </a:rPr>
              <a:t>.</a:t>
            </a:r>
            <a:r>
              <a:rPr lang="it-IT" dirty="0" err="1"/>
              <a:t>sqrt</a:t>
            </a:r>
            <a:r>
              <a:rPr lang="it-IT" sz="2200" dirty="0">
                <a:effectLst/>
                <a:latin typeface="Helvetica Neue"/>
                <a:ea typeface="Helvetica Neue"/>
                <a:cs typeface="Helvetica Neue"/>
                <a:sym typeface="Helvetica Neue"/>
              </a:rPr>
              <a:t>(16))</a:t>
            </a:r>
            <a:r>
              <a:rPr lang="it-IT" dirty="0"/>
              <a:t> </a:t>
            </a:r>
            <a:r>
              <a:rPr lang="it-IT" sz="2200" i="1" dirty="0">
                <a:effectLst/>
                <a:latin typeface="Helvetica Neue"/>
                <a:ea typeface="Helvetica Neue"/>
                <a:cs typeface="Helvetica Neue"/>
                <a:sym typeface="Helvetica Neue"/>
              </a:rPr>
              <a:t># 4.0</a:t>
            </a:r>
            <a:r>
              <a:rPr lang="it-IT" dirty="0"/>
              <a:t> </a:t>
            </a:r>
            <a:r>
              <a:rPr lang="it-IT" sz="2200" dirty="0" err="1">
                <a:effectLst/>
                <a:latin typeface="Helvetica Neue"/>
                <a:ea typeface="Helvetica Neue"/>
                <a:cs typeface="Helvetica Neue"/>
                <a:sym typeface="Helvetica Neue"/>
              </a:rPr>
              <a:t>print</a:t>
            </a:r>
            <a:r>
              <a:rPr lang="it-IT" sz="2200" dirty="0">
                <a:effectLst/>
                <a:latin typeface="Helvetica Neue"/>
                <a:ea typeface="Helvetica Neue"/>
                <a:cs typeface="Helvetica Neue"/>
                <a:sym typeface="Helvetica Neue"/>
              </a:rPr>
              <a:t>(</a:t>
            </a:r>
            <a:r>
              <a:rPr lang="it-IT" dirty="0" err="1"/>
              <a:t>math</a:t>
            </a:r>
            <a:r>
              <a:rPr lang="it-IT" sz="2200" dirty="0" err="1">
                <a:effectLst/>
                <a:latin typeface="Helvetica Neue"/>
                <a:ea typeface="Helvetica Neue"/>
                <a:cs typeface="Helvetica Neue"/>
                <a:sym typeface="Helvetica Neue"/>
              </a:rPr>
              <a:t>.</a:t>
            </a:r>
            <a:r>
              <a:rPr lang="it-IT" dirty="0" err="1"/>
              <a:t>pi</a:t>
            </a:r>
            <a:r>
              <a:rPr lang="it-IT" sz="2200" dirty="0">
                <a:effectLst/>
                <a:latin typeface="Helvetica Neue"/>
                <a:ea typeface="Helvetica Neue"/>
                <a:cs typeface="Helvetica Neue"/>
                <a:sym typeface="Helvetica Neue"/>
              </a:rPr>
              <a:t>)</a:t>
            </a:r>
            <a:r>
              <a:rPr lang="it-IT" dirty="0"/>
              <a:t> </a:t>
            </a:r>
            <a:r>
              <a:rPr lang="it-IT" sz="2200" i="1" dirty="0">
                <a:effectLst/>
                <a:latin typeface="Helvetica Neue"/>
                <a:ea typeface="Helvetica Neue"/>
                <a:cs typeface="Helvetica Neue"/>
                <a:sym typeface="Helvetica Neue"/>
              </a:rPr>
              <a:t># 3.141592653589793</a:t>
            </a:r>
            <a:endParaRPr lang="it-IT" dirty="0"/>
          </a:p>
          <a:p>
            <a:r>
              <a:rPr lang="it-IT" dirty="0"/>
              <a:t>L'importazione selettiva con from modulo import funzione permette di accedere direttamente alle funzioni specifiche senza prefissi, rendendo il codice più conciso quando utilizzate solo alcune funzionalità di un modulo. L'alias con </a:t>
            </a:r>
            <a:r>
              <a:rPr lang="it-IT" dirty="0" err="1"/>
              <a:t>as</a:t>
            </a:r>
            <a:r>
              <a:rPr lang="it-IT" dirty="0"/>
              <a:t> è prezioso per moduli con nomi lunghi o per evitare conflitti di nomi.</a:t>
            </a:r>
          </a:p>
          <a:p>
            <a:r>
              <a:rPr lang="it-IT" dirty="0" err="1"/>
              <a:t>python</a:t>
            </a:r>
            <a:endParaRPr lang="it-IT" dirty="0"/>
          </a:p>
          <a:p>
            <a:r>
              <a:rPr lang="it-IT" sz="2200" dirty="0">
                <a:effectLst/>
                <a:latin typeface="Helvetica Neue"/>
                <a:ea typeface="Helvetica Neue"/>
                <a:cs typeface="Helvetica Neue"/>
                <a:sym typeface="Helvetica Neue"/>
              </a:rPr>
              <a:t>from</a:t>
            </a:r>
            <a:r>
              <a:rPr lang="it-IT" dirty="0"/>
              <a:t> </a:t>
            </a:r>
            <a:r>
              <a:rPr lang="it-IT" dirty="0" err="1"/>
              <a:t>datetime</a:t>
            </a:r>
            <a:r>
              <a:rPr lang="it-IT" dirty="0"/>
              <a:t> </a:t>
            </a:r>
            <a:r>
              <a:rPr lang="it-IT" sz="2200" dirty="0">
                <a:effectLst/>
                <a:latin typeface="Helvetica Neue"/>
                <a:ea typeface="Helvetica Neue"/>
                <a:cs typeface="Helvetica Neue"/>
                <a:sym typeface="Helvetica Neue"/>
              </a:rPr>
              <a:t>import</a:t>
            </a:r>
            <a:r>
              <a:rPr lang="it-IT" dirty="0"/>
              <a:t> </a:t>
            </a:r>
            <a:r>
              <a:rPr lang="it-IT" dirty="0" err="1"/>
              <a:t>datetime</a:t>
            </a:r>
            <a:r>
              <a:rPr lang="it-IT" dirty="0"/>
              <a:t> </a:t>
            </a:r>
            <a:r>
              <a:rPr lang="it-IT" sz="2200" dirty="0">
                <a:effectLst/>
                <a:latin typeface="Helvetica Neue"/>
                <a:ea typeface="Helvetica Neue"/>
                <a:cs typeface="Helvetica Neue"/>
                <a:sym typeface="Helvetica Neue"/>
              </a:rPr>
              <a:t>import</a:t>
            </a:r>
            <a:r>
              <a:rPr lang="it-IT" dirty="0"/>
              <a:t> </a:t>
            </a:r>
            <a:r>
              <a:rPr lang="it-IT" dirty="0" err="1"/>
              <a:t>numpy</a:t>
            </a:r>
            <a:r>
              <a:rPr lang="it-IT" dirty="0"/>
              <a:t> </a:t>
            </a:r>
            <a:r>
              <a:rPr lang="it-IT" sz="2200" dirty="0" err="1">
                <a:effectLst/>
                <a:latin typeface="Helvetica Neue"/>
                <a:ea typeface="Helvetica Neue"/>
                <a:cs typeface="Helvetica Neue"/>
                <a:sym typeface="Helvetica Neue"/>
              </a:rPr>
              <a:t>as</a:t>
            </a:r>
            <a:r>
              <a:rPr lang="it-IT" dirty="0"/>
              <a:t> </a:t>
            </a:r>
            <a:r>
              <a:rPr lang="it-IT" dirty="0" err="1"/>
              <a:t>np</a:t>
            </a:r>
            <a:r>
              <a:rPr lang="it-IT" dirty="0"/>
              <a:t> </a:t>
            </a:r>
            <a:r>
              <a:rPr lang="it-IT" sz="2200" i="1" dirty="0">
                <a:effectLst/>
                <a:latin typeface="Helvetica Neue"/>
                <a:ea typeface="Helvetica Neue"/>
                <a:cs typeface="Helvetica Neue"/>
                <a:sym typeface="Helvetica Neue"/>
              </a:rPr>
              <a:t># alias comune</a:t>
            </a:r>
            <a:r>
              <a:rPr lang="it-IT" dirty="0"/>
              <a:t> </a:t>
            </a:r>
            <a:r>
              <a:rPr lang="it-IT" sz="2200" dirty="0">
                <a:effectLst/>
                <a:latin typeface="Helvetica Neue"/>
                <a:ea typeface="Helvetica Neue"/>
                <a:cs typeface="Helvetica Neue"/>
                <a:sym typeface="Helvetica Neue"/>
              </a:rPr>
              <a:t>from</a:t>
            </a:r>
            <a:r>
              <a:rPr lang="it-IT" dirty="0"/>
              <a:t> </a:t>
            </a:r>
            <a:r>
              <a:rPr lang="it-IT" dirty="0" err="1"/>
              <a:t>collections</a:t>
            </a:r>
            <a:r>
              <a:rPr lang="it-IT" dirty="0"/>
              <a:t> </a:t>
            </a:r>
            <a:r>
              <a:rPr lang="it-IT" sz="2200" dirty="0">
                <a:effectLst/>
                <a:latin typeface="Helvetica Neue"/>
                <a:ea typeface="Helvetica Neue"/>
                <a:cs typeface="Helvetica Neue"/>
                <a:sym typeface="Helvetica Neue"/>
              </a:rPr>
              <a:t>import</a:t>
            </a:r>
            <a:r>
              <a:rPr lang="it-IT" dirty="0"/>
              <a:t> </a:t>
            </a:r>
            <a:r>
              <a:rPr lang="it-IT" dirty="0" err="1"/>
              <a:t>defaultdict</a:t>
            </a:r>
            <a:r>
              <a:rPr lang="it-IT" dirty="0"/>
              <a:t> </a:t>
            </a:r>
            <a:r>
              <a:rPr lang="it-IT" sz="2200" dirty="0" err="1">
                <a:effectLst/>
                <a:latin typeface="Helvetica Neue"/>
                <a:ea typeface="Helvetica Neue"/>
                <a:cs typeface="Helvetica Neue"/>
                <a:sym typeface="Helvetica Neue"/>
              </a:rPr>
              <a:t>as</a:t>
            </a:r>
            <a:r>
              <a:rPr lang="it-IT" dirty="0"/>
              <a:t> </a:t>
            </a:r>
            <a:r>
              <a:rPr lang="it-IT" dirty="0" err="1"/>
              <a:t>dd</a:t>
            </a:r>
            <a:endParaRPr lang="it-IT" dirty="0"/>
          </a:p>
          <a:p>
            <a:r>
              <a:rPr lang="it-IT" dirty="0"/>
              <a:t>La scelta del metodo di importazione dipende dal contesto: importazioni complete per moduli usati estensivamente, importazioni selettive per funzioni specifiche, alias per convenienza o chiarezza.</a:t>
            </a:r>
          </a:p>
          <a:p>
            <a:endParaRPr lang="it-IT" dirty="0"/>
          </a:p>
          <a:p>
            <a:endParaRPr lang="it-IT" dirty="0"/>
          </a:p>
          <a:p>
            <a:r>
              <a:rPr lang="it-IT" dirty="0"/>
              <a:t>La classificazione dei moduli Python riflette l'evoluzione e la ricchezza dell'ecosistema. I moduli </a:t>
            </a:r>
            <a:r>
              <a:rPr lang="it-IT" dirty="0" err="1"/>
              <a:t>built</a:t>
            </a:r>
            <a:r>
              <a:rPr lang="it-IT" dirty="0"/>
              <a:t>-in come </a:t>
            </a:r>
            <a:r>
              <a:rPr lang="it-IT" dirty="0" err="1"/>
              <a:t>math</a:t>
            </a:r>
            <a:r>
              <a:rPr lang="it-IT" dirty="0"/>
              <a:t>, </a:t>
            </a:r>
            <a:r>
              <a:rPr lang="it-IT" dirty="0" err="1"/>
              <a:t>os</a:t>
            </a:r>
            <a:r>
              <a:rPr lang="it-IT" dirty="0"/>
              <a:t>, </a:t>
            </a:r>
            <a:r>
              <a:rPr lang="it-IT" dirty="0" err="1"/>
              <a:t>json</a:t>
            </a:r>
            <a:r>
              <a:rPr lang="it-IT" dirty="0"/>
              <a:t> e random forniscono funzionalità fondamentali che coprono le esigenze più comuni. Questi moduli sono ottimizzati, ben documentati e garantiti per essere presenti in ogni installazione Python standard.</a:t>
            </a:r>
          </a:p>
          <a:p>
            <a:r>
              <a:rPr lang="it-IT" dirty="0"/>
              <a:t>I moduli esterni rappresentano la vera forza di Python: una comunità attiva che contribuisce con librerie specializzate per ogni dominio. Da </a:t>
            </a:r>
            <a:r>
              <a:rPr lang="it-IT" dirty="0" err="1"/>
              <a:t>requests</a:t>
            </a:r>
            <a:r>
              <a:rPr lang="it-IT" dirty="0"/>
              <a:t> per le chiamate HTTP a </a:t>
            </a:r>
            <a:r>
              <a:rPr lang="it-IT" dirty="0" err="1"/>
              <a:t>pandas</a:t>
            </a:r>
            <a:r>
              <a:rPr lang="it-IT" dirty="0"/>
              <a:t> per l'analisi dati, da </a:t>
            </a:r>
            <a:r>
              <a:rPr lang="it-IT" dirty="0" err="1"/>
              <a:t>matplotlib</a:t>
            </a:r>
            <a:r>
              <a:rPr lang="it-IT" dirty="0"/>
              <a:t> per la visualizzazione a </a:t>
            </a:r>
            <a:r>
              <a:rPr lang="it-IT" dirty="0" err="1"/>
              <a:t>flask</a:t>
            </a:r>
            <a:r>
              <a:rPr lang="it-IT" dirty="0"/>
              <a:t> per lo sviluppo web. Il Python Package Index (</a:t>
            </a:r>
            <a:r>
              <a:rPr lang="it-IT" dirty="0" err="1"/>
              <a:t>PyPI</a:t>
            </a:r>
            <a:r>
              <a:rPr lang="it-IT" dirty="0"/>
              <a:t>) ospita centinaia di migliaia di pacchetti, installabili semplicemente con </a:t>
            </a:r>
            <a:r>
              <a:rPr lang="it-IT" dirty="0" err="1"/>
              <a:t>pip</a:t>
            </a:r>
            <a:r>
              <a:rPr lang="it-IT" dirty="0"/>
              <a:t> </a:t>
            </a:r>
            <a:r>
              <a:rPr lang="it-IT" dirty="0" err="1"/>
              <a:t>install</a:t>
            </a:r>
            <a:r>
              <a:rPr lang="it-IT" dirty="0"/>
              <a:t> </a:t>
            </a:r>
            <a:r>
              <a:rPr lang="it-IT" dirty="0" err="1"/>
              <a:t>nome_pacchetto</a:t>
            </a:r>
            <a:r>
              <a:rPr lang="it-IT" dirty="0"/>
              <a:t>.</a:t>
            </a:r>
          </a:p>
          <a:p>
            <a:r>
              <a:rPr lang="it-IT" dirty="0"/>
              <a:t>I moduli personalizzati chiudono il cerchio, permettendovi di organizzare il vostro codice in unità logiche riutilizzabili. Questa pratica non solo migliora la manutenibilità del codice, ma facilita anche la collaborazione in team, dove diversi sviluppatori possono lavorare su moduli separati che si integrano in un sistema più ampio.</a:t>
            </a:r>
          </a:p>
          <a:p>
            <a:endParaRPr lang="it-IT" dirty="0"/>
          </a:p>
          <a:p>
            <a:endParaRPr lang="it-IT" dirty="0"/>
          </a:p>
        </p:txBody>
      </p:sp>
    </p:spTree>
    <p:extLst>
      <p:ext uri="{BB962C8B-B14F-4D97-AF65-F5344CB8AC3E}">
        <p14:creationId xmlns:p14="http://schemas.microsoft.com/office/powerpoint/2010/main" val="17121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FF316-6FF3-D01A-2406-4DB45454A5C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06F344-9C01-29DB-02D6-15BAA08158B6}"/>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C3BE20E3-8DA7-CAEF-E955-68100DC47CB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15752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F13C5-FAD4-8337-FB66-285C1839604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6135872-02AB-E879-A375-8DCB94DF1337}"/>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5460433E-FF0D-2921-60E5-B50748B1CFAC}"/>
              </a:ext>
            </a:extLst>
          </p:cNvPr>
          <p:cNvSpPr>
            <a:spLocks noGrp="1"/>
          </p:cNvSpPr>
          <p:nvPr>
            <p:ph type="body" idx="1"/>
          </p:nvPr>
        </p:nvSpPr>
        <p:spPr/>
        <p:txBody>
          <a:bodyPr/>
          <a:lstStyle/>
          <a:p>
            <a:r>
              <a:rPr lang="it-IT" dirty="0"/>
              <a:t>import </a:t>
            </a:r>
            <a:r>
              <a:rPr lang="it-IT" dirty="0" err="1"/>
              <a:t>sys</a:t>
            </a:r>
            <a:endParaRPr lang="it-IT" dirty="0"/>
          </a:p>
          <a:p>
            <a:r>
              <a:rPr lang="it-IT" dirty="0" err="1"/>
              <a:t>print</a:t>
            </a:r>
            <a:r>
              <a:rPr lang="it-IT" dirty="0"/>
              <a:t>(</a:t>
            </a:r>
            <a:r>
              <a:rPr lang="it-IT" dirty="0" err="1"/>
              <a:t>sys.modules</a:t>
            </a:r>
            <a:r>
              <a:rPr lang="it-IT" dirty="0"/>
              <a:t>)</a:t>
            </a:r>
          </a:p>
          <a:p>
            <a:endParaRPr lang="it-IT" dirty="0"/>
          </a:p>
        </p:txBody>
      </p:sp>
    </p:spTree>
    <p:extLst>
      <p:ext uri="{BB962C8B-B14F-4D97-AF65-F5344CB8AC3E}">
        <p14:creationId xmlns:p14="http://schemas.microsoft.com/office/powerpoint/2010/main" val="21459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11ACF-C1DF-799C-B388-5C89054673A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FCC7C9F-AA70-4B50-AC23-CE5E20C82CE3}"/>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29764E0F-7BD5-5FDB-1C92-ACBC5D421C52}"/>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66722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5E438-2E8A-145B-6E5F-5330B6CB18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F5AF1A-1B68-395D-0CC4-EE2579BAF177}"/>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B2D338AF-ED59-C4CB-B763-40A9CADB9888}"/>
              </a:ext>
            </a:extLst>
          </p:cNvPr>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it-IT" sz="2400" dirty="0"/>
              <a:t>import </a:t>
            </a:r>
            <a:r>
              <a:rPr lang="it-IT" sz="2400" dirty="0" err="1"/>
              <a:t>sys</a:t>
            </a:r>
            <a:r>
              <a:rPr lang="it-IT" sz="2400" dirty="0"/>
              <a:t> </a:t>
            </a:r>
            <a:r>
              <a:rPr lang="it-IT" sz="2400" dirty="0" err="1"/>
              <a:t>print</a:t>
            </a:r>
            <a:r>
              <a:rPr lang="it-IT" sz="2400" dirty="0"/>
              <a:t>(</a:t>
            </a:r>
            <a:r>
              <a:rPr lang="it-IT" sz="2400" dirty="0" err="1"/>
              <a:t>sys.path</a:t>
            </a:r>
            <a:r>
              <a:rPr lang="it-IT" sz="2400" dirty="0"/>
              <a:t>) </a:t>
            </a:r>
          </a:p>
          <a:p>
            <a:endParaRPr lang="it-IT" dirty="0"/>
          </a:p>
        </p:txBody>
      </p:sp>
    </p:spTree>
    <p:extLst>
      <p:ext uri="{BB962C8B-B14F-4D97-AF65-F5344CB8AC3E}">
        <p14:creationId xmlns:p14="http://schemas.microsoft.com/office/powerpoint/2010/main" val="3077044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665CC-95C1-871F-08B5-E85B1721020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C95E345-B37E-6C48-CB1E-8C5D8F9A40AA}"/>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F57D0000-443A-FF19-466F-73B7EC863BAB}"/>
              </a:ext>
            </a:extLst>
          </p:cNvPr>
          <p:cNvSpPr>
            <a:spLocks noGrp="1"/>
          </p:cNvSpPr>
          <p:nvPr>
            <p:ph type="body" idx="1"/>
          </p:nvPr>
        </p:nvSpPr>
        <p:spPr/>
        <p:txBody>
          <a:bodyPr/>
          <a:lstStyle/>
          <a:p>
            <a:r>
              <a:rPr lang="it-IT" dirty="0"/>
              <a:t>Python segue il protocollo </a:t>
            </a:r>
            <a:r>
              <a:rPr lang="it-IT" b="1" dirty="0"/>
              <a:t>import </a:t>
            </a:r>
            <a:r>
              <a:rPr lang="it-IT" b="1" dirty="0" err="1"/>
              <a:t>machinery</a:t>
            </a:r>
            <a:r>
              <a:rPr lang="it-IT" dirty="0"/>
              <a:t>, composto da due parti principali:</a:t>
            </a:r>
          </a:p>
          <a:p>
            <a:r>
              <a:rPr lang="it-IT" b="1" dirty="0"/>
              <a:t>🧭 Finder (es. </a:t>
            </a:r>
            <a:r>
              <a:rPr lang="it-IT" b="1" dirty="0" err="1"/>
              <a:t>PathFinder</a:t>
            </a:r>
            <a:r>
              <a:rPr lang="it-IT" b="1" dirty="0"/>
              <a:t>)</a:t>
            </a:r>
          </a:p>
          <a:p>
            <a:r>
              <a:rPr lang="it-IT" dirty="0"/>
              <a:t>Cerca il modulo fisicamente (es. file .</a:t>
            </a:r>
            <a:r>
              <a:rPr lang="it-IT" dirty="0" err="1"/>
              <a:t>py</a:t>
            </a:r>
            <a:r>
              <a:rPr lang="it-IT" dirty="0"/>
              <a:t>, .so, ecc.)</a:t>
            </a:r>
          </a:p>
          <a:p>
            <a:r>
              <a:rPr lang="it-IT" dirty="0"/>
              <a:t>Se lo trova, restituisce un </a:t>
            </a:r>
            <a:r>
              <a:rPr lang="it-IT" b="1" dirty="0"/>
              <a:t>loader</a:t>
            </a:r>
            <a:r>
              <a:rPr lang="it-IT" dirty="0"/>
              <a:t> appropriato</a:t>
            </a:r>
          </a:p>
          <a:p>
            <a:r>
              <a:rPr lang="it-IT" b="1" dirty="0"/>
              <a:t>🛠️ Loader (es. </a:t>
            </a:r>
            <a:r>
              <a:rPr lang="it-IT" b="1" dirty="0" err="1"/>
              <a:t>SourceFileLoader</a:t>
            </a:r>
            <a:r>
              <a:rPr lang="it-IT" b="1" dirty="0"/>
              <a:t>)</a:t>
            </a:r>
          </a:p>
          <a:p>
            <a:r>
              <a:rPr lang="it-IT" dirty="0"/>
              <a:t>Carica effettivamente il modulo:</a:t>
            </a:r>
          </a:p>
          <a:p>
            <a:pPr lvl="1"/>
            <a:r>
              <a:rPr lang="it-IT" dirty="0"/>
              <a:t>Legge il file sorgente .</a:t>
            </a:r>
            <a:r>
              <a:rPr lang="it-IT" dirty="0" err="1"/>
              <a:t>py</a:t>
            </a:r>
            <a:endParaRPr lang="it-IT" dirty="0"/>
          </a:p>
          <a:p>
            <a:pPr lvl="1"/>
            <a:r>
              <a:rPr lang="it-IT" dirty="0"/>
              <a:t>Lo compila in </a:t>
            </a:r>
            <a:r>
              <a:rPr lang="it-IT" dirty="0" err="1"/>
              <a:t>bytecode</a:t>
            </a:r>
            <a:r>
              <a:rPr lang="it-IT" dirty="0"/>
              <a:t> .</a:t>
            </a:r>
            <a:r>
              <a:rPr lang="it-IT" dirty="0" err="1"/>
              <a:t>pyc</a:t>
            </a:r>
            <a:r>
              <a:rPr lang="it-IT" dirty="0"/>
              <a:t> (se necessario)</a:t>
            </a:r>
          </a:p>
          <a:p>
            <a:pPr lvl="1"/>
            <a:r>
              <a:rPr lang="it-IT" dirty="0"/>
              <a:t>Esegue il modulo</a:t>
            </a:r>
          </a:p>
          <a:p>
            <a:r>
              <a:rPr lang="it-IT" dirty="0"/>
              <a:t>Questo è parte del sistema </a:t>
            </a:r>
            <a:r>
              <a:rPr lang="it-IT" b="1" dirty="0" err="1"/>
              <a:t>importlib</a:t>
            </a:r>
            <a:r>
              <a:rPr lang="it-IT" dirty="0"/>
              <a:t>, che è l’infrastruttura moderna per gli import.</a:t>
            </a:r>
          </a:p>
          <a:p>
            <a:endParaRPr lang="it-IT" dirty="0"/>
          </a:p>
        </p:txBody>
      </p:sp>
    </p:spTree>
    <p:extLst>
      <p:ext uri="{BB962C8B-B14F-4D97-AF65-F5344CB8AC3E}">
        <p14:creationId xmlns:p14="http://schemas.microsoft.com/office/powerpoint/2010/main" val="3526130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A72BC-C6C9-21BA-B01E-C8E7B9B8C37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A166375-E241-D3D3-DF42-46429DFAA6EE}"/>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4BBC2D7A-8D2F-0D6B-784A-A4B8E4753A55}"/>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1377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78881-0E51-D1B1-DC8C-B137D8B9879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8F1373-C61A-136E-697E-4BDBD4EE134F}"/>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94732F9E-913B-3F83-49A8-02D2A6D7EF2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27482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olo">
    <p:spTree>
      <p:nvGrpSpPr>
        <p:cNvPr id="1" name=""/>
        <p:cNvGrpSpPr/>
        <p:nvPr/>
      </p:nvGrpSpPr>
      <p:grpSpPr>
        <a:xfrm>
          <a:off x="0" y="0"/>
          <a:ext cx="0" cy="0"/>
          <a:chOff x="0" y="0"/>
          <a:chExt cx="0" cy="0"/>
        </a:xfrm>
      </p:grpSpPr>
      <p:sp>
        <p:nvSpPr>
          <p:cNvPr id="11" name="Titolo presentazion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Titolo presentazione</a:t>
            </a:r>
          </a:p>
        </p:txBody>
      </p:sp>
      <p:sp>
        <p:nvSpPr>
          <p:cNvPr id="12" name="Autore e data"/>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Medium"/>
                <a:ea typeface="Graphik-Medium"/>
                <a:cs typeface="Graphik-Medium"/>
                <a:sym typeface="Graphik Medium"/>
              </a:defRPr>
            </a:lvl1pPr>
          </a:lstStyle>
          <a:p>
            <a:r>
              <a:t>Autore e data</a:t>
            </a:r>
          </a:p>
        </p:txBody>
      </p:sp>
      <p:sp>
        <p:nvSpPr>
          <p:cNvPr id="13" name="Corpo livello uno…"/>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Medium"/>
                <a:ea typeface="Graphik-Medium"/>
                <a:cs typeface="Graphik-Medium"/>
                <a:sym typeface="Graphik Medium"/>
              </a:defRPr>
            </a:lvl1pPr>
            <a:lvl2pPr marL="0" indent="0" algn="ctr" defTabSz="825500">
              <a:spcBef>
                <a:spcPts val="0"/>
              </a:spcBef>
              <a:buClrTx/>
              <a:buSzTx/>
              <a:buNone/>
              <a:defRPr sz="6400">
                <a:latin typeface="Graphik-Medium"/>
                <a:ea typeface="Graphik-Medium"/>
                <a:cs typeface="Graphik-Medium"/>
                <a:sym typeface="Graphik Medium"/>
              </a:defRPr>
            </a:lvl2pPr>
            <a:lvl3pPr marL="0" indent="0" algn="ctr" defTabSz="825500">
              <a:spcBef>
                <a:spcPts val="0"/>
              </a:spcBef>
              <a:buClrTx/>
              <a:buSzTx/>
              <a:buNone/>
              <a:defRPr sz="6400">
                <a:latin typeface="Graphik-Medium"/>
                <a:ea typeface="Graphik-Medium"/>
                <a:cs typeface="Graphik-Medium"/>
                <a:sym typeface="Graphik Medium"/>
              </a:defRPr>
            </a:lvl3pPr>
            <a:lvl4pPr marL="0" indent="0" algn="ctr" defTabSz="825500">
              <a:spcBef>
                <a:spcPts val="0"/>
              </a:spcBef>
              <a:buClrTx/>
              <a:buSzTx/>
              <a:buNone/>
              <a:defRPr sz="6400">
                <a:latin typeface="Graphik-Medium"/>
                <a:ea typeface="Graphik-Medium"/>
                <a:cs typeface="Graphik-Medium"/>
                <a:sym typeface="Graphik Medium"/>
              </a:defRPr>
            </a:lvl4pPr>
            <a:lvl5pPr marL="0" indent="0" algn="ctr" defTabSz="825500">
              <a:spcBef>
                <a:spcPts val="0"/>
              </a:spcBef>
              <a:buClrTx/>
              <a:buSzTx/>
              <a:buNone/>
              <a:defRPr sz="6400">
                <a:latin typeface="Graphik-Medium"/>
                <a:ea typeface="Graphik-Medium"/>
                <a:cs typeface="Graphik-Medium"/>
                <a:sym typeface="Graphik Medium"/>
              </a:defRPr>
            </a:lvl5pPr>
          </a:lstStyle>
          <a:p>
            <a:r>
              <a:t>Sottotitolo presentazione</a:t>
            </a:r>
          </a:p>
          <a:p>
            <a:pPr lvl="1"/>
            <a:endParaRPr/>
          </a:p>
          <a:p>
            <a:pPr lvl="2"/>
            <a:endParaRPr/>
          </a:p>
          <a:p>
            <a:pPr lvl="3"/>
            <a:endParaRPr/>
          </a:p>
          <a:p>
            <a:pPr lvl="4"/>
            <a:endParaRPr/>
          </a:p>
        </p:txBody>
      </p:sp>
      <p:sp>
        <p:nvSpPr>
          <p:cNvPr id="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zione">
    <p:spTree>
      <p:nvGrpSpPr>
        <p:cNvPr id="1" name=""/>
        <p:cNvGrpSpPr/>
        <p:nvPr/>
      </p:nvGrpSpPr>
      <p:grpSpPr>
        <a:xfrm>
          <a:off x="0" y="0"/>
          <a:ext cx="0" cy="0"/>
          <a:chOff x="0" y="0"/>
          <a:chExt cx="0" cy="0"/>
        </a:xfrm>
      </p:grpSpPr>
      <p:sp>
        <p:nvSpPr>
          <p:cNvPr id="135" name="Attribuzione"/>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Medium"/>
                <a:ea typeface="Graphik-Medium"/>
                <a:cs typeface="Graphik-Medium"/>
                <a:sym typeface="Graphik Medium"/>
              </a:defRPr>
            </a:lvl1pPr>
          </a:lstStyle>
          <a:p>
            <a:r>
              <a:t>Attribuzione</a:t>
            </a:r>
          </a:p>
        </p:txBody>
      </p:sp>
      <p:sp>
        <p:nvSpPr>
          <p:cNvPr id="136" name="Corpo livello uno…"/>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5pPr>
          </a:lstStyle>
          <a:p>
            <a:r>
              <a:t>“Citazione degna di nota”</a:t>
            </a:r>
          </a:p>
          <a:p>
            <a:pPr lvl="1"/>
            <a:endParaRPr/>
          </a:p>
          <a:p>
            <a:pPr lvl="2"/>
            <a:endParaRPr/>
          </a:p>
          <a:p>
            <a:pPr lvl="3"/>
            <a:endParaRPr/>
          </a:p>
          <a:p>
            <a:pPr lvl="4"/>
            <a:endParaRPr/>
          </a:p>
        </p:txBody>
      </p:sp>
      <p:sp>
        <p:nvSpPr>
          <p:cNvPr id="13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 3 per pagina">
    <p:spTree>
      <p:nvGrpSpPr>
        <p:cNvPr id="1" name=""/>
        <p:cNvGrpSpPr/>
        <p:nvPr/>
      </p:nvGrpSpPr>
      <p:grpSpPr>
        <a:xfrm>
          <a:off x="0" y="0"/>
          <a:ext cx="0" cy="0"/>
          <a:chOff x="0" y="0"/>
          <a:chExt cx="0" cy="0"/>
        </a:xfrm>
      </p:grpSpPr>
      <p:sp>
        <p:nvSpPr>
          <p:cNvPr id="144" name="Due meduse su sfondo di colore rosa"/>
          <p:cNvSpPr>
            <a:spLocks noGrp="1"/>
          </p:cNvSpPr>
          <p:nvPr>
            <p:ph type="pic" sz="half" idx="21"/>
          </p:nvPr>
        </p:nvSpPr>
        <p:spPr>
          <a:xfrm>
            <a:off x="12192000" y="4813300"/>
            <a:ext cx="12192000" cy="9207945"/>
          </a:xfrm>
          <a:prstGeom prst="rect">
            <a:avLst/>
          </a:prstGeom>
        </p:spPr>
        <p:txBody>
          <a:bodyPr lIns="91439" tIns="45719" rIns="91439" bIns="45719">
            <a:noAutofit/>
          </a:bodyPr>
          <a:lstStyle/>
          <a:p>
            <a:endParaRPr/>
          </a:p>
        </p:txBody>
      </p:sp>
      <p:sp>
        <p:nvSpPr>
          <p:cNvPr id="145" name="Due meduse che si toccano su sfondo di colore blu scuro"/>
          <p:cNvSpPr>
            <a:spLocks noGrp="1"/>
          </p:cNvSpPr>
          <p:nvPr>
            <p:ph type="pic" sz="half" idx="22"/>
          </p:nvPr>
        </p:nvSpPr>
        <p:spPr>
          <a:xfrm>
            <a:off x="12192000" y="-628650"/>
            <a:ext cx="12192000" cy="8128000"/>
          </a:xfrm>
          <a:prstGeom prst="rect">
            <a:avLst/>
          </a:prstGeom>
        </p:spPr>
        <p:txBody>
          <a:bodyPr lIns="91439" tIns="45719" rIns="91439" bIns="45719">
            <a:noAutofit/>
          </a:bodyPr>
          <a:lstStyle/>
          <a:p>
            <a:endParaRPr/>
          </a:p>
        </p:txBody>
      </p:sp>
      <p:sp>
        <p:nvSpPr>
          <p:cNvPr id="146" name="Due meduse su sfondo di colore blu"/>
          <p:cNvSpPr>
            <a:spLocks noGrp="1"/>
          </p:cNvSpPr>
          <p:nvPr>
            <p:ph type="pic" idx="23"/>
          </p:nvPr>
        </p:nvSpPr>
        <p:spPr>
          <a:xfrm>
            <a:off x="-4203700" y="0"/>
            <a:ext cx="20574000" cy="13716000"/>
          </a:xfrm>
          <a:prstGeom prst="rect">
            <a:avLst/>
          </a:prstGeom>
        </p:spPr>
        <p:txBody>
          <a:bodyPr lIns="91439" tIns="45719" rIns="91439" bIns="45719">
            <a:noAutofit/>
          </a:bodyPr>
          <a:lstStyle/>
          <a:p>
            <a:endParaRPr/>
          </a:p>
        </p:txBody>
      </p:sp>
      <p:sp>
        <p:nvSpPr>
          <p:cNvPr id="14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54" name="Due meduse che si toccano su sfondo di colore blu scuro"/>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55" name="Numero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16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foto 2">
    <p:spTree>
      <p:nvGrpSpPr>
        <p:cNvPr id="1" name=""/>
        <p:cNvGrpSpPr/>
        <p:nvPr/>
      </p:nvGrpSpPr>
      <p:grpSpPr>
        <a:xfrm>
          <a:off x="0" y="0"/>
          <a:ext cx="0" cy="0"/>
          <a:chOff x="0" y="0"/>
          <a:chExt cx="0" cy="0"/>
        </a:xfrm>
      </p:grpSpPr>
      <p:sp>
        <p:nvSpPr>
          <p:cNvPr id="32" name="Due meduse su sfondo di colore blu"/>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Titolo"/>
          <p:cNvSpPr txBox="1">
            <a:spLocks noGrp="1"/>
          </p:cNvSpPr>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r>
              <a:t>Titolo</a:t>
            </a:r>
          </a:p>
        </p:txBody>
      </p:sp>
      <p:sp>
        <p:nvSpPr>
          <p:cNvPr id="34" name="Corpo livello uno…"/>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vl2pPr marL="0" indent="457200" algn="ctr" defTabSz="825500">
              <a:spcBef>
                <a:spcPts val="0"/>
              </a:spcBef>
              <a:buClrTx/>
              <a:buSzTx/>
              <a:buNone/>
              <a:defRPr sz="5400">
                <a:latin typeface="Graphik-Medium"/>
                <a:ea typeface="Graphik-Medium"/>
                <a:cs typeface="Graphik-Medium"/>
                <a:sym typeface="Graphik Medium"/>
              </a:defRPr>
            </a:lvl2pPr>
            <a:lvl3pPr marL="0" indent="914400" algn="ctr" defTabSz="825500">
              <a:spcBef>
                <a:spcPts val="0"/>
              </a:spcBef>
              <a:buClrTx/>
              <a:buSzTx/>
              <a:buNone/>
              <a:defRPr sz="5400">
                <a:latin typeface="Graphik-Medium"/>
                <a:ea typeface="Graphik-Medium"/>
                <a:cs typeface="Graphik-Medium"/>
                <a:sym typeface="Graphik Medium"/>
              </a:defRPr>
            </a:lvl3pPr>
            <a:lvl4pPr marL="0" indent="1371600" algn="ctr" defTabSz="825500">
              <a:spcBef>
                <a:spcPts val="0"/>
              </a:spcBef>
              <a:buClrTx/>
              <a:buSzTx/>
              <a:buNone/>
              <a:defRPr sz="5400">
                <a:latin typeface="Graphik-Medium"/>
                <a:ea typeface="Graphik-Medium"/>
                <a:cs typeface="Graphik-Medium"/>
                <a:sym typeface="Graphik Medium"/>
              </a:defRPr>
            </a:lvl4pPr>
            <a:lvl5pPr marL="0" indent="1828800" algn="ctr" defTabSz="825500">
              <a:spcBef>
                <a:spcPts val="0"/>
              </a:spcBef>
              <a:buClrTx/>
              <a:buSzTx/>
              <a:buNone/>
              <a:defRPr sz="5400">
                <a:latin typeface="Graphik-Medium"/>
                <a:ea typeface="Graphik-Medium"/>
                <a:cs typeface="Graphik-Medium"/>
                <a:sym typeface="Graphik Medium"/>
              </a:defRPr>
            </a:lvl5pPr>
          </a:lstStyle>
          <a:p>
            <a:r>
              <a:t>Sottotitolo diapositiva</a:t>
            </a:r>
          </a:p>
          <a:p>
            <a:pPr lvl="1"/>
            <a:endParaRPr/>
          </a:p>
          <a:p>
            <a:pPr lvl="2"/>
            <a:endParaRPr/>
          </a:p>
          <a:p>
            <a:pPr lvl="3"/>
            <a:endParaRPr/>
          </a:p>
          <a:p>
            <a:pPr lvl="4"/>
            <a:endParaRPr/>
          </a:p>
        </p:txBody>
      </p:sp>
      <p:sp>
        <p:nvSpPr>
          <p:cNvPr id="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olo ed elenco">
    <p:spTree>
      <p:nvGrpSpPr>
        <p:cNvPr id="1" name=""/>
        <p:cNvGrpSpPr/>
        <p:nvPr/>
      </p:nvGrpSpPr>
      <p:grpSpPr>
        <a:xfrm>
          <a:off x="0" y="0"/>
          <a:ext cx="0" cy="0"/>
          <a:chOff x="0" y="0"/>
          <a:chExt cx="0" cy="0"/>
        </a:xfrm>
      </p:grpSpPr>
      <p:sp>
        <p:nvSpPr>
          <p:cNvPr id="42" name="Titolo"/>
          <p:cNvSpPr txBox="1">
            <a:spLocks noGrp="1"/>
          </p:cNvSpPr>
          <p:nvPr>
            <p:ph type="title" hasCustomPrompt="1"/>
          </p:nvPr>
        </p:nvSpPr>
        <p:spPr>
          <a:prstGeom prst="rect">
            <a:avLst/>
          </a:prstGeom>
        </p:spPr>
        <p:txBody>
          <a:bodyPr/>
          <a:lstStyle/>
          <a:p>
            <a:r>
              <a:t>Titolo</a:t>
            </a:r>
          </a:p>
        </p:txBody>
      </p:sp>
      <p:sp>
        <p:nvSpPr>
          <p:cNvPr id="43" name="Sottotitolo diapositiva"/>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44" name="Corpo livello uno…"/>
          <p:cNvSpPr txBox="1">
            <a:spLocks noGrp="1"/>
          </p:cNvSpPr>
          <p:nvPr>
            <p:ph type="body" idx="1" hasCustomPrompt="1"/>
          </p:nvPr>
        </p:nvSpPr>
        <p:spPr>
          <a:prstGeom prst="rect">
            <a:avLst/>
          </a:prstGeom>
        </p:spPr>
        <p:txBody>
          <a:bodyPr/>
          <a:lstStyle/>
          <a:p>
            <a:r>
              <a:t>Testo elenco puntato diapositiva</a:t>
            </a:r>
          </a:p>
          <a:p>
            <a:pPr lvl="1"/>
            <a:endParaRPr/>
          </a:p>
          <a:p>
            <a:pPr lvl="2"/>
            <a:endParaRPr/>
          </a:p>
          <a:p>
            <a:pPr lvl="3"/>
            <a:endParaRPr/>
          </a:p>
          <a:p>
            <a:pPr lvl="4"/>
            <a:endParaRPr/>
          </a:p>
        </p:txBody>
      </p:sp>
      <p:sp>
        <p:nvSpPr>
          <p:cNvPr id="4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Elenco">
    <p:spTree>
      <p:nvGrpSpPr>
        <p:cNvPr id="1" name=""/>
        <p:cNvGrpSpPr/>
        <p:nvPr/>
      </p:nvGrpSpPr>
      <p:grpSpPr>
        <a:xfrm>
          <a:off x="0" y="0"/>
          <a:ext cx="0" cy="0"/>
          <a:chOff x="0" y="0"/>
          <a:chExt cx="0" cy="0"/>
        </a:xfrm>
      </p:grpSpPr>
      <p:sp>
        <p:nvSpPr>
          <p:cNvPr id="52" name="Corpo livello uno…"/>
          <p:cNvSpPr txBox="1">
            <a:spLocks noGrp="1"/>
          </p:cNvSpPr>
          <p:nvPr>
            <p:ph type="body" idx="1" hasCustomPrompt="1"/>
          </p:nvPr>
        </p:nvSpPr>
        <p:spPr>
          <a:xfrm>
            <a:off x="1270000" y="4269316"/>
            <a:ext cx="21844000" cy="8432801"/>
          </a:xfrm>
          <a:prstGeom prst="rect">
            <a:avLst/>
          </a:prstGeom>
        </p:spPr>
        <p:txBody>
          <a:bodyPr numCol="2" spcCol="1092200"/>
          <a:lstStyle/>
          <a:p>
            <a:r>
              <a:t>Testo elenco puntato diapositiva</a:t>
            </a:r>
          </a:p>
          <a:p>
            <a:pPr lvl="1"/>
            <a:endParaRPr/>
          </a:p>
          <a:p>
            <a:pPr lvl="2"/>
            <a:endParaRPr/>
          </a:p>
          <a:p>
            <a:pPr lvl="3"/>
            <a:endParaRPr/>
          </a:p>
          <a:p>
            <a:pPr lvl="4"/>
            <a:endParaRPr/>
          </a:p>
        </p:txBody>
      </p:sp>
      <p:sp>
        <p:nvSpPr>
          <p:cNvPr id="5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olo, elenco e foto">
    <p:spTree>
      <p:nvGrpSpPr>
        <p:cNvPr id="1" name=""/>
        <p:cNvGrpSpPr/>
        <p:nvPr/>
      </p:nvGrpSpPr>
      <p:grpSpPr>
        <a:xfrm>
          <a:off x="0" y="0"/>
          <a:ext cx="0" cy="0"/>
          <a:chOff x="0" y="0"/>
          <a:chExt cx="0" cy="0"/>
        </a:xfrm>
      </p:grpSpPr>
      <p:sp>
        <p:nvSpPr>
          <p:cNvPr id="60" name="Due meduse su sfondo di colore rosa"/>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6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6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63" name="Sottotitolo diapositiva"/>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elenco e diretta piccola">
    <p:spTree>
      <p:nvGrpSpPr>
        <p:cNvPr id="1" name=""/>
        <p:cNvGrpSpPr/>
        <p:nvPr/>
      </p:nvGrpSpPr>
      <p:grpSpPr>
        <a:xfrm>
          <a:off x="0" y="0"/>
          <a:ext cx="0" cy="0"/>
          <a:chOff x="0" y="0"/>
          <a:chExt cx="0" cy="0"/>
        </a:xfrm>
      </p:grpSpPr>
      <p:sp>
        <p:nvSpPr>
          <p:cNvPr id="7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7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73" name="Sottotitolo diapositiva"/>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7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elenco e diretta grande">
    <p:spTree>
      <p:nvGrpSpPr>
        <p:cNvPr id="1" name=""/>
        <p:cNvGrpSpPr/>
        <p:nvPr/>
      </p:nvGrpSpPr>
      <p:grpSpPr>
        <a:xfrm>
          <a:off x="0" y="0"/>
          <a:ext cx="0" cy="0"/>
          <a:chOff x="0" y="0"/>
          <a:chExt cx="0" cy="0"/>
        </a:xfrm>
      </p:grpSpPr>
      <p:sp>
        <p:nvSpPr>
          <p:cNvPr id="8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8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83" name="Sottotitolo diapositiva"/>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8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ichiarazione">
    <p:spTree>
      <p:nvGrpSpPr>
        <p:cNvPr id="1" name=""/>
        <p:cNvGrpSpPr/>
        <p:nvPr/>
      </p:nvGrpSpPr>
      <p:grpSpPr>
        <a:xfrm>
          <a:off x="0" y="0"/>
          <a:ext cx="0" cy="0"/>
          <a:chOff x="0" y="0"/>
          <a:chExt cx="0" cy="0"/>
        </a:xfrm>
      </p:grpSpPr>
      <p:sp>
        <p:nvSpPr>
          <p:cNvPr id="118" name="Corpo livello uno…"/>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5pPr>
          </a:lstStyle>
          <a:p>
            <a:r>
              <a:t>Dichiarazione</a:t>
            </a:r>
          </a:p>
          <a:p>
            <a:pPr lvl="1"/>
            <a:endParaRPr/>
          </a:p>
          <a:p>
            <a:pPr lvl="2"/>
            <a:endParaRPr/>
          </a:p>
          <a:p>
            <a:pPr lvl="3"/>
            <a:endParaRPr/>
          </a:p>
          <a:p>
            <a:pPr lvl="4"/>
            <a:endParaRPr/>
          </a:p>
        </p:txBody>
      </p:sp>
      <p:sp>
        <p:nvSpPr>
          <p:cNvPr id="119"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nformazione importante">
    <p:spTree>
      <p:nvGrpSpPr>
        <p:cNvPr id="1" name=""/>
        <p:cNvGrpSpPr/>
        <p:nvPr/>
      </p:nvGrpSpPr>
      <p:grpSpPr>
        <a:xfrm>
          <a:off x="0" y="0"/>
          <a:ext cx="0" cy="0"/>
          <a:chOff x="0" y="0"/>
          <a:chExt cx="0" cy="0"/>
        </a:xfrm>
      </p:grpSpPr>
      <p:sp>
        <p:nvSpPr>
          <p:cNvPr id="126" name="Corpo livello uno…"/>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27" name="Dettagli informazione"/>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Medium"/>
                <a:ea typeface="Graphik-Medium"/>
                <a:cs typeface="Graphik-Medium"/>
                <a:sym typeface="Graphik Medium"/>
              </a:defRPr>
            </a:lvl1pPr>
          </a:lstStyle>
          <a:p>
            <a:r>
              <a:t>Dettagli informazione</a:t>
            </a:r>
          </a:p>
        </p:txBody>
      </p:sp>
      <p:sp>
        <p:nvSpPr>
          <p:cNvPr id="12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olo"/>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Titolo</a:t>
            </a:r>
          </a:p>
        </p:txBody>
      </p:sp>
      <p:sp>
        <p:nvSpPr>
          <p:cNvPr id="3" name="Corpo livello uno…"/>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Testo elenco puntato diapositiva</a:t>
            </a:r>
          </a:p>
          <a:p>
            <a:pPr lvl="1"/>
            <a:endParaRPr/>
          </a:p>
          <a:p>
            <a:pPr lvl="2"/>
            <a:endParaRPr/>
          </a:p>
          <a:p>
            <a:pPr lvl="3"/>
            <a:endParaRPr/>
          </a:p>
          <a:p>
            <a:pPr lvl="4"/>
            <a:endParaRPr/>
          </a:p>
        </p:txBody>
      </p:sp>
      <p:sp>
        <p:nvSpPr>
          <p:cNvPr id="4" name="Numero diapositiva"/>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60" r:id="rId8"/>
    <p:sldLayoutId id="2147483661" r:id="rId9"/>
    <p:sldLayoutId id="2147483662" r:id="rId10"/>
    <p:sldLayoutId id="2147483663" r:id="rId11"/>
    <p:sldLayoutId id="2147483664" r:id="rId12"/>
    <p:sldLayoutId id="2147483665" r:id="rId13"/>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Eco-design Digitale di Base per i servizi ICT"/>
          <p:cNvSpPr txBox="1">
            <a:spLocks noGrp="1"/>
          </p:cNvSpPr>
          <p:nvPr>
            <p:ph type="ctrTitle"/>
          </p:nvPr>
        </p:nvSpPr>
        <p:spPr>
          <a:prstGeom prst="rect">
            <a:avLst/>
          </a:prstGeom>
        </p:spPr>
        <p:txBody>
          <a:bodyPr/>
          <a:lstStyle/>
          <a:p>
            <a:r>
              <a:t>Eco-design Digitale di Base per i servizi ICT</a:t>
            </a:r>
          </a:p>
        </p:txBody>
      </p:sp>
      <p:sp>
        <p:nvSpPr>
          <p:cNvPr id="172" name="Massimo Giaccone, Giugno 202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Massimo Giaccone, Giugno 2025</a:t>
            </a:r>
          </a:p>
        </p:txBody>
      </p:sp>
      <p:sp>
        <p:nvSpPr>
          <p:cNvPr id="173" name="Programmazione in C e Python"/>
          <p:cNvSpPr txBox="1">
            <a:spLocks noGrp="1"/>
          </p:cNvSpPr>
          <p:nvPr>
            <p:ph type="subTitle" sz="quarter" idx="1"/>
          </p:nvPr>
        </p:nvSpPr>
        <p:spPr>
          <a:prstGeom prst="rect">
            <a:avLst/>
          </a:prstGeom>
        </p:spPr>
        <p:txBody>
          <a:bodyPr/>
          <a:lstStyle/>
          <a:p>
            <a:r>
              <a:t>Programmazione in C e Python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00D68-28E5-6D33-ABE2-94A04D86C9F3}"/>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4E751580-5760-06BE-6030-5E557F92D2F9}"/>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7ADDD0B8-3E0F-8CDC-7E5E-70A69F97BD93}"/>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6. Compilazione in </a:t>
            </a:r>
            <a:r>
              <a:rPr lang="it-IT" sz="7200" b="1" dirty="0" err="1"/>
              <a:t>bytecode</a:t>
            </a:r>
            <a:endParaRPr lang="it-IT" sz="7200" b="1" dirty="0"/>
          </a:p>
          <a:p>
            <a:r>
              <a:rPr lang="it-IT" sz="6600" dirty="0"/>
              <a:t>Se il modulo .</a:t>
            </a:r>
            <a:r>
              <a:rPr lang="it-IT" sz="6600" dirty="0" err="1"/>
              <a:t>py</a:t>
            </a:r>
            <a:r>
              <a:rPr lang="it-IT" sz="6600" dirty="0"/>
              <a:t> viene letto per la prima volta:</a:t>
            </a:r>
          </a:p>
          <a:p>
            <a:r>
              <a:rPr lang="it-IT" sz="6600" dirty="0"/>
              <a:t>Python </a:t>
            </a:r>
            <a:r>
              <a:rPr lang="it-IT" sz="6600" b="1" dirty="0"/>
              <a:t>compila</a:t>
            </a:r>
            <a:r>
              <a:rPr lang="it-IT" sz="6600" dirty="0"/>
              <a:t> il file in </a:t>
            </a:r>
            <a:r>
              <a:rPr lang="it-IT" sz="6600" dirty="0" err="1"/>
              <a:t>bytecode</a:t>
            </a:r>
            <a:r>
              <a:rPr lang="it-IT" sz="6600" dirty="0"/>
              <a:t> (.</a:t>
            </a:r>
            <a:r>
              <a:rPr lang="it-IT" sz="6600" dirty="0" err="1"/>
              <a:t>pyc</a:t>
            </a:r>
            <a:r>
              <a:rPr lang="it-IT" sz="6600" dirty="0"/>
              <a:t>)</a:t>
            </a:r>
          </a:p>
          <a:p>
            <a:r>
              <a:rPr lang="it-IT" sz="6600" dirty="0"/>
              <a:t>Lo salva nella cartella __</a:t>
            </a:r>
            <a:r>
              <a:rPr lang="it-IT" sz="6600" dirty="0" err="1"/>
              <a:t>pycache</a:t>
            </a:r>
            <a:r>
              <a:rPr lang="it-IT" sz="6600" dirty="0"/>
              <a:t>__/</a:t>
            </a:r>
          </a:p>
          <a:p>
            <a:r>
              <a:rPr lang="it-IT" sz="6600" dirty="0"/>
              <a:t>Se è già presente un .</a:t>
            </a:r>
            <a:r>
              <a:rPr lang="it-IT" sz="6600" dirty="0" err="1"/>
              <a:t>pyc</a:t>
            </a:r>
            <a:r>
              <a:rPr lang="it-IT" sz="6600" dirty="0"/>
              <a:t> valido, viene </a:t>
            </a:r>
            <a:r>
              <a:rPr lang="it-IT" sz="6600" b="1" dirty="0"/>
              <a:t>riusato</a:t>
            </a:r>
            <a:endParaRPr lang="it-IT" sz="6600" dirty="0"/>
          </a:p>
          <a:p>
            <a:pPr marL="0" indent="0">
              <a:buNone/>
            </a:pPr>
            <a:endParaRPr lang="it-IT" sz="6600" b="1" dirty="0"/>
          </a:p>
        </p:txBody>
      </p:sp>
      <p:sp>
        <p:nvSpPr>
          <p:cNvPr id="2" name="Cos’è?  Un linguaggio di programmazione compilato, general-purpose e tipizzato staticamente.…">
            <a:extLst>
              <a:ext uri="{FF2B5EF4-FFF2-40B4-BE49-F238E27FC236}">
                <a16:creationId xmlns:a16="http://schemas.microsoft.com/office/drawing/2014/main" id="{6F910A70-9235-9173-BF38-6EDB3584529A}"/>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31377385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2665-E15F-9957-C617-33FCD809B377}"/>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9A77F1E1-57F5-FC82-33FB-B032FFC93DBF}"/>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5FADFF75-717F-632D-5BC0-B4585AF30A8A}"/>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7. Esecuzione del modulo</a:t>
            </a:r>
          </a:p>
          <a:p>
            <a:r>
              <a:rPr lang="it-IT" sz="6600" dirty="0"/>
              <a:t>Python </a:t>
            </a:r>
            <a:r>
              <a:rPr lang="it-IT" sz="6600" b="1" dirty="0"/>
              <a:t>esegue tutto il codice</a:t>
            </a:r>
            <a:r>
              <a:rPr lang="it-IT" sz="6600" dirty="0"/>
              <a:t> contenuto nel file .</a:t>
            </a:r>
            <a:r>
              <a:rPr lang="it-IT" sz="6600" dirty="0" err="1"/>
              <a:t>py</a:t>
            </a:r>
            <a:r>
              <a:rPr lang="it-IT" sz="6600" dirty="0"/>
              <a:t> </a:t>
            </a:r>
            <a:r>
              <a:rPr lang="it-IT" sz="6600" b="1" dirty="0"/>
              <a:t>una sola volta</a:t>
            </a:r>
            <a:endParaRPr lang="it-IT" sz="6600" dirty="0"/>
          </a:p>
          <a:p>
            <a:r>
              <a:rPr lang="it-IT" sz="6600" dirty="0"/>
              <a:t>Tutte le funzioni, classi e variabili definite diventano attributi del modulo</a:t>
            </a:r>
          </a:p>
          <a:p>
            <a:pPr marL="0" indent="0">
              <a:buNone/>
            </a:pPr>
            <a:endParaRPr lang="it-IT" sz="6600" b="1" dirty="0"/>
          </a:p>
        </p:txBody>
      </p:sp>
      <p:sp>
        <p:nvSpPr>
          <p:cNvPr id="2" name="Cos’è?  Un linguaggio di programmazione compilato, general-purpose e tipizzato staticamente.…">
            <a:extLst>
              <a:ext uri="{FF2B5EF4-FFF2-40B4-BE49-F238E27FC236}">
                <a16:creationId xmlns:a16="http://schemas.microsoft.com/office/drawing/2014/main" id="{3B2B5AB3-CAB8-1140-93B4-BE50F83BA294}"/>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28944162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07EFF-12AD-C138-8FE6-DC38DF6782B6}"/>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3EE8BF4F-9A20-B6B1-F68B-41566FDAAE7D}"/>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4D005DA0-22FC-3465-5645-768CD99B9A0B}"/>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8.</a:t>
            </a:r>
            <a:r>
              <a:rPr lang="it-IT" sz="6600" dirty="0"/>
              <a:t> </a:t>
            </a:r>
            <a:r>
              <a:rPr lang="it-IT" sz="7200" b="1" dirty="0"/>
              <a:t>Il modulo viene inserito in </a:t>
            </a:r>
            <a:r>
              <a:rPr lang="it-IT" sz="7200" b="1" dirty="0" err="1"/>
              <a:t>sys.modules</a:t>
            </a:r>
            <a:endParaRPr lang="it-IT" sz="7200" b="1" dirty="0"/>
          </a:p>
          <a:p>
            <a:pPr marL="0" indent="0">
              <a:buNone/>
            </a:pPr>
            <a:endParaRPr lang="it-IT" sz="7200" b="1" dirty="0"/>
          </a:p>
          <a:p>
            <a:pPr marL="0" indent="0">
              <a:buNone/>
            </a:pPr>
            <a:endParaRPr lang="it-IT" sz="7200" b="1" dirty="0"/>
          </a:p>
          <a:p>
            <a:pPr marL="0" indent="0">
              <a:buNone/>
            </a:pPr>
            <a:r>
              <a:rPr lang="it-IT" sz="7200" b="1" dirty="0"/>
              <a:t>9. </a:t>
            </a:r>
            <a:r>
              <a:rPr lang="it-IT" sz="7200" b="1" dirty="0" err="1"/>
              <a:t>Reload</a:t>
            </a:r>
            <a:r>
              <a:rPr lang="it-IT" sz="7200" b="1" dirty="0"/>
              <a:t> del modulo </a:t>
            </a:r>
            <a:r>
              <a:rPr lang="it-IT" sz="7200" dirty="0"/>
              <a:t>(in caso di modifica del modulo)</a:t>
            </a:r>
          </a:p>
        </p:txBody>
      </p:sp>
      <p:sp>
        <p:nvSpPr>
          <p:cNvPr id="2" name="Cos’è?  Un linguaggio di programmazione compilato, general-purpose e tipizzato staticamente.…">
            <a:extLst>
              <a:ext uri="{FF2B5EF4-FFF2-40B4-BE49-F238E27FC236}">
                <a16:creationId xmlns:a16="http://schemas.microsoft.com/office/drawing/2014/main" id="{1D8FB9E7-930B-FE7D-659D-D30C4DA4AE47}"/>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406595257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CC670-D814-8B0F-C318-4EF6D0036FF0}"/>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627A3D4C-2DE6-60C5-09AF-F9212A8B961A}"/>
              </a:ext>
            </a:extLst>
          </p:cNvPr>
          <p:cNvSpPr txBox="1">
            <a:spLocks noGrp="1"/>
          </p:cNvSpPr>
          <p:nvPr>
            <p:ph type="title"/>
          </p:nvPr>
        </p:nvSpPr>
        <p:spPr>
          <a:prstGeom prst="rect">
            <a:avLst/>
          </a:prstGeom>
        </p:spPr>
        <p:txBody>
          <a:bodyPr/>
          <a:lstStyle/>
          <a:p>
            <a:r>
              <a:rPr lang="it-IT" dirty="0"/>
              <a:t>Script e Automazione</a:t>
            </a:r>
            <a:endParaRPr dirty="0"/>
          </a:p>
        </p:txBody>
      </p:sp>
      <p:sp>
        <p:nvSpPr>
          <p:cNvPr id="219" name="Cos’è?  Un linguaggio di programmazione compilato, general-purpose e tipizzato staticamente.…">
            <a:extLst>
              <a:ext uri="{FF2B5EF4-FFF2-40B4-BE49-F238E27FC236}">
                <a16:creationId xmlns:a16="http://schemas.microsoft.com/office/drawing/2014/main" id="{0AEBA013-A20C-BD1C-9638-DCB292DDA877}"/>
              </a:ext>
            </a:extLst>
          </p:cNvPr>
          <p:cNvSpPr txBox="1">
            <a:spLocks noGrp="1"/>
          </p:cNvSpPr>
          <p:nvPr>
            <p:ph type="body" idx="1"/>
          </p:nvPr>
        </p:nvSpPr>
        <p:spPr>
          <a:xfrm>
            <a:off x="1270000" y="3383280"/>
            <a:ext cx="21844000" cy="9316720"/>
          </a:xfrm>
          <a:prstGeom prst="rect">
            <a:avLst/>
          </a:prstGeom>
        </p:spPr>
        <p:txBody>
          <a:bodyPr>
            <a:noAutofit/>
          </a:bodyPr>
          <a:lstStyle/>
          <a:p>
            <a:r>
              <a:rPr lang="it-IT" sz="7200" dirty="0"/>
              <a:t>Gestione automatica dei file</a:t>
            </a:r>
          </a:p>
          <a:p>
            <a:endParaRPr lang="it-IT" sz="7200" dirty="0"/>
          </a:p>
          <a:p>
            <a:r>
              <a:rPr lang="it-IT" sz="7200" dirty="0"/>
              <a:t>Interazione con servizi web</a:t>
            </a:r>
          </a:p>
          <a:p>
            <a:endParaRPr lang="it-IT" sz="7200" dirty="0"/>
          </a:p>
          <a:p>
            <a:r>
              <a:rPr lang="it-IT" sz="7200" dirty="0"/>
              <a:t>Gestione informazioni</a:t>
            </a:r>
          </a:p>
          <a:p>
            <a:endParaRPr lang="it-IT" sz="7200" dirty="0"/>
          </a:p>
          <a:p>
            <a:r>
              <a:rPr lang="it-IT" sz="7200" dirty="0"/>
              <a:t>Elaborazione grandi quantità di dati</a:t>
            </a:r>
          </a:p>
        </p:txBody>
      </p:sp>
    </p:spTree>
    <p:extLst>
      <p:ext uri="{BB962C8B-B14F-4D97-AF65-F5344CB8AC3E}">
        <p14:creationId xmlns:p14="http://schemas.microsoft.com/office/powerpoint/2010/main" val="2789025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344CD-0DD5-BFB2-6B33-AD7AB921EDC6}"/>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AAB2B589-5F72-87BE-C385-4197BCF29030}"/>
              </a:ext>
            </a:extLst>
          </p:cNvPr>
          <p:cNvSpPr txBox="1">
            <a:spLocks noGrp="1"/>
          </p:cNvSpPr>
          <p:nvPr>
            <p:ph type="title"/>
          </p:nvPr>
        </p:nvSpPr>
        <p:spPr>
          <a:prstGeom prst="rect">
            <a:avLst/>
          </a:prstGeom>
        </p:spPr>
        <p:txBody>
          <a:bodyPr/>
          <a:lstStyle/>
          <a:p>
            <a:r>
              <a:rPr lang="it-IT" dirty="0"/>
              <a:t>Script e Automazione</a:t>
            </a:r>
            <a:endParaRPr dirty="0"/>
          </a:p>
        </p:txBody>
      </p:sp>
      <p:sp>
        <p:nvSpPr>
          <p:cNvPr id="219" name="Cos’è?  Un linguaggio di programmazione compilato, general-purpose e tipizzato staticamente.…">
            <a:extLst>
              <a:ext uri="{FF2B5EF4-FFF2-40B4-BE49-F238E27FC236}">
                <a16:creationId xmlns:a16="http://schemas.microsoft.com/office/drawing/2014/main" id="{2E1DD1D6-EDCE-D615-B2B4-8579EB8E7E66}"/>
              </a:ext>
            </a:extLst>
          </p:cNvPr>
          <p:cNvSpPr txBox="1">
            <a:spLocks noGrp="1"/>
          </p:cNvSpPr>
          <p:nvPr>
            <p:ph type="body" idx="1"/>
          </p:nvPr>
        </p:nvSpPr>
        <p:spPr>
          <a:xfrm>
            <a:off x="1270000" y="3383280"/>
            <a:ext cx="21844000" cy="9316720"/>
          </a:xfrm>
          <a:prstGeom prst="rect">
            <a:avLst/>
          </a:prstGeom>
        </p:spPr>
        <p:txBody>
          <a:bodyPr>
            <a:noAutofit/>
          </a:bodyPr>
          <a:lstStyle/>
          <a:p>
            <a:r>
              <a:rPr lang="it-IT" sz="7200" dirty="0"/>
              <a:t>Gestione automatica dei file</a:t>
            </a:r>
          </a:p>
          <a:p>
            <a:endParaRPr lang="it-IT" sz="7200" dirty="0"/>
          </a:p>
          <a:p>
            <a:r>
              <a:rPr lang="it-IT" sz="7200" dirty="0"/>
              <a:t>Interazione con servizi web</a:t>
            </a:r>
          </a:p>
          <a:p>
            <a:endParaRPr lang="it-IT" sz="7200" dirty="0"/>
          </a:p>
          <a:p>
            <a:r>
              <a:rPr lang="it-IT" sz="7200" dirty="0"/>
              <a:t>Gestione informazioni</a:t>
            </a:r>
          </a:p>
          <a:p>
            <a:endParaRPr lang="it-IT" sz="7200" dirty="0"/>
          </a:p>
          <a:p>
            <a:r>
              <a:rPr lang="it-IT" sz="7200" dirty="0"/>
              <a:t>Elaborazione grandi quantità di dati</a:t>
            </a:r>
          </a:p>
        </p:txBody>
      </p:sp>
    </p:spTree>
    <p:extLst>
      <p:ext uri="{BB962C8B-B14F-4D97-AF65-F5344CB8AC3E}">
        <p14:creationId xmlns:p14="http://schemas.microsoft.com/office/powerpoint/2010/main" val="271368315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E4FC-6409-787B-DCC1-417E57F45456}"/>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2D652C2B-6F88-B0FA-6B1B-78B0DF64B1DD}"/>
              </a:ext>
            </a:extLst>
          </p:cNvPr>
          <p:cNvSpPr txBox="1">
            <a:spLocks noGrp="1"/>
          </p:cNvSpPr>
          <p:nvPr>
            <p:ph type="title"/>
          </p:nvPr>
        </p:nvSpPr>
        <p:spPr>
          <a:prstGeom prst="rect">
            <a:avLst/>
          </a:prstGeom>
        </p:spPr>
        <p:txBody>
          <a:bodyPr/>
          <a:lstStyle/>
          <a:p>
            <a:r>
              <a:rPr lang="it-IT" dirty="0"/>
              <a:t>JSON</a:t>
            </a:r>
            <a:endParaRPr dirty="0"/>
          </a:p>
        </p:txBody>
      </p:sp>
      <p:sp>
        <p:nvSpPr>
          <p:cNvPr id="219" name="Cos’è?  Un linguaggio di programmazione compilato, general-purpose e tipizzato staticamente.…">
            <a:extLst>
              <a:ext uri="{FF2B5EF4-FFF2-40B4-BE49-F238E27FC236}">
                <a16:creationId xmlns:a16="http://schemas.microsoft.com/office/drawing/2014/main" id="{FCE7AB19-03DB-5B9F-8BE0-80268B1CA345}"/>
              </a:ext>
            </a:extLst>
          </p:cNvPr>
          <p:cNvSpPr txBox="1">
            <a:spLocks noGrp="1"/>
          </p:cNvSpPr>
          <p:nvPr>
            <p:ph type="body" idx="1"/>
          </p:nvPr>
        </p:nvSpPr>
        <p:spPr>
          <a:xfrm>
            <a:off x="1270000" y="3383280"/>
            <a:ext cx="21844000" cy="9316720"/>
          </a:xfrm>
          <a:prstGeom prst="rect">
            <a:avLst/>
          </a:prstGeom>
        </p:spPr>
        <p:txBody>
          <a:bodyPr>
            <a:noAutofit/>
          </a:bodyPr>
          <a:lstStyle/>
          <a:p>
            <a:r>
              <a:rPr lang="it-IT" sz="7200" b="1" dirty="0"/>
              <a:t>JavaScript Object </a:t>
            </a:r>
            <a:r>
              <a:rPr lang="it-IT" sz="7200" b="1" dirty="0" err="1"/>
              <a:t>Notation</a:t>
            </a:r>
            <a:endParaRPr lang="it-IT" sz="7200" dirty="0"/>
          </a:p>
          <a:p>
            <a:r>
              <a:rPr lang="it-IT" sz="7200" dirty="0"/>
              <a:t>Usato per rappresentare dati strutturati</a:t>
            </a:r>
          </a:p>
          <a:p>
            <a:r>
              <a:rPr lang="it-IT" sz="7200" dirty="0"/>
              <a:t>Facilmente leggibile sia da umani che da computer</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  "nome": "Massimo",</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  "età": 25,</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  "linguaggi": ["Python", "C", "Java"]</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a:t>
            </a:r>
          </a:p>
          <a:p>
            <a:endParaRPr lang="it-IT" sz="7200" dirty="0"/>
          </a:p>
          <a:p>
            <a:pPr marL="0" indent="0">
              <a:buNone/>
            </a:pPr>
            <a:endParaRPr lang="it-IT" sz="7200" dirty="0"/>
          </a:p>
        </p:txBody>
      </p:sp>
    </p:spTree>
    <p:extLst>
      <p:ext uri="{BB962C8B-B14F-4D97-AF65-F5344CB8AC3E}">
        <p14:creationId xmlns:p14="http://schemas.microsoft.com/office/powerpoint/2010/main" val="30576889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E99DB-2930-E4F6-BF83-6EFAF3FC93E7}"/>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51F9C981-4435-E0F2-90CB-4BAA7C4E3C59}"/>
              </a:ext>
            </a:extLst>
          </p:cNvPr>
          <p:cNvSpPr txBox="1">
            <a:spLocks noGrp="1"/>
          </p:cNvSpPr>
          <p:nvPr>
            <p:ph type="title"/>
          </p:nvPr>
        </p:nvSpPr>
        <p:spPr>
          <a:prstGeom prst="rect">
            <a:avLst/>
          </a:prstGeom>
        </p:spPr>
        <p:txBody>
          <a:bodyPr/>
          <a:lstStyle/>
          <a:p>
            <a:r>
              <a:rPr lang="it-IT" dirty="0"/>
              <a:t>JSON in </a:t>
            </a:r>
            <a:r>
              <a:rPr lang="it-IT" dirty="0" err="1"/>
              <a:t>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31EBC0A6-CB36-8568-88DB-DC8945DFA416}"/>
              </a:ext>
            </a:extLst>
          </p:cNvPr>
          <p:cNvSpPr txBox="1">
            <a:spLocks noGrp="1"/>
          </p:cNvSpPr>
          <p:nvPr>
            <p:ph type="body" idx="1"/>
          </p:nvPr>
        </p:nvSpPr>
        <p:spPr>
          <a:xfrm>
            <a:off x="1270000" y="3383280"/>
            <a:ext cx="21844000" cy="9316720"/>
          </a:xfrm>
          <a:prstGeom prst="rect">
            <a:avLst/>
          </a:prstGeom>
        </p:spPr>
        <p:txBody>
          <a:bodyPr>
            <a:noAutofit/>
          </a:bodyPr>
          <a:lstStyle/>
          <a:p>
            <a:r>
              <a:rPr lang="it-IT" sz="7200" dirty="0"/>
              <a:t>Utilizzo del modulo </a:t>
            </a:r>
            <a:r>
              <a:rPr lang="it-IT" sz="7200" dirty="0" err="1">
                <a:latin typeface="FreeMono" panose="020F0409020205020404" pitchFamily="49" charset="0"/>
                <a:ea typeface="FreeMono" panose="020F0409020205020404" pitchFamily="49" charset="0"/>
                <a:cs typeface="FreeMono" panose="020F0409020205020404" pitchFamily="49" charset="0"/>
              </a:rPr>
              <a:t>json</a:t>
            </a:r>
            <a:endParaRPr lang="it-IT" sz="7200" dirty="0">
              <a:latin typeface="FreeMono" panose="020F0409020205020404" pitchFamily="49" charset="0"/>
              <a:ea typeface="FreeMono" panose="020F0409020205020404" pitchFamily="49" charset="0"/>
              <a:cs typeface="FreeMono" panose="020F0409020205020404" pitchFamily="49" charset="0"/>
            </a:endParaRPr>
          </a:p>
          <a:p>
            <a:endParaRPr lang="it-IT" sz="7200" dirty="0">
              <a:latin typeface="FreeMono" panose="020F0409020205020404" pitchFamily="49" charset="0"/>
              <a:ea typeface="FreeMono" panose="020F0409020205020404" pitchFamily="49" charset="0"/>
              <a:cs typeface="FreeMono" panose="020F0409020205020404" pitchFamily="49" charset="0"/>
            </a:endParaRPr>
          </a:p>
          <a:p>
            <a:r>
              <a:rPr lang="it-IT" sz="7200" dirty="0">
                <a:latin typeface="+mj-lt"/>
                <a:ea typeface="FreeMono" panose="020F0409020205020404" pitchFamily="49" charset="0"/>
                <a:cs typeface="FreeMono" panose="020F0409020205020404" pitchFamily="49" charset="0"/>
              </a:rPr>
              <a:t>Interazione tra oggetti JSON e variabili </a:t>
            </a:r>
            <a:r>
              <a:rPr lang="it-IT" sz="7200" dirty="0" err="1">
                <a:latin typeface="+mj-lt"/>
                <a:ea typeface="FreeMono" panose="020F0409020205020404" pitchFamily="49" charset="0"/>
                <a:cs typeface="FreeMono" panose="020F0409020205020404" pitchFamily="49" charset="0"/>
              </a:rPr>
              <a:t>python</a:t>
            </a:r>
            <a:r>
              <a:rPr lang="it-IT" sz="7200" dirty="0">
                <a:latin typeface="+mj-lt"/>
                <a:ea typeface="FreeMono" panose="020F0409020205020404" pitchFamily="49" charset="0"/>
                <a:cs typeface="FreeMono" panose="020F0409020205020404" pitchFamily="49" charset="0"/>
              </a:rPr>
              <a:t> molto semplice</a:t>
            </a:r>
          </a:p>
          <a:p>
            <a:endParaRPr lang="it-IT" sz="7200" dirty="0">
              <a:latin typeface="FreeMono" panose="020F0409020205020404" pitchFamily="49" charset="0"/>
              <a:ea typeface="FreeMono" panose="020F0409020205020404" pitchFamily="49" charset="0"/>
              <a:cs typeface="FreeMono" panose="020F0409020205020404" pitchFamily="49" charset="0"/>
            </a:endParaRPr>
          </a:p>
        </p:txBody>
      </p:sp>
    </p:spTree>
    <p:extLst>
      <p:ext uri="{BB962C8B-B14F-4D97-AF65-F5344CB8AC3E}">
        <p14:creationId xmlns:p14="http://schemas.microsoft.com/office/powerpoint/2010/main" val="44600137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7B82B-255A-D53B-50D9-D3C357551D73}"/>
            </a:ext>
          </a:extLst>
        </p:cNvPr>
        <p:cNvGrpSpPr/>
        <p:nvPr/>
      </p:nvGrpSpPr>
      <p:grpSpPr>
        <a:xfrm>
          <a:off x="0" y="0"/>
          <a:ext cx="0" cy="0"/>
          <a:chOff x="0" y="0"/>
          <a:chExt cx="0" cy="0"/>
        </a:xfrm>
      </p:grpSpPr>
      <p:sp>
        <p:nvSpPr>
          <p:cNvPr id="307" name="Terzo esercizio">
            <a:extLst>
              <a:ext uri="{FF2B5EF4-FFF2-40B4-BE49-F238E27FC236}">
                <a16:creationId xmlns:a16="http://schemas.microsoft.com/office/drawing/2014/main" id="{F0900A61-A62D-A739-4205-4A7F00F11978}"/>
              </a:ext>
            </a:extLst>
          </p:cNvPr>
          <p:cNvSpPr txBox="1">
            <a:spLocks noGrp="1"/>
          </p:cNvSpPr>
          <p:nvPr>
            <p:ph type="title"/>
          </p:nvPr>
        </p:nvSpPr>
        <p:spPr>
          <a:xfrm>
            <a:off x="7366000" y="-1401688"/>
            <a:ext cx="9652000" cy="3200202"/>
          </a:xfrm>
          <a:prstGeom prst="rect">
            <a:avLst/>
          </a:prstGeom>
        </p:spPr>
        <p:txBody>
          <a:bodyPr/>
          <a:lstStyle/>
          <a:p>
            <a:r>
              <a:rPr lang="it-IT" dirty="0"/>
              <a:t>Quarto</a:t>
            </a:r>
            <a:r>
              <a:rPr dirty="0"/>
              <a:t> </a:t>
            </a:r>
            <a:r>
              <a:rPr dirty="0" err="1"/>
              <a:t>esercizio</a:t>
            </a:r>
            <a:endParaRPr dirty="0"/>
          </a:p>
        </p:txBody>
      </p:sp>
      <p:sp>
        <p:nvSpPr>
          <p:cNvPr id="308" name="Data la seguente formula:…">
            <a:extLst>
              <a:ext uri="{FF2B5EF4-FFF2-40B4-BE49-F238E27FC236}">
                <a16:creationId xmlns:a16="http://schemas.microsoft.com/office/drawing/2014/main" id="{B200C529-53E7-ABDA-9ED9-AAC25E29F546}"/>
              </a:ext>
            </a:extLst>
          </p:cNvPr>
          <p:cNvSpPr txBox="1">
            <a:spLocks noGrp="1"/>
          </p:cNvSpPr>
          <p:nvPr>
            <p:ph type="body" idx="1"/>
          </p:nvPr>
        </p:nvSpPr>
        <p:spPr>
          <a:xfrm>
            <a:off x="2042160" y="2653109"/>
            <a:ext cx="20147280" cy="9942784"/>
          </a:xfrm>
          <a:prstGeom prst="rect">
            <a:avLst/>
          </a:prstGeom>
        </p:spPr>
        <p:txBody>
          <a:bodyPr>
            <a:normAutofit lnSpcReduction="10000"/>
          </a:bodyPr>
          <a:lstStyle/>
          <a:p>
            <a:pPr algn="l"/>
            <a:r>
              <a:rPr lang="it-IT" dirty="0"/>
              <a:t>Scrivi un programma che:</a:t>
            </a:r>
          </a:p>
          <a:p>
            <a:pPr algn="l"/>
            <a:endParaRPr lang="it-IT" dirty="0"/>
          </a:p>
          <a:p>
            <a:pPr algn="l"/>
            <a:r>
              <a:rPr lang="it-IT" dirty="0"/>
              <a:t>Chieda all’utente quanti numeri desidera inserire.</a:t>
            </a:r>
          </a:p>
          <a:p>
            <a:pPr algn="l"/>
            <a:r>
              <a:rPr lang="it-IT" dirty="0"/>
              <a:t>Per ciascun numero:</a:t>
            </a:r>
          </a:p>
          <a:p>
            <a:pPr lvl="1" algn="l"/>
            <a:r>
              <a:rPr lang="it-IT" dirty="0"/>
              <a:t>1. Se è positivo e pari, stampa "Positivo e pari".</a:t>
            </a:r>
          </a:p>
          <a:p>
            <a:pPr lvl="1" algn="l"/>
            <a:r>
              <a:rPr lang="it-IT" dirty="0"/>
              <a:t>2. Se è positivo e dispari, stampa "Positivo e dispari".</a:t>
            </a:r>
          </a:p>
          <a:p>
            <a:pPr lvl="1" algn="l"/>
            <a:r>
              <a:rPr lang="it-IT" dirty="0"/>
              <a:t>3. Se è zero, stampa "È zero".</a:t>
            </a:r>
          </a:p>
          <a:p>
            <a:pPr lvl="1" algn="l"/>
            <a:r>
              <a:rPr lang="it-IT" dirty="0"/>
              <a:t>4. Se è negativo, stampa "Numero negativo".</a:t>
            </a:r>
          </a:p>
          <a:p>
            <a:pPr algn="l"/>
            <a:endParaRPr lang="it-IT" dirty="0"/>
          </a:p>
          <a:p>
            <a:pPr algn="l"/>
            <a:r>
              <a:rPr lang="it-IT" dirty="0"/>
              <a:t>Al termine, stampa:</a:t>
            </a:r>
          </a:p>
          <a:p>
            <a:pPr lvl="1" algn="l"/>
            <a:r>
              <a:rPr lang="it-IT" dirty="0"/>
              <a:t>Il conteggio dei numeri positivi, negativi e pari.</a:t>
            </a:r>
          </a:p>
          <a:p>
            <a:pPr lvl="1" algn="l"/>
            <a:r>
              <a:rPr lang="it-IT" dirty="0"/>
              <a:t>Il totale e la media dei numeri inseriti.</a:t>
            </a:r>
          </a:p>
          <a:p>
            <a:pPr algn="l" defTabSz="685165">
              <a:defRPr sz="4482">
                <a:latin typeface="Graphik"/>
                <a:ea typeface="Graphik"/>
                <a:cs typeface="Graphik"/>
                <a:sym typeface="Graphik"/>
              </a:defRPr>
            </a:pPr>
            <a:endParaRPr dirty="0"/>
          </a:p>
        </p:txBody>
      </p:sp>
    </p:spTree>
    <p:extLst>
      <p:ext uri="{BB962C8B-B14F-4D97-AF65-F5344CB8AC3E}">
        <p14:creationId xmlns:p14="http://schemas.microsoft.com/office/powerpoint/2010/main" val="25212683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Obiettivi del corso"/>
          <p:cNvSpPr txBox="1">
            <a:spLocks noGrp="1"/>
          </p:cNvSpPr>
          <p:nvPr>
            <p:ph type="title"/>
          </p:nvPr>
        </p:nvSpPr>
        <p:spPr>
          <a:prstGeom prst="rect">
            <a:avLst/>
          </a:prstGeom>
        </p:spPr>
        <p:txBody>
          <a:bodyPr/>
          <a:lstStyle/>
          <a:p>
            <a:r>
              <a:rPr dirty="0" err="1"/>
              <a:t>Obiettivi</a:t>
            </a:r>
            <a:r>
              <a:rPr dirty="0"/>
              <a:t> de</a:t>
            </a:r>
            <a:r>
              <a:rPr lang="it-IT" dirty="0" err="1"/>
              <a:t>lla</a:t>
            </a:r>
            <a:r>
              <a:rPr lang="it-IT" dirty="0"/>
              <a:t> lezione</a:t>
            </a:r>
            <a:endParaRPr dirty="0"/>
          </a:p>
        </p:txBody>
      </p:sp>
      <p:sp>
        <p:nvSpPr>
          <p:cNvPr id="209" name="Strutture di controllo, funzioni e gestione della memoria (C)…"/>
          <p:cNvSpPr txBox="1">
            <a:spLocks noGrp="1"/>
          </p:cNvSpPr>
          <p:nvPr>
            <p:ph type="body" idx="1"/>
          </p:nvPr>
        </p:nvSpPr>
        <p:spPr>
          <a:prstGeom prst="rect">
            <a:avLst/>
          </a:prstGeom>
        </p:spPr>
        <p:txBody>
          <a:bodyPr/>
          <a:lstStyle/>
          <a:p>
            <a:r>
              <a:rPr lang="it-IT" dirty="0"/>
              <a:t>Capire come il processo di import dei vari moduli</a:t>
            </a:r>
          </a:p>
          <a:p>
            <a:r>
              <a:rPr lang="it-IT" dirty="0"/>
              <a:t>Introdurre lo scripting per automatizzare attività comuni</a:t>
            </a:r>
          </a:p>
          <a:p>
            <a:r>
              <a:rPr lang="it-IT" dirty="0"/>
              <a:t>Introdurre file JSON</a:t>
            </a:r>
          </a:p>
          <a:p>
            <a:r>
              <a:rPr lang="it-IT" dirty="0"/>
              <a:t>Vari esempi di scripting</a:t>
            </a:r>
          </a:p>
          <a:p>
            <a:r>
              <a:rPr lang="it-IT" dirty="0"/>
              <a:t>Realizzare semplici analisi su file di testo o CSV</a:t>
            </a:r>
          </a:p>
          <a:p>
            <a:pPr marL="0" indent="0">
              <a:buNone/>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Linguaggio C"/>
          <p:cNvSpPr txBox="1">
            <a:spLocks noGrp="1"/>
          </p:cNvSpPr>
          <p:nvPr>
            <p:ph type="title"/>
          </p:nvPr>
        </p:nvSpPr>
        <p:spPr>
          <a:prstGeom prst="rect">
            <a:avLst/>
          </a:prstGeom>
        </p:spPr>
        <p:txBody>
          <a:bodyPr/>
          <a:lstStyle/>
          <a:p>
            <a:r>
              <a:rPr lang="it-IT" dirty="0"/>
              <a:t>Script Python</a:t>
            </a:r>
            <a:endParaRPr dirty="0"/>
          </a:p>
        </p:txBody>
      </p:sp>
      <p:sp>
        <p:nvSpPr>
          <p:cNvPr id="219" name="Cos’è?  Un linguaggio di programmazione compilato, general-purpose e tipizzato staticamente.…"/>
          <p:cNvSpPr txBox="1">
            <a:spLocks noGrp="1"/>
          </p:cNvSpPr>
          <p:nvPr>
            <p:ph type="body" idx="1"/>
          </p:nvPr>
        </p:nvSpPr>
        <p:spPr>
          <a:xfrm>
            <a:off x="1270000" y="3383280"/>
            <a:ext cx="21844000" cy="9316720"/>
          </a:xfrm>
          <a:prstGeom prst="rect">
            <a:avLst/>
          </a:prstGeom>
        </p:spPr>
        <p:txBody>
          <a:bodyPr>
            <a:noAutofit/>
          </a:bodyPr>
          <a:lstStyle/>
          <a:p>
            <a:r>
              <a:rPr lang="it-IT" sz="6000" dirty="0"/>
              <a:t>File di testo con codice Python</a:t>
            </a:r>
          </a:p>
          <a:p>
            <a:r>
              <a:rPr lang="it-IT" sz="6000" dirty="0"/>
              <a:t>Si esegue con </a:t>
            </a:r>
            <a:r>
              <a:rPr lang="it-IT" sz="6000" dirty="0">
                <a:latin typeface="FreeMono" panose="020F0409020205020404" pitchFamily="49" charset="0"/>
                <a:ea typeface="FreeMono" panose="020F0409020205020404" pitchFamily="49" charset="0"/>
                <a:cs typeface="FreeMono" panose="020F0409020205020404" pitchFamily="49" charset="0"/>
              </a:rPr>
              <a:t>python3 </a:t>
            </a:r>
            <a:r>
              <a:rPr lang="it-IT" sz="6000" dirty="0" err="1">
                <a:latin typeface="FreeMono" panose="020F0409020205020404" pitchFamily="49" charset="0"/>
                <a:ea typeface="FreeMono" panose="020F0409020205020404" pitchFamily="49" charset="0"/>
                <a:cs typeface="FreeMono" panose="020F0409020205020404" pitchFamily="49" charset="0"/>
              </a:rPr>
              <a:t>nomefile.py</a:t>
            </a:r>
            <a:endParaRPr lang="it-IT" sz="6000" dirty="0">
              <a:latin typeface="FreeMono" panose="020F0409020205020404" pitchFamily="49" charset="0"/>
              <a:ea typeface="FreeMono" panose="020F0409020205020404" pitchFamily="49" charset="0"/>
              <a:cs typeface="FreeMono" panose="020F0409020205020404" pitchFamily="49" charset="0"/>
            </a:endParaRPr>
          </a:p>
          <a:p>
            <a:r>
              <a:rPr lang="it-IT" sz="6000" dirty="0"/>
              <a:t>Utile per automatizzare operazioni ripetitive</a:t>
            </a:r>
          </a:p>
          <a:p>
            <a:endParaRPr lang="it-IT" sz="6000" dirty="0"/>
          </a:p>
          <a:p>
            <a:pPr marL="0" indent="0">
              <a:buNone/>
            </a:pPr>
            <a:r>
              <a:rPr lang="it-IT" sz="6000" dirty="0"/>
              <a:t>Perché usarli?</a:t>
            </a:r>
          </a:p>
          <a:p>
            <a:r>
              <a:rPr lang="it-IT" sz="6000" dirty="0"/>
              <a:t>Automatizzare backup, lettura/scrittura file, invio email...</a:t>
            </a:r>
          </a:p>
          <a:p>
            <a:r>
              <a:rPr lang="it-IT" sz="6000" dirty="0"/>
              <a:t>Semplificare task ripetitivi</a:t>
            </a:r>
          </a:p>
          <a:p>
            <a:r>
              <a:rPr lang="it-IT" sz="6000" dirty="0"/>
              <a:t>Rendere il lavoro più efficiente</a:t>
            </a:r>
          </a:p>
          <a:p>
            <a:pPr marL="0" indent="0">
              <a:buNone/>
            </a:pPr>
            <a:endParaRPr lang="it-IT" sz="60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EF171-BB78-F405-2247-65AD7477CE91}"/>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A59B1B4C-8793-1D8A-79EB-9AFC6ACFA0E9}"/>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1A6FBBE6-CDE2-EFB5-9C28-7D523A9C6183}"/>
              </a:ext>
            </a:extLst>
          </p:cNvPr>
          <p:cNvSpPr txBox="1">
            <a:spLocks noGrp="1"/>
          </p:cNvSpPr>
          <p:nvPr>
            <p:ph type="body" idx="1"/>
          </p:nvPr>
        </p:nvSpPr>
        <p:spPr>
          <a:xfrm>
            <a:off x="1270000" y="3383280"/>
            <a:ext cx="21844000" cy="9316720"/>
          </a:xfrm>
          <a:prstGeom prst="rect">
            <a:avLst/>
          </a:prstGeom>
        </p:spPr>
        <p:txBody>
          <a:bodyPr>
            <a:noAutofit/>
          </a:bodyPr>
          <a:lstStyle/>
          <a:p>
            <a:r>
              <a:rPr lang="it-IT" sz="7200" dirty="0"/>
              <a:t>File .</a:t>
            </a:r>
            <a:r>
              <a:rPr lang="it-IT" sz="7200" dirty="0" err="1"/>
              <a:t>py</a:t>
            </a:r>
            <a:r>
              <a:rPr lang="it-IT" sz="7200" dirty="0"/>
              <a:t> con funzioni, classi, costanti</a:t>
            </a:r>
            <a:br>
              <a:rPr lang="it-IT" sz="7200" dirty="0"/>
            </a:br>
            <a:endParaRPr lang="it-IT" sz="7200" dirty="0"/>
          </a:p>
          <a:p>
            <a:r>
              <a:rPr lang="it-IT" sz="7200" dirty="0"/>
              <a:t>Si importano per riutilizzare codice</a:t>
            </a:r>
            <a:br>
              <a:rPr lang="it-IT" sz="7200" dirty="0"/>
            </a:br>
            <a:endParaRPr lang="it-IT" sz="7200" dirty="0"/>
          </a:p>
          <a:p>
            <a:r>
              <a:rPr lang="it-IT" sz="7200" dirty="0"/>
              <a:t>Esistono moduli </a:t>
            </a:r>
            <a:r>
              <a:rPr lang="it-IT" sz="7200" b="1" dirty="0" err="1"/>
              <a:t>built</a:t>
            </a:r>
            <a:r>
              <a:rPr lang="it-IT" sz="7200" b="1" dirty="0"/>
              <a:t>-in</a:t>
            </a:r>
            <a:r>
              <a:rPr lang="it-IT" sz="7200" dirty="0"/>
              <a:t>, </a:t>
            </a:r>
            <a:r>
              <a:rPr lang="it-IT" sz="7200" b="1" dirty="0"/>
              <a:t>esterni</a:t>
            </a:r>
            <a:r>
              <a:rPr lang="it-IT" sz="7200" dirty="0"/>
              <a:t> e </a:t>
            </a:r>
            <a:r>
              <a:rPr lang="it-IT" sz="7200" b="1" dirty="0"/>
              <a:t>personalizzati</a:t>
            </a:r>
            <a:endParaRPr lang="it-IT" sz="7200" dirty="0"/>
          </a:p>
        </p:txBody>
      </p:sp>
    </p:spTree>
    <p:extLst>
      <p:ext uri="{BB962C8B-B14F-4D97-AF65-F5344CB8AC3E}">
        <p14:creationId xmlns:p14="http://schemas.microsoft.com/office/powerpoint/2010/main" val="2413122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673EA-9F97-526F-36EE-95D85F19903B}"/>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3C24A164-30CD-D235-D67B-AC7C4998CBB1}"/>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7E3EDEB3-C282-7E1B-A788-C098277D55F1}"/>
              </a:ext>
            </a:extLst>
          </p:cNvPr>
          <p:cNvSpPr txBox="1">
            <a:spLocks noGrp="1"/>
          </p:cNvSpPr>
          <p:nvPr>
            <p:ph type="body" idx="1"/>
          </p:nvPr>
        </p:nvSpPr>
        <p:spPr>
          <a:xfrm>
            <a:off x="1270000" y="2604561"/>
            <a:ext cx="21844000" cy="1557437"/>
          </a:xfrm>
          <a:prstGeom prst="rect">
            <a:avLst/>
          </a:prstGeom>
        </p:spPr>
        <p:txBody>
          <a:bodyPr>
            <a:noAutofit/>
          </a:bodyPr>
          <a:lstStyle/>
          <a:p>
            <a:pPr marL="0" indent="0" algn="ctr">
              <a:buNone/>
            </a:pPr>
            <a:r>
              <a:rPr lang="it-IT" sz="7200" dirty="0"/>
              <a:t> Processo di import</a:t>
            </a:r>
          </a:p>
        </p:txBody>
      </p:sp>
      <p:sp>
        <p:nvSpPr>
          <p:cNvPr id="2" name="CasellaDiTesto 1">
            <a:extLst>
              <a:ext uri="{FF2B5EF4-FFF2-40B4-BE49-F238E27FC236}">
                <a16:creationId xmlns:a16="http://schemas.microsoft.com/office/drawing/2014/main" id="{59ACF5F7-8327-E06D-3623-5C309ABC8131}"/>
              </a:ext>
            </a:extLst>
          </p:cNvPr>
          <p:cNvSpPr txBox="1"/>
          <p:nvPr/>
        </p:nvSpPr>
        <p:spPr>
          <a:xfrm>
            <a:off x="1270000" y="3611495"/>
            <a:ext cx="22373771" cy="79508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4400" indent="-914400">
              <a:buAutoNum type="arabicPeriod"/>
            </a:pPr>
            <a:r>
              <a:rPr lang="it-IT" sz="7200" b="1" dirty="0" err="1"/>
              <a:t>Parsing</a:t>
            </a:r>
            <a:r>
              <a:rPr lang="it-IT" sz="7200" b="1" dirty="0"/>
              <a:t> dell’istruzione import</a:t>
            </a:r>
          </a:p>
          <a:p>
            <a:r>
              <a:rPr lang="it-IT" sz="5400" dirty="0"/>
              <a:t>Quando l’interprete incontra una riga come:</a:t>
            </a:r>
          </a:p>
          <a:p>
            <a:r>
              <a:rPr lang="it-IT" sz="5400" dirty="0">
                <a:latin typeface="FreeMono" panose="020F0409020205020404" pitchFamily="49" charset="0"/>
                <a:ea typeface="FreeMono" panose="020F0409020205020404" pitchFamily="49" charset="0"/>
                <a:cs typeface="FreeMono" panose="020F0409020205020404" pitchFamily="49" charset="0"/>
              </a:rPr>
              <a:t>import </a:t>
            </a:r>
            <a:r>
              <a:rPr lang="it-IT" sz="5400" dirty="0" err="1">
                <a:latin typeface="FreeMono" panose="020F0409020205020404" pitchFamily="49" charset="0"/>
                <a:ea typeface="FreeMono" panose="020F0409020205020404" pitchFamily="49" charset="0"/>
                <a:cs typeface="FreeMono" panose="020F0409020205020404" pitchFamily="49" charset="0"/>
              </a:rPr>
              <a:t>mio_modulo</a:t>
            </a:r>
            <a:r>
              <a:rPr lang="it-IT" sz="5400" dirty="0"/>
              <a:t> </a:t>
            </a:r>
          </a:p>
          <a:p>
            <a:r>
              <a:rPr lang="it-IT" sz="5400" dirty="0"/>
              <a:t>Il parser la riconosce come un’</a:t>
            </a:r>
            <a:r>
              <a:rPr lang="it-IT" sz="5400" b="1" dirty="0"/>
              <a:t>istruzione di importazione</a:t>
            </a:r>
            <a:r>
              <a:rPr lang="it-IT" sz="5400" dirty="0"/>
              <a:t> e chiama internamente:</a:t>
            </a:r>
          </a:p>
          <a:p>
            <a:r>
              <a:rPr lang="it-IT" sz="5400" dirty="0">
                <a:latin typeface="FreeMono" panose="020F0409020205020404" pitchFamily="49" charset="0"/>
                <a:ea typeface="FreeMono" panose="020F0409020205020404" pitchFamily="49" charset="0"/>
                <a:cs typeface="FreeMono" panose="020F0409020205020404" pitchFamily="49" charset="0"/>
              </a:rPr>
              <a:t>__import__('</a:t>
            </a:r>
            <a:r>
              <a:rPr lang="it-IT" sz="5400" dirty="0" err="1">
                <a:latin typeface="FreeMono" panose="020F0409020205020404" pitchFamily="49" charset="0"/>
                <a:ea typeface="FreeMono" panose="020F0409020205020404" pitchFamily="49" charset="0"/>
                <a:cs typeface="FreeMono" panose="020F0409020205020404" pitchFamily="49" charset="0"/>
              </a:rPr>
              <a:t>mio_modulo</a:t>
            </a:r>
            <a:r>
              <a:rPr lang="it-IT" sz="5400" dirty="0">
                <a:latin typeface="FreeMono" panose="020F0409020205020404" pitchFamily="49" charset="0"/>
                <a:ea typeface="FreeMono" panose="020F0409020205020404" pitchFamily="49" charset="0"/>
                <a:cs typeface="FreeMono" panose="020F0409020205020404" pitchFamily="49" charset="0"/>
              </a:rPr>
              <a:t>')</a:t>
            </a:r>
          </a:p>
          <a:p>
            <a:endParaRPr kumimoji="0" lang="it-IT" sz="4800" b="1" i="0" u="none" strike="noStrike" cap="none" spc="0" normalizeH="0" baseline="0" dirty="0">
              <a:ln>
                <a:noFill/>
              </a:ln>
              <a:solidFill>
                <a:srgbClr val="000000"/>
              </a:solidFill>
              <a:effectLst/>
              <a:uFillTx/>
              <a:latin typeface="Graphik"/>
              <a:ea typeface="Graphik"/>
              <a:cs typeface="Graphik"/>
              <a:sym typeface="Graphik"/>
            </a:endParaRPr>
          </a:p>
        </p:txBody>
      </p:sp>
    </p:spTree>
    <p:extLst>
      <p:ext uri="{BB962C8B-B14F-4D97-AF65-F5344CB8AC3E}">
        <p14:creationId xmlns:p14="http://schemas.microsoft.com/office/powerpoint/2010/main" val="1299073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36653-6BD5-D662-3120-57E43FFD2A55}"/>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8448BF4D-D682-7CE7-0C25-EB6FDE6A62D0}"/>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7BA2CF9D-4487-01E9-33AD-36E9E88857A5}"/>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2. Controllo nella cache (</a:t>
            </a:r>
            <a:r>
              <a:rPr lang="it-IT" sz="7200" b="1" dirty="0" err="1"/>
              <a:t>sys.modules</a:t>
            </a:r>
            <a:r>
              <a:rPr lang="it-IT" sz="7200" b="1" dirty="0"/>
              <a:t>)</a:t>
            </a:r>
          </a:p>
          <a:p>
            <a:r>
              <a:rPr lang="it-IT" sz="6600" dirty="0"/>
              <a:t>Python mantiene una </a:t>
            </a:r>
            <a:r>
              <a:rPr lang="it-IT" sz="6600" b="1" dirty="0"/>
              <a:t>cache globale</a:t>
            </a:r>
            <a:r>
              <a:rPr lang="it-IT" sz="6600" dirty="0"/>
              <a:t> dei moduli già caricati:</a:t>
            </a:r>
          </a:p>
          <a:p>
            <a:r>
              <a:rPr lang="it-IT" sz="6600" dirty="0"/>
              <a:t> Se </a:t>
            </a:r>
            <a:r>
              <a:rPr lang="it-IT" sz="6600" dirty="0" err="1"/>
              <a:t>mio_modulo</a:t>
            </a:r>
            <a:r>
              <a:rPr lang="it-IT" sz="6600" dirty="0"/>
              <a:t> è già presente in </a:t>
            </a:r>
            <a:r>
              <a:rPr lang="it-IT" sz="6600" dirty="0" err="1"/>
              <a:t>sys.modules</a:t>
            </a:r>
            <a:r>
              <a:rPr lang="it-IT" sz="6600" dirty="0"/>
              <a:t>, Python </a:t>
            </a:r>
            <a:r>
              <a:rPr lang="it-IT" sz="6600" b="1" dirty="0"/>
              <a:t>restituisce subito il riferimento</a:t>
            </a:r>
            <a:r>
              <a:rPr lang="it-IT" sz="6600" dirty="0"/>
              <a:t>, evitando di ricaricarlo.</a:t>
            </a:r>
          </a:p>
          <a:p>
            <a:r>
              <a:rPr lang="it-IT" sz="6600" b="1" dirty="0"/>
              <a:t>Vantaggio</a:t>
            </a:r>
            <a:r>
              <a:rPr lang="it-IT" sz="6600" dirty="0"/>
              <a:t>: efficienza e coerenza (tutti i moduli condividono lo stesso oggetto in memoria)</a:t>
            </a:r>
          </a:p>
          <a:p>
            <a:endParaRPr lang="it-IT" sz="6600" dirty="0"/>
          </a:p>
        </p:txBody>
      </p:sp>
      <p:sp>
        <p:nvSpPr>
          <p:cNvPr id="2" name="Cos’è?  Un linguaggio di programmazione compilato, general-purpose e tipizzato staticamente.…">
            <a:extLst>
              <a:ext uri="{FF2B5EF4-FFF2-40B4-BE49-F238E27FC236}">
                <a16:creationId xmlns:a16="http://schemas.microsoft.com/office/drawing/2014/main" id="{8209B5D1-16C6-50E4-5583-8ADC0D348811}"/>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32117381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06A0F-32DB-2769-CEAD-D24FE91D329F}"/>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E672A4D4-59D9-6D5A-D9AC-E956ABD158A0}"/>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46AB6C2B-A562-9AF6-E15C-8EF26BE9C19C}"/>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3. Risoluzione del nome del modulo</a:t>
            </a:r>
          </a:p>
          <a:p>
            <a:r>
              <a:rPr lang="it-IT" sz="6600" dirty="0"/>
              <a:t>Se non è nella cache, Python cerca di </a:t>
            </a:r>
            <a:r>
              <a:rPr lang="it-IT" sz="6600" b="1" dirty="0"/>
              <a:t>risolvere il nome</a:t>
            </a:r>
            <a:r>
              <a:rPr lang="it-IT" sz="6600" dirty="0"/>
              <a:t> del modulo con il meccanismo dei </a:t>
            </a:r>
            <a:r>
              <a:rPr lang="it-IT" sz="6600" dirty="0" err="1"/>
              <a:t>namespace</a:t>
            </a:r>
            <a:r>
              <a:rPr lang="it-IT" sz="6600" dirty="0"/>
              <a:t>:</a:t>
            </a:r>
          </a:p>
          <a:p>
            <a:pPr lvl="1"/>
            <a:r>
              <a:rPr lang="it-IT" sz="6600" dirty="0"/>
              <a:t>Se import </a:t>
            </a:r>
            <a:r>
              <a:rPr lang="it-IT" sz="6600" dirty="0" err="1"/>
              <a:t>mio_modulo.submod</a:t>
            </a:r>
            <a:r>
              <a:rPr lang="it-IT" sz="6600" dirty="0"/>
              <a:t>, Python cerca prima </a:t>
            </a:r>
            <a:r>
              <a:rPr lang="it-IT" sz="6600" dirty="0" err="1"/>
              <a:t>mio_modulo</a:t>
            </a:r>
            <a:r>
              <a:rPr lang="it-IT" sz="6600" dirty="0"/>
              <a:t>, poi </a:t>
            </a:r>
            <a:r>
              <a:rPr lang="it-IT" sz="6600" dirty="0" err="1"/>
              <a:t>submod</a:t>
            </a:r>
            <a:r>
              <a:rPr lang="it-IT" sz="6600" dirty="0"/>
              <a:t> all’interno.</a:t>
            </a:r>
          </a:p>
          <a:p>
            <a:pPr lvl="1"/>
            <a:r>
              <a:rPr lang="it-IT" sz="6600" dirty="0"/>
              <a:t>Python separa i nomi da sinistra verso destra e cerca di costruire l’oggetto finale.</a:t>
            </a:r>
          </a:p>
          <a:p>
            <a:endParaRPr lang="it-IT" sz="6600" dirty="0"/>
          </a:p>
        </p:txBody>
      </p:sp>
      <p:sp>
        <p:nvSpPr>
          <p:cNvPr id="2" name="Cos’è?  Un linguaggio di programmazione compilato, general-purpose e tipizzato staticamente.…">
            <a:extLst>
              <a:ext uri="{FF2B5EF4-FFF2-40B4-BE49-F238E27FC236}">
                <a16:creationId xmlns:a16="http://schemas.microsoft.com/office/drawing/2014/main" id="{589D8D3E-97BF-9C2C-13B1-352DE11D46CB}"/>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29648209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80E4D-FB77-70FB-D043-E4389CFD5450}"/>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7C0FCA58-828F-B770-EE17-78F9178F6174}"/>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7819A2FB-BA85-C3D9-81FD-107C808935CD}"/>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4. Ricerca fisica del modulo</a:t>
            </a:r>
          </a:p>
          <a:p>
            <a:r>
              <a:rPr lang="it-IT" sz="6600" dirty="0"/>
              <a:t>Python usa una </a:t>
            </a:r>
            <a:r>
              <a:rPr lang="it-IT" sz="6600" b="1" dirty="0"/>
              <a:t>lista di percorsi</a:t>
            </a:r>
            <a:r>
              <a:rPr lang="it-IT" sz="6600" dirty="0"/>
              <a:t> per cercare i file corrispondenti al modulo:</a:t>
            </a:r>
          </a:p>
          <a:p>
            <a:pPr lvl="1"/>
            <a:r>
              <a:rPr lang="it-IT" sz="5400" dirty="0"/>
              <a:t>La directory dello script chiamante</a:t>
            </a:r>
          </a:p>
          <a:p>
            <a:pPr lvl="1"/>
            <a:r>
              <a:rPr lang="it-IT" sz="5400" dirty="0"/>
              <a:t>PYTHONPATH (variabile d’ambiente)</a:t>
            </a:r>
          </a:p>
          <a:p>
            <a:pPr lvl="1"/>
            <a:r>
              <a:rPr lang="it-IT" sz="5400" dirty="0"/>
              <a:t>Le directory predefinite (es. site-packages)</a:t>
            </a:r>
          </a:p>
          <a:p>
            <a:pPr lvl="1"/>
            <a:r>
              <a:rPr lang="it-IT" sz="5400" dirty="0"/>
              <a:t>Zip </a:t>
            </a:r>
            <a:r>
              <a:rPr lang="it-IT" sz="5400" dirty="0" err="1"/>
              <a:t>archive</a:t>
            </a:r>
            <a:r>
              <a:rPr lang="it-IT" sz="5400" dirty="0"/>
              <a:t> o pacchetti </a:t>
            </a:r>
            <a:r>
              <a:rPr lang="it-IT" sz="5400" dirty="0" err="1"/>
              <a:t>namespace</a:t>
            </a:r>
            <a:endParaRPr lang="it-IT" sz="5400" dirty="0"/>
          </a:p>
        </p:txBody>
      </p:sp>
      <p:sp>
        <p:nvSpPr>
          <p:cNvPr id="2" name="Cos’è?  Un linguaggio di programmazione compilato, general-purpose e tipizzato staticamente.…">
            <a:extLst>
              <a:ext uri="{FF2B5EF4-FFF2-40B4-BE49-F238E27FC236}">
                <a16:creationId xmlns:a16="http://schemas.microsoft.com/office/drawing/2014/main" id="{DC8714A1-B9A5-781E-C464-E1AB3B0AA6AC}"/>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2856900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40B87-9310-483A-7972-C47535EBD93F}"/>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7E506E14-EC76-9011-F4AB-321A238834D9}"/>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3E498305-A995-3B4E-CA4E-878548919A73}"/>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5. Loader e Finder</a:t>
            </a:r>
          </a:p>
          <a:p>
            <a:pPr marL="0" indent="0">
              <a:buNone/>
            </a:pPr>
            <a:r>
              <a:rPr lang="it-IT" sz="6600" dirty="0"/>
              <a:t>Python segue il protocollo </a:t>
            </a:r>
            <a:r>
              <a:rPr lang="it-IT" sz="6600" b="1" dirty="0"/>
              <a:t>import </a:t>
            </a:r>
            <a:r>
              <a:rPr lang="it-IT" sz="6600" b="1" dirty="0" err="1"/>
              <a:t>machinery</a:t>
            </a:r>
            <a:r>
              <a:rPr lang="it-IT" sz="6600" dirty="0"/>
              <a:t>, composto da due parti principali:</a:t>
            </a:r>
          </a:p>
          <a:p>
            <a:pPr>
              <a:buFontTx/>
              <a:buChar char="-"/>
            </a:pPr>
            <a:r>
              <a:rPr lang="it-IT" sz="6600" dirty="0"/>
              <a:t>Finder </a:t>
            </a:r>
          </a:p>
          <a:p>
            <a:pPr>
              <a:buFontTx/>
              <a:buChar char="-"/>
            </a:pPr>
            <a:r>
              <a:rPr lang="it-IT" sz="6600" dirty="0"/>
              <a:t>Loader</a:t>
            </a:r>
            <a:endParaRPr lang="it-IT" sz="6600" b="1" dirty="0"/>
          </a:p>
        </p:txBody>
      </p:sp>
      <p:sp>
        <p:nvSpPr>
          <p:cNvPr id="2" name="Cos’è?  Un linguaggio di programmazione compilato, general-purpose e tipizzato staticamente.…">
            <a:extLst>
              <a:ext uri="{FF2B5EF4-FFF2-40B4-BE49-F238E27FC236}">
                <a16:creationId xmlns:a16="http://schemas.microsoft.com/office/drawing/2014/main" id="{A625A470-9C6E-4077-D234-9FFAFB94B126}"/>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2918905690"/>
      </p:ext>
    </p:extLst>
  </p:cSld>
  <p:clrMapOvr>
    <a:masterClrMapping/>
  </p:clrMapOvr>
  <p:transition spd="med"/>
</p:sld>
</file>

<file path=ppt/theme/theme1.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844</TotalTime>
  <Words>2209</Words>
  <Application>Microsoft Macintosh PowerPoint</Application>
  <PresentationFormat>Personalizzato</PresentationFormat>
  <Paragraphs>178</Paragraphs>
  <Slides>17</Slides>
  <Notes>14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17</vt:i4>
      </vt:variant>
    </vt:vector>
  </HeadingPairs>
  <TitlesOfParts>
    <vt:vector size="23" baseType="lpstr">
      <vt:lpstr>FreeMono</vt:lpstr>
      <vt:lpstr>Graphik</vt:lpstr>
      <vt:lpstr>Graphik Semibold</vt:lpstr>
      <vt:lpstr>Graphik-Medium</vt:lpstr>
      <vt:lpstr>Helvetica Neue</vt:lpstr>
      <vt:lpstr>31_ColorGradientLight</vt:lpstr>
      <vt:lpstr>Eco-design Digitale di Base per i servizi ICT</vt:lpstr>
      <vt:lpstr>Obiettivi della lezione</vt:lpstr>
      <vt:lpstr>Script Python</vt:lpstr>
      <vt:lpstr>Moduli Python</vt:lpstr>
      <vt:lpstr>Moduli Python</vt:lpstr>
      <vt:lpstr>Moduli Python</vt:lpstr>
      <vt:lpstr>Moduli Python</vt:lpstr>
      <vt:lpstr>Moduli Python</vt:lpstr>
      <vt:lpstr>Moduli Python</vt:lpstr>
      <vt:lpstr>Moduli Python</vt:lpstr>
      <vt:lpstr>Moduli Python</vt:lpstr>
      <vt:lpstr>Moduli Python</vt:lpstr>
      <vt:lpstr>Script e Automazione</vt:lpstr>
      <vt:lpstr>Script e Automazione</vt:lpstr>
      <vt:lpstr>JSON</vt:lpstr>
      <vt:lpstr>JSON in python</vt:lpstr>
      <vt:lpstr>Quarto 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Massimo Giaccone</cp:lastModifiedBy>
  <cp:revision>12</cp:revision>
  <dcterms:modified xsi:type="dcterms:W3CDTF">2025-06-20T12:01:59Z</dcterms:modified>
</cp:coreProperties>
</file>