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53" d="100"/>
          <a:sy n="53" d="100"/>
        </p:scale>
        <p:origin x="133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lJGQHtdKIIo"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p>
            <a:r>
              <a:t>Qualsiasi programma è costituito da un insieme di istruzioni, che si tratti di sommare due numeri o di inviare richieste di dati su internet. Compilatori e interpreti partono da un codice leggibile da una persona e lo convertono in una forma adatta ad essere letta da un computer.</a:t>
            </a:r>
          </a:p>
          <a:p>
            <a:endParaRPr/>
          </a:p>
          <a:p>
            <a:r>
              <a:t>Nel linguaggio compilato, la macchina svolge direttamente l'operazione di traduzione. Nel linguaggio interpretato, la fonte del codice non viene tradotta direttamente dalla macchina. In questo caso è un programma diverso, detto interprete, che legge ed esegue il codice.</a:t>
            </a:r>
          </a:p>
          <a:p>
            <a:endParaRPr/>
          </a:p>
          <a:p>
            <a:r>
              <a:t>Ok… ma cosa vuol dire realmente?</a:t>
            </a:r>
          </a:p>
          <a:p>
            <a:endParaRPr/>
          </a:p>
          <a:p>
            <a:r>
              <a:t>Immagina di voler preparare dell'hummus seguendo una ricetta scritta in greco antico. Ci sono due modi in cui puoi farlo, non conoscendo il greco antico.</a:t>
            </a:r>
          </a:p>
          <a:p>
            <a:endParaRPr/>
          </a:p>
          <a:p>
            <a:r>
              <a:t>Il primo è che qualcuno traduca la ricetta in italiano per te. Poi sarai in grado di leggere la ricetta in versione italiana (tu e chiunque altro conosca l'italiano) e preparare l'hummus. Pensa a questa ricetta tradotta come alla versione compilata.</a:t>
            </a:r>
          </a:p>
          <a:p>
            <a:endParaRPr/>
          </a:p>
          <a:p>
            <a:r>
              <a:t>Il secondo modo è che tu abbia un amico che conosce il greco antico. Quando sei pronto a preparare l'hummus, il tuo amico può sedersi accanto a te e tradurre la ricetta durante la preparazione del piatto. In questo caso, la versione della ricetta è interpretata e il tuo amico ne è l'interprete.  </a:t>
            </a:r>
          </a:p>
          <a:p>
            <a:endParaRPr/>
          </a:p>
          <a:p>
            <a:r>
              <a:t>Linguaggi compilati</a:t>
            </a:r>
          </a:p>
          <a:p>
            <a:r>
              <a:t>I linguaggi compilati vengono convertiti direttamente nel codice macchina che viene eseguito dal processore. Di conseguenza, tendono ad essere più veloci ed efficienti da eseguire rispetto ai linguaggi interpretati. Inoltre, permettono allo sviluppatore di avere un maggior controllo sugli aspetti legati all'hardware, come la gestione della memoria e l'uso della CPU.</a:t>
            </a:r>
          </a:p>
          <a:p>
            <a:endParaRPr/>
          </a:p>
          <a:p>
            <a:r>
              <a:t>I linguaggi compilati necessitano di una fase di "costruzione"- all'inizio devono essere compilati manualmente. Occorre "ricostruire" il programma ogni volta che lo si vuole modificare. Nel nostro esempio dell'hummus, l'intera traduzione viene fatta prima che la ricetta arrivi a te. Se l'autore originale volesse usare un tipo diverso di olio di oliva, l'intera ricetta dovrebbe essere ritradotta interamente e mandata di nuovo a te.</a:t>
            </a:r>
          </a:p>
          <a:p>
            <a:endParaRPr/>
          </a:p>
          <a:p>
            <a:r>
              <a:t>Alcuni esempi di linguaggi compilati sono C, C++, Erlang, Haskell, Rust, and Go.</a:t>
            </a:r>
          </a:p>
          <a:p>
            <a:endParaRPr/>
          </a:p>
          <a:p>
            <a:r>
              <a:t>Linguaggi interpretati</a:t>
            </a:r>
          </a:p>
          <a:p>
            <a:r>
              <a:t>Gli interpreti funzionano attraverso un programma che esegue ogni comando riga per riga. In questo caso, se l'autore decidesse di voler utilizzare un tipo diverso di olio di oliva, potrebbe cancellarlo e aggiungerne uno nuovo. Il tuo amico traduttore poi, ti riferirebbe del cambio avvenuto.</a:t>
            </a:r>
          </a:p>
          <a:p>
            <a:endParaRPr/>
          </a:p>
          <a:p>
            <a:r>
              <a:t>I linguaggi interpretati erano notevolmente più lenti dei linguaggi compilati. Adesso, con lo sviluppo della compilazione just-in-time, il divario sta diminuendo.</a:t>
            </a:r>
          </a:p>
          <a:p>
            <a:endParaRPr/>
          </a:p>
          <a:p>
            <a:r>
              <a:t>Esempi di linguaggi interpretati sono PHP, Ruby, Python, e JavaScript.</a:t>
            </a:r>
          </a:p>
          <a:p>
            <a:endParaRPr/>
          </a:p>
          <a:p>
            <a:r>
              <a:t>Un piccolo avvertimento</a:t>
            </a:r>
          </a:p>
          <a:p>
            <a:r>
              <a:t>La maggior parte dei linguaggi può essere attuata sia in forma compilata che interpretata - il linguaggio in sé non deve essere necessariamente compilato o interpretato. In ogni caso, per semplicità, vengono generalmente identificati così.</a:t>
            </a:r>
          </a:p>
          <a:p>
            <a:endParaRPr/>
          </a:p>
          <a:p>
            <a:r>
              <a:t>Python, per esempio, può essere eseguito sia come linguaggio di programmazione compilato che  interpretato in modo interattivo. Al contrario invece, la maggioranza dei strumenti da riga di comando, CLI, e shell possono essere classificati teoricamente come linguaggi interpretati.</a:t>
            </a:r>
          </a:p>
          <a:p>
            <a:endParaRPr/>
          </a:p>
          <a:p>
            <a:r>
              <a:t>Vantaggi e svantaggi</a:t>
            </a:r>
          </a:p>
          <a:p>
            <a:r>
              <a:t>Vantaggi dei linguaggi compilati</a:t>
            </a:r>
          </a:p>
          <a:p>
            <a:r>
              <a:t>I programmi che vengono compilati nel codice macchina tendono a essere più veloci del quelli interpretati. Questo accade perché il processo di traduzione del codice durante l'esecuzione può sovraccaricare il sistema, rallentando il programma.</a:t>
            </a:r>
          </a:p>
          <a:p>
            <a:endParaRPr/>
          </a:p>
          <a:p>
            <a:r>
              <a:t>Svantaggi dei linguaggi compilati</a:t>
            </a:r>
          </a:p>
          <a:p>
            <a:r>
              <a:t>Gli svantaggi più rilevanti sono:</a:t>
            </a:r>
          </a:p>
          <a:p>
            <a:endParaRPr/>
          </a:p>
          <a:p>
            <a:r>
              <a:t>Più tempo necessario per completare la fase di compilazione prima di poter fare test</a:t>
            </a:r>
          </a:p>
          <a:p>
            <a:r>
              <a:t>Dipendenza dalla piattaforma del codice binario generato</a:t>
            </a:r>
          </a:p>
          <a:p>
            <a:r>
              <a:t>Vantaggi dei linguaggi interpretati</a:t>
            </a:r>
          </a:p>
          <a:p>
            <a:r>
              <a:t>I linguaggi interpretati tendono ad essere più flessibili, offrendo spesso caratteristiche come la tipizzazione dinamica e programmi con minori dimensioni. Inoltre, dato che sono gli interpreti ad eseguire il codice sorgente, il codice stesso risulta una piattaforma indipendente.</a:t>
            </a:r>
          </a:p>
          <a:p>
            <a:endParaRPr/>
          </a:p>
          <a:p>
            <a:r>
              <a:t>Svantaggi dei linguaggi interpretati</a:t>
            </a:r>
          </a:p>
          <a:p>
            <a:r>
              <a:t>Lo svantaggio principale è la velocità di esecuzione tipicamente ridotta rispetto a quella dei linguaggio compilati.</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p>
            <a:r>
              <a:t>Link video: </a:t>
            </a:r>
          </a:p>
          <a:p>
            <a:r>
              <a:rPr u="sng">
                <a:hlinkClick r:id="rId3"/>
              </a:rPr>
              <a:t>https://www.youtube.com/watch?v=lJGQHtdKIIo</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/bin/bash -c "$(curl -fsSL https://raw.githubusercontent.com/Homebrew/install/HEAD/install.sh)”</a:t>
            </a:r>
          </a:p>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olo">
    <p:spTree>
      <p:nvGrpSpPr>
        <p:cNvPr id="1" name=""/>
        <p:cNvGrpSpPr/>
        <p:nvPr/>
      </p:nvGrpSpPr>
      <p:grpSpPr>
        <a:xfrm>
          <a:off x="0" y="0"/>
          <a:ext cx="0" cy="0"/>
          <a:chOff x="0" y="0"/>
          <a:chExt cx="0" cy="0"/>
        </a:xfrm>
      </p:grpSpPr>
      <p:sp>
        <p:nvSpPr>
          <p:cNvPr id="11" name="Titolo presentazion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1E98FD"/>
                    </a:gs>
                    <a:gs pos="100000">
                      <a:srgbClr val="FF00F7"/>
                    </a:gs>
                  </a:gsLst>
                  <a:lin ang="3960000" scaled="0"/>
                </a:gradFill>
              </a:defRPr>
            </a:lvl1pPr>
          </a:lstStyle>
          <a:p>
            <a:r>
              <a:t>Titolo presentazione</a:t>
            </a:r>
          </a:p>
        </p:txBody>
      </p:sp>
      <p:sp>
        <p:nvSpPr>
          <p:cNvPr id="12" name="Autore e data"/>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Medium"/>
                <a:ea typeface="Graphik-Medium"/>
                <a:cs typeface="Graphik-Medium"/>
                <a:sym typeface="Graphik Medium"/>
              </a:defRPr>
            </a:lvl1pPr>
          </a:lstStyle>
          <a:p>
            <a:r>
              <a:t>Autore e data</a:t>
            </a:r>
          </a:p>
        </p:txBody>
      </p:sp>
      <p:sp>
        <p:nvSpPr>
          <p:cNvPr id="13" name="Corpo livello uno…"/>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Medium"/>
                <a:ea typeface="Graphik-Medium"/>
                <a:cs typeface="Graphik-Medium"/>
                <a:sym typeface="Graphik Medium"/>
              </a:defRPr>
            </a:lvl1pPr>
            <a:lvl2pPr marL="0" indent="0" algn="ctr" defTabSz="825500">
              <a:spcBef>
                <a:spcPts val="0"/>
              </a:spcBef>
              <a:buClrTx/>
              <a:buSzTx/>
              <a:buNone/>
              <a:defRPr sz="6400">
                <a:latin typeface="Graphik-Medium"/>
                <a:ea typeface="Graphik-Medium"/>
                <a:cs typeface="Graphik-Medium"/>
                <a:sym typeface="Graphik Medium"/>
              </a:defRPr>
            </a:lvl2pPr>
            <a:lvl3pPr marL="0" indent="0" algn="ctr" defTabSz="825500">
              <a:spcBef>
                <a:spcPts val="0"/>
              </a:spcBef>
              <a:buClrTx/>
              <a:buSzTx/>
              <a:buNone/>
              <a:defRPr sz="6400">
                <a:latin typeface="Graphik-Medium"/>
                <a:ea typeface="Graphik-Medium"/>
                <a:cs typeface="Graphik-Medium"/>
                <a:sym typeface="Graphik Medium"/>
              </a:defRPr>
            </a:lvl3pPr>
            <a:lvl4pPr marL="0" indent="0" algn="ctr" defTabSz="825500">
              <a:spcBef>
                <a:spcPts val="0"/>
              </a:spcBef>
              <a:buClrTx/>
              <a:buSzTx/>
              <a:buNone/>
              <a:defRPr sz="6400">
                <a:latin typeface="Graphik-Medium"/>
                <a:ea typeface="Graphik-Medium"/>
                <a:cs typeface="Graphik-Medium"/>
                <a:sym typeface="Graphik Medium"/>
              </a:defRPr>
            </a:lvl4pPr>
            <a:lvl5pPr marL="0" indent="0" algn="ctr" defTabSz="825500">
              <a:spcBef>
                <a:spcPts val="0"/>
              </a:spcBef>
              <a:buClrTx/>
              <a:buSzTx/>
              <a:buNone/>
              <a:defRPr sz="6400">
                <a:latin typeface="Graphik-Medium"/>
                <a:ea typeface="Graphik-Medium"/>
                <a:cs typeface="Graphik-Medium"/>
                <a:sym typeface="Graphik Medium"/>
              </a:defRPr>
            </a:lvl5pPr>
          </a:lstStyle>
          <a:p>
            <a:r>
              <a:t>Sottotitolo presentazione</a:t>
            </a:r>
          </a:p>
          <a:p>
            <a:pPr lvl="1"/>
            <a:endParaRPr/>
          </a:p>
          <a:p>
            <a:pPr lvl="2"/>
            <a:endParaRPr/>
          </a:p>
          <a:p>
            <a:pPr lvl="3"/>
            <a:endParaRPr/>
          </a:p>
          <a:p>
            <a:pPr lvl="4"/>
            <a:endParaRPr/>
          </a:p>
        </p:txBody>
      </p:sp>
      <p:sp>
        <p:nvSpPr>
          <p:cNvPr id="1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olo titolo">
    <p:spTree>
      <p:nvGrpSpPr>
        <p:cNvPr id="1" name=""/>
        <p:cNvGrpSpPr/>
        <p:nvPr/>
      </p:nvGrpSpPr>
      <p:grpSpPr>
        <a:xfrm>
          <a:off x="0" y="0"/>
          <a:ext cx="0" cy="0"/>
          <a:chOff x="0" y="0"/>
          <a:chExt cx="0" cy="0"/>
        </a:xfrm>
      </p:grpSpPr>
      <p:sp>
        <p:nvSpPr>
          <p:cNvPr id="99" name="Titolo"/>
          <p:cNvSpPr txBox="1">
            <a:spLocks noGrp="1"/>
          </p:cNvSpPr>
          <p:nvPr>
            <p:ph type="title" hasCustomPrompt="1"/>
          </p:nvPr>
        </p:nvSpPr>
        <p:spPr>
          <a:prstGeom prst="rect">
            <a:avLst/>
          </a:prstGeom>
        </p:spPr>
        <p:txBody>
          <a:bodyPr/>
          <a:lstStyle/>
          <a:p>
            <a:r>
              <a:t>Titolo</a:t>
            </a:r>
          </a:p>
        </p:txBody>
      </p:sp>
      <p:sp>
        <p:nvSpPr>
          <p:cNvPr id="100" name="Sottotitolo diapositiva"/>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101"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rogramma">
    <p:spTree>
      <p:nvGrpSpPr>
        <p:cNvPr id="1" name=""/>
        <p:cNvGrpSpPr/>
        <p:nvPr/>
      </p:nvGrpSpPr>
      <p:grpSpPr>
        <a:xfrm>
          <a:off x="0" y="0"/>
          <a:ext cx="0" cy="0"/>
          <a:chOff x="0" y="0"/>
          <a:chExt cx="0" cy="0"/>
        </a:xfrm>
      </p:grpSpPr>
      <p:sp>
        <p:nvSpPr>
          <p:cNvPr id="108" name="Titolo programma"/>
          <p:cNvSpPr txBox="1">
            <a:spLocks noGrp="1"/>
          </p:cNvSpPr>
          <p:nvPr>
            <p:ph type="title" hasCustomPrompt="1"/>
          </p:nvPr>
        </p:nvSpPr>
        <p:spPr>
          <a:xfrm>
            <a:off x="1270000" y="812800"/>
            <a:ext cx="21844000" cy="1562100"/>
          </a:xfrm>
          <a:prstGeom prst="rect">
            <a:avLst/>
          </a:prstGeom>
        </p:spPr>
        <p:txBody>
          <a:bodyPr/>
          <a:lstStyle/>
          <a:p>
            <a:r>
              <a:t>Titolo programma</a:t>
            </a:r>
          </a:p>
        </p:txBody>
      </p:sp>
      <p:sp>
        <p:nvSpPr>
          <p:cNvPr id="109" name="Sottotitolo programma"/>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programma</a:t>
            </a:r>
          </a:p>
        </p:txBody>
      </p:sp>
      <p:sp>
        <p:nvSpPr>
          <p:cNvPr id="110" name="Corpo livello uno…"/>
          <p:cNvSpPr txBox="1">
            <a:spLocks noGrp="1"/>
          </p:cNvSpPr>
          <p:nvPr>
            <p:ph type="body" idx="1" hasCustomPrompt="1"/>
          </p:nvPr>
        </p:nvSpPr>
        <p:spPr>
          <a:prstGeom prst="rect">
            <a:avLst/>
          </a:prstGeom>
        </p:spPr>
        <p:txBody>
          <a:bodyPr/>
          <a:lstStyle>
            <a:lvl1pPr marL="0" indent="0" defTabSz="825500">
              <a:buClrTx/>
              <a:buSzTx/>
              <a:buNone/>
              <a:defRPr sz="5500" spc="-55"/>
            </a:lvl1pPr>
            <a:lvl2pPr marL="0" indent="457200" defTabSz="825500">
              <a:buClrTx/>
              <a:buSzTx/>
              <a:buNone/>
              <a:defRPr sz="5500" spc="-55"/>
            </a:lvl2pPr>
            <a:lvl3pPr marL="0" indent="914400" defTabSz="825500">
              <a:buClrTx/>
              <a:buSzTx/>
              <a:buNone/>
              <a:defRPr sz="5500" spc="-55"/>
            </a:lvl3pPr>
            <a:lvl4pPr marL="0" indent="1371600" defTabSz="825500">
              <a:buClrTx/>
              <a:buSzTx/>
              <a:buNone/>
              <a:defRPr sz="5500" spc="-55"/>
            </a:lvl4pPr>
            <a:lvl5pPr marL="0" indent="1828800" defTabSz="825500">
              <a:buClrTx/>
              <a:buSzTx/>
              <a:buNone/>
              <a:defRPr sz="5500" spc="-55"/>
            </a:lvl5pPr>
          </a:lstStyle>
          <a:p>
            <a:r>
              <a:t>Argomenti del programma</a:t>
            </a:r>
          </a:p>
          <a:p>
            <a:pPr lvl="1"/>
            <a:endParaRPr/>
          </a:p>
          <a:p>
            <a:pPr lvl="2"/>
            <a:endParaRPr/>
          </a:p>
          <a:p>
            <a:pPr lvl="3"/>
            <a:endParaRPr/>
          </a:p>
          <a:p>
            <a:pPr lvl="4"/>
            <a:endParaRPr/>
          </a:p>
        </p:txBody>
      </p:sp>
      <p:sp>
        <p:nvSpPr>
          <p:cNvPr id="111"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ichiarazione">
    <p:spTree>
      <p:nvGrpSpPr>
        <p:cNvPr id="1" name=""/>
        <p:cNvGrpSpPr/>
        <p:nvPr/>
      </p:nvGrpSpPr>
      <p:grpSpPr>
        <a:xfrm>
          <a:off x="0" y="0"/>
          <a:ext cx="0" cy="0"/>
          <a:chOff x="0" y="0"/>
          <a:chExt cx="0" cy="0"/>
        </a:xfrm>
      </p:grpSpPr>
      <p:sp>
        <p:nvSpPr>
          <p:cNvPr id="118" name="Corpo livello uno…"/>
          <p:cNvSpPr txBox="1">
            <a:spLocks noGrp="1"/>
          </p:cNvSpPr>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1pPr>
            <a:lvl2pPr marL="0" indent="4572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2pPr>
            <a:lvl3pPr marL="0" indent="9144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3pPr>
            <a:lvl4pPr marL="0" indent="13716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4pPr>
            <a:lvl5pPr marL="0" indent="18288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5pPr>
          </a:lstStyle>
          <a:p>
            <a:r>
              <a:t>Dichiarazione</a:t>
            </a:r>
          </a:p>
          <a:p>
            <a:pPr lvl="1"/>
            <a:endParaRPr/>
          </a:p>
          <a:p>
            <a:pPr lvl="2"/>
            <a:endParaRPr/>
          </a:p>
          <a:p>
            <a:pPr lvl="3"/>
            <a:endParaRPr/>
          </a:p>
          <a:p>
            <a:pPr lvl="4"/>
            <a:endParaRPr/>
          </a:p>
        </p:txBody>
      </p:sp>
      <p:sp>
        <p:nvSpPr>
          <p:cNvPr id="119"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Informazione importante">
    <p:spTree>
      <p:nvGrpSpPr>
        <p:cNvPr id="1" name=""/>
        <p:cNvGrpSpPr/>
        <p:nvPr/>
      </p:nvGrpSpPr>
      <p:grpSpPr>
        <a:xfrm>
          <a:off x="0" y="0"/>
          <a:ext cx="0" cy="0"/>
          <a:chOff x="0" y="0"/>
          <a:chExt cx="0" cy="0"/>
        </a:xfrm>
      </p:grpSpPr>
      <p:sp>
        <p:nvSpPr>
          <p:cNvPr id="126" name="Corpo livello uno…"/>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27" name="Dettagli informazione"/>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Medium"/>
                <a:ea typeface="Graphik-Medium"/>
                <a:cs typeface="Graphik-Medium"/>
                <a:sym typeface="Graphik Medium"/>
              </a:defRPr>
            </a:lvl1pPr>
          </a:lstStyle>
          <a:p>
            <a:r>
              <a:t>Dettagli informazione</a:t>
            </a:r>
          </a:p>
        </p:txBody>
      </p:sp>
      <p:sp>
        <p:nvSpPr>
          <p:cNvPr id="12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itazione">
    <p:spTree>
      <p:nvGrpSpPr>
        <p:cNvPr id="1" name=""/>
        <p:cNvGrpSpPr/>
        <p:nvPr/>
      </p:nvGrpSpPr>
      <p:grpSpPr>
        <a:xfrm>
          <a:off x="0" y="0"/>
          <a:ext cx="0" cy="0"/>
          <a:chOff x="0" y="0"/>
          <a:chExt cx="0" cy="0"/>
        </a:xfrm>
      </p:grpSpPr>
      <p:sp>
        <p:nvSpPr>
          <p:cNvPr id="135" name="Attribuzione"/>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Medium"/>
                <a:ea typeface="Graphik-Medium"/>
                <a:cs typeface="Graphik-Medium"/>
                <a:sym typeface="Graphik Medium"/>
              </a:defRPr>
            </a:lvl1pPr>
          </a:lstStyle>
          <a:p>
            <a:r>
              <a:t>Attribuzione</a:t>
            </a:r>
          </a:p>
        </p:txBody>
      </p:sp>
      <p:sp>
        <p:nvSpPr>
          <p:cNvPr id="136" name="Corpo livello uno…"/>
          <p:cNvSpPr txBox="1">
            <a:spLocks noGrp="1"/>
          </p:cNvSpPr>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5pPr>
          </a:lstStyle>
          <a:p>
            <a:r>
              <a:t>“Citazione degna di nota”</a:t>
            </a:r>
          </a:p>
          <a:p>
            <a:pPr lvl="1"/>
            <a:endParaRPr/>
          </a:p>
          <a:p>
            <a:pPr lvl="2"/>
            <a:endParaRPr/>
          </a:p>
          <a:p>
            <a:pPr lvl="3"/>
            <a:endParaRPr/>
          </a:p>
          <a:p>
            <a:pPr lvl="4"/>
            <a:endParaRPr/>
          </a:p>
        </p:txBody>
      </p:sp>
      <p:sp>
        <p:nvSpPr>
          <p:cNvPr id="13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Foto - 3 per pagina">
    <p:spTree>
      <p:nvGrpSpPr>
        <p:cNvPr id="1" name=""/>
        <p:cNvGrpSpPr/>
        <p:nvPr/>
      </p:nvGrpSpPr>
      <p:grpSpPr>
        <a:xfrm>
          <a:off x="0" y="0"/>
          <a:ext cx="0" cy="0"/>
          <a:chOff x="0" y="0"/>
          <a:chExt cx="0" cy="0"/>
        </a:xfrm>
      </p:grpSpPr>
      <p:sp>
        <p:nvSpPr>
          <p:cNvPr id="144" name="Due meduse su sfondo di colore rosa"/>
          <p:cNvSpPr>
            <a:spLocks noGrp="1"/>
          </p:cNvSpPr>
          <p:nvPr>
            <p:ph type="pic" sz="half" idx="21"/>
          </p:nvPr>
        </p:nvSpPr>
        <p:spPr>
          <a:xfrm>
            <a:off x="12192000" y="4813300"/>
            <a:ext cx="12192000" cy="9207945"/>
          </a:xfrm>
          <a:prstGeom prst="rect">
            <a:avLst/>
          </a:prstGeom>
        </p:spPr>
        <p:txBody>
          <a:bodyPr lIns="91439" tIns="45719" rIns="91439" bIns="45719">
            <a:noAutofit/>
          </a:bodyPr>
          <a:lstStyle/>
          <a:p>
            <a:endParaRPr/>
          </a:p>
        </p:txBody>
      </p:sp>
      <p:sp>
        <p:nvSpPr>
          <p:cNvPr id="145" name="Due meduse che si toccano su sfondo di colore blu scuro"/>
          <p:cNvSpPr>
            <a:spLocks noGrp="1"/>
          </p:cNvSpPr>
          <p:nvPr>
            <p:ph type="pic" sz="half" idx="22"/>
          </p:nvPr>
        </p:nvSpPr>
        <p:spPr>
          <a:xfrm>
            <a:off x="12192000" y="-628650"/>
            <a:ext cx="12192000" cy="8128000"/>
          </a:xfrm>
          <a:prstGeom prst="rect">
            <a:avLst/>
          </a:prstGeom>
        </p:spPr>
        <p:txBody>
          <a:bodyPr lIns="91439" tIns="45719" rIns="91439" bIns="45719">
            <a:noAutofit/>
          </a:bodyPr>
          <a:lstStyle/>
          <a:p>
            <a:endParaRPr/>
          </a:p>
        </p:txBody>
      </p:sp>
      <p:sp>
        <p:nvSpPr>
          <p:cNvPr id="146" name="Due meduse su sfondo di colore blu"/>
          <p:cNvSpPr>
            <a:spLocks noGrp="1"/>
          </p:cNvSpPr>
          <p:nvPr>
            <p:ph type="pic" idx="23"/>
          </p:nvPr>
        </p:nvSpPr>
        <p:spPr>
          <a:xfrm>
            <a:off x="-4203700" y="0"/>
            <a:ext cx="20574000" cy="13716000"/>
          </a:xfrm>
          <a:prstGeom prst="rect">
            <a:avLst/>
          </a:prstGeom>
        </p:spPr>
        <p:txBody>
          <a:bodyPr lIns="91439" tIns="45719" rIns="91439" bIns="45719">
            <a:noAutofit/>
          </a:bodyPr>
          <a:lstStyle/>
          <a:p>
            <a:endParaRPr/>
          </a:p>
        </p:txBody>
      </p:sp>
      <p:sp>
        <p:nvSpPr>
          <p:cNvPr id="14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54" name="Due meduse che si toccano su sfondo di colore blu scuro"/>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155" name="Numero diapositiva"/>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16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olo e foto">
    <p:spTree>
      <p:nvGrpSpPr>
        <p:cNvPr id="1" name=""/>
        <p:cNvGrpSpPr/>
        <p:nvPr/>
      </p:nvGrpSpPr>
      <p:grpSpPr>
        <a:xfrm>
          <a:off x="0" y="0"/>
          <a:ext cx="0" cy="0"/>
          <a:chOff x="0" y="0"/>
          <a:chExt cx="0" cy="0"/>
        </a:xfrm>
      </p:grpSpPr>
      <p:sp>
        <p:nvSpPr>
          <p:cNvPr id="21" name="Due meduse che si toccano su sfondo di colore blu scuro"/>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22" name="Autore e data"/>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Medium"/>
                <a:ea typeface="Graphik-Medium"/>
                <a:cs typeface="Graphik-Medium"/>
                <a:sym typeface="Graphik Medium"/>
              </a:defRPr>
            </a:lvl1pPr>
          </a:lstStyle>
          <a:p>
            <a:r>
              <a:t>Autore e data</a:t>
            </a:r>
          </a:p>
        </p:txBody>
      </p:sp>
      <p:sp>
        <p:nvSpPr>
          <p:cNvPr id="23" name="Titolo presentazione"/>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solidFill>
                  <a:srgbClr val="FFFFFF"/>
                </a:solidFill>
              </a:defRPr>
            </a:lvl1pPr>
          </a:lstStyle>
          <a:p>
            <a:r>
              <a:t>Titolo presentazione</a:t>
            </a:r>
          </a:p>
        </p:txBody>
      </p:sp>
      <p:sp>
        <p:nvSpPr>
          <p:cNvPr id="24" name="Corpo livello uno…"/>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Medium"/>
                <a:ea typeface="Graphik-Medium"/>
                <a:cs typeface="Graphik-Medium"/>
                <a:sym typeface="Graphik Medium"/>
              </a:defRPr>
            </a:lvl1pPr>
            <a:lvl2pPr marL="0" indent="0" algn="ctr" defTabSz="825500">
              <a:spcBef>
                <a:spcPts val="0"/>
              </a:spcBef>
              <a:buClrTx/>
              <a:buSzTx/>
              <a:buNone/>
              <a:defRPr sz="6400">
                <a:solidFill>
                  <a:srgbClr val="FFFFFF"/>
                </a:solidFill>
                <a:latin typeface="Graphik-Medium"/>
                <a:ea typeface="Graphik-Medium"/>
                <a:cs typeface="Graphik-Medium"/>
                <a:sym typeface="Graphik Medium"/>
              </a:defRPr>
            </a:lvl2pPr>
            <a:lvl3pPr marL="0" indent="0" algn="ctr" defTabSz="825500">
              <a:spcBef>
                <a:spcPts val="0"/>
              </a:spcBef>
              <a:buClrTx/>
              <a:buSzTx/>
              <a:buNone/>
              <a:defRPr sz="6400">
                <a:solidFill>
                  <a:srgbClr val="FFFFFF"/>
                </a:solidFill>
                <a:latin typeface="Graphik-Medium"/>
                <a:ea typeface="Graphik-Medium"/>
                <a:cs typeface="Graphik-Medium"/>
                <a:sym typeface="Graphik Medium"/>
              </a:defRPr>
            </a:lvl3pPr>
            <a:lvl4pPr marL="0" indent="0" algn="ctr" defTabSz="825500">
              <a:spcBef>
                <a:spcPts val="0"/>
              </a:spcBef>
              <a:buClrTx/>
              <a:buSzTx/>
              <a:buNone/>
              <a:defRPr sz="6400">
                <a:solidFill>
                  <a:srgbClr val="FFFFFF"/>
                </a:solidFill>
                <a:latin typeface="Graphik-Medium"/>
                <a:ea typeface="Graphik-Medium"/>
                <a:cs typeface="Graphik-Medium"/>
                <a:sym typeface="Graphik Medium"/>
              </a:defRPr>
            </a:lvl4pPr>
            <a:lvl5pPr marL="0" indent="0" algn="ctr" defTabSz="825500">
              <a:spcBef>
                <a:spcPts val="0"/>
              </a:spcBef>
              <a:buClrTx/>
              <a:buSzTx/>
              <a:buNone/>
              <a:defRPr sz="6400">
                <a:solidFill>
                  <a:srgbClr val="FFFFFF"/>
                </a:solidFill>
                <a:latin typeface="Graphik-Medium"/>
                <a:ea typeface="Graphik-Medium"/>
                <a:cs typeface="Graphik-Medium"/>
                <a:sym typeface="Graphik Medium"/>
              </a:defRPr>
            </a:lvl5pPr>
          </a:lstStyle>
          <a:p>
            <a:r>
              <a:t>Sottotitolo presentazione</a:t>
            </a:r>
          </a:p>
          <a:p>
            <a:pPr lvl="1"/>
            <a:endParaRPr/>
          </a:p>
          <a:p>
            <a:pPr lvl="2"/>
            <a:endParaRPr/>
          </a:p>
          <a:p>
            <a:pPr lvl="3"/>
            <a:endParaRPr/>
          </a:p>
          <a:p>
            <a:pPr lvl="4"/>
            <a:endParaRPr/>
          </a:p>
        </p:txBody>
      </p:sp>
      <p:sp>
        <p:nvSpPr>
          <p:cNvPr id="25" name="Numero diapositiva"/>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olo e foto 2">
    <p:spTree>
      <p:nvGrpSpPr>
        <p:cNvPr id="1" name=""/>
        <p:cNvGrpSpPr/>
        <p:nvPr/>
      </p:nvGrpSpPr>
      <p:grpSpPr>
        <a:xfrm>
          <a:off x="0" y="0"/>
          <a:ext cx="0" cy="0"/>
          <a:chOff x="0" y="0"/>
          <a:chExt cx="0" cy="0"/>
        </a:xfrm>
      </p:grpSpPr>
      <p:sp>
        <p:nvSpPr>
          <p:cNvPr id="32" name="Due meduse su sfondo di colore blu"/>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Titolo"/>
          <p:cNvSpPr txBox="1">
            <a:spLocks noGrp="1"/>
          </p:cNvSpPr>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r>
              <a:t>Titolo</a:t>
            </a:r>
          </a:p>
        </p:txBody>
      </p:sp>
      <p:sp>
        <p:nvSpPr>
          <p:cNvPr id="34" name="Corpo livello uno…"/>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vl2pPr marL="0" indent="457200" algn="ctr" defTabSz="825500">
              <a:spcBef>
                <a:spcPts val="0"/>
              </a:spcBef>
              <a:buClrTx/>
              <a:buSzTx/>
              <a:buNone/>
              <a:defRPr sz="5400">
                <a:latin typeface="Graphik-Medium"/>
                <a:ea typeface="Graphik-Medium"/>
                <a:cs typeface="Graphik-Medium"/>
                <a:sym typeface="Graphik Medium"/>
              </a:defRPr>
            </a:lvl2pPr>
            <a:lvl3pPr marL="0" indent="914400" algn="ctr" defTabSz="825500">
              <a:spcBef>
                <a:spcPts val="0"/>
              </a:spcBef>
              <a:buClrTx/>
              <a:buSzTx/>
              <a:buNone/>
              <a:defRPr sz="5400">
                <a:latin typeface="Graphik-Medium"/>
                <a:ea typeface="Graphik-Medium"/>
                <a:cs typeface="Graphik-Medium"/>
                <a:sym typeface="Graphik Medium"/>
              </a:defRPr>
            </a:lvl3pPr>
            <a:lvl4pPr marL="0" indent="1371600" algn="ctr" defTabSz="825500">
              <a:spcBef>
                <a:spcPts val="0"/>
              </a:spcBef>
              <a:buClrTx/>
              <a:buSzTx/>
              <a:buNone/>
              <a:defRPr sz="5400">
                <a:latin typeface="Graphik-Medium"/>
                <a:ea typeface="Graphik-Medium"/>
                <a:cs typeface="Graphik-Medium"/>
                <a:sym typeface="Graphik Medium"/>
              </a:defRPr>
            </a:lvl4pPr>
            <a:lvl5pPr marL="0" indent="1828800" algn="ctr" defTabSz="825500">
              <a:spcBef>
                <a:spcPts val="0"/>
              </a:spcBef>
              <a:buClrTx/>
              <a:buSzTx/>
              <a:buNone/>
              <a:defRPr sz="5400">
                <a:latin typeface="Graphik-Medium"/>
                <a:ea typeface="Graphik-Medium"/>
                <a:cs typeface="Graphik-Medium"/>
                <a:sym typeface="Graphik Medium"/>
              </a:defRPr>
            </a:lvl5pPr>
          </a:lstStyle>
          <a:p>
            <a:r>
              <a:t>Sottotitolo diapositiva</a:t>
            </a:r>
          </a:p>
          <a:p>
            <a:pPr lvl="1"/>
            <a:endParaRPr/>
          </a:p>
          <a:p>
            <a:pPr lvl="2"/>
            <a:endParaRPr/>
          </a:p>
          <a:p>
            <a:pPr lvl="3"/>
            <a:endParaRPr/>
          </a:p>
          <a:p>
            <a:pPr lvl="4"/>
            <a:endParaRPr/>
          </a:p>
        </p:txBody>
      </p:sp>
      <p:sp>
        <p:nvSpPr>
          <p:cNvPr id="3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olo ed elenco">
    <p:spTree>
      <p:nvGrpSpPr>
        <p:cNvPr id="1" name=""/>
        <p:cNvGrpSpPr/>
        <p:nvPr/>
      </p:nvGrpSpPr>
      <p:grpSpPr>
        <a:xfrm>
          <a:off x="0" y="0"/>
          <a:ext cx="0" cy="0"/>
          <a:chOff x="0" y="0"/>
          <a:chExt cx="0" cy="0"/>
        </a:xfrm>
      </p:grpSpPr>
      <p:sp>
        <p:nvSpPr>
          <p:cNvPr id="42" name="Titolo"/>
          <p:cNvSpPr txBox="1">
            <a:spLocks noGrp="1"/>
          </p:cNvSpPr>
          <p:nvPr>
            <p:ph type="title" hasCustomPrompt="1"/>
          </p:nvPr>
        </p:nvSpPr>
        <p:spPr>
          <a:prstGeom prst="rect">
            <a:avLst/>
          </a:prstGeom>
        </p:spPr>
        <p:txBody>
          <a:bodyPr/>
          <a:lstStyle/>
          <a:p>
            <a:r>
              <a:t>Titolo</a:t>
            </a:r>
          </a:p>
        </p:txBody>
      </p:sp>
      <p:sp>
        <p:nvSpPr>
          <p:cNvPr id="43" name="Sottotitolo diapositiva"/>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44" name="Corpo livello uno…"/>
          <p:cNvSpPr txBox="1">
            <a:spLocks noGrp="1"/>
          </p:cNvSpPr>
          <p:nvPr>
            <p:ph type="body" idx="1" hasCustomPrompt="1"/>
          </p:nvPr>
        </p:nvSpPr>
        <p:spPr>
          <a:prstGeom prst="rect">
            <a:avLst/>
          </a:prstGeom>
        </p:spPr>
        <p:txBody>
          <a:bodyPr/>
          <a:lstStyle/>
          <a:p>
            <a:r>
              <a:t>Testo elenco puntato diapositiva</a:t>
            </a:r>
          </a:p>
          <a:p>
            <a:pPr lvl="1"/>
            <a:endParaRPr/>
          </a:p>
          <a:p>
            <a:pPr lvl="2"/>
            <a:endParaRPr/>
          </a:p>
          <a:p>
            <a:pPr lvl="3"/>
            <a:endParaRPr/>
          </a:p>
          <a:p>
            <a:pPr lvl="4"/>
            <a:endParaRPr/>
          </a:p>
        </p:txBody>
      </p:sp>
      <p:sp>
        <p:nvSpPr>
          <p:cNvPr id="4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Elenco">
    <p:spTree>
      <p:nvGrpSpPr>
        <p:cNvPr id="1" name=""/>
        <p:cNvGrpSpPr/>
        <p:nvPr/>
      </p:nvGrpSpPr>
      <p:grpSpPr>
        <a:xfrm>
          <a:off x="0" y="0"/>
          <a:ext cx="0" cy="0"/>
          <a:chOff x="0" y="0"/>
          <a:chExt cx="0" cy="0"/>
        </a:xfrm>
      </p:grpSpPr>
      <p:sp>
        <p:nvSpPr>
          <p:cNvPr id="52" name="Corpo livello uno…"/>
          <p:cNvSpPr txBox="1">
            <a:spLocks noGrp="1"/>
          </p:cNvSpPr>
          <p:nvPr>
            <p:ph type="body" idx="1" hasCustomPrompt="1"/>
          </p:nvPr>
        </p:nvSpPr>
        <p:spPr>
          <a:xfrm>
            <a:off x="1270000" y="4269316"/>
            <a:ext cx="21844000" cy="8432801"/>
          </a:xfrm>
          <a:prstGeom prst="rect">
            <a:avLst/>
          </a:prstGeom>
        </p:spPr>
        <p:txBody>
          <a:bodyPr numCol="2" spcCol="1092200"/>
          <a:lstStyle/>
          <a:p>
            <a:r>
              <a:t>Testo elenco puntato diapositiva</a:t>
            </a:r>
          </a:p>
          <a:p>
            <a:pPr lvl="1"/>
            <a:endParaRPr/>
          </a:p>
          <a:p>
            <a:pPr lvl="2"/>
            <a:endParaRPr/>
          </a:p>
          <a:p>
            <a:pPr lvl="3"/>
            <a:endParaRPr/>
          </a:p>
          <a:p>
            <a:pPr lvl="4"/>
            <a:endParaRPr/>
          </a:p>
        </p:txBody>
      </p:sp>
      <p:sp>
        <p:nvSpPr>
          <p:cNvPr id="5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olo, elenco e foto">
    <p:spTree>
      <p:nvGrpSpPr>
        <p:cNvPr id="1" name=""/>
        <p:cNvGrpSpPr/>
        <p:nvPr/>
      </p:nvGrpSpPr>
      <p:grpSpPr>
        <a:xfrm>
          <a:off x="0" y="0"/>
          <a:ext cx="0" cy="0"/>
          <a:chOff x="0" y="0"/>
          <a:chExt cx="0" cy="0"/>
        </a:xfrm>
      </p:grpSpPr>
      <p:sp>
        <p:nvSpPr>
          <p:cNvPr id="60" name="Due meduse su sfondo di colore rosa"/>
          <p:cNvSpPr>
            <a:spLocks noGrp="1"/>
          </p:cNvSpPr>
          <p:nvPr>
            <p:ph type="pic" idx="21"/>
          </p:nvPr>
        </p:nvSpPr>
        <p:spPr>
          <a:xfrm>
            <a:off x="10185400" y="0"/>
            <a:ext cx="18161000" cy="13716000"/>
          </a:xfrm>
          <a:prstGeom prst="rect">
            <a:avLst/>
          </a:prstGeom>
        </p:spPr>
        <p:txBody>
          <a:bodyPr lIns="91439" tIns="45719" rIns="91439" bIns="45719">
            <a:noAutofit/>
          </a:bodyPr>
          <a:lstStyle/>
          <a:p>
            <a:endParaRPr/>
          </a:p>
        </p:txBody>
      </p:sp>
      <p:sp>
        <p:nvSpPr>
          <p:cNvPr id="6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6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63" name="Sottotitolo diapositiva"/>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6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olo, elenco e diretta piccola">
    <p:spTree>
      <p:nvGrpSpPr>
        <p:cNvPr id="1" name=""/>
        <p:cNvGrpSpPr/>
        <p:nvPr/>
      </p:nvGrpSpPr>
      <p:grpSpPr>
        <a:xfrm>
          <a:off x="0" y="0"/>
          <a:ext cx="0" cy="0"/>
          <a:chOff x="0" y="0"/>
          <a:chExt cx="0" cy="0"/>
        </a:xfrm>
      </p:grpSpPr>
      <p:sp>
        <p:nvSpPr>
          <p:cNvPr id="7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7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73" name="Sottotitolo diapositiva"/>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7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olo, elenco e diretta grande">
    <p:spTree>
      <p:nvGrpSpPr>
        <p:cNvPr id="1" name=""/>
        <p:cNvGrpSpPr/>
        <p:nvPr/>
      </p:nvGrpSpPr>
      <p:grpSpPr>
        <a:xfrm>
          <a:off x="0" y="0"/>
          <a:ext cx="0" cy="0"/>
          <a:chOff x="0" y="0"/>
          <a:chExt cx="0" cy="0"/>
        </a:xfrm>
      </p:grpSpPr>
      <p:sp>
        <p:nvSpPr>
          <p:cNvPr id="8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8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83" name="Sottotitolo diapositiva"/>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8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zione">
    <p:spTree>
      <p:nvGrpSpPr>
        <p:cNvPr id="1" name=""/>
        <p:cNvGrpSpPr/>
        <p:nvPr/>
      </p:nvGrpSpPr>
      <p:grpSpPr>
        <a:xfrm>
          <a:off x="0" y="0"/>
          <a:ext cx="0" cy="0"/>
          <a:chOff x="0" y="0"/>
          <a:chExt cx="0" cy="0"/>
        </a:xfrm>
      </p:grpSpPr>
      <p:sp>
        <p:nvSpPr>
          <p:cNvPr id="91" name="Titolo sezion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FF00D8"/>
                    </a:gs>
                    <a:gs pos="100000">
                      <a:srgbClr val="FF542E"/>
                    </a:gs>
                  </a:gsLst>
                  <a:lin ang="3960000" scaled="0"/>
                </a:gradFill>
              </a:defRPr>
            </a:lvl1pPr>
          </a:lstStyle>
          <a:p>
            <a:r>
              <a:t>Titolo sezione</a:t>
            </a:r>
          </a:p>
        </p:txBody>
      </p:sp>
      <p:sp>
        <p:nvSpPr>
          <p:cNvPr id="9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olo"/>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Titolo</a:t>
            </a:r>
          </a:p>
        </p:txBody>
      </p:sp>
      <p:sp>
        <p:nvSpPr>
          <p:cNvPr id="3" name="Corpo livello uno…"/>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Testo elenco puntato diapositiva</a:t>
            </a:r>
          </a:p>
          <a:p>
            <a:pPr lvl="1"/>
            <a:endParaRPr/>
          </a:p>
          <a:p>
            <a:pPr lvl="2"/>
            <a:endParaRPr/>
          </a:p>
          <a:p>
            <a:pPr lvl="3"/>
            <a:endParaRPr/>
          </a:p>
          <a:p>
            <a:pPr lvl="4"/>
            <a:endParaRPr/>
          </a:p>
        </p:txBody>
      </p:sp>
      <p:sp>
        <p:nvSpPr>
          <p:cNvPr id="4" name="Numero diapositiva"/>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www.mycompiler.io/it/new/c" TargetMode="External"/><Relationship Id="rId2" Type="http://schemas.openxmlformats.org/officeDocument/2006/relationships/hyperlink" Target="https://www.onlinegdb.com/online_c_compiler"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Eco-design Digitale di Base per i servizi ICT"/>
          <p:cNvSpPr txBox="1">
            <a:spLocks noGrp="1"/>
          </p:cNvSpPr>
          <p:nvPr>
            <p:ph type="ctrTitle"/>
          </p:nvPr>
        </p:nvSpPr>
        <p:spPr>
          <a:prstGeom prst="rect">
            <a:avLst/>
          </a:prstGeom>
        </p:spPr>
        <p:txBody>
          <a:bodyPr/>
          <a:lstStyle/>
          <a:p>
            <a:r>
              <a:t>Eco-design Digitale di Base per i servizi ICT</a:t>
            </a:r>
          </a:p>
        </p:txBody>
      </p:sp>
      <p:sp>
        <p:nvSpPr>
          <p:cNvPr id="172" name="Massimo Giaccone, Giugno 2025"/>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Massimo Giaccone, Giugno 2025</a:t>
            </a:r>
          </a:p>
        </p:txBody>
      </p:sp>
      <p:sp>
        <p:nvSpPr>
          <p:cNvPr id="173" name="Programmazione in C e Python"/>
          <p:cNvSpPr txBox="1">
            <a:spLocks noGrp="1"/>
          </p:cNvSpPr>
          <p:nvPr>
            <p:ph type="subTitle" sz="quarter" idx="1"/>
          </p:nvPr>
        </p:nvSpPr>
        <p:spPr>
          <a:prstGeom prst="rect">
            <a:avLst/>
          </a:prstGeom>
        </p:spPr>
        <p:txBody>
          <a:bodyPr/>
          <a:lstStyle/>
          <a:p>
            <a:r>
              <a:t>Programmazione in C e Python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ompilato vs Interpretato"/>
          <p:cNvSpPr txBox="1">
            <a:spLocks noGrp="1"/>
          </p:cNvSpPr>
          <p:nvPr>
            <p:ph type="title"/>
          </p:nvPr>
        </p:nvSpPr>
        <p:spPr>
          <a:xfrm>
            <a:off x="1270000" y="473705"/>
            <a:ext cx="21844000" cy="1557437"/>
          </a:xfrm>
          <a:prstGeom prst="rect">
            <a:avLst/>
          </a:prstGeom>
        </p:spPr>
        <p:txBody>
          <a:bodyPr/>
          <a:lstStyle/>
          <a:p>
            <a:r>
              <a:t>Compilato vs Interpretato</a:t>
            </a:r>
          </a:p>
        </p:txBody>
      </p:sp>
      <p:pic>
        <p:nvPicPr>
          <p:cNvPr id="222" name="filmato-incollato.png" descr="filmato-incollato.png"/>
          <p:cNvPicPr>
            <a:picLocks noChangeAspect="1"/>
          </p:cNvPicPr>
          <p:nvPr/>
        </p:nvPicPr>
        <p:blipFill>
          <a:blip r:embed="rId3"/>
          <a:srcRect/>
          <a:stretch>
            <a:fillRect/>
          </a:stretch>
        </p:blipFill>
        <p:spPr>
          <a:xfrm>
            <a:off x="6962973" y="2899636"/>
            <a:ext cx="10457882" cy="4276758"/>
          </a:xfrm>
          <a:prstGeom prst="rect">
            <a:avLst/>
          </a:prstGeom>
          <a:ln w="12700">
            <a:miter lim="400000"/>
          </a:ln>
        </p:spPr>
      </p:pic>
      <p:pic>
        <p:nvPicPr>
          <p:cNvPr id="223" name="filmato-incollato.png" descr="filmato-incollato.png"/>
          <p:cNvPicPr>
            <a:picLocks noChangeAspect="1"/>
          </p:cNvPicPr>
          <p:nvPr/>
        </p:nvPicPr>
        <p:blipFill>
          <a:blip r:embed="rId4"/>
          <a:stretch>
            <a:fillRect/>
          </a:stretch>
        </p:blipFill>
        <p:spPr>
          <a:xfrm>
            <a:off x="7096871" y="7197118"/>
            <a:ext cx="10190258" cy="4992292"/>
          </a:xfrm>
          <a:prstGeom prst="rect">
            <a:avLst/>
          </a:prstGeom>
          <a:ln w="12700">
            <a:miter lim="400000"/>
          </a:ln>
        </p:spPr>
      </p:pic>
      <p:sp>
        <p:nvSpPr>
          <p:cNvPr id="224" name="Fonte: andreaminini.com"/>
          <p:cNvSpPr txBox="1"/>
          <p:nvPr/>
        </p:nvSpPr>
        <p:spPr>
          <a:xfrm>
            <a:off x="522425" y="12703713"/>
            <a:ext cx="5661788" cy="7317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800" i="1"/>
            </a:lvl1pPr>
          </a:lstStyle>
          <a:p>
            <a:r>
              <a:t>Fonte: andreaminini.com</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iao mondo!"/>
          <p:cNvSpPr txBox="1">
            <a:spLocks noGrp="1"/>
          </p:cNvSpPr>
          <p:nvPr>
            <p:ph type="title"/>
          </p:nvPr>
        </p:nvSpPr>
        <p:spPr>
          <a:xfrm>
            <a:off x="1270000" y="-24582"/>
            <a:ext cx="21844000" cy="2631388"/>
          </a:xfrm>
          <a:prstGeom prst="rect">
            <a:avLst/>
          </a:prstGeom>
        </p:spPr>
        <p:txBody>
          <a:bodyPr/>
          <a:lstStyle/>
          <a:p>
            <a:r>
              <a:t>Ciao mondo!</a:t>
            </a:r>
          </a:p>
        </p:txBody>
      </p:sp>
      <p:sp>
        <p:nvSpPr>
          <p:cNvPr id="229" name="#include &lt;stdio.h&gt;…"/>
          <p:cNvSpPr txBox="1"/>
          <p:nvPr/>
        </p:nvSpPr>
        <p:spPr>
          <a:xfrm>
            <a:off x="4970958" y="3378199"/>
            <a:ext cx="15051784" cy="6959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457200">
              <a:spcBef>
                <a:spcPts val="0"/>
              </a:spcBef>
              <a:defRPr sz="8000">
                <a:solidFill>
                  <a:schemeClr val="accent3"/>
                </a:solidFill>
                <a:latin typeface="Andale Mono"/>
                <a:ea typeface="Andale Mono"/>
                <a:cs typeface="Andale Mono"/>
                <a:sym typeface="Andale Mono"/>
              </a:defRPr>
            </a:pPr>
            <a:r>
              <a:t>#include &lt;stdio.h&gt;</a:t>
            </a:r>
          </a:p>
          <a:p>
            <a:pPr defTabSz="457200">
              <a:spcBef>
                <a:spcPts val="0"/>
              </a:spcBef>
              <a:defRPr sz="8000">
                <a:latin typeface="Andale Mono"/>
                <a:ea typeface="Andale Mono"/>
                <a:cs typeface="Andale Mono"/>
                <a:sym typeface="Andale Mono"/>
              </a:defRPr>
            </a:pPr>
            <a:endParaRPr/>
          </a:p>
          <a:p>
            <a:pPr defTabSz="457200">
              <a:spcBef>
                <a:spcPts val="0"/>
              </a:spcBef>
              <a:defRPr sz="8000">
                <a:latin typeface="Andale Mono"/>
                <a:ea typeface="Andale Mono"/>
                <a:cs typeface="Andale Mono"/>
                <a:sym typeface="Andale Mono"/>
              </a:defRPr>
            </a:pPr>
            <a:r>
              <a:rPr>
                <a:solidFill>
                  <a:schemeClr val="accent1">
                    <a:lumOff val="13575"/>
                  </a:schemeClr>
                </a:solidFill>
              </a:rPr>
              <a:t>int</a:t>
            </a:r>
            <a:r>
              <a:t> </a:t>
            </a:r>
            <a:r>
              <a:rPr>
                <a:solidFill>
                  <a:schemeClr val="accent1">
                    <a:hueOff val="117587"/>
                    <a:lumOff val="-11400"/>
                  </a:schemeClr>
                </a:solidFill>
              </a:rPr>
              <a:t>main</a:t>
            </a:r>
            <a:r>
              <a:t>() { </a:t>
            </a:r>
          </a:p>
          <a:p>
            <a:pPr lvl="2" defTabSz="457200">
              <a:spcBef>
                <a:spcPts val="0"/>
              </a:spcBef>
              <a:defRPr sz="8000">
                <a:latin typeface="Andale Mono"/>
                <a:ea typeface="Andale Mono"/>
                <a:cs typeface="Andale Mono"/>
                <a:sym typeface="Andale Mono"/>
              </a:defRPr>
            </a:pPr>
            <a:r>
              <a:rPr>
                <a:solidFill>
                  <a:schemeClr val="accent1">
                    <a:lumOff val="13575"/>
                  </a:schemeClr>
                </a:solidFill>
              </a:rPr>
              <a:t>printf</a:t>
            </a:r>
            <a:r>
              <a:t>(</a:t>
            </a:r>
            <a:r>
              <a:rPr>
                <a:solidFill>
                  <a:schemeClr val="accent5">
                    <a:hueOff val="128995"/>
                    <a:satOff val="10158"/>
                    <a:lumOff val="-13824"/>
                  </a:schemeClr>
                </a:solidFill>
              </a:rPr>
              <a:t>“Hello world!”</a:t>
            </a:r>
            <a:r>
              <a:t>);</a:t>
            </a:r>
          </a:p>
          <a:p>
            <a:pPr lvl="2" defTabSz="457200">
              <a:spcBef>
                <a:spcPts val="0"/>
              </a:spcBef>
              <a:defRPr sz="8000">
                <a:latin typeface="Andale Mono"/>
                <a:ea typeface="Andale Mono"/>
                <a:cs typeface="Andale Mono"/>
                <a:sym typeface="Andale Mono"/>
              </a:defRPr>
            </a:pPr>
            <a:r>
              <a:rPr>
                <a:solidFill>
                  <a:schemeClr val="accent1">
                    <a:hueOff val="117587"/>
                    <a:lumOff val="-11400"/>
                  </a:schemeClr>
                </a:solidFill>
              </a:rPr>
              <a:t>return</a:t>
            </a:r>
            <a:r>
              <a:t> </a:t>
            </a:r>
            <a:r>
              <a:rPr>
                <a:solidFill>
                  <a:srgbClr val="929292"/>
                </a:solidFill>
              </a:rPr>
              <a:t>0</a:t>
            </a:r>
            <a:r>
              <a:t>;</a:t>
            </a:r>
          </a:p>
          <a:p>
            <a:pPr lvl="1" defTabSz="457200">
              <a:spcBef>
                <a:spcPts val="0"/>
              </a:spcBef>
              <a:defRPr sz="8000">
                <a:latin typeface="Andale Mono"/>
                <a:ea typeface="Andale Mono"/>
                <a:cs typeface="Andale Mono"/>
                <a:sym typeface="Andale Mono"/>
              </a:defRPr>
            </a:pPr>
            <a:r>
              <a:t>}</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Fasi di esecuzione di un programma"/>
          <p:cNvSpPr txBox="1">
            <a:spLocks noGrp="1"/>
          </p:cNvSpPr>
          <p:nvPr>
            <p:ph type="title"/>
          </p:nvPr>
        </p:nvSpPr>
        <p:spPr>
          <a:prstGeom prst="rect">
            <a:avLst/>
          </a:prstGeom>
        </p:spPr>
        <p:txBody>
          <a:bodyPr/>
          <a:lstStyle/>
          <a:p>
            <a:r>
              <a:t>Fasi di esecuzione di un programma</a:t>
            </a:r>
          </a:p>
        </p:txBody>
      </p:sp>
      <p:sp>
        <p:nvSpPr>
          <p:cNvPr id="232" name="Dall’editing alla compilazion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Dall’editing alla compilazione</a:t>
            </a:r>
          </a:p>
        </p:txBody>
      </p:sp>
      <p:sp>
        <p:nvSpPr>
          <p:cNvPr id="233" name="1. Editing: il programmatore scrive il codice usando un editor (es. nano, o IDE come Visual Studio)…"/>
          <p:cNvSpPr txBox="1">
            <a:spLocks noGrp="1"/>
          </p:cNvSpPr>
          <p:nvPr>
            <p:ph type="body" idx="1"/>
          </p:nvPr>
        </p:nvSpPr>
        <p:spPr>
          <a:prstGeom prst="rect">
            <a:avLst/>
          </a:prstGeom>
        </p:spPr>
        <p:txBody>
          <a:bodyPr/>
          <a:lstStyle/>
          <a:p>
            <a:pPr defTabSz="438911">
              <a:spcBef>
                <a:spcPts val="1100"/>
              </a:spcBef>
              <a:defRPr sz="5952" spc="0"/>
            </a:pPr>
            <a:r>
              <a:t>1. </a:t>
            </a:r>
            <a:r>
              <a:rPr b="1"/>
              <a:t>Editing:</a:t>
            </a:r>
            <a:r>
              <a:t> il programmatore scrive il codice usando un editor (es. nano, o IDE come Visual Studio)</a:t>
            </a:r>
            <a:br/>
            <a:endParaRPr/>
          </a:p>
          <a:p>
            <a:pPr defTabSz="438911">
              <a:spcBef>
                <a:spcPts val="1100"/>
              </a:spcBef>
              <a:defRPr sz="5952" spc="0"/>
            </a:pPr>
            <a:r>
              <a:t>2. </a:t>
            </a:r>
            <a:r>
              <a:rPr b="1"/>
              <a:t>Preelaborazione:</a:t>
            </a:r>
            <a:r>
              <a:t> il preprocessore gestisce direttive come </a:t>
            </a:r>
            <a:r>
              <a:rPr>
                <a:latin typeface="FreeMono"/>
                <a:ea typeface="FreeMono"/>
                <a:cs typeface="FreeMono"/>
                <a:sym typeface="FreeMono"/>
              </a:rPr>
              <a:t>#include e</a:t>
            </a:r>
            <a:r>
              <a:rPr sz="1152">
                <a:latin typeface="Times Roman"/>
                <a:ea typeface="Times Roman"/>
                <a:cs typeface="Times Roman"/>
                <a:sym typeface="Times Roman"/>
              </a:rPr>
              <a:t>   </a:t>
            </a:r>
            <a:r>
              <a:rPr>
                <a:latin typeface="FreeMono"/>
                <a:ea typeface="FreeMono"/>
                <a:cs typeface="FreeMono"/>
                <a:sym typeface="FreeMono"/>
              </a:rPr>
              <a:t>#define</a:t>
            </a:r>
            <a:br>
              <a:rPr>
                <a:latin typeface="FreeMono"/>
                <a:ea typeface="FreeMono"/>
                <a:cs typeface="FreeMono"/>
                <a:sym typeface="FreeMono"/>
              </a:rPr>
            </a:br>
            <a:endParaRPr>
              <a:latin typeface="FreeMono"/>
              <a:ea typeface="FreeMono"/>
              <a:cs typeface="FreeMono"/>
              <a:sym typeface="FreeMono"/>
            </a:endParaRPr>
          </a:p>
          <a:p>
            <a:pPr defTabSz="438911">
              <a:spcBef>
                <a:spcPts val="1100"/>
              </a:spcBef>
              <a:defRPr sz="5952" spc="0"/>
            </a:pPr>
            <a:r>
              <a:t>3. </a:t>
            </a:r>
            <a:r>
              <a:rPr b="1"/>
              <a:t>Compilazione:</a:t>
            </a:r>
            <a:r>
              <a:t> il compilatore converte il codice in linguaggio macchina generando un file oggetto (</a:t>
            </a:r>
            <a:r>
              <a:rPr>
                <a:latin typeface="FreeMono"/>
                <a:ea typeface="FreeMono"/>
                <a:cs typeface="FreeMono"/>
                <a:sym typeface="FreeMono"/>
              </a:rPr>
              <a:t>.o</a:t>
            </a:r>
            <a:r>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Fasi di esecuzione di un programma"/>
          <p:cNvSpPr txBox="1">
            <a:spLocks noGrp="1"/>
          </p:cNvSpPr>
          <p:nvPr>
            <p:ph type="title"/>
          </p:nvPr>
        </p:nvSpPr>
        <p:spPr>
          <a:prstGeom prst="rect">
            <a:avLst/>
          </a:prstGeom>
        </p:spPr>
        <p:txBody>
          <a:bodyPr/>
          <a:lstStyle/>
          <a:p>
            <a:r>
              <a:t>Fasi di esecuzione di un programma</a:t>
            </a:r>
          </a:p>
        </p:txBody>
      </p:sp>
      <p:sp>
        <p:nvSpPr>
          <p:cNvPr id="236" name="Dal linking al loading"/>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Dal linking al loading</a:t>
            </a:r>
          </a:p>
        </p:txBody>
      </p:sp>
      <p:sp>
        <p:nvSpPr>
          <p:cNvPr id="237" name="4. Linking: il linker collega il file oggetto con le librerie necessarie, producendo un eseguibile (di default a.out)…"/>
          <p:cNvSpPr txBox="1">
            <a:spLocks noGrp="1"/>
          </p:cNvSpPr>
          <p:nvPr>
            <p:ph type="body" idx="1"/>
          </p:nvPr>
        </p:nvSpPr>
        <p:spPr>
          <a:prstGeom prst="rect">
            <a:avLst/>
          </a:prstGeom>
        </p:spPr>
        <p:txBody>
          <a:bodyPr/>
          <a:lstStyle/>
          <a:p>
            <a:pPr defTabSz="457200">
              <a:spcBef>
                <a:spcPts val="1200"/>
              </a:spcBef>
              <a:defRPr sz="6200" spc="0"/>
            </a:pPr>
            <a:r>
              <a:t>4. </a:t>
            </a:r>
            <a:r>
              <a:rPr b="1"/>
              <a:t>Linking:</a:t>
            </a:r>
            <a:r>
              <a:t> il linker collega il file oggetto con le librerie necessarie, producendo un eseguibile (di default </a:t>
            </a:r>
            <a:r>
              <a:rPr>
                <a:latin typeface="FreeMono"/>
                <a:ea typeface="FreeMono"/>
                <a:cs typeface="FreeMono"/>
                <a:sym typeface="FreeMono"/>
              </a:rPr>
              <a:t>a.out</a:t>
            </a:r>
            <a:r>
              <a:t>)</a:t>
            </a:r>
            <a:br/>
            <a:br/>
            <a:endParaRPr/>
          </a:p>
          <a:p>
            <a:pPr defTabSz="457200">
              <a:spcBef>
                <a:spcPts val="1200"/>
              </a:spcBef>
              <a:defRPr sz="6200" spc="0"/>
            </a:pPr>
            <a:r>
              <a:t>5. </a:t>
            </a:r>
            <a:r>
              <a:rPr b="1"/>
              <a:t>Loading:</a:t>
            </a:r>
            <a:r>
              <a:t> il loader carica l’eseguibile in memoria RAM</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asi di esecuzione di un programma"/>
          <p:cNvSpPr txBox="1">
            <a:spLocks noGrp="1"/>
          </p:cNvSpPr>
          <p:nvPr>
            <p:ph type="title"/>
          </p:nvPr>
        </p:nvSpPr>
        <p:spPr>
          <a:prstGeom prst="rect">
            <a:avLst/>
          </a:prstGeom>
        </p:spPr>
        <p:txBody>
          <a:bodyPr/>
          <a:lstStyle/>
          <a:p>
            <a:r>
              <a:t>Fasi di esecuzione di un programma</a:t>
            </a:r>
          </a:p>
        </p:txBody>
      </p:sp>
      <p:sp>
        <p:nvSpPr>
          <p:cNvPr id="240" name="Esecuzion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Esecuzione</a:t>
            </a:r>
          </a:p>
        </p:txBody>
      </p:sp>
      <p:sp>
        <p:nvSpPr>
          <p:cNvPr id="241" name="6. Esecuzione: la CPU esegue il programma, istruzione per istruzione"/>
          <p:cNvSpPr txBox="1">
            <a:spLocks noGrp="1"/>
          </p:cNvSpPr>
          <p:nvPr>
            <p:ph type="body" sz="quarter" idx="1"/>
          </p:nvPr>
        </p:nvSpPr>
        <p:spPr>
          <a:xfrm>
            <a:off x="1270000" y="4267200"/>
            <a:ext cx="21844000" cy="2460360"/>
          </a:xfrm>
          <a:prstGeom prst="rect">
            <a:avLst/>
          </a:prstGeom>
        </p:spPr>
        <p:txBody>
          <a:bodyPr/>
          <a:lstStyle/>
          <a:p>
            <a:pPr defTabSz="457200">
              <a:spcBef>
                <a:spcPts val="1200"/>
              </a:spcBef>
              <a:defRPr sz="6700" spc="0"/>
            </a:pPr>
            <a:r>
              <a:t>6. </a:t>
            </a:r>
            <a:r>
              <a:rPr b="1"/>
              <a:t>Esecuzione</a:t>
            </a:r>
            <a:r>
              <a:t>: la CPU esegue il programma, istruzione per istruzione</a:t>
            </a:r>
          </a:p>
        </p:txBody>
      </p:sp>
      <p:pic>
        <p:nvPicPr>
          <p:cNvPr id="242" name="Screenshot 2025-05-29 alle 19.48.15.png" descr="Screenshot 2025-05-29 alle 19.48.15.png"/>
          <p:cNvPicPr>
            <a:picLocks noChangeAspect="1"/>
          </p:cNvPicPr>
          <p:nvPr/>
        </p:nvPicPr>
        <p:blipFill>
          <a:blip r:embed="rId2"/>
          <a:stretch>
            <a:fillRect/>
          </a:stretch>
        </p:blipFill>
        <p:spPr>
          <a:xfrm>
            <a:off x="7523006" y="6916408"/>
            <a:ext cx="16082855" cy="6175817"/>
          </a:xfrm>
          <a:prstGeom prst="rect">
            <a:avLst/>
          </a:prstGeom>
          <a:ln w="12700">
            <a:miter lim="400000"/>
          </a:ln>
        </p:spPr>
      </p:pic>
      <p:sp>
        <p:nvSpPr>
          <p:cNvPr id="243" name="Esempio:"/>
          <p:cNvSpPr txBox="1"/>
          <p:nvPr/>
        </p:nvSpPr>
        <p:spPr>
          <a:xfrm>
            <a:off x="3404731" y="9430403"/>
            <a:ext cx="3464688" cy="1147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457200">
              <a:spcBef>
                <a:spcPts val="1200"/>
              </a:spcBef>
              <a:defRPr sz="6200" i="1"/>
            </a:lvl1pPr>
          </a:lstStyle>
          <a:p>
            <a:r>
              <a:t>Esempio:</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Lessico del C"/>
          <p:cNvSpPr txBox="1">
            <a:spLocks noGrp="1"/>
          </p:cNvSpPr>
          <p:nvPr>
            <p:ph type="title"/>
          </p:nvPr>
        </p:nvSpPr>
        <p:spPr>
          <a:prstGeom prst="rect">
            <a:avLst/>
          </a:prstGeom>
        </p:spPr>
        <p:txBody>
          <a:bodyPr/>
          <a:lstStyle/>
          <a:p>
            <a:r>
              <a:t>Lessico del C</a:t>
            </a:r>
          </a:p>
        </p:txBody>
      </p:sp>
      <p:sp>
        <p:nvSpPr>
          <p:cNvPr id="246" name="Variabil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Variabili</a:t>
            </a:r>
          </a:p>
        </p:txBody>
      </p:sp>
      <p:sp>
        <p:nvSpPr>
          <p:cNvPr id="247" name="Variabili: locazione di memoria a cui viene associato un nome e che contiene un valore.…"/>
          <p:cNvSpPr txBox="1">
            <a:spLocks noGrp="1"/>
          </p:cNvSpPr>
          <p:nvPr>
            <p:ph type="body" idx="1"/>
          </p:nvPr>
        </p:nvSpPr>
        <p:spPr>
          <a:prstGeom prst="rect">
            <a:avLst/>
          </a:prstGeom>
        </p:spPr>
        <p:txBody>
          <a:bodyPr/>
          <a:lstStyle/>
          <a:p>
            <a:pPr marL="547624" indent="-547624" defTabSz="2389632">
              <a:spcBef>
                <a:spcPts val="2300"/>
              </a:spcBef>
              <a:defRPr sz="5390" b="1"/>
            </a:pPr>
            <a:r>
              <a:t>Variabili: </a:t>
            </a:r>
            <a:r>
              <a:rPr b="0"/>
              <a:t>locazione di memoria a cui viene associato un nome e che contiene un valore.</a:t>
            </a:r>
            <a:br>
              <a:rPr b="0"/>
            </a:br>
            <a:endParaRPr b="0"/>
          </a:p>
          <a:p>
            <a:pPr marL="547624" indent="-547624" defTabSz="2389632">
              <a:spcBef>
                <a:spcPts val="2300"/>
              </a:spcBef>
              <a:defRPr sz="5390" b="1"/>
            </a:pPr>
            <a:r>
              <a:rPr b="0"/>
              <a:t>Sintassi:</a:t>
            </a:r>
            <a:r>
              <a:t> </a:t>
            </a:r>
            <a:r>
              <a:rPr>
                <a:solidFill>
                  <a:schemeClr val="accent1"/>
                </a:solidFill>
              </a:rPr>
              <a:t>tipo</a:t>
            </a:r>
            <a:r>
              <a:t> </a:t>
            </a:r>
            <a:r>
              <a:rPr>
                <a:solidFill>
                  <a:schemeClr val="accent5"/>
                </a:solidFill>
              </a:rPr>
              <a:t>nome_variabile</a:t>
            </a:r>
            <a:r>
              <a:t>;</a:t>
            </a:r>
            <a:br/>
            <a:endParaRPr/>
          </a:p>
          <a:p>
            <a:pPr marL="547624" indent="-547624" defTabSz="2389632">
              <a:spcBef>
                <a:spcPts val="2300"/>
              </a:spcBef>
              <a:defRPr sz="5390" b="1"/>
            </a:pPr>
            <a:r>
              <a:rPr b="0"/>
              <a:t>Esempio:</a:t>
            </a:r>
            <a:r>
              <a:t> </a:t>
            </a:r>
            <a:r>
              <a:rPr>
                <a:solidFill>
                  <a:schemeClr val="accent1"/>
                </a:solidFill>
              </a:rPr>
              <a:t>int</a:t>
            </a:r>
            <a:r>
              <a:t> </a:t>
            </a:r>
            <a:r>
              <a:rPr>
                <a:solidFill>
                  <a:schemeClr val="accent5"/>
                </a:solidFill>
              </a:rPr>
              <a:t>età</a:t>
            </a:r>
            <a:r>
              <a:t>;</a:t>
            </a:r>
            <a:br/>
            <a:endParaRPr/>
          </a:p>
          <a:p>
            <a:pPr marL="547624" indent="-547624" defTabSz="2389632">
              <a:spcBef>
                <a:spcPts val="2300"/>
              </a:spcBef>
              <a:defRPr sz="5390" b="1"/>
            </a:pPr>
            <a:r>
              <a:rPr b="0"/>
              <a:t>Tipi comuni:</a:t>
            </a:r>
            <a:r>
              <a:t> </a:t>
            </a:r>
            <a:r>
              <a:rPr>
                <a:solidFill>
                  <a:schemeClr val="accent1"/>
                </a:solidFill>
                <a:latin typeface="Courier"/>
                <a:ea typeface="Courier"/>
                <a:cs typeface="Courier"/>
                <a:sym typeface="Courier"/>
              </a:rPr>
              <a:t>int</a:t>
            </a:r>
            <a:r>
              <a:t>, </a:t>
            </a:r>
            <a:r>
              <a:rPr>
                <a:solidFill>
                  <a:schemeClr val="accent1"/>
                </a:solidFill>
                <a:latin typeface="Courier"/>
                <a:ea typeface="Courier"/>
                <a:cs typeface="Courier"/>
                <a:sym typeface="Courier"/>
              </a:rPr>
              <a:t>float</a:t>
            </a:r>
            <a:r>
              <a:t>, </a:t>
            </a:r>
            <a:r>
              <a:rPr>
                <a:solidFill>
                  <a:schemeClr val="accent1"/>
                </a:solidFill>
                <a:latin typeface="Courier"/>
                <a:ea typeface="Courier"/>
                <a:cs typeface="Courier"/>
                <a:sym typeface="Courier"/>
              </a:rPr>
              <a:t>char</a:t>
            </a:r>
            <a:r>
              <a:t>, </a:t>
            </a:r>
            <a:r>
              <a:rPr>
                <a:solidFill>
                  <a:schemeClr val="accent1"/>
                </a:solidFill>
                <a:latin typeface="Courier"/>
                <a:ea typeface="Courier"/>
                <a:cs typeface="Courier"/>
                <a:sym typeface="Courier"/>
              </a:rPr>
              <a:t>double</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Lessico del C"/>
          <p:cNvSpPr txBox="1">
            <a:spLocks noGrp="1"/>
          </p:cNvSpPr>
          <p:nvPr>
            <p:ph type="title"/>
          </p:nvPr>
        </p:nvSpPr>
        <p:spPr>
          <a:prstGeom prst="rect">
            <a:avLst/>
          </a:prstGeom>
        </p:spPr>
        <p:txBody>
          <a:bodyPr/>
          <a:lstStyle/>
          <a:p>
            <a:r>
              <a:t>Lessico del C</a:t>
            </a:r>
          </a:p>
        </p:txBody>
      </p:sp>
      <p:sp>
        <p:nvSpPr>
          <p:cNvPr id="250" name="Comment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Commenti</a:t>
            </a:r>
          </a:p>
        </p:txBody>
      </p:sp>
      <p:sp>
        <p:nvSpPr>
          <p:cNvPr id="251" name="I commenti servono a documentare il codice e non vengono eseguiti."/>
          <p:cNvSpPr txBox="1">
            <a:spLocks noGrp="1"/>
          </p:cNvSpPr>
          <p:nvPr>
            <p:ph type="body" idx="1"/>
          </p:nvPr>
        </p:nvSpPr>
        <p:spPr>
          <a:xfrm>
            <a:off x="1270000" y="3696904"/>
            <a:ext cx="21844000" cy="8432801"/>
          </a:xfrm>
          <a:prstGeom prst="rect">
            <a:avLst/>
          </a:prstGeom>
        </p:spPr>
        <p:txBody>
          <a:bodyPr/>
          <a:lstStyle/>
          <a:p>
            <a:pPr marL="457200" indent="-317500" defTabSz="457200">
              <a:spcBef>
                <a:spcPts val="1200"/>
              </a:spcBef>
              <a:buFont typeface="Times Roman"/>
              <a:defRPr sz="6000"/>
            </a:pPr>
            <a:r>
              <a:t> I </a:t>
            </a:r>
            <a:r>
              <a:rPr b="1"/>
              <a:t>commenti</a:t>
            </a:r>
            <a:r>
              <a:t> servono a documentare il codice e non vengono eseguiti.</a:t>
            </a:r>
            <a:br/>
            <a:endParaRPr/>
          </a:p>
        </p:txBody>
      </p:sp>
      <p:pic>
        <p:nvPicPr>
          <p:cNvPr id="252" name="Screenshot 2025-05-29 alle 19.57.27.png" descr="Screenshot 2025-05-29 alle 19.57.27.png"/>
          <p:cNvPicPr>
            <a:picLocks noChangeAspect="1"/>
          </p:cNvPicPr>
          <p:nvPr/>
        </p:nvPicPr>
        <p:blipFill>
          <a:blip r:embed="rId2"/>
          <a:stretch>
            <a:fillRect/>
          </a:stretch>
        </p:blipFill>
        <p:spPr>
          <a:xfrm>
            <a:off x="1377266" y="6210604"/>
            <a:ext cx="13265198" cy="6776545"/>
          </a:xfrm>
          <a:prstGeom prst="rect">
            <a:avLst/>
          </a:prstGeom>
          <a:ln w="12700">
            <a:miter lim="400000"/>
          </a:ln>
        </p:spPr>
      </p:pic>
      <p:sp>
        <p:nvSpPr>
          <p:cNvPr id="253" name="⚠️ È buona prassi commentare  il codice in maniera da  renderlo più leggibile"/>
          <p:cNvSpPr txBox="1"/>
          <p:nvPr/>
        </p:nvSpPr>
        <p:spPr>
          <a:xfrm>
            <a:off x="15550491" y="7993999"/>
            <a:ext cx="8151877" cy="370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sz="7000"/>
              <a:t>⚠️</a:t>
            </a:r>
            <a:br/>
            <a:r>
              <a:rPr i="1"/>
              <a:t>È buona prassi commentare </a:t>
            </a:r>
            <a:br>
              <a:rPr i="1"/>
            </a:br>
            <a:r>
              <a:rPr i="1"/>
              <a:t>il codice in maniera da </a:t>
            </a:r>
            <a:br>
              <a:rPr i="1"/>
            </a:br>
            <a:r>
              <a:rPr i="1"/>
              <a:t>renderlo più leggibile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Lessico del C"/>
          <p:cNvSpPr txBox="1">
            <a:spLocks noGrp="1"/>
          </p:cNvSpPr>
          <p:nvPr>
            <p:ph type="title"/>
          </p:nvPr>
        </p:nvSpPr>
        <p:spPr>
          <a:prstGeom prst="rect">
            <a:avLst/>
          </a:prstGeom>
        </p:spPr>
        <p:txBody>
          <a:bodyPr/>
          <a:lstStyle/>
          <a:p>
            <a:r>
              <a:t>Lessico del C</a:t>
            </a:r>
          </a:p>
        </p:txBody>
      </p:sp>
      <p:sp>
        <p:nvSpPr>
          <p:cNvPr id="256" name="Categorie"/>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Categorie</a:t>
            </a:r>
          </a:p>
        </p:txBody>
      </p:sp>
      <p:sp>
        <p:nvSpPr>
          <p:cNvPr id="257" name="Parole chiavi: termini riservati del linguaggio che non possono essere utilizzati come nomi di variabili; usate per definire il comportamento di un programma"/>
          <p:cNvSpPr txBox="1">
            <a:spLocks noGrp="1"/>
          </p:cNvSpPr>
          <p:nvPr>
            <p:ph type="body" idx="1"/>
          </p:nvPr>
        </p:nvSpPr>
        <p:spPr>
          <a:prstGeom prst="rect">
            <a:avLst/>
          </a:prstGeom>
        </p:spPr>
        <p:txBody>
          <a:bodyPr/>
          <a:lstStyle/>
          <a:p>
            <a:pPr>
              <a:defRPr b="1"/>
            </a:pPr>
            <a:r>
              <a:t>Parole chiavi: </a:t>
            </a:r>
            <a:r>
              <a:rPr b="0"/>
              <a:t>termini riservati del linguaggio che non possono essere utilizzati come nomi di variabili; usate per definire il comportamento di un programma</a:t>
            </a:r>
          </a:p>
        </p:txBody>
      </p:sp>
      <p:pic>
        <p:nvPicPr>
          <p:cNvPr id="258" name="Screenshot 2025-05-29 alle 19.22.31.png" descr="Screenshot 2025-05-29 alle 19.22.31.png"/>
          <p:cNvPicPr>
            <a:picLocks noChangeAspect="1"/>
          </p:cNvPicPr>
          <p:nvPr/>
        </p:nvPicPr>
        <p:blipFill>
          <a:blip r:embed="rId2"/>
          <a:stretch>
            <a:fillRect/>
          </a:stretch>
        </p:blipFill>
        <p:spPr>
          <a:xfrm>
            <a:off x="5037680" y="6921673"/>
            <a:ext cx="14308640" cy="5901009"/>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Lessico del C"/>
          <p:cNvSpPr txBox="1">
            <a:spLocks noGrp="1"/>
          </p:cNvSpPr>
          <p:nvPr>
            <p:ph type="title"/>
          </p:nvPr>
        </p:nvSpPr>
        <p:spPr>
          <a:prstGeom prst="rect">
            <a:avLst/>
          </a:prstGeom>
        </p:spPr>
        <p:txBody>
          <a:bodyPr/>
          <a:lstStyle/>
          <a:p>
            <a:r>
              <a:t>Lessico del C</a:t>
            </a:r>
          </a:p>
        </p:txBody>
      </p:sp>
      <p:sp>
        <p:nvSpPr>
          <p:cNvPr id="261" name="Costant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Costanti</a:t>
            </a:r>
          </a:p>
        </p:txBody>
      </p:sp>
      <p:sp>
        <p:nvSpPr>
          <p:cNvPr id="262" name="Una costante è un valore che non cambia durante l'esecuzione del programma."/>
          <p:cNvSpPr txBox="1">
            <a:spLocks noGrp="1"/>
          </p:cNvSpPr>
          <p:nvPr>
            <p:ph type="body" idx="1"/>
          </p:nvPr>
        </p:nvSpPr>
        <p:spPr>
          <a:prstGeom prst="rect">
            <a:avLst/>
          </a:prstGeom>
        </p:spPr>
        <p:txBody>
          <a:bodyPr/>
          <a:lstStyle/>
          <a:p>
            <a:pPr marL="457200" indent="-317500" defTabSz="457200">
              <a:spcBef>
                <a:spcPts val="1200"/>
              </a:spcBef>
              <a:buFont typeface="Times Roman"/>
              <a:defRPr sz="5000"/>
            </a:pPr>
            <a:r>
              <a:t>Una </a:t>
            </a:r>
            <a:r>
              <a:rPr b="1"/>
              <a:t>costante</a:t>
            </a:r>
            <a:r>
              <a:t> è un valore che non cambia durante l'esecuzione del programma.</a:t>
            </a:r>
          </a:p>
        </p:txBody>
      </p:sp>
      <p:pic>
        <p:nvPicPr>
          <p:cNvPr id="263" name="Screenshot 2025-05-29 alle 20.08.30.png" descr="Screenshot 2025-05-29 alle 20.08.30.png"/>
          <p:cNvPicPr>
            <a:picLocks noChangeAspect="1"/>
          </p:cNvPicPr>
          <p:nvPr/>
        </p:nvPicPr>
        <p:blipFill>
          <a:blip r:embed="rId2"/>
          <a:stretch>
            <a:fillRect/>
          </a:stretch>
        </p:blipFill>
        <p:spPr>
          <a:xfrm>
            <a:off x="3858142" y="7796743"/>
            <a:ext cx="16667716" cy="1373714"/>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Installiamo l’editor"/>
          <p:cNvSpPr txBox="1">
            <a:spLocks noGrp="1"/>
          </p:cNvSpPr>
          <p:nvPr>
            <p:ph type="title"/>
          </p:nvPr>
        </p:nvSpPr>
        <p:spPr>
          <a:prstGeom prst="rect">
            <a:avLst/>
          </a:prstGeom>
        </p:spPr>
        <p:txBody>
          <a:bodyPr/>
          <a:lstStyle/>
          <a:p>
            <a:r>
              <a:t>Installiamo l’editor</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Due meduse su sfondo di colore blu" descr="Due meduse su sfondo di colore blu"/>
          <p:cNvPicPr>
            <a:picLocks noGrp="1" noChangeAspect="1"/>
          </p:cNvPicPr>
          <p:nvPr>
            <p:ph type="pic" idx="21"/>
          </p:nvPr>
        </p:nvPicPr>
        <p:blipFill>
          <a:blip r:embed="rId2"/>
          <a:srcRect l="62" r="39146"/>
          <a:stretch>
            <a:fillRect/>
          </a:stretch>
        </p:blipFill>
        <p:spPr>
          <a:xfrm>
            <a:off x="10566004" y="-25400"/>
            <a:ext cx="14945493" cy="13766800"/>
          </a:xfrm>
          <a:prstGeom prst="rect">
            <a:avLst/>
          </a:prstGeom>
        </p:spPr>
      </p:pic>
      <p:sp>
        <p:nvSpPr>
          <p:cNvPr id="176" name="Introduzione"/>
          <p:cNvSpPr txBox="1">
            <a:spLocks noGrp="1"/>
          </p:cNvSpPr>
          <p:nvPr>
            <p:ph type="title"/>
          </p:nvPr>
        </p:nvSpPr>
        <p:spPr>
          <a:xfrm>
            <a:off x="698734" y="3885108"/>
            <a:ext cx="9652001" cy="3200203"/>
          </a:xfrm>
          <a:prstGeom prst="rect">
            <a:avLst/>
          </a:prstGeom>
        </p:spPr>
        <p:txBody>
          <a:bodyPr/>
          <a:lstStyle/>
          <a:p>
            <a:r>
              <a:t>Introduzione</a:t>
            </a:r>
          </a:p>
        </p:txBody>
      </p:sp>
      <p:sp>
        <p:nvSpPr>
          <p:cNvPr id="177" name="La programmazione e i suoi linguaggi"/>
          <p:cNvSpPr txBox="1">
            <a:spLocks noGrp="1"/>
          </p:cNvSpPr>
          <p:nvPr>
            <p:ph type="body" sz="quarter" idx="1"/>
          </p:nvPr>
        </p:nvSpPr>
        <p:spPr>
          <a:xfrm>
            <a:off x="698734" y="6845300"/>
            <a:ext cx="9652001" cy="5664200"/>
          </a:xfrm>
          <a:prstGeom prst="rect">
            <a:avLst/>
          </a:prstGeom>
        </p:spPr>
        <p:txBody>
          <a:bodyPr/>
          <a:lstStyle/>
          <a:p>
            <a:r>
              <a:t>La programmazione e i suoi linguaggi</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Utenti Windows"/>
          <p:cNvSpPr txBox="1">
            <a:spLocks noGrp="1"/>
          </p:cNvSpPr>
          <p:nvPr>
            <p:ph type="title"/>
          </p:nvPr>
        </p:nvSpPr>
        <p:spPr>
          <a:prstGeom prst="rect">
            <a:avLst/>
          </a:prstGeom>
        </p:spPr>
        <p:txBody>
          <a:bodyPr/>
          <a:lstStyle/>
          <a:p>
            <a:r>
              <a:t>Utenti Windows</a:t>
            </a:r>
          </a:p>
        </p:txBody>
      </p:sp>
      <p:sp>
        <p:nvSpPr>
          <p:cNvPr id="268" name="Visual Studio (più pesante, ma tutto incluso)…"/>
          <p:cNvSpPr txBox="1">
            <a:spLocks noGrp="1"/>
          </p:cNvSpPr>
          <p:nvPr>
            <p:ph type="body" idx="1"/>
          </p:nvPr>
        </p:nvSpPr>
        <p:spPr>
          <a:prstGeom prst="rect">
            <a:avLst/>
          </a:prstGeom>
        </p:spPr>
        <p:txBody>
          <a:bodyPr/>
          <a:lstStyle/>
          <a:p>
            <a:r>
              <a:t>Visual Studio (più pesante, ma tutto incluso)</a:t>
            </a:r>
            <a:br/>
            <a:br/>
            <a:br/>
            <a:endParaRPr/>
          </a:p>
          <a:p>
            <a:r>
              <a:t>Visual Studio Code (più leggero, ma con aggiunta del compilatore)</a:t>
            </a:r>
          </a:p>
        </p:txBody>
      </p:sp>
      <p:pic>
        <p:nvPicPr>
          <p:cNvPr id="269" name="filmato-incollato.png" descr="filmato-incollato.png"/>
          <p:cNvPicPr>
            <a:picLocks noChangeAspect="1"/>
          </p:cNvPicPr>
          <p:nvPr/>
        </p:nvPicPr>
        <p:blipFill>
          <a:blip r:embed="rId3"/>
          <a:stretch>
            <a:fillRect/>
          </a:stretch>
        </p:blipFill>
        <p:spPr>
          <a:xfrm>
            <a:off x="15206887" y="3197132"/>
            <a:ext cx="3294033" cy="3294033"/>
          </a:xfrm>
          <a:prstGeom prst="rect">
            <a:avLst/>
          </a:prstGeom>
          <a:ln w="12700">
            <a:miter lim="400000"/>
          </a:ln>
        </p:spPr>
      </p:pic>
      <p:pic>
        <p:nvPicPr>
          <p:cNvPr id="270" name="filmato-incollato.png" descr="filmato-incollato.png"/>
          <p:cNvPicPr>
            <a:picLocks noChangeAspect="1"/>
          </p:cNvPicPr>
          <p:nvPr/>
        </p:nvPicPr>
        <p:blipFill>
          <a:blip r:embed="rId4"/>
          <a:stretch>
            <a:fillRect/>
          </a:stretch>
        </p:blipFill>
        <p:spPr>
          <a:xfrm>
            <a:off x="15266403" y="9509185"/>
            <a:ext cx="3175001" cy="3175001"/>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Utenti Mac"/>
          <p:cNvSpPr txBox="1">
            <a:spLocks noGrp="1"/>
          </p:cNvSpPr>
          <p:nvPr>
            <p:ph type="title"/>
          </p:nvPr>
        </p:nvSpPr>
        <p:spPr>
          <a:prstGeom prst="rect">
            <a:avLst/>
          </a:prstGeom>
        </p:spPr>
        <p:txBody>
          <a:bodyPr/>
          <a:lstStyle/>
          <a:p>
            <a:r>
              <a:t>Utenti Mac</a:t>
            </a:r>
          </a:p>
        </p:txBody>
      </p:sp>
      <p:sp>
        <p:nvSpPr>
          <p:cNvPr id="275" name="Xcode (più pesante, ma tutto incluso)…"/>
          <p:cNvSpPr txBox="1">
            <a:spLocks noGrp="1"/>
          </p:cNvSpPr>
          <p:nvPr>
            <p:ph type="body" idx="1"/>
          </p:nvPr>
        </p:nvSpPr>
        <p:spPr>
          <a:prstGeom prst="rect">
            <a:avLst/>
          </a:prstGeom>
        </p:spPr>
        <p:txBody>
          <a:bodyPr/>
          <a:lstStyle/>
          <a:p>
            <a:r>
              <a:t>Xcode (più pesante, ma tutto incluso)</a:t>
            </a:r>
            <a:br/>
            <a:br/>
            <a:br/>
            <a:endParaRPr/>
          </a:p>
          <a:p>
            <a:r>
              <a:t>Visual Studio Code (più leggero, ma con aggiunta del compilatore)</a:t>
            </a:r>
          </a:p>
        </p:txBody>
      </p:sp>
      <p:pic>
        <p:nvPicPr>
          <p:cNvPr id="276" name="filmato-incollato.png" descr="filmato-incollato.png"/>
          <p:cNvPicPr>
            <a:picLocks noChangeAspect="1"/>
          </p:cNvPicPr>
          <p:nvPr/>
        </p:nvPicPr>
        <p:blipFill>
          <a:blip r:embed="rId2"/>
          <a:stretch>
            <a:fillRect/>
          </a:stretch>
        </p:blipFill>
        <p:spPr>
          <a:xfrm>
            <a:off x="15203035" y="3379643"/>
            <a:ext cx="2916892" cy="2916892"/>
          </a:xfrm>
          <a:prstGeom prst="rect">
            <a:avLst/>
          </a:prstGeom>
          <a:ln w="12700">
            <a:miter lim="400000"/>
          </a:ln>
        </p:spPr>
      </p:pic>
      <p:pic>
        <p:nvPicPr>
          <p:cNvPr id="277" name="filmato-incollato.png" descr="filmato-incollato.png"/>
          <p:cNvPicPr>
            <a:picLocks noChangeAspect="1"/>
          </p:cNvPicPr>
          <p:nvPr/>
        </p:nvPicPr>
        <p:blipFill>
          <a:blip r:embed="rId3"/>
          <a:stretch>
            <a:fillRect/>
          </a:stretch>
        </p:blipFill>
        <p:spPr>
          <a:xfrm>
            <a:off x="15073981" y="8892649"/>
            <a:ext cx="3175001" cy="3175001"/>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Utenti Mac"/>
          <p:cNvSpPr txBox="1">
            <a:spLocks noGrp="1"/>
          </p:cNvSpPr>
          <p:nvPr>
            <p:ph type="title"/>
          </p:nvPr>
        </p:nvSpPr>
        <p:spPr>
          <a:prstGeom prst="rect">
            <a:avLst/>
          </a:prstGeom>
        </p:spPr>
        <p:txBody>
          <a:bodyPr/>
          <a:lstStyle/>
          <a:p>
            <a:r>
              <a:t>Utenti Mac</a:t>
            </a:r>
          </a:p>
        </p:txBody>
      </p:sp>
      <p:sp>
        <p:nvSpPr>
          <p:cNvPr id="280" name="Visual Studio Code (più leggero, ma con aggiunta del compilatore)…"/>
          <p:cNvSpPr txBox="1">
            <a:spLocks noGrp="1"/>
          </p:cNvSpPr>
          <p:nvPr>
            <p:ph type="body" idx="1"/>
          </p:nvPr>
        </p:nvSpPr>
        <p:spPr>
          <a:xfrm>
            <a:off x="1270000" y="4254500"/>
            <a:ext cx="21844000" cy="8432800"/>
          </a:xfrm>
          <a:prstGeom prst="rect">
            <a:avLst/>
          </a:prstGeom>
        </p:spPr>
        <p:txBody>
          <a:bodyPr/>
          <a:lstStyle/>
          <a:p>
            <a:r>
              <a:t>Visual Studio Code (più leggero, ma con aggiunta del compilatore)</a:t>
            </a:r>
            <a:br/>
            <a:br/>
            <a:endParaRPr/>
          </a:p>
          <a:p>
            <a:pPr marL="889000" indent="-889000">
              <a:buClrTx/>
              <a:buAutoNum type="arabicPeriod"/>
            </a:pPr>
            <a:r>
              <a:t>Installare HomeBrew da Terminale</a:t>
            </a:r>
          </a:p>
          <a:p>
            <a:pPr marL="889000" indent="-889000">
              <a:buClrTx/>
              <a:buAutoNum type="arabicPeriod"/>
            </a:pPr>
            <a:r>
              <a:t>Successivamente digitare  </a:t>
            </a:r>
            <a:r>
              <a:rPr b="1">
                <a:latin typeface="FreeMono"/>
                <a:ea typeface="FreeMono"/>
                <a:cs typeface="FreeMono"/>
                <a:sym typeface="FreeMono"/>
              </a:rPr>
              <a:t>brew install gcc</a:t>
            </a:r>
          </a:p>
          <a:p>
            <a:pPr marL="889000" indent="-889000">
              <a:buClrTx/>
              <a:buAutoNum type="arabicPeriod"/>
            </a:pPr>
            <a:r>
              <a:t>Testare il compilatore</a:t>
            </a:r>
          </a:p>
        </p:txBody>
      </p:sp>
      <p:pic>
        <p:nvPicPr>
          <p:cNvPr id="281" name="filmato-incollato.png" descr="filmato-incollato.png"/>
          <p:cNvPicPr>
            <a:picLocks noChangeAspect="1"/>
          </p:cNvPicPr>
          <p:nvPr/>
        </p:nvPicPr>
        <p:blipFill>
          <a:blip r:embed="rId3"/>
          <a:stretch>
            <a:fillRect/>
          </a:stretch>
        </p:blipFill>
        <p:spPr>
          <a:xfrm>
            <a:off x="19466799" y="5270500"/>
            <a:ext cx="3175001" cy="3175001"/>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ome testiamo il compilatore?"/>
          <p:cNvSpPr txBox="1">
            <a:spLocks noGrp="1"/>
          </p:cNvSpPr>
          <p:nvPr>
            <p:ph type="title"/>
          </p:nvPr>
        </p:nvSpPr>
        <p:spPr>
          <a:prstGeom prst="rect">
            <a:avLst/>
          </a:prstGeom>
        </p:spPr>
        <p:txBody>
          <a:bodyPr/>
          <a:lstStyle/>
          <a:p>
            <a:r>
              <a:t>Come testiamo il compilatore?</a:t>
            </a:r>
          </a:p>
        </p:txBody>
      </p:sp>
      <p:sp>
        <p:nvSpPr>
          <p:cNvPr id="286" name="Aprire Terminale/Prompt dei comandi…"/>
          <p:cNvSpPr txBox="1"/>
          <p:nvPr/>
        </p:nvSpPr>
        <p:spPr>
          <a:xfrm>
            <a:off x="1924860" y="2830671"/>
            <a:ext cx="20534279" cy="10058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L="889000" indent="-889000">
              <a:buSzPct val="100000"/>
              <a:buAutoNum type="arabicPeriod"/>
            </a:pPr>
            <a:r>
              <a:t>Aprire Terminale/Prompt dei comandi</a:t>
            </a:r>
            <a:br/>
            <a:endParaRPr/>
          </a:p>
          <a:p>
            <a:pPr marL="889000" indent="-889000">
              <a:buSzPct val="100000"/>
              <a:buAutoNum type="arabicPeriod"/>
            </a:pPr>
            <a:r>
              <a:t>Digitare </a:t>
            </a:r>
            <a:r>
              <a:rPr>
                <a:latin typeface="FreeMono"/>
                <a:ea typeface="FreeMono"/>
                <a:cs typeface="FreeMono"/>
                <a:sym typeface="FreeMono"/>
              </a:rPr>
              <a:t>gcc --version </a:t>
            </a:r>
            <a:br>
              <a:rPr>
                <a:latin typeface="FreeMono"/>
                <a:ea typeface="FreeMono"/>
                <a:cs typeface="FreeMono"/>
                <a:sym typeface="FreeMono"/>
              </a:rPr>
            </a:br>
            <a:endParaRPr>
              <a:latin typeface="FreeMono"/>
              <a:ea typeface="FreeMono"/>
              <a:cs typeface="FreeMono"/>
              <a:sym typeface="FreeMono"/>
            </a:endParaRPr>
          </a:p>
          <a:p>
            <a:pPr marL="889000" indent="-889000">
              <a:buSzPct val="100000"/>
              <a:buAutoNum type="arabicPeriod"/>
            </a:pPr>
            <a:r>
              <a:t>Creare un file con estensione .c</a:t>
            </a:r>
            <a:br/>
            <a:endParaRPr/>
          </a:p>
          <a:p>
            <a:pPr marL="889000" indent="-889000">
              <a:buSzPct val="100000"/>
              <a:buAutoNum type="arabicPeriod"/>
            </a:pPr>
            <a:r>
              <a:t>Compilare con il comando: </a:t>
            </a:r>
            <a:br/>
            <a:r>
              <a:rPr>
                <a:latin typeface="FreeMono"/>
                <a:ea typeface="FreeMono"/>
                <a:cs typeface="FreeMono"/>
                <a:sym typeface="FreeMono"/>
              </a:rPr>
              <a:t>gcc nome_del_file.c -o Nome_eseguibile</a:t>
            </a:r>
            <a:br/>
            <a:endParaRPr/>
          </a:p>
          <a:p>
            <a:pPr marL="889000" indent="-889000">
              <a:buSzPct val="100000"/>
              <a:buAutoNum type="arabicPeriod"/>
            </a:pPr>
            <a:r>
              <a:t>Lanciare da terminale il comando:</a:t>
            </a:r>
            <a:br/>
            <a:r>
              <a:rPr>
                <a:latin typeface="FreeMono"/>
                <a:ea typeface="FreeMono"/>
                <a:cs typeface="FreeMono"/>
                <a:sym typeface="FreeMono"/>
              </a:rPr>
              <a:t>./Nome_eseguibile</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IDE/Compilatori online"/>
          <p:cNvSpPr txBox="1">
            <a:spLocks noGrp="1"/>
          </p:cNvSpPr>
          <p:nvPr>
            <p:ph type="title"/>
          </p:nvPr>
        </p:nvSpPr>
        <p:spPr>
          <a:prstGeom prst="rect">
            <a:avLst/>
          </a:prstGeom>
        </p:spPr>
        <p:txBody>
          <a:bodyPr/>
          <a:lstStyle/>
          <a:p>
            <a:r>
              <a:rPr dirty="0"/>
              <a:t>IDE/</a:t>
            </a:r>
            <a:r>
              <a:rPr dirty="0" err="1"/>
              <a:t>Compilatori</a:t>
            </a:r>
            <a:r>
              <a:rPr dirty="0"/>
              <a:t> online</a:t>
            </a:r>
          </a:p>
        </p:txBody>
      </p:sp>
      <p:sp>
        <p:nvSpPr>
          <p:cNvPr id="289" name="https://www.onlinegdb.com/online_c_compiler…"/>
          <p:cNvSpPr txBox="1">
            <a:spLocks noGrp="1"/>
          </p:cNvSpPr>
          <p:nvPr>
            <p:ph type="body" idx="1"/>
          </p:nvPr>
        </p:nvSpPr>
        <p:spPr>
          <a:prstGeom prst="rect">
            <a:avLst/>
          </a:prstGeom>
        </p:spPr>
        <p:txBody>
          <a:bodyPr/>
          <a:lstStyle/>
          <a:p>
            <a:r>
              <a:rPr u="sng">
                <a:hlinkClick r:id="rId2"/>
              </a:rPr>
              <a:t>https://www.onlinegdb.com/online_c_compiler</a:t>
            </a:r>
            <a:br/>
            <a:endParaRPr/>
          </a:p>
          <a:p>
            <a:r>
              <a:rPr u="sng">
                <a:hlinkClick r:id="rId3"/>
              </a:rPr>
              <a:t>https://www.mycompiler.io/it/new/c</a:t>
            </a:r>
          </a:p>
          <a:p>
            <a:endParaRPr u="sng">
              <a:hlinkClick r:id="rId3"/>
            </a:endParaRPr>
          </a:p>
          <a:p>
            <a:r>
              <a:t>https://www.programiz.com/c-programming/online-compiler/</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 name="Due meduse su sfondo di colore blu" descr="Due meduse su sfondo di colore blu"/>
          <p:cNvPicPr>
            <a:picLocks noGrp="1" noChangeAspect="1"/>
          </p:cNvPicPr>
          <p:nvPr>
            <p:ph type="pic" idx="21"/>
          </p:nvPr>
        </p:nvPicPr>
        <p:blipFill>
          <a:blip r:embed="rId2"/>
          <a:srcRect l="6353" r="10172" b="24870"/>
          <a:stretch>
            <a:fillRect/>
          </a:stretch>
        </p:blipFill>
        <p:spPr>
          <a:xfrm>
            <a:off x="3866832" y="3685181"/>
            <a:ext cx="17525021" cy="14186914"/>
          </a:xfrm>
          <a:prstGeom prst="rect">
            <a:avLst/>
          </a:prstGeom>
        </p:spPr>
      </p:pic>
      <p:sp>
        <p:nvSpPr>
          <p:cNvPr id="292" name="Primo esercizio"/>
          <p:cNvSpPr txBox="1">
            <a:spLocks noGrp="1"/>
          </p:cNvSpPr>
          <p:nvPr>
            <p:ph type="title"/>
          </p:nvPr>
        </p:nvSpPr>
        <p:spPr>
          <a:xfrm>
            <a:off x="7365999" y="-1401688"/>
            <a:ext cx="9652001" cy="3200202"/>
          </a:xfrm>
          <a:prstGeom prst="rect">
            <a:avLst/>
          </a:prstGeom>
        </p:spPr>
        <p:txBody>
          <a:bodyPr/>
          <a:lstStyle/>
          <a:p>
            <a:r>
              <a:t>Primo esercizio</a:t>
            </a:r>
          </a:p>
        </p:txBody>
      </p:sp>
      <p:sp>
        <p:nvSpPr>
          <p:cNvPr id="293" name="Riferiamo la nostra identità al programma…"/>
          <p:cNvSpPr txBox="1">
            <a:spLocks noGrp="1"/>
          </p:cNvSpPr>
          <p:nvPr>
            <p:ph type="body" sz="half" idx="1"/>
          </p:nvPr>
        </p:nvSpPr>
        <p:spPr>
          <a:xfrm>
            <a:off x="5022822" y="1728050"/>
            <a:ext cx="14338356" cy="5664201"/>
          </a:xfrm>
          <a:prstGeom prst="rect">
            <a:avLst/>
          </a:prstGeom>
        </p:spPr>
        <p:txBody>
          <a:bodyPr/>
          <a:lstStyle/>
          <a:p>
            <a:r>
              <a:t>Riferiamo la nostra identità al programma…</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ipi di dato"/>
          <p:cNvSpPr txBox="1">
            <a:spLocks noGrp="1"/>
          </p:cNvSpPr>
          <p:nvPr>
            <p:ph type="title"/>
          </p:nvPr>
        </p:nvSpPr>
        <p:spPr>
          <a:xfrm>
            <a:off x="7366000" y="-1401688"/>
            <a:ext cx="9652000" cy="3200202"/>
          </a:xfrm>
          <a:prstGeom prst="rect">
            <a:avLst/>
          </a:prstGeom>
        </p:spPr>
        <p:txBody>
          <a:bodyPr/>
          <a:lstStyle>
            <a:lvl1pPr>
              <a:defRPr>
                <a:solidFill>
                  <a:srgbClr val="000000"/>
                </a:solidFill>
              </a:defRPr>
            </a:lvl1pPr>
          </a:lstStyle>
          <a:p>
            <a:r>
              <a:t>Tipi di dato</a:t>
            </a:r>
          </a:p>
        </p:txBody>
      </p:sp>
      <p:graphicFrame>
        <p:nvGraphicFramePr>
          <p:cNvPr id="296" name="Tabella 1"/>
          <p:cNvGraphicFramePr/>
          <p:nvPr/>
        </p:nvGraphicFramePr>
        <p:xfrm>
          <a:off x="2204116" y="2040670"/>
          <a:ext cx="21212269" cy="11163300"/>
        </p:xfrm>
        <a:graphic>
          <a:graphicData uri="http://schemas.openxmlformats.org/drawingml/2006/table">
            <a:tbl>
              <a:tblPr firstRow="1">
                <a:tableStyleId>{4C3C2611-4C71-4FC5-86AE-919BDF0F9419}</a:tableStyleId>
              </a:tblPr>
              <a:tblGrid>
                <a:gridCol w="3599964">
                  <a:extLst>
                    <a:ext uri="{9D8B030D-6E8A-4147-A177-3AD203B41FA5}">
                      <a16:colId xmlns:a16="http://schemas.microsoft.com/office/drawing/2014/main" val="20000"/>
                    </a:ext>
                  </a:extLst>
                </a:gridCol>
                <a:gridCol w="4790179">
                  <a:extLst>
                    <a:ext uri="{9D8B030D-6E8A-4147-A177-3AD203B41FA5}">
                      <a16:colId xmlns:a16="http://schemas.microsoft.com/office/drawing/2014/main" val="20001"/>
                    </a:ext>
                  </a:extLst>
                </a:gridCol>
                <a:gridCol w="4274042">
                  <a:extLst>
                    <a:ext uri="{9D8B030D-6E8A-4147-A177-3AD203B41FA5}">
                      <a16:colId xmlns:a16="http://schemas.microsoft.com/office/drawing/2014/main" val="20002"/>
                    </a:ext>
                  </a:extLst>
                </a:gridCol>
                <a:gridCol w="4274042">
                  <a:extLst>
                    <a:ext uri="{9D8B030D-6E8A-4147-A177-3AD203B41FA5}">
                      <a16:colId xmlns:a16="http://schemas.microsoft.com/office/drawing/2014/main" val="20003"/>
                    </a:ext>
                  </a:extLst>
                </a:gridCol>
                <a:gridCol w="4274042">
                  <a:extLst>
                    <a:ext uri="{9D8B030D-6E8A-4147-A177-3AD203B41FA5}">
                      <a16:colId xmlns:a16="http://schemas.microsoft.com/office/drawing/2014/main" val="20004"/>
                    </a:ext>
                  </a:extLst>
                </a:gridCol>
              </a:tblGrid>
              <a:tr h="1860550">
                <a:tc>
                  <a:txBody>
                    <a:bodyPr/>
                    <a:lstStyle/>
                    <a:p>
                      <a:pPr defTabSz="914400">
                        <a:tabLst>
                          <a:tab pos="1663700" algn="l"/>
                        </a:tabLst>
                        <a:defRPr sz="1800" b="0"/>
                      </a:pPr>
                      <a:r>
                        <a:rPr sz="3200">
                          <a:sym typeface="Graphik Semibold"/>
                        </a:rPr>
                        <a:t>Tipi di dato</a:t>
                      </a:r>
                    </a:p>
                  </a:txBody>
                  <a:tcPr marL="50800" marR="50800" marT="50800" marB="50800" anchor="ctr" horzOverflow="overflow"/>
                </a:tc>
                <a:tc>
                  <a:txBody>
                    <a:bodyPr/>
                    <a:lstStyle/>
                    <a:p>
                      <a:pPr defTabSz="914400">
                        <a:tabLst>
                          <a:tab pos="1663700" algn="l"/>
                        </a:tabLst>
                        <a:defRPr sz="1800" b="0"/>
                      </a:pPr>
                      <a:r>
                        <a:rPr sz="3200">
                          <a:sym typeface="Graphik Semibold"/>
                        </a:rPr>
                        <a:t>Dichiarazione</a:t>
                      </a:r>
                    </a:p>
                  </a:txBody>
                  <a:tcPr marL="50800" marR="50800" marT="50800" marB="50800" anchor="ctr" horzOverflow="overflow"/>
                </a:tc>
                <a:tc>
                  <a:txBody>
                    <a:bodyPr/>
                    <a:lstStyle/>
                    <a:p>
                      <a:pPr defTabSz="914400">
                        <a:tabLst>
                          <a:tab pos="1663700" algn="l"/>
                        </a:tabLst>
                        <a:defRPr sz="1800" b="0"/>
                      </a:pPr>
                      <a:r>
                        <a:rPr sz="3200">
                          <a:sym typeface="Graphik Semibold"/>
                        </a:rPr>
                        <a:t>printf</a:t>
                      </a:r>
                    </a:p>
                  </a:txBody>
                  <a:tcPr marL="50800" marR="50800" marT="50800" marB="50800" anchor="ctr" horzOverflow="overflow"/>
                </a:tc>
                <a:tc>
                  <a:txBody>
                    <a:bodyPr/>
                    <a:lstStyle/>
                    <a:p>
                      <a:pPr defTabSz="914400">
                        <a:tabLst>
                          <a:tab pos="1663700" algn="l"/>
                        </a:tabLst>
                        <a:defRPr sz="1800" b="0"/>
                      </a:pPr>
                      <a:r>
                        <a:rPr sz="3200">
                          <a:sym typeface="Graphik Semibold"/>
                        </a:rPr>
                        <a:t>scanf</a:t>
                      </a:r>
                    </a:p>
                  </a:txBody>
                  <a:tcPr marL="50800" marR="50800" marT="50800" marB="50800" anchor="ctr" horzOverflow="overflow"/>
                </a:tc>
                <a:tc>
                  <a:txBody>
                    <a:bodyPr/>
                    <a:lstStyle/>
                    <a:p>
                      <a:pPr defTabSz="914400">
                        <a:tabLst>
                          <a:tab pos="1663700" algn="l"/>
                        </a:tabLst>
                        <a:defRPr sz="1800" b="0"/>
                      </a:pPr>
                      <a:r>
                        <a:rPr sz="3200">
                          <a:sym typeface="Graphik Semibold"/>
                        </a:rPr>
                        <a:t>Descrizione</a:t>
                      </a:r>
                    </a:p>
                  </a:txBody>
                  <a:tcPr marL="50800" marR="50800" marT="50800" marB="50800" anchor="ctr" horzOverflow="overflow"/>
                </a:tc>
                <a:extLst>
                  <a:ext uri="{0D108BD9-81ED-4DB2-BD59-A6C34878D82A}">
                    <a16:rowId xmlns:a16="http://schemas.microsoft.com/office/drawing/2014/main" val="10000"/>
                  </a:ext>
                </a:extLst>
              </a:tr>
              <a:tr h="1860550">
                <a:tc>
                  <a:txBody>
                    <a:bodyPr/>
                    <a:lstStyle/>
                    <a:p>
                      <a:pPr defTabSz="914400">
                        <a:defRPr sz="1800"/>
                      </a:pPr>
                      <a:r>
                        <a:rPr sz="5000">
                          <a:latin typeface="FreeMono"/>
                          <a:ea typeface="FreeMono"/>
                          <a:cs typeface="FreeMono"/>
                          <a:sym typeface="FreeMono"/>
                        </a:rPr>
                        <a:t>int</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int n;</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%d</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%d</a:t>
                      </a:r>
                    </a:p>
                  </a:txBody>
                  <a:tcPr marL="50800" marR="50800" marT="50800" marB="50800" anchor="ctr" horzOverflow="overflow"/>
                </a:tc>
                <a:tc>
                  <a:txBody>
                    <a:bodyPr/>
                    <a:lstStyle/>
                    <a:p>
                      <a:pPr defTabSz="914400">
                        <a:defRPr sz="1800"/>
                      </a:pPr>
                      <a:r>
                        <a:rPr sz="3200"/>
                        <a:t>Numero intero</a:t>
                      </a:r>
                    </a:p>
                  </a:txBody>
                  <a:tcPr marL="50800" marR="50800" marT="50800" marB="50800" anchor="ctr" horzOverflow="overflow"/>
                </a:tc>
                <a:extLst>
                  <a:ext uri="{0D108BD9-81ED-4DB2-BD59-A6C34878D82A}">
                    <a16:rowId xmlns:a16="http://schemas.microsoft.com/office/drawing/2014/main" val="10001"/>
                  </a:ext>
                </a:extLst>
              </a:tr>
              <a:tr h="1860550">
                <a:tc>
                  <a:txBody>
                    <a:bodyPr/>
                    <a:lstStyle/>
                    <a:p>
                      <a:pPr defTabSz="914400">
                        <a:defRPr sz="1800"/>
                      </a:pPr>
                      <a:r>
                        <a:rPr sz="5000">
                          <a:latin typeface="FreeMono"/>
                          <a:ea typeface="FreeMono"/>
                          <a:cs typeface="FreeMono"/>
                          <a:sym typeface="FreeMono"/>
                        </a:rPr>
                        <a:t>float</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float f;</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%f</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%f</a:t>
                      </a:r>
                    </a:p>
                  </a:txBody>
                  <a:tcPr marL="50800" marR="50800" marT="50800" marB="50800" anchor="ctr" horzOverflow="overflow"/>
                </a:tc>
                <a:tc>
                  <a:txBody>
                    <a:bodyPr/>
                    <a:lstStyle/>
                    <a:p>
                      <a:pPr defTabSz="914400">
                        <a:defRPr sz="1800"/>
                      </a:pPr>
                      <a:r>
                        <a:rPr sz="3200"/>
                        <a:t>Numero reale con virgola</a:t>
                      </a:r>
                    </a:p>
                  </a:txBody>
                  <a:tcPr marL="50800" marR="50800" marT="50800" marB="50800" anchor="ctr" horzOverflow="overflow"/>
                </a:tc>
                <a:extLst>
                  <a:ext uri="{0D108BD9-81ED-4DB2-BD59-A6C34878D82A}">
                    <a16:rowId xmlns:a16="http://schemas.microsoft.com/office/drawing/2014/main" val="10002"/>
                  </a:ext>
                </a:extLst>
              </a:tr>
              <a:tr h="1860550">
                <a:tc>
                  <a:txBody>
                    <a:bodyPr/>
                    <a:lstStyle/>
                    <a:p>
                      <a:pPr defTabSz="914400">
                        <a:defRPr sz="1800"/>
                      </a:pPr>
                      <a:r>
                        <a:rPr sz="5000">
                          <a:latin typeface="FreeMono"/>
                          <a:ea typeface="FreeMono"/>
                          <a:cs typeface="FreeMono"/>
                          <a:sym typeface="FreeMono"/>
                        </a:rPr>
                        <a:t>double</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double d;</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%lf</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%lf</a:t>
                      </a:r>
                    </a:p>
                  </a:txBody>
                  <a:tcPr marL="50800" marR="50800" marT="50800" marB="50800" anchor="ctr" horzOverflow="overflow"/>
                </a:tc>
                <a:tc>
                  <a:txBody>
                    <a:bodyPr/>
                    <a:lstStyle/>
                    <a:p>
                      <a:pPr defTabSz="914400">
                        <a:defRPr sz="1800"/>
                      </a:pPr>
                      <a:r>
                        <a:rPr sz="3200"/>
                        <a:t>Numero reale (più preciso)</a:t>
                      </a:r>
                    </a:p>
                  </a:txBody>
                  <a:tcPr marL="50800" marR="50800" marT="50800" marB="50800" anchor="ctr" horzOverflow="overflow"/>
                </a:tc>
                <a:extLst>
                  <a:ext uri="{0D108BD9-81ED-4DB2-BD59-A6C34878D82A}">
                    <a16:rowId xmlns:a16="http://schemas.microsoft.com/office/drawing/2014/main" val="10003"/>
                  </a:ext>
                </a:extLst>
              </a:tr>
              <a:tr h="1860550">
                <a:tc>
                  <a:txBody>
                    <a:bodyPr/>
                    <a:lstStyle/>
                    <a:p>
                      <a:pPr defTabSz="914400">
                        <a:defRPr sz="1800"/>
                      </a:pPr>
                      <a:r>
                        <a:rPr sz="5000">
                          <a:latin typeface="FreeMono"/>
                          <a:ea typeface="FreeMono"/>
                          <a:cs typeface="FreeMono"/>
                          <a:sym typeface="FreeMono"/>
                        </a:rPr>
                        <a:t>char</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char c;</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%c</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%c</a:t>
                      </a:r>
                    </a:p>
                  </a:txBody>
                  <a:tcPr marL="50800" marR="50800" marT="50800" marB="50800" anchor="ctr" horzOverflow="overflow"/>
                </a:tc>
                <a:tc>
                  <a:txBody>
                    <a:bodyPr/>
                    <a:lstStyle/>
                    <a:p>
                      <a:pPr defTabSz="914400">
                        <a:defRPr sz="1800"/>
                      </a:pPr>
                      <a:r>
                        <a:rPr sz="3200"/>
                        <a:t>Singolo carattere</a:t>
                      </a:r>
                    </a:p>
                  </a:txBody>
                  <a:tcPr marL="50800" marR="50800" marT="50800" marB="50800" anchor="ctr" horzOverflow="overflow"/>
                </a:tc>
                <a:extLst>
                  <a:ext uri="{0D108BD9-81ED-4DB2-BD59-A6C34878D82A}">
                    <a16:rowId xmlns:a16="http://schemas.microsoft.com/office/drawing/2014/main" val="10004"/>
                  </a:ext>
                </a:extLst>
              </a:tr>
              <a:tr h="1860550">
                <a:tc>
                  <a:txBody>
                    <a:bodyPr/>
                    <a:lstStyle/>
                    <a:p>
                      <a:pPr defTabSz="914400">
                        <a:defRPr sz="1800"/>
                      </a:pPr>
                      <a:r>
                        <a:rPr sz="5000">
                          <a:latin typeface="FreeMono"/>
                          <a:ea typeface="FreeMono"/>
                          <a:cs typeface="FreeMono"/>
                          <a:sym typeface="FreeMono"/>
                        </a:rPr>
                        <a:t>char [] (stringa)</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char stringa [20];</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%s</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%s</a:t>
                      </a:r>
                    </a:p>
                  </a:txBody>
                  <a:tcPr marL="50800" marR="50800" marT="50800" marB="50800" anchor="ctr" horzOverflow="overflow"/>
                </a:tc>
                <a:tc>
                  <a:txBody>
                    <a:bodyPr/>
                    <a:lstStyle/>
                    <a:p>
                      <a:pPr defTabSz="914400">
                        <a:defRPr sz="1800"/>
                      </a:pPr>
                      <a:r>
                        <a:rPr sz="3200"/>
                        <a:t>Stringa di caratteri</a:t>
                      </a:r>
                    </a:p>
                  </a:txBody>
                  <a:tcPr marL="50800" marR="50800" marT="50800" marB="50800" anchor="ctr"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econdo esercizio"/>
          <p:cNvSpPr txBox="1">
            <a:spLocks noGrp="1"/>
          </p:cNvSpPr>
          <p:nvPr>
            <p:ph type="title"/>
          </p:nvPr>
        </p:nvSpPr>
        <p:spPr>
          <a:xfrm>
            <a:off x="7366000" y="-1401688"/>
            <a:ext cx="9652000" cy="3200202"/>
          </a:xfrm>
          <a:prstGeom prst="rect">
            <a:avLst/>
          </a:prstGeom>
        </p:spPr>
        <p:txBody>
          <a:bodyPr/>
          <a:lstStyle/>
          <a:p>
            <a:r>
              <a:t>Secondo esercizio</a:t>
            </a:r>
          </a:p>
        </p:txBody>
      </p:sp>
      <p:sp>
        <p:nvSpPr>
          <p:cNvPr id="299" name="Dato un numero intero come input, il programma deve restituire prima il suo precedente, poi il suo successivo, infine il doppio del numero inserito."/>
          <p:cNvSpPr txBox="1">
            <a:spLocks noGrp="1"/>
          </p:cNvSpPr>
          <p:nvPr>
            <p:ph type="body" sz="quarter" idx="1"/>
          </p:nvPr>
        </p:nvSpPr>
        <p:spPr>
          <a:xfrm>
            <a:off x="3185802" y="2653109"/>
            <a:ext cx="18012396" cy="3200202"/>
          </a:xfrm>
          <a:prstGeom prst="rect">
            <a:avLst/>
          </a:prstGeom>
        </p:spPr>
        <p:txBody>
          <a:bodyPr/>
          <a:lstStyle/>
          <a:p>
            <a:r>
              <a:t>Dato un numero intero come input, il programma deve restituire prima il suo precedente, poi il suo successivo, infine il doppio del numero inserito.</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riorità operatori in C"/>
          <p:cNvSpPr txBox="1">
            <a:spLocks noGrp="1"/>
          </p:cNvSpPr>
          <p:nvPr>
            <p:ph type="title"/>
          </p:nvPr>
        </p:nvSpPr>
        <p:spPr>
          <a:prstGeom prst="rect">
            <a:avLst/>
          </a:prstGeom>
        </p:spPr>
        <p:txBody>
          <a:bodyPr/>
          <a:lstStyle/>
          <a:p>
            <a:r>
              <a:t>Priorità operatori in C</a:t>
            </a:r>
          </a:p>
        </p:txBody>
      </p:sp>
      <p:sp>
        <p:nvSpPr>
          <p:cNvPr id="302" name="1 () [] . -&gt; → Postfissi → associatività da sinistra a destra…"/>
          <p:cNvSpPr txBox="1">
            <a:spLocks noGrp="1"/>
          </p:cNvSpPr>
          <p:nvPr>
            <p:ph type="body" idx="1"/>
          </p:nvPr>
        </p:nvSpPr>
        <p:spPr>
          <a:prstGeom prst="rect">
            <a:avLst/>
          </a:prstGeom>
        </p:spPr>
        <p:txBody>
          <a:bodyPr/>
          <a:lstStyle/>
          <a:p>
            <a:pPr marL="0" indent="0" defTabSz="457200">
              <a:spcBef>
                <a:spcPts val="1200"/>
              </a:spcBef>
              <a:buClrTx/>
              <a:buSzTx/>
              <a:buNone/>
              <a:defRPr>
                <a:latin typeface="Times Roman"/>
                <a:ea typeface="Times Roman"/>
                <a:cs typeface="Times Roman"/>
                <a:sym typeface="Times Roman"/>
              </a:defRPr>
            </a:pPr>
            <a:r>
              <a:rPr b="1"/>
              <a:t>1</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-&gt;</a:t>
            </a:r>
            <a:r>
              <a:t> → Postfissi → associatività da sinistra a destra</a:t>
            </a:r>
          </a:p>
          <a:p>
            <a:pPr marL="0" indent="0" defTabSz="457200">
              <a:spcBef>
                <a:spcPts val="1200"/>
              </a:spcBef>
              <a:buClrTx/>
              <a:buSzTx/>
              <a:buNone/>
              <a:defRPr>
                <a:latin typeface="Times Roman"/>
                <a:ea typeface="Times Roman"/>
                <a:cs typeface="Times Roman"/>
                <a:sym typeface="Times Roman"/>
              </a:defRPr>
            </a:pPr>
            <a:r>
              <a:rPr b="1"/>
              <a:t>2</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 Unari / prefissi → associatività da destra a sinistra</a:t>
            </a:r>
          </a:p>
          <a:p>
            <a:pPr marL="0" indent="0" defTabSz="457200">
              <a:spcBef>
                <a:spcPts val="1200"/>
              </a:spcBef>
              <a:buClrTx/>
              <a:buSzTx/>
              <a:buNone/>
              <a:defRPr>
                <a:latin typeface="Times Roman"/>
                <a:ea typeface="Times Roman"/>
                <a:cs typeface="Times Roman"/>
                <a:sym typeface="Times Roman"/>
              </a:defRPr>
            </a:pPr>
            <a:r>
              <a:rPr b="1"/>
              <a:t>3</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 Moltiplicazione, divisione, modulo → associatività da sinistra a destra</a:t>
            </a:r>
          </a:p>
          <a:p>
            <a:pPr marL="0" indent="0" defTabSz="457200">
              <a:spcBef>
                <a:spcPts val="1200"/>
              </a:spcBef>
              <a:buClrTx/>
              <a:buSzTx/>
              <a:buNone/>
              <a:defRPr>
                <a:latin typeface="Times Roman"/>
                <a:ea typeface="Times Roman"/>
                <a:cs typeface="Times Roman"/>
                <a:sym typeface="Times Roman"/>
              </a:defRPr>
            </a:pPr>
            <a:r>
              <a:rPr b="1"/>
              <a:t>4</a:t>
            </a:r>
            <a:r>
              <a:t> </a:t>
            </a:r>
            <a:r>
              <a:rPr>
                <a:latin typeface="Courier"/>
                <a:ea typeface="Courier"/>
                <a:cs typeface="Courier"/>
                <a:sym typeface="Courier"/>
              </a:rPr>
              <a:t>+</a:t>
            </a:r>
            <a:r>
              <a:t> </a:t>
            </a:r>
            <a:r>
              <a:rPr>
                <a:latin typeface="Courier"/>
                <a:ea typeface="Courier"/>
                <a:cs typeface="Courier"/>
                <a:sym typeface="Courier"/>
              </a:rPr>
              <a:t>-</a:t>
            </a:r>
            <a:r>
              <a:t> → Addizione, sottrazione → associatività da sinistra a destra</a:t>
            </a:r>
          </a:p>
          <a:p>
            <a:pPr marL="0" indent="0" defTabSz="457200">
              <a:spcBef>
                <a:spcPts val="1200"/>
              </a:spcBef>
              <a:buClrTx/>
              <a:buSzTx/>
              <a:buNone/>
              <a:defRPr>
                <a:latin typeface="Times Roman"/>
                <a:ea typeface="Times Roman"/>
                <a:cs typeface="Times Roman"/>
                <a:sym typeface="Times Roman"/>
              </a:defRPr>
            </a:pPr>
            <a:r>
              <a:rPr b="1"/>
              <a:t>5</a:t>
            </a:r>
            <a:r>
              <a:t> </a:t>
            </a:r>
            <a:r>
              <a:rPr>
                <a:latin typeface="Courier"/>
                <a:ea typeface="Courier"/>
                <a:cs typeface="Courier"/>
                <a:sym typeface="Courier"/>
              </a:rPr>
              <a:t>&lt;</a:t>
            </a:r>
            <a:r>
              <a:t> </a:t>
            </a:r>
            <a:r>
              <a:rPr>
                <a:latin typeface="Courier"/>
                <a:ea typeface="Courier"/>
                <a:cs typeface="Courier"/>
                <a:sym typeface="Courier"/>
              </a:rPr>
              <a:t>&lt;=</a:t>
            </a:r>
            <a:r>
              <a:t> </a:t>
            </a:r>
            <a:r>
              <a:rPr>
                <a:latin typeface="Courier"/>
                <a:ea typeface="Courier"/>
                <a:cs typeface="Courier"/>
                <a:sym typeface="Courier"/>
              </a:rPr>
              <a:t>&gt;</a:t>
            </a:r>
            <a:r>
              <a:t> </a:t>
            </a:r>
            <a:r>
              <a:rPr>
                <a:latin typeface="Courier"/>
                <a:ea typeface="Courier"/>
                <a:cs typeface="Courier"/>
                <a:sym typeface="Courier"/>
              </a:rPr>
              <a:t>&gt;=</a:t>
            </a:r>
            <a:r>
              <a:t> → Relazionali → associatività da sinistra a destra</a:t>
            </a:r>
          </a:p>
          <a:p>
            <a:pPr marL="0" indent="0" defTabSz="457200">
              <a:spcBef>
                <a:spcPts val="1200"/>
              </a:spcBef>
              <a:buClrTx/>
              <a:buSzTx/>
              <a:buNone/>
              <a:defRPr>
                <a:latin typeface="Times Roman"/>
                <a:ea typeface="Times Roman"/>
                <a:cs typeface="Times Roman"/>
                <a:sym typeface="Times Roman"/>
              </a:defRPr>
            </a:pPr>
            <a:r>
              <a:rPr b="1"/>
              <a:t>6</a:t>
            </a:r>
            <a:r>
              <a:t> </a:t>
            </a:r>
            <a:r>
              <a:rPr>
                <a:latin typeface="Courier"/>
                <a:ea typeface="Courier"/>
                <a:cs typeface="Courier"/>
                <a:sym typeface="Courier"/>
              </a:rPr>
              <a:t>==</a:t>
            </a:r>
            <a:r>
              <a:t> </a:t>
            </a:r>
            <a:r>
              <a:rPr>
                <a:latin typeface="Courier"/>
                <a:ea typeface="Courier"/>
                <a:cs typeface="Courier"/>
                <a:sym typeface="Courier"/>
              </a:rPr>
              <a:t>!=</a:t>
            </a:r>
            <a:r>
              <a:t> → Uguaglianza → associatività da sinistra a destra</a:t>
            </a:r>
          </a:p>
          <a:p>
            <a:pPr marL="0" indent="0" defTabSz="457200">
              <a:spcBef>
                <a:spcPts val="1200"/>
              </a:spcBef>
              <a:buClrTx/>
              <a:buSzTx/>
              <a:buNone/>
              <a:defRPr>
                <a:latin typeface="Times Roman"/>
                <a:ea typeface="Times Roman"/>
                <a:cs typeface="Times Roman"/>
                <a:sym typeface="Times Roman"/>
              </a:defRPr>
            </a:pPr>
            <a:r>
              <a:rPr b="1"/>
              <a:t>7</a:t>
            </a:r>
            <a:r>
              <a:t> </a:t>
            </a:r>
            <a:r>
              <a:rPr>
                <a:latin typeface="Courier"/>
                <a:ea typeface="Courier"/>
                <a:cs typeface="Courier"/>
                <a:sym typeface="Courier"/>
              </a:rPr>
              <a:t>&amp;</a:t>
            </a:r>
            <a:r>
              <a:t> → AND bit a bit → associatività da sinistra a destra</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riorità operatori in C"/>
          <p:cNvSpPr txBox="1">
            <a:spLocks noGrp="1"/>
          </p:cNvSpPr>
          <p:nvPr>
            <p:ph type="title"/>
          </p:nvPr>
        </p:nvSpPr>
        <p:spPr>
          <a:prstGeom prst="rect">
            <a:avLst/>
          </a:prstGeom>
        </p:spPr>
        <p:txBody>
          <a:bodyPr/>
          <a:lstStyle/>
          <a:p>
            <a:r>
              <a:t>Priorità operatori in C</a:t>
            </a:r>
          </a:p>
        </p:txBody>
      </p:sp>
      <p:sp>
        <p:nvSpPr>
          <p:cNvPr id="305" name="8 ^ → XOR bit a bit → associatività da sinistra a destra…"/>
          <p:cNvSpPr txBox="1">
            <a:spLocks noGrp="1"/>
          </p:cNvSpPr>
          <p:nvPr>
            <p:ph type="body" idx="1"/>
          </p:nvPr>
        </p:nvSpPr>
        <p:spPr>
          <a:prstGeom prst="rect">
            <a:avLst/>
          </a:prstGeom>
        </p:spPr>
        <p:txBody>
          <a:bodyPr/>
          <a:lstStyle/>
          <a:p>
            <a:pPr marL="0" indent="0" defTabSz="457200">
              <a:spcBef>
                <a:spcPts val="1200"/>
              </a:spcBef>
              <a:buClrTx/>
              <a:buSzTx/>
              <a:buNone/>
              <a:defRPr>
                <a:latin typeface="Times Roman"/>
                <a:ea typeface="Times Roman"/>
                <a:cs typeface="Times Roman"/>
                <a:sym typeface="Times Roman"/>
              </a:defRPr>
            </a:pPr>
            <a:r>
              <a:rPr b="1"/>
              <a:t>8</a:t>
            </a:r>
            <a:r>
              <a:t> </a:t>
            </a:r>
            <a:r>
              <a:rPr>
                <a:latin typeface="Courier"/>
                <a:ea typeface="Courier"/>
                <a:cs typeface="Courier"/>
                <a:sym typeface="Courier"/>
              </a:rPr>
              <a:t>^</a:t>
            </a:r>
            <a:r>
              <a:t> → XOR bit a bit → associatività da sinistra a destra</a:t>
            </a:r>
          </a:p>
          <a:p>
            <a:pPr marL="0" indent="0" defTabSz="457200">
              <a:spcBef>
                <a:spcPts val="1200"/>
              </a:spcBef>
              <a:buClrTx/>
              <a:buSzTx/>
              <a:buNone/>
              <a:defRPr>
                <a:latin typeface="Times Roman"/>
                <a:ea typeface="Times Roman"/>
                <a:cs typeface="Times Roman"/>
                <a:sym typeface="Times Roman"/>
              </a:defRPr>
            </a:pPr>
            <a:r>
              <a:rPr b="1"/>
              <a:t>9</a:t>
            </a:r>
            <a:r>
              <a:t> </a:t>
            </a:r>
            <a:r>
              <a:rPr>
                <a:latin typeface="Courier"/>
                <a:ea typeface="Courier"/>
                <a:cs typeface="Courier"/>
                <a:sym typeface="Courier"/>
              </a:rPr>
              <a:t>|</a:t>
            </a:r>
            <a:r>
              <a:t> → OR bit a bit → associatività da sinistra a destra</a:t>
            </a:r>
          </a:p>
          <a:p>
            <a:pPr marL="0" indent="0" defTabSz="457200">
              <a:spcBef>
                <a:spcPts val="1200"/>
              </a:spcBef>
              <a:buClrTx/>
              <a:buSzTx/>
              <a:buNone/>
              <a:defRPr>
                <a:latin typeface="Times Roman"/>
                <a:ea typeface="Times Roman"/>
                <a:cs typeface="Times Roman"/>
                <a:sym typeface="Times Roman"/>
              </a:defRPr>
            </a:pPr>
            <a:r>
              <a:rPr b="1"/>
              <a:t>10</a:t>
            </a:r>
            <a:r>
              <a:t> </a:t>
            </a:r>
            <a:r>
              <a:rPr>
                <a:latin typeface="Courier"/>
                <a:ea typeface="Courier"/>
                <a:cs typeface="Courier"/>
                <a:sym typeface="Courier"/>
              </a:rPr>
              <a:t>&amp;&amp;</a:t>
            </a:r>
            <a:r>
              <a:t> → AND logico → associatività da sinistra a destra</a:t>
            </a:r>
          </a:p>
          <a:p>
            <a:pPr marL="0" indent="0" defTabSz="457200">
              <a:spcBef>
                <a:spcPts val="1200"/>
              </a:spcBef>
              <a:buClrTx/>
              <a:buSzTx/>
              <a:buNone/>
              <a:defRPr>
                <a:latin typeface="Times Roman"/>
                <a:ea typeface="Times Roman"/>
                <a:cs typeface="Times Roman"/>
                <a:sym typeface="Times Roman"/>
              </a:defRPr>
            </a:pPr>
            <a:r>
              <a:rPr b="1"/>
              <a:t>11</a:t>
            </a:r>
            <a:r>
              <a:t> </a:t>
            </a:r>
            <a:r>
              <a:rPr>
                <a:latin typeface="Courier"/>
                <a:ea typeface="Courier"/>
                <a:cs typeface="Courier"/>
                <a:sym typeface="Courier"/>
              </a:rPr>
              <a:t>||</a:t>
            </a:r>
            <a:r>
              <a:t> → OR logico → associatività da sinistra a destra</a:t>
            </a:r>
          </a:p>
          <a:p>
            <a:pPr marL="0" indent="0" defTabSz="457200">
              <a:spcBef>
                <a:spcPts val="1200"/>
              </a:spcBef>
              <a:buClrTx/>
              <a:buSzTx/>
              <a:buNone/>
              <a:defRPr>
                <a:latin typeface="Times Roman"/>
                <a:ea typeface="Times Roman"/>
                <a:cs typeface="Times Roman"/>
                <a:sym typeface="Times Roman"/>
              </a:defRPr>
            </a:pPr>
            <a:r>
              <a:rPr b="1"/>
              <a:t>12</a:t>
            </a:r>
            <a:r>
              <a:t> </a:t>
            </a:r>
            <a:r>
              <a:rPr>
                <a:latin typeface="Courier"/>
                <a:ea typeface="Courier"/>
                <a:cs typeface="Courier"/>
                <a:sym typeface="Courier"/>
              </a:rPr>
              <a:t>?:</a:t>
            </a:r>
            <a:r>
              <a:t> → Operatore ternario → associatività da destra a sinistra</a:t>
            </a:r>
          </a:p>
          <a:p>
            <a:pPr marL="0" indent="0" defTabSz="457200">
              <a:spcBef>
                <a:spcPts val="1200"/>
              </a:spcBef>
              <a:buClrTx/>
              <a:buSzTx/>
              <a:buNone/>
              <a:defRPr>
                <a:latin typeface="Times Roman"/>
                <a:ea typeface="Times Roman"/>
                <a:cs typeface="Times Roman"/>
                <a:sym typeface="Times Roman"/>
              </a:defRPr>
            </a:pPr>
            <a:r>
              <a:rPr b="1"/>
              <a:t>13</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 → Assegnamento → associatività da destra a sinistra</a:t>
            </a:r>
          </a:p>
          <a:p>
            <a:pPr marL="0" indent="0" defTabSz="457200">
              <a:spcBef>
                <a:spcPts val="1200"/>
              </a:spcBef>
              <a:buClrTx/>
              <a:buSzTx/>
              <a:buNone/>
              <a:defRPr>
                <a:latin typeface="Times Roman"/>
                <a:ea typeface="Times Roman"/>
                <a:cs typeface="Times Roman"/>
                <a:sym typeface="Times Roman"/>
              </a:defRPr>
            </a:pPr>
            <a:r>
              <a:rPr b="1"/>
              <a:t>14</a:t>
            </a:r>
            <a:r>
              <a:t> </a:t>
            </a:r>
            <a:r>
              <a:rPr>
                <a:latin typeface="Courier"/>
                <a:ea typeface="Courier"/>
                <a:cs typeface="Courier"/>
                <a:sym typeface="Courier"/>
              </a:rPr>
              <a:t>,</a:t>
            </a:r>
            <a:r>
              <a:t> → Separatore di espressioni → associatività da sinistra a destra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os’è un linguaggio di programmazione?"/>
          <p:cNvSpPr txBox="1">
            <a:spLocks noGrp="1"/>
          </p:cNvSpPr>
          <p:nvPr>
            <p:ph type="title"/>
          </p:nvPr>
        </p:nvSpPr>
        <p:spPr>
          <a:prstGeom prst="rect">
            <a:avLst/>
          </a:prstGeom>
        </p:spPr>
        <p:txBody>
          <a:bodyPr/>
          <a:lstStyle/>
          <a:p>
            <a:r>
              <a:t>Cos’è un linguaggio di programmazione?</a:t>
            </a:r>
          </a:p>
        </p:txBody>
      </p:sp>
      <p:sp>
        <p:nvSpPr>
          <p:cNvPr id="180" name="“Un linguaggio di programmazione è un sistema di notazione per la scrittura di programmi per computer. La maggior parte dei linguaggi di programmazione sono linguaggi formali basati su testo…”…"/>
          <p:cNvSpPr txBox="1">
            <a:spLocks noGrp="1"/>
          </p:cNvSpPr>
          <p:nvPr>
            <p:ph type="body" sz="quarter" idx="1"/>
          </p:nvPr>
        </p:nvSpPr>
        <p:spPr>
          <a:xfrm>
            <a:off x="1270000" y="4267200"/>
            <a:ext cx="9392316" cy="4715948"/>
          </a:xfrm>
          <a:prstGeom prst="rect">
            <a:avLst/>
          </a:prstGeom>
        </p:spPr>
        <p:txBody>
          <a:bodyPr/>
          <a:lstStyle/>
          <a:p>
            <a:pPr marL="0" indent="0" defTabSz="457200">
              <a:spcBef>
                <a:spcPts val="0"/>
              </a:spcBef>
              <a:buClrTx/>
              <a:buSzTx/>
              <a:buNone/>
              <a:defRPr sz="3400">
                <a:solidFill>
                  <a:srgbClr val="202122"/>
                </a:solidFill>
              </a:defRPr>
            </a:pPr>
            <a:r>
              <a:t>“</a:t>
            </a:r>
            <a:r>
              <a:rPr i="1"/>
              <a:t>Un </a:t>
            </a:r>
            <a:r>
              <a:rPr b="1" i="1"/>
              <a:t>linguaggio di programmazione</a:t>
            </a:r>
            <a:r>
              <a:rPr i="1"/>
              <a:t> è un sistema di notazione per la scrittura di </a:t>
            </a:r>
            <a:r>
              <a:rPr i="1">
                <a:solidFill>
                  <a:srgbClr val="3366CC"/>
                </a:solidFill>
              </a:rPr>
              <a:t>programmi</a:t>
            </a:r>
            <a:r>
              <a:rPr i="1"/>
              <a:t> per </a:t>
            </a:r>
            <a:r>
              <a:rPr i="1">
                <a:solidFill>
                  <a:srgbClr val="3366CC"/>
                </a:solidFill>
              </a:rPr>
              <a:t>computer</a:t>
            </a:r>
            <a:r>
              <a:rPr i="1"/>
              <a:t>. La maggior parte dei linguaggi di programmazione sono </a:t>
            </a:r>
            <a:r>
              <a:rPr i="1">
                <a:solidFill>
                  <a:srgbClr val="3366CC"/>
                </a:solidFill>
              </a:rPr>
              <a:t>linguaggi formali</a:t>
            </a:r>
            <a:r>
              <a:rPr i="1"/>
              <a:t> basati su testo…</a:t>
            </a:r>
            <a:r>
              <a:t>”</a:t>
            </a:r>
          </a:p>
          <a:p>
            <a:pPr marL="0" indent="0" defTabSz="457200">
              <a:spcBef>
                <a:spcPts val="0"/>
              </a:spcBef>
              <a:buClrTx/>
              <a:buSzTx/>
              <a:buNone/>
              <a:defRPr sz="3400">
                <a:solidFill>
                  <a:srgbClr val="202122"/>
                </a:solidFill>
              </a:defRPr>
            </a:pPr>
            <a:r>
              <a:t>[Fonte: Wikipedia]</a:t>
            </a:r>
            <a:br/>
            <a:endParaRPr/>
          </a:p>
        </p:txBody>
      </p:sp>
      <p:pic>
        <p:nvPicPr>
          <p:cNvPr id="181" name="Screenshot 2025-05-28 alle 16.55.45.png" descr="Screenshot 2025-05-28 alle 16.55.45.png"/>
          <p:cNvPicPr>
            <a:picLocks noChangeAspect="1"/>
          </p:cNvPicPr>
          <p:nvPr/>
        </p:nvPicPr>
        <p:blipFill>
          <a:blip r:embed="rId2"/>
          <a:stretch>
            <a:fillRect/>
          </a:stretch>
        </p:blipFill>
        <p:spPr>
          <a:xfrm>
            <a:off x="10818258" y="4614456"/>
            <a:ext cx="12890501" cy="6743701"/>
          </a:xfrm>
          <a:prstGeom prst="rect">
            <a:avLst/>
          </a:prstGeom>
          <a:ln w="12700">
            <a:miter lim="400000"/>
          </a:ln>
        </p:spPr>
      </p:pic>
      <p:sp>
        <p:nvSpPr>
          <p:cNvPr id="182" name="Esempio di codice Assembly"/>
          <p:cNvSpPr txBox="1"/>
          <p:nvPr/>
        </p:nvSpPr>
        <p:spPr>
          <a:xfrm>
            <a:off x="14410117" y="11346274"/>
            <a:ext cx="5706782" cy="6839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457200">
              <a:spcBef>
                <a:spcPts val="0"/>
              </a:spcBef>
              <a:defRPr sz="3000" i="1">
                <a:solidFill>
                  <a:srgbClr val="202122"/>
                </a:solidFill>
              </a:defRPr>
            </a:lvl1pPr>
          </a:lstStyle>
          <a:p>
            <a:r>
              <a:t>Esempio di codice Assembly</a:t>
            </a:r>
          </a:p>
        </p:txBody>
      </p:sp>
      <p:sp>
        <p:nvSpPr>
          <p:cNvPr id="183" name="Programma: insieme ordinato di istruzioni scritte in un linguaggio interpretabile da un computer per esprimere un algoritmo in grado di risolvere dei problemi."/>
          <p:cNvSpPr txBox="1"/>
          <p:nvPr/>
        </p:nvSpPr>
        <p:spPr>
          <a:xfrm>
            <a:off x="1087101" y="8358823"/>
            <a:ext cx="9392316" cy="23324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defTabSz="457200">
              <a:spcBef>
                <a:spcPts val="0"/>
              </a:spcBef>
              <a:defRPr sz="3400">
                <a:solidFill>
                  <a:srgbClr val="202122"/>
                </a:solidFill>
              </a:defRPr>
            </a:pPr>
            <a:r>
              <a:rPr b="1" i="1"/>
              <a:t>Programma</a:t>
            </a:r>
            <a:r>
              <a:t>: insieme ordinato di istruzioni scritte in un linguaggio interpretabile da un computer per esprimere un algoritmo in grado di risolvere dei problemi.</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80"/>
                                        </p:tgtEl>
                                        <p:attrNameLst>
                                          <p:attrName>style.visibility</p:attrName>
                                        </p:attrNameLst>
                                      </p:cBhvr>
                                      <p:to>
                                        <p:strVal val="visible"/>
                                      </p:to>
                                    </p:set>
                                    <p:anim calcmode="lin" valueType="num">
                                      <p:cBhvr>
                                        <p:cTn id="7" dur="1000" fill="hold"/>
                                        <p:tgtEl>
                                          <p:spTgt spid="180"/>
                                        </p:tgtEl>
                                        <p:attrNameLst>
                                          <p:attrName>ppt_x</p:attrName>
                                        </p:attrNameLst>
                                      </p:cBhvr>
                                      <p:tavLst>
                                        <p:tav tm="0">
                                          <p:val>
                                            <p:strVal val="0-#ppt_w/2"/>
                                          </p:val>
                                        </p:tav>
                                        <p:tav tm="100000">
                                          <p:val>
                                            <p:strVal val="#ppt_x"/>
                                          </p:val>
                                        </p:tav>
                                      </p:tavLst>
                                    </p:anim>
                                    <p:anim calcmode="lin" valueType="num">
                                      <p:cBhvr>
                                        <p:cTn id="8" dur="1000" fill="hold"/>
                                        <p:tgtEl>
                                          <p:spTgt spid="1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183"/>
                                        </p:tgtEl>
                                        <p:attrNameLst>
                                          <p:attrName>style.visibility</p:attrName>
                                        </p:attrNameLst>
                                      </p:cBhvr>
                                      <p:to>
                                        <p:strVal val="visible"/>
                                      </p:to>
                                    </p:set>
                                    <p:anim calcmode="lin" valueType="num">
                                      <p:cBhvr>
                                        <p:cTn id="13" dur="1000" fill="hold"/>
                                        <p:tgtEl>
                                          <p:spTgt spid="183"/>
                                        </p:tgtEl>
                                        <p:attrNameLst>
                                          <p:attrName>ppt_x</p:attrName>
                                        </p:attrNameLst>
                                      </p:cBhvr>
                                      <p:tavLst>
                                        <p:tav tm="0">
                                          <p:val>
                                            <p:strVal val="0-#ppt_w/2"/>
                                          </p:val>
                                        </p:tav>
                                        <p:tav tm="100000">
                                          <p:val>
                                            <p:strVal val="#ppt_x"/>
                                          </p:val>
                                        </p:tav>
                                      </p:tavLst>
                                    </p:anim>
                                    <p:anim calcmode="lin" valueType="num">
                                      <p:cBhvr>
                                        <p:cTn id="14" dur="1000" fill="hold"/>
                                        <p:tgtEl>
                                          <p:spTgt spid="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1" animBg="1" advAuto="0"/>
      <p:bldP spid="183" grpId="2"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rzo esercizio"/>
          <p:cNvSpPr txBox="1">
            <a:spLocks noGrp="1"/>
          </p:cNvSpPr>
          <p:nvPr>
            <p:ph type="title"/>
          </p:nvPr>
        </p:nvSpPr>
        <p:spPr>
          <a:xfrm>
            <a:off x="7366000" y="-1401688"/>
            <a:ext cx="9652000" cy="3200202"/>
          </a:xfrm>
          <a:prstGeom prst="rect">
            <a:avLst/>
          </a:prstGeom>
        </p:spPr>
        <p:txBody>
          <a:bodyPr/>
          <a:lstStyle/>
          <a:p>
            <a:r>
              <a:t>Terzo esercizio</a:t>
            </a:r>
          </a:p>
        </p:txBody>
      </p:sp>
      <mc:AlternateContent xmlns:mc="http://schemas.openxmlformats.org/markup-compatibility/2006">
        <mc:Choice xmlns:a14="http://schemas.microsoft.com/office/drawing/2010/main" Requires="a14">
          <p:sp>
            <p:nvSpPr>
              <p:cNvPr id="308" name="Data la seguente formula:…"/>
              <p:cNvSpPr txBox="1">
                <a:spLocks noGrp="1"/>
              </p:cNvSpPr>
              <p:nvPr>
                <p:ph type="body" idx="1"/>
              </p:nvPr>
            </p:nvSpPr>
            <p:spPr>
              <a:xfrm>
                <a:off x="3185802" y="2653109"/>
                <a:ext cx="18012396" cy="9942784"/>
              </a:xfrm>
              <a:prstGeom prst="rect">
                <a:avLst/>
              </a:prstGeom>
            </p:spPr>
            <p:txBody>
              <a:bodyPr/>
              <a:lstStyle/>
              <a:p>
                <a:pPr algn="l" defTabSz="685165">
                  <a:defRPr sz="4482">
                    <a:latin typeface="Graphik"/>
                    <a:ea typeface="Graphik"/>
                    <a:cs typeface="Graphik"/>
                    <a:sym typeface="Graphik"/>
                  </a:defRPr>
                </a:pPr>
                <a:r>
                  <a:t>Data la seguente formula:</a:t>
                </a:r>
              </a:p>
              <a:p>
                <a:pPr algn="l" defTabSz="685165">
                  <a:defRPr sz="4482"/>
                </a:pPr>
                <a:endParaRPr/>
              </a:p>
              <a:p>
                <a:pPr defTabSz="685165">
                  <a:defRPr sz="4482"/>
                </a:pPr>
                <a14:m>
                  <m:oMathPara xmlns:m="http://schemas.openxmlformats.org/officeDocument/2006/math">
                    <m:oMathParaPr>
                      <m:jc m:val="center"/>
                    </m:oMathParaPr>
                    <m:oMath xmlns:m="http://schemas.openxmlformats.org/officeDocument/2006/math">
                      <m:r>
                        <a:rPr sz="5450" i="1">
                          <a:solidFill>
                            <a:srgbClr val="000000"/>
                          </a:solidFill>
                          <a:latin typeface="Cambria Math" panose="02040503050406030204" pitchFamily="18" charset="0"/>
                        </a:rPr>
                        <m:t>𝐶</m:t>
                      </m:r>
                      <m:r>
                        <a:rPr sz="5450" i="1">
                          <a:solidFill>
                            <a:srgbClr val="000000"/>
                          </a:solidFill>
                          <a:latin typeface="Cambria Math" panose="02040503050406030204" pitchFamily="18" charset="0"/>
                        </a:rPr>
                        <m:t>=</m:t>
                      </m:r>
                      <m:f>
                        <m:fPr>
                          <m:ctrlPr>
                            <a:rPr sz="5450" i="1">
                              <a:solidFill>
                                <a:srgbClr val="000000"/>
                              </a:solidFill>
                              <a:latin typeface="Cambria Math" panose="02040503050406030204" pitchFamily="18" charset="0"/>
                            </a:rPr>
                          </m:ctrlPr>
                        </m:fPr>
                        <m:num>
                          <m:r>
                            <a:rPr sz="5450" i="1">
                              <a:solidFill>
                                <a:srgbClr val="000000"/>
                              </a:solidFill>
                              <a:latin typeface="Cambria Math" panose="02040503050406030204" pitchFamily="18" charset="0"/>
                            </a:rPr>
                            <m:t>5</m:t>
                          </m:r>
                        </m:num>
                        <m:den>
                          <m:r>
                            <a:rPr sz="5450" i="1">
                              <a:solidFill>
                                <a:srgbClr val="000000"/>
                              </a:solidFill>
                              <a:latin typeface="Cambria Math" panose="02040503050406030204" pitchFamily="18" charset="0"/>
                            </a:rPr>
                            <m:t>9</m:t>
                          </m:r>
                        </m:den>
                      </m:f>
                      <m:r>
                        <a:rPr sz="5450" i="1">
                          <a:solidFill>
                            <a:srgbClr val="000000"/>
                          </a:solidFill>
                          <a:latin typeface="Cambria Math" panose="02040503050406030204" pitchFamily="18" charset="0"/>
                        </a:rPr>
                        <m:t>(</m:t>
                      </m:r>
                      <m:r>
                        <a:rPr sz="5450" i="1">
                          <a:solidFill>
                            <a:srgbClr val="000000"/>
                          </a:solidFill>
                          <a:latin typeface="Cambria Math" panose="02040503050406030204" pitchFamily="18" charset="0"/>
                        </a:rPr>
                        <m:t>𝐹</m:t>
                      </m:r>
                      <m:r>
                        <a:rPr sz="5450" i="1">
                          <a:solidFill>
                            <a:srgbClr val="000000"/>
                          </a:solidFill>
                          <a:latin typeface="Cambria Math" panose="02040503050406030204" pitchFamily="18" charset="0"/>
                        </a:rPr>
                        <m:t>−32)</m:t>
                      </m:r>
                    </m:oMath>
                  </m:oMathPara>
                </a14:m>
                <a:endParaRPr/>
              </a:p>
              <a:p>
                <a:pPr algn="l" defTabSz="685165">
                  <a:defRPr sz="4482">
                    <a:latin typeface="Graphik"/>
                    <a:ea typeface="Graphik"/>
                    <a:cs typeface="Graphik"/>
                    <a:sym typeface="Graphik"/>
                  </a:defRPr>
                </a:pPr>
                <a:r>
                  <a:t>Dove:</a:t>
                </a:r>
              </a:p>
              <a:p>
                <a:pPr algn="l" defTabSz="685165">
                  <a:defRPr sz="4482">
                    <a:latin typeface="Graphik"/>
                    <a:ea typeface="Graphik"/>
                    <a:cs typeface="Graphik"/>
                    <a:sym typeface="Graphik"/>
                  </a:defRPr>
                </a:pPr>
                <a:r>
                  <a:t>- C: gradi Celsius;</a:t>
                </a:r>
              </a:p>
              <a:p>
                <a:pPr algn="l" defTabSz="685165">
                  <a:defRPr sz="4482">
                    <a:latin typeface="Graphik"/>
                    <a:ea typeface="Graphik"/>
                    <a:cs typeface="Graphik"/>
                    <a:sym typeface="Graphik"/>
                  </a:defRPr>
                </a:pPr>
                <a:r>
                  <a:t>- F: gradi Fahreneit</a:t>
                </a:r>
                <a:br/>
                <a:endParaRPr/>
              </a:p>
              <a:p>
                <a:pPr algn="l" defTabSz="685165">
                  <a:defRPr sz="4482">
                    <a:latin typeface="Graphik"/>
                    <a:ea typeface="Graphik"/>
                    <a:cs typeface="Graphik"/>
                    <a:sym typeface="Graphik"/>
                  </a:defRPr>
                </a:pPr>
                <a:r>
                  <a:t>Si scrivi un programma che, preso in input la temperatura in gradi Fahreneit, faccia la conversione in gradi Celsius</a:t>
                </a:r>
              </a:p>
              <a:p>
                <a:pPr algn="l" defTabSz="685165">
                  <a:defRPr sz="4482">
                    <a:latin typeface="Graphik"/>
                    <a:ea typeface="Graphik"/>
                    <a:cs typeface="Graphik"/>
                    <a:sym typeface="Graphik"/>
                  </a:defRPr>
                </a:pPr>
                <a:endParaRPr/>
              </a:p>
              <a:p>
                <a:pPr algn="l" defTabSz="685165">
                  <a:defRPr sz="4482" i="1">
                    <a:latin typeface="Graphik"/>
                    <a:ea typeface="Graphik"/>
                    <a:cs typeface="Graphik"/>
                    <a:sym typeface="Graphik"/>
                  </a:defRPr>
                </a:pPr>
                <a:r>
                  <a:t>Esempio: 77 gradi Fahreneit —&gt; 25 gradi Celsius</a:t>
                </a:r>
              </a:p>
            </p:txBody>
          </p:sp>
        </mc:Choice>
        <mc:Fallback>
          <p:sp>
            <p:nvSpPr>
              <p:cNvPr id="308" name="Data la seguente formula:…"/>
              <p:cNvSpPr txBox="1">
                <a:spLocks noGrp="1" noRot="1" noChangeAspect="1" noMove="1" noResize="1" noEditPoints="1" noAdjustHandles="1" noChangeArrowheads="1" noChangeShapeType="1" noTextEdit="1"/>
              </p:cNvSpPr>
              <p:nvPr>
                <p:ph type="body" idx="1"/>
              </p:nvPr>
            </p:nvSpPr>
            <p:spPr>
              <a:xfrm>
                <a:off x="3185802" y="2653109"/>
                <a:ext cx="18012396" cy="9942784"/>
              </a:xfrm>
              <a:prstGeom prst="rect">
                <a:avLst/>
              </a:prstGeom>
              <a:blipFill>
                <a:blip r:embed="rId2"/>
                <a:stretch>
                  <a:fillRect l="-1693" t="-1148" r="-423"/>
                </a:stretch>
              </a:blipFill>
            </p:spPr>
            <p:txBody>
              <a:bodyPr/>
              <a:lstStyle/>
              <a:p>
                <a:r>
                  <a:rPr lang="it-IT">
                    <a:noFill/>
                  </a:rPr>
                  <a:t> </a:t>
                </a:r>
              </a:p>
            </p:txBody>
          </p:sp>
        </mc:Fallback>
      </mc:AlternateContent>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omputer oggi"/>
          <p:cNvSpPr txBox="1">
            <a:spLocks noGrp="1"/>
          </p:cNvSpPr>
          <p:nvPr>
            <p:ph type="title"/>
          </p:nvPr>
        </p:nvSpPr>
        <p:spPr>
          <a:prstGeom prst="rect">
            <a:avLst/>
          </a:prstGeom>
        </p:spPr>
        <p:txBody>
          <a:bodyPr/>
          <a:lstStyle/>
          <a:p>
            <a:r>
              <a:t>Computer oggi</a:t>
            </a:r>
          </a:p>
        </p:txBody>
      </p:sp>
      <p:sp>
        <p:nvSpPr>
          <p:cNvPr id="186" name="BUS"/>
          <p:cNvSpPr/>
          <p:nvPr/>
        </p:nvSpPr>
        <p:spPr>
          <a:xfrm>
            <a:off x="2356625" y="6302081"/>
            <a:ext cx="2794031" cy="1270001"/>
          </a:xfrm>
          <a:prstGeom prst="rect">
            <a:avLst/>
          </a:prstGeom>
          <a:solidFill>
            <a:srgbClr val="8DFFF6"/>
          </a:solidFill>
          <a:ln w="25400">
            <a:solidFill>
              <a:schemeClr val="accent4">
                <a:hueOff val="475731"/>
                <a:satOff val="-4338"/>
                <a:lumOff val="10182"/>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457200">
              <a:spcBef>
                <a:spcPts val="0"/>
              </a:spcBef>
              <a:defRPr sz="3200">
                <a:latin typeface="Graphik-Medium"/>
                <a:ea typeface="Graphik-Medium"/>
                <a:cs typeface="Graphik-Medium"/>
                <a:sym typeface="Graphik Medium"/>
              </a:defRPr>
            </a:lvl1pPr>
          </a:lstStyle>
          <a:p>
            <a:r>
              <a:t>BUS</a:t>
            </a:r>
          </a:p>
        </p:txBody>
      </p:sp>
      <p:sp>
        <p:nvSpPr>
          <p:cNvPr id="187" name="ROM"/>
          <p:cNvSpPr/>
          <p:nvPr/>
        </p:nvSpPr>
        <p:spPr>
          <a:xfrm>
            <a:off x="10376103" y="9534239"/>
            <a:ext cx="2794032" cy="1270001"/>
          </a:xfrm>
          <a:prstGeom prst="rect">
            <a:avLst/>
          </a:prstGeom>
          <a:solidFill>
            <a:srgbClr val="D5D5D5"/>
          </a:solidFill>
          <a:ln w="25400">
            <a:solidFill>
              <a:schemeClr val="accent4">
                <a:hueOff val="475731"/>
                <a:satOff val="-4338"/>
                <a:lumOff val="10182"/>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457200">
              <a:spcBef>
                <a:spcPts val="0"/>
              </a:spcBef>
              <a:defRPr sz="3200">
                <a:solidFill>
                  <a:schemeClr val="accent5"/>
                </a:solidFill>
                <a:latin typeface="Graphik-Medium"/>
                <a:ea typeface="Graphik-Medium"/>
                <a:cs typeface="Graphik-Medium"/>
                <a:sym typeface="Graphik Medium"/>
              </a:defRPr>
            </a:lvl1pPr>
          </a:lstStyle>
          <a:p>
            <a:r>
              <a:t>ROM</a:t>
            </a:r>
          </a:p>
        </p:txBody>
      </p:sp>
      <p:sp>
        <p:nvSpPr>
          <p:cNvPr id="188" name="CPU"/>
          <p:cNvSpPr/>
          <p:nvPr/>
        </p:nvSpPr>
        <p:spPr>
          <a:xfrm>
            <a:off x="8151176" y="3340522"/>
            <a:ext cx="2794031" cy="1270001"/>
          </a:xfrm>
          <a:prstGeom prst="rect">
            <a:avLst/>
          </a:prstGeom>
          <a:solidFill>
            <a:srgbClr val="FFF870"/>
          </a:solidFill>
          <a:ln w="25400">
            <a:solidFill>
              <a:schemeClr val="accent4">
                <a:hueOff val="475731"/>
                <a:satOff val="-4338"/>
                <a:lumOff val="10182"/>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457200">
              <a:spcBef>
                <a:spcPts val="0"/>
              </a:spcBef>
              <a:defRPr sz="3200">
                <a:latin typeface="Graphik-Medium"/>
                <a:ea typeface="Graphik-Medium"/>
                <a:cs typeface="Graphik-Medium"/>
                <a:sym typeface="Graphik Medium"/>
              </a:defRPr>
            </a:lvl1pPr>
          </a:lstStyle>
          <a:p>
            <a:r>
              <a:t>CPU</a:t>
            </a:r>
          </a:p>
        </p:txBody>
      </p:sp>
      <p:sp>
        <p:nvSpPr>
          <p:cNvPr id="189" name="RAM"/>
          <p:cNvSpPr/>
          <p:nvPr/>
        </p:nvSpPr>
        <p:spPr>
          <a:xfrm>
            <a:off x="6347181" y="9534239"/>
            <a:ext cx="2794031" cy="1270001"/>
          </a:xfrm>
          <a:prstGeom prst="rect">
            <a:avLst/>
          </a:prstGeom>
          <a:solidFill>
            <a:srgbClr val="D5D5D5"/>
          </a:solidFill>
          <a:ln w="25400">
            <a:solidFill>
              <a:schemeClr val="accent4">
                <a:hueOff val="475731"/>
                <a:satOff val="-4338"/>
                <a:lumOff val="10182"/>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457200">
              <a:spcBef>
                <a:spcPts val="0"/>
              </a:spcBef>
              <a:defRPr sz="3200">
                <a:solidFill>
                  <a:schemeClr val="accent5"/>
                </a:solidFill>
                <a:latin typeface="Graphik-Medium"/>
                <a:ea typeface="Graphik-Medium"/>
                <a:cs typeface="Graphik-Medium"/>
                <a:sym typeface="Graphik Medium"/>
              </a:defRPr>
            </a:lvl1pPr>
          </a:lstStyle>
          <a:p>
            <a:r>
              <a:t>RAM</a:t>
            </a:r>
          </a:p>
        </p:txBody>
      </p:sp>
      <p:sp>
        <p:nvSpPr>
          <p:cNvPr id="190" name="I/O"/>
          <p:cNvSpPr/>
          <p:nvPr/>
        </p:nvSpPr>
        <p:spPr>
          <a:xfrm>
            <a:off x="16245820" y="9681324"/>
            <a:ext cx="2794032" cy="1270001"/>
          </a:xfrm>
          <a:prstGeom prst="rect">
            <a:avLst/>
          </a:prstGeom>
          <a:solidFill>
            <a:srgbClr val="FF4F2E"/>
          </a:solidFill>
          <a:ln w="25400">
            <a:solidFill>
              <a:schemeClr val="accent4">
                <a:hueOff val="475731"/>
                <a:satOff val="-4338"/>
                <a:lumOff val="10182"/>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457200">
              <a:spcBef>
                <a:spcPts val="0"/>
              </a:spcBef>
              <a:defRPr sz="3200">
                <a:latin typeface="Graphik-Medium"/>
                <a:ea typeface="Graphik-Medium"/>
                <a:cs typeface="Graphik-Medium"/>
                <a:sym typeface="Graphik Medium"/>
              </a:defRPr>
            </a:lvl1pPr>
          </a:lstStyle>
          <a:p>
            <a:r>
              <a:t>I/O</a:t>
            </a:r>
          </a:p>
        </p:txBody>
      </p:sp>
      <p:sp>
        <p:nvSpPr>
          <p:cNvPr id="191" name="DATI…"/>
          <p:cNvSpPr/>
          <p:nvPr/>
        </p:nvSpPr>
        <p:spPr>
          <a:xfrm>
            <a:off x="18689513" y="6223000"/>
            <a:ext cx="2794031" cy="1270000"/>
          </a:xfrm>
          <a:prstGeom prst="rect">
            <a:avLst/>
          </a:prstGeom>
          <a:solidFill>
            <a:srgbClr val="52FF59"/>
          </a:solidFill>
          <a:ln w="25400">
            <a:solidFill>
              <a:schemeClr val="accent4">
                <a:hueOff val="475731"/>
                <a:satOff val="-4338"/>
                <a:lumOff val="10182"/>
              </a:schemeClr>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p>
            <a:pPr algn="ctr" defTabSz="457200">
              <a:spcBef>
                <a:spcPts val="0"/>
              </a:spcBef>
              <a:defRPr sz="2300">
                <a:latin typeface="Graphik-Medium"/>
                <a:ea typeface="Graphik-Medium"/>
                <a:cs typeface="Graphik-Medium"/>
                <a:sym typeface="Graphik Medium"/>
              </a:defRPr>
            </a:pPr>
            <a:r>
              <a:t>DATI</a:t>
            </a:r>
          </a:p>
          <a:p>
            <a:pPr algn="ctr" defTabSz="457200">
              <a:spcBef>
                <a:spcPts val="0"/>
              </a:spcBef>
              <a:defRPr sz="2300">
                <a:latin typeface="Graphik-Medium"/>
                <a:ea typeface="Graphik-Medium"/>
                <a:cs typeface="Graphik-Medium"/>
                <a:sym typeface="Graphik Medium"/>
              </a:defRPr>
            </a:pPr>
            <a:r>
              <a:t>CONTROLLO</a:t>
            </a:r>
          </a:p>
          <a:p>
            <a:pPr algn="ctr" defTabSz="457200">
              <a:spcBef>
                <a:spcPts val="0"/>
              </a:spcBef>
              <a:defRPr sz="2300">
                <a:latin typeface="Graphik-Medium"/>
                <a:ea typeface="Graphik-Medium"/>
                <a:cs typeface="Graphik-Medium"/>
                <a:sym typeface="Graphik Medium"/>
              </a:defRPr>
            </a:pPr>
            <a:r>
              <a:t>INDIRIZZI</a:t>
            </a:r>
          </a:p>
        </p:txBody>
      </p:sp>
      <p:sp>
        <p:nvSpPr>
          <p:cNvPr id="192" name="Linea"/>
          <p:cNvSpPr/>
          <p:nvPr/>
        </p:nvSpPr>
        <p:spPr>
          <a:xfrm>
            <a:off x="5169521" y="7009090"/>
            <a:ext cx="13501128" cy="1"/>
          </a:xfrm>
          <a:prstGeom prst="line">
            <a:avLst/>
          </a:prstGeom>
          <a:ln w="25400">
            <a:solidFill>
              <a:srgbClr val="000000"/>
            </a:solidFill>
            <a:miter lim="400000"/>
          </a:ln>
        </p:spPr>
        <p:txBody>
          <a:bodyPr lIns="50800" tIns="50800" rIns="50800" bIns="50800" anchor="ctr"/>
          <a:lstStyle/>
          <a:p>
            <a:endParaRPr/>
          </a:p>
        </p:txBody>
      </p:sp>
      <p:sp>
        <p:nvSpPr>
          <p:cNvPr id="193" name="Linea"/>
          <p:cNvSpPr/>
          <p:nvPr/>
        </p:nvSpPr>
        <p:spPr>
          <a:xfrm flipV="1">
            <a:off x="9548191" y="4627094"/>
            <a:ext cx="1" cy="2385086"/>
          </a:xfrm>
          <a:prstGeom prst="line">
            <a:avLst/>
          </a:prstGeom>
          <a:ln w="25400">
            <a:solidFill>
              <a:srgbClr val="000000"/>
            </a:solidFill>
            <a:miter lim="400000"/>
          </a:ln>
        </p:spPr>
        <p:txBody>
          <a:bodyPr lIns="50800" tIns="50800" rIns="50800" bIns="50800" anchor="ctr"/>
          <a:lstStyle/>
          <a:p>
            <a:endParaRPr/>
          </a:p>
        </p:txBody>
      </p:sp>
      <p:sp>
        <p:nvSpPr>
          <p:cNvPr id="194" name="Linea"/>
          <p:cNvSpPr/>
          <p:nvPr/>
        </p:nvSpPr>
        <p:spPr>
          <a:xfrm flipV="1">
            <a:off x="17642835" y="7055205"/>
            <a:ext cx="1" cy="2625105"/>
          </a:xfrm>
          <a:prstGeom prst="line">
            <a:avLst/>
          </a:prstGeom>
          <a:ln w="25400">
            <a:solidFill>
              <a:srgbClr val="000000"/>
            </a:solidFill>
            <a:miter lim="400000"/>
          </a:ln>
        </p:spPr>
        <p:txBody>
          <a:bodyPr lIns="50800" tIns="50800" rIns="50800" bIns="50800" anchor="ctr"/>
          <a:lstStyle/>
          <a:p>
            <a:endParaRPr/>
          </a:p>
        </p:txBody>
      </p:sp>
      <p:sp>
        <p:nvSpPr>
          <p:cNvPr id="195" name="Linea"/>
          <p:cNvSpPr/>
          <p:nvPr/>
        </p:nvSpPr>
        <p:spPr>
          <a:xfrm flipV="1">
            <a:off x="7744196" y="6926639"/>
            <a:ext cx="1" cy="2625105"/>
          </a:xfrm>
          <a:prstGeom prst="line">
            <a:avLst/>
          </a:prstGeom>
          <a:ln w="25400">
            <a:solidFill>
              <a:srgbClr val="000000"/>
            </a:solidFill>
            <a:miter lim="400000"/>
          </a:ln>
        </p:spPr>
        <p:txBody>
          <a:bodyPr lIns="50800" tIns="50800" rIns="50800" bIns="50800" anchor="ctr"/>
          <a:lstStyle/>
          <a:p>
            <a:endParaRPr/>
          </a:p>
        </p:txBody>
      </p:sp>
      <p:sp>
        <p:nvSpPr>
          <p:cNvPr id="196" name="Linea"/>
          <p:cNvSpPr/>
          <p:nvPr/>
        </p:nvSpPr>
        <p:spPr>
          <a:xfrm flipV="1">
            <a:off x="11920085" y="6926639"/>
            <a:ext cx="1" cy="2625105"/>
          </a:xfrm>
          <a:prstGeom prst="line">
            <a:avLst/>
          </a:prstGeom>
          <a:ln w="25400">
            <a:solidFill>
              <a:srgbClr val="000000"/>
            </a:solidFill>
            <a:miter lim="400000"/>
          </a:ln>
        </p:spPr>
        <p:txBody>
          <a:bodyPr lIns="50800" tIns="50800" rIns="50800" bIns="50800" anchor="ctr"/>
          <a:lstStyle/>
          <a:p>
            <a:endParaRPr/>
          </a:p>
        </p:txBody>
      </p:sp>
      <p:sp>
        <p:nvSpPr>
          <p:cNvPr id="197" name="Svolge le elaborazione  e il trasferimento dei dati…"/>
          <p:cNvSpPr txBox="1"/>
          <p:nvPr/>
        </p:nvSpPr>
        <p:spPr>
          <a:xfrm>
            <a:off x="10967560" y="2870194"/>
            <a:ext cx="4559428" cy="1926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000"/>
            </a:pPr>
            <a:r>
              <a:t>Svolge le elaborazione </a:t>
            </a:r>
            <a:br/>
            <a:r>
              <a:t>e il trasferimento dei dati</a:t>
            </a:r>
          </a:p>
          <a:p>
            <a:pPr>
              <a:defRPr sz="3000"/>
            </a:pPr>
            <a:r>
              <a:t>—&gt; </a:t>
            </a:r>
            <a:r>
              <a:rPr i="1"/>
              <a:t>esegue i programmi</a:t>
            </a:r>
          </a:p>
        </p:txBody>
      </p:sp>
      <p:sp>
        <p:nvSpPr>
          <p:cNvPr id="198" name="Random Access Memory"/>
          <p:cNvSpPr txBox="1"/>
          <p:nvPr/>
        </p:nvSpPr>
        <p:spPr>
          <a:xfrm>
            <a:off x="5507535" y="11264440"/>
            <a:ext cx="4473322" cy="605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i="1"/>
            </a:lvl1pPr>
          </a:lstStyle>
          <a:p>
            <a:r>
              <a:t>Random Access Memory</a:t>
            </a:r>
          </a:p>
        </p:txBody>
      </p:sp>
      <p:sp>
        <p:nvSpPr>
          <p:cNvPr id="199" name="Read Only Memory"/>
          <p:cNvSpPr txBox="1"/>
          <p:nvPr/>
        </p:nvSpPr>
        <p:spPr>
          <a:xfrm>
            <a:off x="10035949" y="11264440"/>
            <a:ext cx="3474340" cy="605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i="1"/>
            </a:lvl1pPr>
          </a:lstStyle>
          <a:p>
            <a:r>
              <a:t>Read Only Memory</a:t>
            </a:r>
          </a:p>
        </p:txBody>
      </p:sp>
      <p:sp>
        <p:nvSpPr>
          <p:cNvPr id="200" name="{"/>
          <p:cNvSpPr txBox="1"/>
          <p:nvPr/>
        </p:nvSpPr>
        <p:spPr>
          <a:xfrm rot="16200000">
            <a:off x="9634085" y="11471780"/>
            <a:ext cx="457849" cy="12990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7100"/>
            </a:lvl1pPr>
          </a:lstStyle>
          <a:p>
            <a:r>
              <a:t>{</a:t>
            </a:r>
          </a:p>
        </p:txBody>
      </p:sp>
      <p:sp>
        <p:nvSpPr>
          <p:cNvPr id="201" name="Memoria Centrale"/>
          <p:cNvSpPr txBox="1"/>
          <p:nvPr/>
        </p:nvSpPr>
        <p:spPr>
          <a:xfrm>
            <a:off x="8268754" y="12372412"/>
            <a:ext cx="3270505" cy="605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i="1"/>
            </a:lvl1pPr>
          </a:lstStyle>
          <a:p>
            <a:r>
              <a:t>Memoria Centrale</a:t>
            </a:r>
          </a:p>
        </p:txBody>
      </p:sp>
      <p:sp>
        <p:nvSpPr>
          <p:cNvPr id="202" name="Linea di comunicazione"/>
          <p:cNvSpPr txBox="1"/>
          <p:nvPr/>
        </p:nvSpPr>
        <p:spPr>
          <a:xfrm>
            <a:off x="841855" y="5702122"/>
            <a:ext cx="4328923" cy="605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3000"/>
            </a:lvl1pPr>
          </a:lstStyle>
          <a:p>
            <a:r>
              <a:t>Linea di comunicazione</a:t>
            </a:r>
          </a:p>
        </p:txBody>
      </p:sp>
      <p:sp>
        <p:nvSpPr>
          <p:cNvPr id="203" name="Dispositivi per comunicare con l’esterno (utente) Tastiera, mouse, scanner…"/>
          <p:cNvSpPr txBox="1"/>
          <p:nvPr/>
        </p:nvSpPr>
        <p:spPr>
          <a:xfrm>
            <a:off x="15851815" y="10943573"/>
            <a:ext cx="4864228" cy="16217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3000"/>
            </a:pPr>
            <a:r>
              <a:t>Dispositivi per comunicare</a:t>
            </a:r>
            <a:br/>
            <a:r>
              <a:t>con l’esterno (utente)</a:t>
            </a:r>
            <a:br/>
            <a:r>
              <a:t>Tastiera, mouse, scanner…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86"/>
                                        </p:tgtEl>
                                        <p:attrNameLst>
                                          <p:attrName>style.visibility</p:attrName>
                                        </p:attrNameLst>
                                      </p:cBhvr>
                                      <p:to>
                                        <p:strVal val="visible"/>
                                      </p:to>
                                    </p:set>
                                    <p:anim calcmode="lin" valueType="num">
                                      <p:cBhvr>
                                        <p:cTn id="7" dur="1000" fill="hold"/>
                                        <p:tgtEl>
                                          <p:spTgt spid="186"/>
                                        </p:tgtEl>
                                        <p:attrNameLst>
                                          <p:attrName>ppt_x</p:attrName>
                                        </p:attrNameLst>
                                      </p:cBhvr>
                                      <p:tavLst>
                                        <p:tav tm="0">
                                          <p:val>
                                            <p:strVal val="0-#ppt_w/2"/>
                                          </p:val>
                                        </p:tav>
                                        <p:tav tm="100000">
                                          <p:val>
                                            <p:strVal val="#ppt_x"/>
                                          </p:val>
                                        </p:tav>
                                      </p:tavLst>
                                    </p:anim>
                                    <p:anim calcmode="lin" valueType="num">
                                      <p:cBhvr>
                                        <p:cTn id="8" dur="1000" fill="hold"/>
                                        <p:tgtEl>
                                          <p:spTgt spid="1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p:tmAbs val="0"/>
                                  </p:iterate>
                                  <p:childTnLst>
                                    <p:set>
                                      <p:cBhvr>
                                        <p:cTn id="12" fill="hold"/>
                                        <p:tgtEl>
                                          <p:spTgt spid="187"/>
                                        </p:tgtEl>
                                        <p:attrNameLst>
                                          <p:attrName>style.visibility</p:attrName>
                                        </p:attrNameLst>
                                      </p:cBhvr>
                                      <p:to>
                                        <p:strVal val="visible"/>
                                      </p:to>
                                    </p:set>
                                    <p:anim calcmode="lin" valueType="num">
                                      <p:cBhvr>
                                        <p:cTn id="13" dur="1000" fill="hold"/>
                                        <p:tgtEl>
                                          <p:spTgt spid="187"/>
                                        </p:tgtEl>
                                        <p:attrNameLst>
                                          <p:attrName>ppt_x</p:attrName>
                                        </p:attrNameLst>
                                      </p:cBhvr>
                                      <p:tavLst>
                                        <p:tav tm="0">
                                          <p:val>
                                            <p:strVal val="#ppt_x"/>
                                          </p:val>
                                        </p:tav>
                                        <p:tav tm="100000">
                                          <p:val>
                                            <p:strVal val="#ppt_x"/>
                                          </p:val>
                                        </p:tav>
                                      </p:tavLst>
                                    </p:anim>
                                    <p:anim calcmode="lin" valueType="num">
                                      <p:cBhvr>
                                        <p:cTn id="14" dur="1000" fill="hold"/>
                                        <p:tgtEl>
                                          <p:spTgt spid="1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iterate>
                                    <p:tmAbs val="0"/>
                                  </p:iterate>
                                  <p:childTnLst>
                                    <p:set>
                                      <p:cBhvr>
                                        <p:cTn id="18" fill="hold"/>
                                        <p:tgtEl>
                                          <p:spTgt spid="189"/>
                                        </p:tgtEl>
                                        <p:attrNameLst>
                                          <p:attrName>style.visibility</p:attrName>
                                        </p:attrNameLst>
                                      </p:cBhvr>
                                      <p:to>
                                        <p:strVal val="visible"/>
                                      </p:to>
                                    </p:set>
                                    <p:anim calcmode="lin" valueType="num">
                                      <p:cBhvr>
                                        <p:cTn id="19" dur="1000" fill="hold"/>
                                        <p:tgtEl>
                                          <p:spTgt spid="189"/>
                                        </p:tgtEl>
                                        <p:attrNameLst>
                                          <p:attrName>ppt_x</p:attrName>
                                        </p:attrNameLst>
                                      </p:cBhvr>
                                      <p:tavLst>
                                        <p:tav tm="0">
                                          <p:val>
                                            <p:strVal val="#ppt_x"/>
                                          </p:val>
                                        </p:tav>
                                        <p:tav tm="100000">
                                          <p:val>
                                            <p:strVal val="#ppt_x"/>
                                          </p:val>
                                        </p:tav>
                                      </p:tavLst>
                                    </p:anim>
                                    <p:anim calcmode="lin" valueType="num">
                                      <p:cBhvr>
                                        <p:cTn id="20" dur="10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p:tmAbs val="0"/>
                                  </p:iterate>
                                  <p:childTnLst>
                                    <p:set>
                                      <p:cBhvr>
                                        <p:cTn id="24" fill="hold"/>
                                        <p:tgtEl>
                                          <p:spTgt spid="188"/>
                                        </p:tgtEl>
                                        <p:attrNameLst>
                                          <p:attrName>style.visibility</p:attrName>
                                        </p:attrNameLst>
                                      </p:cBhvr>
                                      <p:to>
                                        <p:strVal val="visible"/>
                                      </p:to>
                                    </p:set>
                                    <p:anim calcmode="lin" valueType="num">
                                      <p:cBhvr>
                                        <p:cTn id="25" dur="1000" fill="hold"/>
                                        <p:tgtEl>
                                          <p:spTgt spid="188"/>
                                        </p:tgtEl>
                                        <p:attrNameLst>
                                          <p:attrName>ppt_x</p:attrName>
                                        </p:attrNameLst>
                                      </p:cBhvr>
                                      <p:tavLst>
                                        <p:tav tm="0">
                                          <p:val>
                                            <p:strVal val="#ppt_x"/>
                                          </p:val>
                                        </p:tav>
                                        <p:tav tm="100000">
                                          <p:val>
                                            <p:strVal val="#ppt_x"/>
                                          </p:val>
                                        </p:tav>
                                      </p:tavLst>
                                    </p:anim>
                                    <p:anim calcmode="lin" valueType="num">
                                      <p:cBhvr>
                                        <p:cTn id="26" dur="1000" fill="hold"/>
                                        <p:tgtEl>
                                          <p:spTgt spid="18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5" nodeType="clickEffect">
                                  <p:stCondLst>
                                    <p:cond delay="0"/>
                                  </p:stCondLst>
                                  <p:iterate>
                                    <p:tmAbs val="0"/>
                                  </p:iterate>
                                  <p:childTnLst>
                                    <p:set>
                                      <p:cBhvr>
                                        <p:cTn id="30" fill="hold"/>
                                        <p:tgtEl>
                                          <p:spTgt spid="190"/>
                                        </p:tgtEl>
                                        <p:attrNameLst>
                                          <p:attrName>style.visibility</p:attrName>
                                        </p:attrNameLst>
                                      </p:cBhvr>
                                      <p:to>
                                        <p:strVal val="visible"/>
                                      </p:to>
                                    </p:set>
                                    <p:anim calcmode="lin" valueType="num">
                                      <p:cBhvr>
                                        <p:cTn id="31" dur="1000" fill="hold"/>
                                        <p:tgtEl>
                                          <p:spTgt spid="190"/>
                                        </p:tgtEl>
                                        <p:attrNameLst>
                                          <p:attrName>ppt_x</p:attrName>
                                        </p:attrNameLst>
                                      </p:cBhvr>
                                      <p:tavLst>
                                        <p:tav tm="0">
                                          <p:val>
                                            <p:strVal val="1+#ppt_w/2"/>
                                          </p:val>
                                        </p:tav>
                                        <p:tav tm="100000">
                                          <p:val>
                                            <p:strVal val="#ppt_x"/>
                                          </p:val>
                                        </p:tav>
                                      </p:tavLst>
                                    </p:anim>
                                    <p:anim calcmode="lin" valueType="num">
                                      <p:cBhvr>
                                        <p:cTn id="32" dur="1000" fill="hold"/>
                                        <p:tgtEl>
                                          <p:spTgt spid="19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6" nodeType="clickEffect">
                                  <p:stCondLst>
                                    <p:cond delay="0"/>
                                  </p:stCondLst>
                                  <p:iterate>
                                    <p:tmAbs val="0"/>
                                  </p:iterate>
                                  <p:childTnLst>
                                    <p:set>
                                      <p:cBhvr>
                                        <p:cTn id="36" fill="hold"/>
                                        <p:tgtEl>
                                          <p:spTgt spid="191"/>
                                        </p:tgtEl>
                                        <p:attrNameLst>
                                          <p:attrName>style.visibility</p:attrName>
                                        </p:attrNameLst>
                                      </p:cBhvr>
                                      <p:to>
                                        <p:strVal val="visible"/>
                                      </p:to>
                                    </p:set>
                                    <p:anim calcmode="lin" valueType="num">
                                      <p:cBhvr>
                                        <p:cTn id="37" dur="1000" fill="hold"/>
                                        <p:tgtEl>
                                          <p:spTgt spid="191"/>
                                        </p:tgtEl>
                                        <p:attrNameLst>
                                          <p:attrName>ppt_x</p:attrName>
                                        </p:attrNameLst>
                                      </p:cBhvr>
                                      <p:tavLst>
                                        <p:tav tm="0">
                                          <p:val>
                                            <p:strVal val="1+#ppt_w/2"/>
                                          </p:val>
                                        </p:tav>
                                        <p:tav tm="100000">
                                          <p:val>
                                            <p:strVal val="#ppt_x"/>
                                          </p:val>
                                        </p:tav>
                                      </p:tavLst>
                                    </p:anim>
                                    <p:anim calcmode="lin" valueType="num">
                                      <p:cBhvr>
                                        <p:cTn id="38" dur="1000" fill="hold"/>
                                        <p:tgtEl>
                                          <p:spTgt spid="19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7" nodeType="clickEffect">
                                  <p:stCondLst>
                                    <p:cond delay="0"/>
                                  </p:stCondLst>
                                  <p:iterate>
                                    <p:tmAbs val="0"/>
                                  </p:iterate>
                                  <p:childTnLst>
                                    <p:set>
                                      <p:cBhvr>
                                        <p:cTn id="42" fill="hold"/>
                                        <p:tgtEl>
                                          <p:spTgt spid="197"/>
                                        </p:tgtEl>
                                        <p:attrNameLst>
                                          <p:attrName>style.visibility</p:attrName>
                                        </p:attrNameLst>
                                      </p:cBhvr>
                                      <p:to>
                                        <p:strVal val="visible"/>
                                      </p:to>
                                    </p:set>
                                    <p:anim calcmode="lin" valueType="num">
                                      <p:cBhvr>
                                        <p:cTn id="43" dur="1000" fill="hold"/>
                                        <p:tgtEl>
                                          <p:spTgt spid="197"/>
                                        </p:tgtEl>
                                        <p:attrNameLst>
                                          <p:attrName>ppt_x</p:attrName>
                                        </p:attrNameLst>
                                      </p:cBhvr>
                                      <p:tavLst>
                                        <p:tav tm="0">
                                          <p:val>
                                            <p:strVal val="0-#ppt_w/2"/>
                                          </p:val>
                                        </p:tav>
                                        <p:tav tm="100000">
                                          <p:val>
                                            <p:strVal val="#ppt_x"/>
                                          </p:val>
                                        </p:tav>
                                      </p:tavLst>
                                    </p:anim>
                                    <p:anim calcmode="lin" valueType="num">
                                      <p:cBhvr>
                                        <p:cTn id="44" dur="10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8" nodeType="clickEffect">
                                  <p:stCondLst>
                                    <p:cond delay="0"/>
                                  </p:stCondLst>
                                  <p:iterate>
                                    <p:tmAbs val="0"/>
                                  </p:iterate>
                                  <p:childTnLst>
                                    <p:set>
                                      <p:cBhvr>
                                        <p:cTn id="48" fill="hold"/>
                                        <p:tgtEl>
                                          <p:spTgt spid="202"/>
                                        </p:tgtEl>
                                        <p:attrNameLst>
                                          <p:attrName>style.visibility</p:attrName>
                                        </p:attrNameLst>
                                      </p:cBhvr>
                                      <p:to>
                                        <p:strVal val="visible"/>
                                      </p:to>
                                    </p:set>
                                    <p:anim calcmode="lin" valueType="num">
                                      <p:cBhvr>
                                        <p:cTn id="49" dur="1000" fill="hold"/>
                                        <p:tgtEl>
                                          <p:spTgt spid="202"/>
                                        </p:tgtEl>
                                        <p:attrNameLst>
                                          <p:attrName>ppt_x</p:attrName>
                                        </p:attrNameLst>
                                      </p:cBhvr>
                                      <p:tavLst>
                                        <p:tav tm="0">
                                          <p:val>
                                            <p:strVal val="0-#ppt_w/2"/>
                                          </p:val>
                                        </p:tav>
                                        <p:tav tm="100000">
                                          <p:val>
                                            <p:strVal val="#ppt_x"/>
                                          </p:val>
                                        </p:tav>
                                      </p:tavLst>
                                    </p:anim>
                                    <p:anim calcmode="lin" valueType="num">
                                      <p:cBhvr>
                                        <p:cTn id="50" dur="10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9" nodeType="clickEffect">
                                  <p:stCondLst>
                                    <p:cond delay="0"/>
                                  </p:stCondLst>
                                  <p:iterate>
                                    <p:tmAbs val="0"/>
                                  </p:iterate>
                                  <p:childTnLst>
                                    <p:set>
                                      <p:cBhvr>
                                        <p:cTn id="54" fill="hold"/>
                                        <p:tgtEl>
                                          <p:spTgt spid="198"/>
                                        </p:tgtEl>
                                        <p:attrNameLst>
                                          <p:attrName>style.visibility</p:attrName>
                                        </p:attrNameLst>
                                      </p:cBhvr>
                                      <p:to>
                                        <p:strVal val="visible"/>
                                      </p:to>
                                    </p:set>
                                    <p:anim calcmode="lin" valueType="num">
                                      <p:cBhvr>
                                        <p:cTn id="55" dur="1000" fill="hold"/>
                                        <p:tgtEl>
                                          <p:spTgt spid="198"/>
                                        </p:tgtEl>
                                        <p:attrNameLst>
                                          <p:attrName>ppt_x</p:attrName>
                                        </p:attrNameLst>
                                      </p:cBhvr>
                                      <p:tavLst>
                                        <p:tav tm="0">
                                          <p:val>
                                            <p:strVal val="0-#ppt_w/2"/>
                                          </p:val>
                                        </p:tav>
                                        <p:tav tm="100000">
                                          <p:val>
                                            <p:strVal val="#ppt_x"/>
                                          </p:val>
                                        </p:tav>
                                      </p:tavLst>
                                    </p:anim>
                                    <p:anim calcmode="lin" valueType="num">
                                      <p:cBhvr>
                                        <p:cTn id="56" dur="1000" fill="hold"/>
                                        <p:tgtEl>
                                          <p:spTgt spid="19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10" nodeType="clickEffect">
                                  <p:stCondLst>
                                    <p:cond delay="0"/>
                                  </p:stCondLst>
                                  <p:iterate>
                                    <p:tmAbs val="0"/>
                                  </p:iterate>
                                  <p:childTnLst>
                                    <p:set>
                                      <p:cBhvr>
                                        <p:cTn id="60" fill="hold"/>
                                        <p:tgtEl>
                                          <p:spTgt spid="199"/>
                                        </p:tgtEl>
                                        <p:attrNameLst>
                                          <p:attrName>style.visibility</p:attrName>
                                        </p:attrNameLst>
                                      </p:cBhvr>
                                      <p:to>
                                        <p:strVal val="visible"/>
                                      </p:to>
                                    </p:set>
                                    <p:anim calcmode="lin" valueType="num">
                                      <p:cBhvr>
                                        <p:cTn id="61" dur="1000" fill="hold"/>
                                        <p:tgtEl>
                                          <p:spTgt spid="199"/>
                                        </p:tgtEl>
                                        <p:attrNameLst>
                                          <p:attrName>ppt_x</p:attrName>
                                        </p:attrNameLst>
                                      </p:cBhvr>
                                      <p:tavLst>
                                        <p:tav tm="0">
                                          <p:val>
                                            <p:strVal val="0-#ppt_w/2"/>
                                          </p:val>
                                        </p:tav>
                                        <p:tav tm="100000">
                                          <p:val>
                                            <p:strVal val="#ppt_x"/>
                                          </p:val>
                                        </p:tav>
                                      </p:tavLst>
                                    </p:anim>
                                    <p:anim calcmode="lin" valueType="num">
                                      <p:cBhvr>
                                        <p:cTn id="62" dur="1000" fill="hold"/>
                                        <p:tgtEl>
                                          <p:spTgt spid="19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11" nodeType="clickEffect">
                                  <p:stCondLst>
                                    <p:cond delay="0"/>
                                  </p:stCondLst>
                                  <p:iterate>
                                    <p:tmAbs val="0"/>
                                  </p:iterate>
                                  <p:childTnLst>
                                    <p:set>
                                      <p:cBhvr>
                                        <p:cTn id="66" fill="hold"/>
                                        <p:tgtEl>
                                          <p:spTgt spid="203"/>
                                        </p:tgtEl>
                                        <p:attrNameLst>
                                          <p:attrName>style.visibility</p:attrName>
                                        </p:attrNameLst>
                                      </p:cBhvr>
                                      <p:to>
                                        <p:strVal val="visible"/>
                                      </p:to>
                                    </p:set>
                                    <p:anim calcmode="lin" valueType="num">
                                      <p:cBhvr>
                                        <p:cTn id="67" dur="1000" fill="hold"/>
                                        <p:tgtEl>
                                          <p:spTgt spid="203"/>
                                        </p:tgtEl>
                                        <p:attrNameLst>
                                          <p:attrName>ppt_x</p:attrName>
                                        </p:attrNameLst>
                                      </p:cBhvr>
                                      <p:tavLst>
                                        <p:tav tm="0">
                                          <p:val>
                                            <p:strVal val="0-#ppt_w/2"/>
                                          </p:val>
                                        </p:tav>
                                        <p:tav tm="100000">
                                          <p:val>
                                            <p:strVal val="#ppt_x"/>
                                          </p:val>
                                        </p:tav>
                                      </p:tavLst>
                                    </p:anim>
                                    <p:anim calcmode="lin" valueType="num">
                                      <p:cBhvr>
                                        <p:cTn id="68" dur="1000" fill="hold"/>
                                        <p:tgtEl>
                                          <p:spTgt spid="20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12" nodeType="clickEffect">
                                  <p:stCondLst>
                                    <p:cond delay="0"/>
                                  </p:stCondLst>
                                  <p:iterate>
                                    <p:tmAbs val="0"/>
                                  </p:iterate>
                                  <p:childTnLst>
                                    <p:set>
                                      <p:cBhvr>
                                        <p:cTn id="72" fill="hold"/>
                                        <p:tgtEl>
                                          <p:spTgt spid="200"/>
                                        </p:tgtEl>
                                        <p:attrNameLst>
                                          <p:attrName>style.visibility</p:attrName>
                                        </p:attrNameLst>
                                      </p:cBhvr>
                                      <p:to>
                                        <p:strVal val="visible"/>
                                      </p:to>
                                    </p:set>
                                    <p:anim calcmode="lin" valueType="num">
                                      <p:cBhvr>
                                        <p:cTn id="73" dur="1000" fill="hold"/>
                                        <p:tgtEl>
                                          <p:spTgt spid="200"/>
                                        </p:tgtEl>
                                        <p:attrNameLst>
                                          <p:attrName>ppt_x</p:attrName>
                                        </p:attrNameLst>
                                      </p:cBhvr>
                                      <p:tavLst>
                                        <p:tav tm="0">
                                          <p:val>
                                            <p:strVal val="0-#ppt_w/2"/>
                                          </p:val>
                                        </p:tav>
                                        <p:tav tm="100000">
                                          <p:val>
                                            <p:strVal val="#ppt_x"/>
                                          </p:val>
                                        </p:tav>
                                      </p:tavLst>
                                    </p:anim>
                                    <p:anim calcmode="lin" valueType="num">
                                      <p:cBhvr>
                                        <p:cTn id="74" dur="1000" fill="hold"/>
                                        <p:tgtEl>
                                          <p:spTgt spid="20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13" nodeType="clickEffect">
                                  <p:stCondLst>
                                    <p:cond delay="0"/>
                                  </p:stCondLst>
                                  <p:iterate>
                                    <p:tmAbs val="0"/>
                                  </p:iterate>
                                  <p:childTnLst>
                                    <p:set>
                                      <p:cBhvr>
                                        <p:cTn id="78" fill="hold"/>
                                        <p:tgtEl>
                                          <p:spTgt spid="201"/>
                                        </p:tgtEl>
                                        <p:attrNameLst>
                                          <p:attrName>style.visibility</p:attrName>
                                        </p:attrNameLst>
                                      </p:cBhvr>
                                      <p:to>
                                        <p:strVal val="visible"/>
                                      </p:to>
                                    </p:set>
                                    <p:anim calcmode="lin" valueType="num">
                                      <p:cBhvr>
                                        <p:cTn id="79" dur="1000" fill="hold"/>
                                        <p:tgtEl>
                                          <p:spTgt spid="201"/>
                                        </p:tgtEl>
                                        <p:attrNameLst>
                                          <p:attrName>ppt_x</p:attrName>
                                        </p:attrNameLst>
                                      </p:cBhvr>
                                      <p:tavLst>
                                        <p:tav tm="0">
                                          <p:val>
                                            <p:strVal val="0-#ppt_w/2"/>
                                          </p:val>
                                        </p:tav>
                                        <p:tav tm="100000">
                                          <p:val>
                                            <p:strVal val="#ppt_x"/>
                                          </p:val>
                                        </p:tav>
                                      </p:tavLst>
                                    </p:anim>
                                    <p:anim calcmode="lin" valueType="num">
                                      <p:cBhvr>
                                        <p:cTn id="80" dur="1000" fill="hold"/>
                                        <p:tgtEl>
                                          <p:spTgt spid="2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P spid="187" grpId="2" animBg="1" advAuto="0"/>
      <p:bldP spid="188" grpId="4" animBg="1" advAuto="0"/>
      <p:bldP spid="189" grpId="3" animBg="1" advAuto="0"/>
      <p:bldP spid="190" grpId="5" animBg="1" advAuto="0"/>
      <p:bldP spid="191" grpId="6" animBg="1" advAuto="0"/>
      <p:bldP spid="197" grpId="7" animBg="1" advAuto="0"/>
      <p:bldP spid="198" grpId="9" animBg="1" advAuto="0"/>
      <p:bldP spid="199" grpId="10" animBg="1" advAuto="0"/>
      <p:bldP spid="200" grpId="12" animBg="1" advAuto="0"/>
      <p:bldP spid="201" grpId="13" animBg="1" advAuto="0"/>
      <p:bldP spid="202" grpId="8" animBg="1" advAuto="0"/>
      <p:bldP spid="203" grpId="1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Un po’ di storia…"/>
          <p:cNvSpPr txBox="1">
            <a:spLocks noGrp="1"/>
          </p:cNvSpPr>
          <p:nvPr>
            <p:ph type="title"/>
          </p:nvPr>
        </p:nvSpPr>
        <p:spPr>
          <a:prstGeom prst="rect">
            <a:avLst/>
          </a:prstGeom>
        </p:spPr>
        <p:txBody>
          <a:bodyPr/>
          <a:lstStyle/>
          <a:p>
            <a:r>
              <a:t>Un po’ di storia…</a:t>
            </a:r>
          </a:p>
        </p:txBody>
      </p:sp>
      <p:sp>
        <p:nvSpPr>
          <p:cNvPr id="206" name="Linea del tempo…"/>
          <p:cNvSpPr txBox="1"/>
          <p:nvPr/>
        </p:nvSpPr>
        <p:spPr>
          <a:xfrm>
            <a:off x="11373459" y="6401029"/>
            <a:ext cx="5190440" cy="90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t>Linea del tempo…</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Obiettivi del corso"/>
          <p:cNvSpPr txBox="1">
            <a:spLocks noGrp="1"/>
          </p:cNvSpPr>
          <p:nvPr>
            <p:ph type="title"/>
          </p:nvPr>
        </p:nvSpPr>
        <p:spPr>
          <a:prstGeom prst="rect">
            <a:avLst/>
          </a:prstGeom>
        </p:spPr>
        <p:txBody>
          <a:bodyPr/>
          <a:lstStyle/>
          <a:p>
            <a:r>
              <a:t>Obiettivi del corso</a:t>
            </a:r>
          </a:p>
        </p:txBody>
      </p:sp>
      <p:sp>
        <p:nvSpPr>
          <p:cNvPr id="209" name="Strutture di controllo, funzioni e gestione della memoria (C)…"/>
          <p:cNvSpPr txBox="1">
            <a:spLocks noGrp="1"/>
          </p:cNvSpPr>
          <p:nvPr>
            <p:ph type="body" idx="1"/>
          </p:nvPr>
        </p:nvSpPr>
        <p:spPr>
          <a:prstGeom prst="rect">
            <a:avLst/>
          </a:prstGeom>
        </p:spPr>
        <p:txBody>
          <a:bodyPr/>
          <a:lstStyle/>
          <a:p>
            <a:r>
              <a:t>Strutture di controllo, funzioni e gestione della memoria (C)</a:t>
            </a:r>
          </a:p>
          <a:p>
            <a:r>
              <a:t>Tipi di dato complessi, puntatori e gestione dinamica (C)</a:t>
            </a:r>
          </a:p>
          <a:p>
            <a:r>
              <a:t>Scripting, OOP di base e utilizzo di librerie standard (Python)</a:t>
            </a:r>
          </a:p>
          <a:p>
            <a:r>
              <a:t>Best practice, ottimizzazione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truttura del corso"/>
          <p:cNvSpPr txBox="1">
            <a:spLocks noGrp="1"/>
          </p:cNvSpPr>
          <p:nvPr>
            <p:ph type="title"/>
          </p:nvPr>
        </p:nvSpPr>
        <p:spPr>
          <a:prstGeom prst="rect">
            <a:avLst/>
          </a:prstGeom>
        </p:spPr>
        <p:txBody>
          <a:bodyPr/>
          <a:lstStyle/>
          <a:p>
            <a:r>
              <a:t>Struttura del corso</a:t>
            </a:r>
          </a:p>
        </p:txBody>
      </p:sp>
      <p:sp>
        <p:nvSpPr>
          <p:cNvPr id="212" name="04 giugno dalle ore 14:00 alle ore 18:00…"/>
          <p:cNvSpPr txBox="1">
            <a:spLocks noGrp="1"/>
          </p:cNvSpPr>
          <p:nvPr>
            <p:ph type="body" idx="1"/>
          </p:nvPr>
        </p:nvSpPr>
        <p:spPr>
          <a:prstGeom prst="rect">
            <a:avLst/>
          </a:prstGeom>
        </p:spPr>
        <p:txBody>
          <a:bodyPr/>
          <a:lstStyle/>
          <a:p>
            <a:r>
              <a:t>04 giugno dalle ore 14:00 alle ore 18:00</a:t>
            </a:r>
          </a:p>
          <a:p>
            <a:r>
              <a:t>06 giugno dalle ore 14:00 alle ore 18:00</a:t>
            </a:r>
          </a:p>
          <a:p>
            <a:r>
              <a:t>11 giugno dalle ore 14:00 alle ore 18:00</a:t>
            </a:r>
          </a:p>
          <a:p>
            <a:r>
              <a:t>16 giugno dalle ore 14:00 alle ore 18:00</a:t>
            </a:r>
          </a:p>
          <a:p>
            <a:r>
              <a:t>20 giugno dalle ore 14:00 alle ore 18:00</a:t>
            </a:r>
          </a:p>
          <a:p>
            <a:r>
              <a:t>23 giugno dalle ore 14:00 alle ore 18:00</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main_c.jpg" descr="main_c.jpg"/>
          <p:cNvPicPr>
            <a:picLocks noGrp="1" noChangeAspect="1"/>
          </p:cNvPicPr>
          <p:nvPr>
            <p:ph type="pic" idx="21"/>
          </p:nvPr>
        </p:nvPicPr>
        <p:blipFill>
          <a:blip r:embed="rId2">
            <a:alphaModFix amt="59491"/>
          </a:blip>
          <a:srcRect l="5555" r="5555"/>
          <a:stretch>
            <a:fillRect/>
          </a:stretch>
        </p:blipFill>
        <p:spPr>
          <a:xfrm>
            <a:off x="0" y="0"/>
            <a:ext cx="24384000" cy="13716000"/>
          </a:xfrm>
          <a:prstGeom prst="rect">
            <a:avLst/>
          </a:prstGeom>
          <a:ln w="25400">
            <a:solidFill>
              <a:srgbClr val="000000"/>
            </a:solidFill>
          </a:ln>
        </p:spPr>
      </p:pic>
      <p:sp>
        <p:nvSpPr>
          <p:cNvPr id="215" name="Linguaggio C"/>
          <p:cNvSpPr txBox="1">
            <a:spLocks noGrp="1"/>
          </p:cNvSpPr>
          <p:nvPr>
            <p:ph type="title"/>
          </p:nvPr>
        </p:nvSpPr>
        <p:spPr>
          <a:prstGeom prst="rect">
            <a:avLst/>
          </a:prstGeom>
        </p:spPr>
        <p:txBody>
          <a:bodyPr/>
          <a:lstStyle>
            <a:lvl1pPr>
              <a:defRPr>
                <a:solidFill>
                  <a:srgbClr val="000000"/>
                </a:solidFill>
              </a:defRPr>
            </a:lvl1pPr>
          </a:lstStyle>
          <a:p>
            <a:r>
              <a:t>Linguaggio C</a:t>
            </a:r>
          </a:p>
        </p:txBody>
      </p:sp>
      <p:sp>
        <p:nvSpPr>
          <p:cNvPr id="216" name="Il mattone dei sistemi operativi"/>
          <p:cNvSpPr txBox="1">
            <a:spLocks noGrp="1"/>
          </p:cNvSpPr>
          <p:nvPr>
            <p:ph type="body" sz="quarter" idx="1"/>
          </p:nvPr>
        </p:nvSpPr>
        <p:spPr>
          <a:prstGeom prst="rect">
            <a:avLst/>
          </a:prstGeom>
        </p:spPr>
        <p:txBody>
          <a:bodyPr/>
          <a:lstStyle>
            <a:lvl1pPr>
              <a:defRPr>
                <a:solidFill>
                  <a:srgbClr val="000000"/>
                </a:solidFill>
              </a:defRPr>
            </a:lvl1pPr>
          </a:lstStyle>
          <a:p>
            <a:r>
              <a:t> Il mattone dei sistemi operativi</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Linguaggio C"/>
          <p:cNvSpPr txBox="1">
            <a:spLocks noGrp="1"/>
          </p:cNvSpPr>
          <p:nvPr>
            <p:ph type="title"/>
          </p:nvPr>
        </p:nvSpPr>
        <p:spPr>
          <a:prstGeom prst="rect">
            <a:avLst/>
          </a:prstGeom>
        </p:spPr>
        <p:txBody>
          <a:bodyPr/>
          <a:lstStyle/>
          <a:p>
            <a:r>
              <a:t>Linguaggio C</a:t>
            </a:r>
          </a:p>
        </p:txBody>
      </p:sp>
      <p:sp>
        <p:nvSpPr>
          <p:cNvPr id="219" name="Cos’è?  Un linguaggio di programmazione compilato, general-purpose e tipizzato staticamente.…"/>
          <p:cNvSpPr txBox="1">
            <a:spLocks noGrp="1"/>
          </p:cNvSpPr>
          <p:nvPr>
            <p:ph type="body" idx="1"/>
          </p:nvPr>
        </p:nvSpPr>
        <p:spPr>
          <a:prstGeom prst="rect">
            <a:avLst/>
          </a:prstGeom>
        </p:spPr>
        <p:txBody>
          <a:bodyPr/>
          <a:lstStyle/>
          <a:p>
            <a:pPr marL="457200" indent="-317500" defTabSz="457200">
              <a:spcBef>
                <a:spcPts val="1200"/>
              </a:spcBef>
              <a:buFont typeface="Times Roman"/>
              <a:defRPr sz="3600"/>
            </a:pPr>
            <a:r>
              <a:t>Cos’è?</a:t>
            </a:r>
            <a:br/>
            <a:r>
              <a:t> Un linguaggio di programmazione </a:t>
            </a:r>
            <a:r>
              <a:rPr b="1"/>
              <a:t>compilato</a:t>
            </a:r>
            <a:r>
              <a:t>, </a:t>
            </a:r>
            <a:r>
              <a:rPr b="1"/>
              <a:t>general-purpose</a:t>
            </a:r>
            <a:r>
              <a:t> e </a:t>
            </a:r>
            <a:r>
              <a:rPr b="1"/>
              <a:t>tipizzato staticamente</a:t>
            </a:r>
            <a:r>
              <a:t>.</a:t>
            </a:r>
          </a:p>
          <a:p>
            <a:pPr marL="457200" indent="-317500" defTabSz="457200">
              <a:spcBef>
                <a:spcPts val="1200"/>
              </a:spcBef>
              <a:buFont typeface="Times Roman"/>
              <a:defRPr sz="3600"/>
            </a:pPr>
            <a:endParaRPr/>
          </a:p>
          <a:p>
            <a:pPr marL="457200" indent="-317500" defTabSz="457200">
              <a:spcBef>
                <a:spcPts val="1200"/>
              </a:spcBef>
              <a:buFont typeface="Times Roman"/>
              <a:defRPr sz="3600"/>
            </a:pPr>
            <a:endParaRPr/>
          </a:p>
          <a:p>
            <a:pPr marL="457200" indent="-317500" defTabSz="457200">
              <a:spcBef>
                <a:spcPts val="1200"/>
              </a:spcBef>
              <a:buFont typeface="Times Roman"/>
              <a:defRPr sz="3600"/>
            </a:pPr>
            <a:r>
              <a:rPr b="1"/>
              <a:t>Tipizzazione statica</a:t>
            </a:r>
            <a:r>
              <a:t>: Il tipo delle variabili è noto a tempo di compilazione e non può cambiare.</a:t>
            </a:r>
          </a:p>
          <a:p>
            <a:pPr marL="457200" indent="-317500" defTabSz="457200">
              <a:spcBef>
                <a:spcPts val="1200"/>
              </a:spcBef>
              <a:buFont typeface="Times Roman"/>
              <a:defRPr sz="3600"/>
            </a:pPr>
            <a:endParaRPr/>
          </a:p>
          <a:p>
            <a:pPr marL="457200" indent="-317500" defTabSz="457200">
              <a:spcBef>
                <a:spcPts val="1200"/>
              </a:spcBef>
              <a:buFont typeface="Times Roman"/>
              <a:defRPr sz="3600"/>
            </a:pPr>
            <a:endParaRPr/>
          </a:p>
          <a:p>
            <a:pPr marL="457200" indent="-317500" defTabSz="457200">
              <a:spcBef>
                <a:spcPts val="1200"/>
              </a:spcBef>
              <a:buFont typeface="Times Roman"/>
              <a:defRPr sz="3600"/>
            </a:pPr>
            <a:r>
              <a:rPr b="1"/>
              <a:t>Portabilità</a:t>
            </a:r>
            <a:r>
              <a:t>: I programmi scritti in C possono essere compilati su diversi sistemi operativi con minime modifiche.</a:t>
            </a:r>
          </a:p>
        </p:txBody>
      </p:sp>
    </p:spTree>
  </p:cSld>
  <p:clrMapOvr>
    <a:masterClrMapping/>
  </p:clrMapOvr>
  <p:transition spd="med"/>
</p:sld>
</file>

<file path=ppt/theme/theme1.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1909</Words>
  <Application>Microsoft Macintosh PowerPoint</Application>
  <PresentationFormat>Personalizzato</PresentationFormat>
  <Paragraphs>221</Paragraphs>
  <Slides>30</Slides>
  <Notes>3</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30</vt:i4>
      </vt:variant>
    </vt:vector>
  </HeadingPairs>
  <TitlesOfParts>
    <vt:vector size="39" baseType="lpstr">
      <vt:lpstr>Cambria Math</vt:lpstr>
      <vt:lpstr>Courier</vt:lpstr>
      <vt:lpstr>FreeMono</vt:lpstr>
      <vt:lpstr>Graphik</vt:lpstr>
      <vt:lpstr>Graphik Semibold</vt:lpstr>
      <vt:lpstr>Graphik-Medium</vt:lpstr>
      <vt:lpstr>Helvetica Neue</vt:lpstr>
      <vt:lpstr>Times Roman</vt:lpstr>
      <vt:lpstr>31_ColorGradientLight</vt:lpstr>
      <vt:lpstr>Eco-design Digitale di Base per i servizi ICT</vt:lpstr>
      <vt:lpstr>Introduzione</vt:lpstr>
      <vt:lpstr>Cos’è un linguaggio di programmazione?</vt:lpstr>
      <vt:lpstr>Computer oggi</vt:lpstr>
      <vt:lpstr>Un po’ di storia…</vt:lpstr>
      <vt:lpstr>Obiettivi del corso</vt:lpstr>
      <vt:lpstr>Struttura del corso</vt:lpstr>
      <vt:lpstr>Linguaggio C</vt:lpstr>
      <vt:lpstr>Linguaggio C</vt:lpstr>
      <vt:lpstr>Compilato vs Interpretato</vt:lpstr>
      <vt:lpstr>Ciao mondo!</vt:lpstr>
      <vt:lpstr>Fasi di esecuzione di un programma</vt:lpstr>
      <vt:lpstr>Fasi di esecuzione di un programma</vt:lpstr>
      <vt:lpstr>Fasi di esecuzione di un programma</vt:lpstr>
      <vt:lpstr>Lessico del C</vt:lpstr>
      <vt:lpstr>Lessico del C</vt:lpstr>
      <vt:lpstr>Lessico del C</vt:lpstr>
      <vt:lpstr>Lessico del C</vt:lpstr>
      <vt:lpstr>Installiamo l’editor</vt:lpstr>
      <vt:lpstr>Utenti Windows</vt:lpstr>
      <vt:lpstr>Utenti Mac</vt:lpstr>
      <vt:lpstr>Utenti Mac</vt:lpstr>
      <vt:lpstr>Come testiamo il compilatore?</vt:lpstr>
      <vt:lpstr>IDE/Compilatori online</vt:lpstr>
      <vt:lpstr>Primo esercizio</vt:lpstr>
      <vt:lpstr>Tipi di dato</vt:lpstr>
      <vt:lpstr>Secondo esercizio</vt:lpstr>
      <vt:lpstr>Priorità operatori in C</vt:lpstr>
      <vt:lpstr>Priorità operatori in C</vt:lpstr>
      <vt:lpstr>Terzo esercizio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Massimo Giaccone</cp:lastModifiedBy>
  <cp:revision>1</cp:revision>
  <dcterms:modified xsi:type="dcterms:W3CDTF">2025-05-30T10:21:15Z</dcterms:modified>
</cp:coreProperties>
</file>