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5" r:id="rId4"/>
    <p:sldId id="263" r:id="rId5"/>
    <p:sldId id="264" r:id="rId6"/>
    <p:sldId id="266" r:id="rId7"/>
    <p:sldId id="267" r:id="rId8"/>
    <p:sldId id="268" r:id="rId9"/>
    <p:sldId id="269" r:id="rId10"/>
    <p:sldId id="274" r:id="rId11"/>
    <p:sldId id="275" r:id="rId12"/>
    <p:sldId id="278" r:id="rId13"/>
    <p:sldId id="279" r:id="rId14"/>
    <p:sldId id="286" r:id="rId15"/>
    <p:sldId id="270" r:id="rId16"/>
    <p:sldId id="271" r:id="rId17"/>
    <p:sldId id="273" r:id="rId18"/>
    <p:sldId id="280" r:id="rId19"/>
    <p:sldId id="287" r:id="rId20"/>
    <p:sldId id="288" r:id="rId21"/>
    <p:sldId id="289" r:id="rId22"/>
    <p:sldId id="290" r:id="rId23"/>
    <p:sldId id="282" r:id="rId24"/>
    <p:sldId id="285" r:id="rId25"/>
    <p:sldId id="291" r:id="rId26"/>
    <p:sldId id="292" r:id="rId27"/>
    <p:sldId id="293" r:id="rId28"/>
    <p:sldId id="294" r:id="rId29"/>
    <p:sldId id="295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6"/>
    <p:restoredTop sz="87123"/>
  </p:normalViewPr>
  <p:slideViewPr>
    <p:cSldViewPr snapToGrid="0">
      <p:cViewPr varScale="1">
        <p:scale>
          <a:sx n="42" d="100"/>
          <a:sy n="42" d="100"/>
        </p:scale>
        <p:origin x="352" y="512"/>
      </p:cViewPr>
      <p:guideLst/>
    </p:cSldViewPr>
  </p:slideViewPr>
  <p:notesTextViewPr>
    <p:cViewPr>
      <p:scale>
        <a:sx n="1" d="1"/>
        <a:sy n="1" d="1"/>
      </p:scale>
      <p:origin x="0" y="-21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JGQHtdKIIo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6" name="Shape 2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Qualsiasi</a:t>
            </a:r>
            <a:r>
              <a:rPr dirty="0"/>
              <a:t>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costituito</a:t>
            </a:r>
            <a:r>
              <a:rPr dirty="0"/>
              <a:t> da un </a:t>
            </a:r>
            <a:r>
              <a:rPr dirty="0" err="1"/>
              <a:t>insieme</a:t>
            </a:r>
            <a:r>
              <a:rPr dirty="0"/>
              <a:t> di </a:t>
            </a:r>
            <a:r>
              <a:rPr dirty="0" err="1"/>
              <a:t>istruzioni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tratti</a:t>
            </a:r>
            <a:r>
              <a:rPr dirty="0"/>
              <a:t> di </a:t>
            </a:r>
            <a:r>
              <a:rPr dirty="0" err="1"/>
              <a:t>sommare</a:t>
            </a:r>
            <a:r>
              <a:rPr dirty="0"/>
              <a:t> due numeri o di </a:t>
            </a:r>
            <a:r>
              <a:rPr dirty="0" err="1"/>
              <a:t>inviare</a:t>
            </a:r>
            <a:r>
              <a:rPr dirty="0"/>
              <a:t> </a:t>
            </a:r>
            <a:r>
              <a:rPr dirty="0" err="1"/>
              <a:t>richieste</a:t>
            </a:r>
            <a:r>
              <a:rPr dirty="0"/>
              <a:t> di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internet. </a:t>
            </a:r>
            <a:r>
              <a:rPr dirty="0" err="1"/>
              <a:t>Compilatori</a:t>
            </a:r>
            <a:r>
              <a:rPr dirty="0"/>
              <a:t> e </a:t>
            </a:r>
            <a:r>
              <a:rPr dirty="0" err="1"/>
              <a:t>interpreti</a:t>
            </a:r>
            <a:r>
              <a:rPr dirty="0"/>
              <a:t> </a:t>
            </a:r>
            <a:r>
              <a:rPr dirty="0" err="1"/>
              <a:t>partono</a:t>
            </a:r>
            <a:r>
              <a:rPr dirty="0"/>
              <a:t> da un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leggibile</a:t>
            </a:r>
            <a:r>
              <a:rPr dirty="0"/>
              <a:t> da </a:t>
            </a:r>
            <a:r>
              <a:rPr dirty="0" err="1"/>
              <a:t>una</a:t>
            </a:r>
            <a:r>
              <a:rPr dirty="0"/>
              <a:t> persona e lo </a:t>
            </a:r>
            <a:r>
              <a:rPr dirty="0" err="1"/>
              <a:t>convertono</a:t>
            </a:r>
            <a:r>
              <a:rPr dirty="0"/>
              <a:t> in </a:t>
            </a:r>
            <a:r>
              <a:rPr dirty="0" err="1"/>
              <a:t>una</a:t>
            </a:r>
            <a:r>
              <a:rPr dirty="0"/>
              <a:t> forma </a:t>
            </a:r>
            <a:r>
              <a:rPr dirty="0" err="1"/>
              <a:t>adatta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letta</a:t>
            </a:r>
            <a:r>
              <a:rPr dirty="0"/>
              <a:t> da un computer.</a:t>
            </a:r>
          </a:p>
          <a:p>
            <a:endParaRPr dirty="0"/>
          </a:p>
          <a:p>
            <a:r>
              <a:rPr dirty="0"/>
              <a:t>Nel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, la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svolge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l'operazione</a:t>
            </a:r>
            <a:r>
              <a:rPr dirty="0"/>
              <a:t> di </a:t>
            </a:r>
            <a:r>
              <a:rPr dirty="0" err="1"/>
              <a:t>traduzione</a:t>
            </a:r>
            <a:r>
              <a:rPr dirty="0"/>
              <a:t>. Nel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interpretato</a:t>
            </a:r>
            <a:r>
              <a:rPr dirty="0"/>
              <a:t>, la </a:t>
            </a:r>
            <a:r>
              <a:rPr dirty="0" err="1"/>
              <a:t>fonte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non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tradotta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un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, </a:t>
            </a:r>
            <a:r>
              <a:rPr dirty="0" err="1"/>
              <a:t>detto</a:t>
            </a:r>
            <a:r>
              <a:rPr dirty="0"/>
              <a:t> </a:t>
            </a:r>
            <a:r>
              <a:rPr dirty="0" err="1"/>
              <a:t>interprete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legge</a:t>
            </a:r>
            <a:r>
              <a:rPr dirty="0"/>
              <a:t> ed </a:t>
            </a:r>
            <a:r>
              <a:rPr dirty="0" err="1"/>
              <a:t>esegue</a:t>
            </a:r>
            <a:r>
              <a:rPr dirty="0"/>
              <a:t> il </a:t>
            </a:r>
            <a:r>
              <a:rPr dirty="0" err="1"/>
              <a:t>codice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Ok… ma </a:t>
            </a:r>
            <a:r>
              <a:rPr dirty="0" err="1"/>
              <a:t>cosa</a:t>
            </a:r>
            <a:r>
              <a:rPr dirty="0"/>
              <a:t> </a:t>
            </a:r>
            <a:r>
              <a:rPr dirty="0" err="1"/>
              <a:t>vuol</a:t>
            </a:r>
            <a:r>
              <a:rPr dirty="0"/>
              <a:t> dire </a:t>
            </a:r>
            <a:r>
              <a:rPr dirty="0" err="1"/>
              <a:t>realmente</a:t>
            </a:r>
            <a:r>
              <a:rPr dirty="0"/>
              <a:t>?</a:t>
            </a:r>
          </a:p>
          <a:p>
            <a:endParaRPr dirty="0"/>
          </a:p>
          <a:p>
            <a:r>
              <a:rPr dirty="0" err="1"/>
              <a:t>Immagina</a:t>
            </a:r>
            <a:r>
              <a:rPr dirty="0"/>
              <a:t> di </a:t>
            </a:r>
            <a:r>
              <a:rPr dirty="0" err="1"/>
              <a:t>voler</a:t>
            </a:r>
            <a:r>
              <a:rPr dirty="0"/>
              <a:t>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dell'hummus</a:t>
            </a:r>
            <a:r>
              <a:rPr dirty="0"/>
              <a:t> </a:t>
            </a:r>
            <a:r>
              <a:rPr dirty="0" err="1"/>
              <a:t>seguendo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scritta</a:t>
            </a:r>
            <a:r>
              <a:rPr dirty="0"/>
              <a:t> in </a:t>
            </a:r>
            <a:r>
              <a:rPr dirty="0" err="1"/>
              <a:t>greco</a:t>
            </a:r>
            <a:r>
              <a:rPr dirty="0"/>
              <a:t> antico. Ci </a:t>
            </a:r>
            <a:r>
              <a:rPr dirty="0" err="1"/>
              <a:t>sono</a:t>
            </a:r>
            <a:r>
              <a:rPr dirty="0"/>
              <a:t> due </a:t>
            </a:r>
            <a:r>
              <a:rPr dirty="0" err="1"/>
              <a:t>modi</a:t>
            </a:r>
            <a:r>
              <a:rPr dirty="0"/>
              <a:t> in cui </a:t>
            </a:r>
            <a:r>
              <a:rPr dirty="0" err="1"/>
              <a:t>puoi</a:t>
            </a:r>
            <a:r>
              <a:rPr dirty="0"/>
              <a:t> </a:t>
            </a:r>
            <a:r>
              <a:rPr dirty="0" err="1"/>
              <a:t>farlo</a:t>
            </a:r>
            <a:r>
              <a:rPr dirty="0"/>
              <a:t>, non </a:t>
            </a:r>
            <a:r>
              <a:rPr dirty="0" err="1"/>
              <a:t>conoscendo</a:t>
            </a:r>
            <a:r>
              <a:rPr dirty="0"/>
              <a:t> il </a:t>
            </a:r>
            <a:r>
              <a:rPr dirty="0" err="1"/>
              <a:t>greco</a:t>
            </a:r>
            <a:r>
              <a:rPr dirty="0"/>
              <a:t> antico.</a:t>
            </a:r>
          </a:p>
          <a:p>
            <a:endParaRPr dirty="0"/>
          </a:p>
          <a:p>
            <a:r>
              <a:rPr dirty="0"/>
              <a:t>Il primo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qualcuno</a:t>
            </a:r>
            <a:r>
              <a:rPr dirty="0"/>
              <a:t> </a:t>
            </a:r>
            <a:r>
              <a:rPr dirty="0" err="1"/>
              <a:t>traduca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in </a:t>
            </a:r>
            <a:r>
              <a:rPr dirty="0" err="1"/>
              <a:t>italiano</a:t>
            </a:r>
            <a:r>
              <a:rPr dirty="0"/>
              <a:t> per </a:t>
            </a:r>
            <a:r>
              <a:rPr dirty="0" err="1"/>
              <a:t>te</a:t>
            </a:r>
            <a:r>
              <a:rPr dirty="0"/>
              <a:t>. Poi </a:t>
            </a:r>
            <a:r>
              <a:rPr dirty="0" err="1"/>
              <a:t>sarai</a:t>
            </a:r>
            <a:r>
              <a:rPr dirty="0"/>
              <a:t> in </a:t>
            </a:r>
            <a:r>
              <a:rPr dirty="0" err="1"/>
              <a:t>grado</a:t>
            </a:r>
            <a:r>
              <a:rPr dirty="0"/>
              <a:t> di </a:t>
            </a:r>
            <a:r>
              <a:rPr dirty="0" err="1"/>
              <a:t>leggere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in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italiana</a:t>
            </a:r>
            <a:r>
              <a:rPr dirty="0"/>
              <a:t> (</a:t>
            </a:r>
            <a:r>
              <a:rPr dirty="0" err="1"/>
              <a:t>tu</a:t>
            </a:r>
            <a:r>
              <a:rPr dirty="0"/>
              <a:t> e </a:t>
            </a:r>
            <a:r>
              <a:rPr dirty="0" err="1"/>
              <a:t>chiunque</a:t>
            </a:r>
            <a:r>
              <a:rPr dirty="0"/>
              <a:t> </a:t>
            </a:r>
            <a:r>
              <a:rPr dirty="0" err="1"/>
              <a:t>altro</a:t>
            </a:r>
            <a:r>
              <a:rPr dirty="0"/>
              <a:t> </a:t>
            </a:r>
            <a:r>
              <a:rPr dirty="0" err="1"/>
              <a:t>conosca</a:t>
            </a:r>
            <a:r>
              <a:rPr dirty="0"/>
              <a:t> </a:t>
            </a:r>
            <a:r>
              <a:rPr dirty="0" err="1"/>
              <a:t>l'italiano</a:t>
            </a:r>
            <a:r>
              <a:rPr dirty="0"/>
              <a:t>) e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l'hummus</a:t>
            </a:r>
            <a:r>
              <a:rPr dirty="0"/>
              <a:t>. Pensa a </a:t>
            </a:r>
            <a:r>
              <a:rPr dirty="0" err="1"/>
              <a:t>questa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tradotta</a:t>
            </a:r>
            <a:r>
              <a:rPr dirty="0"/>
              <a:t> come </a:t>
            </a:r>
            <a:r>
              <a:rPr dirty="0" err="1"/>
              <a:t>alla</a:t>
            </a:r>
            <a:r>
              <a:rPr dirty="0"/>
              <a:t>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compilata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Il secondo modo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abbia</a:t>
            </a:r>
            <a:r>
              <a:rPr dirty="0"/>
              <a:t> un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conosce</a:t>
            </a:r>
            <a:r>
              <a:rPr dirty="0"/>
              <a:t> il </a:t>
            </a:r>
            <a:r>
              <a:rPr dirty="0" err="1"/>
              <a:t>greco</a:t>
            </a:r>
            <a:r>
              <a:rPr dirty="0"/>
              <a:t> antico. Quando sei pronto a </a:t>
            </a:r>
            <a:r>
              <a:rPr dirty="0" err="1"/>
              <a:t>preparare</a:t>
            </a:r>
            <a:r>
              <a:rPr dirty="0"/>
              <a:t> </a:t>
            </a:r>
            <a:r>
              <a:rPr dirty="0" err="1"/>
              <a:t>l'hummus</a:t>
            </a:r>
            <a:r>
              <a:rPr dirty="0"/>
              <a:t>,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sedersi</a:t>
            </a:r>
            <a:r>
              <a:rPr dirty="0"/>
              <a:t> </a:t>
            </a:r>
            <a:r>
              <a:rPr dirty="0" err="1"/>
              <a:t>accanto</a:t>
            </a:r>
            <a:r>
              <a:rPr dirty="0"/>
              <a:t> a </a:t>
            </a:r>
            <a:r>
              <a:rPr dirty="0" err="1"/>
              <a:t>te</a:t>
            </a:r>
            <a:r>
              <a:rPr dirty="0"/>
              <a:t> e </a:t>
            </a:r>
            <a:r>
              <a:rPr dirty="0" err="1"/>
              <a:t>tradurre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la </a:t>
            </a:r>
            <a:r>
              <a:rPr dirty="0" err="1"/>
              <a:t>preparazione</a:t>
            </a:r>
            <a:r>
              <a:rPr dirty="0"/>
              <a:t> del </a:t>
            </a:r>
            <a:r>
              <a:rPr dirty="0" err="1"/>
              <a:t>piatto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la </a:t>
            </a:r>
            <a:r>
              <a:rPr dirty="0" err="1"/>
              <a:t>versione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interpretata</a:t>
            </a:r>
            <a:r>
              <a:rPr dirty="0"/>
              <a:t> e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ne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l'interprete</a:t>
            </a:r>
            <a:r>
              <a:rPr dirty="0"/>
              <a:t>.  </a:t>
            </a:r>
          </a:p>
          <a:p>
            <a:endParaRPr dirty="0"/>
          </a:p>
          <a:p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convertiti</a:t>
            </a:r>
            <a:r>
              <a:rPr dirty="0"/>
              <a:t> </a:t>
            </a:r>
            <a:r>
              <a:rPr dirty="0" err="1"/>
              <a:t>direttamente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 dal </a:t>
            </a:r>
            <a:r>
              <a:rPr dirty="0" err="1"/>
              <a:t>processore</a:t>
            </a:r>
            <a:r>
              <a:rPr dirty="0"/>
              <a:t>. Di </a:t>
            </a:r>
            <a:r>
              <a:rPr dirty="0" err="1"/>
              <a:t>conseguenza</a:t>
            </a:r>
            <a:r>
              <a:rPr dirty="0"/>
              <a:t>, </a:t>
            </a:r>
            <a:r>
              <a:rPr dirty="0" err="1"/>
              <a:t>tendono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veloci</a:t>
            </a:r>
            <a:r>
              <a:rPr dirty="0"/>
              <a:t> ed </a:t>
            </a:r>
            <a:r>
              <a:rPr dirty="0" err="1"/>
              <a:t>efficienti</a:t>
            </a:r>
            <a:r>
              <a:rPr dirty="0"/>
              <a:t> da </a:t>
            </a:r>
            <a:r>
              <a:rPr dirty="0" err="1"/>
              <a:t>eseguire</a:t>
            </a:r>
            <a:r>
              <a:rPr dirty="0"/>
              <a:t> rispetto ai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 </a:t>
            </a:r>
            <a:r>
              <a:rPr dirty="0" err="1"/>
              <a:t>Inoltre</a:t>
            </a:r>
            <a:r>
              <a:rPr dirty="0"/>
              <a:t>, </a:t>
            </a:r>
            <a:r>
              <a:rPr dirty="0" err="1"/>
              <a:t>permettono</a:t>
            </a:r>
            <a:r>
              <a:rPr dirty="0"/>
              <a:t> </a:t>
            </a:r>
            <a:r>
              <a:rPr dirty="0" err="1"/>
              <a:t>allo</a:t>
            </a:r>
            <a:r>
              <a:rPr dirty="0"/>
              <a:t> </a:t>
            </a:r>
            <a:r>
              <a:rPr dirty="0" err="1"/>
              <a:t>sviluppatore</a:t>
            </a:r>
            <a:r>
              <a:rPr dirty="0"/>
              <a:t> di </a:t>
            </a:r>
            <a:r>
              <a:rPr dirty="0" err="1"/>
              <a:t>avere</a:t>
            </a:r>
            <a:r>
              <a:rPr dirty="0"/>
              <a:t> un </a:t>
            </a:r>
            <a:r>
              <a:rPr dirty="0" err="1"/>
              <a:t>maggior</a:t>
            </a:r>
            <a:r>
              <a:rPr dirty="0"/>
              <a:t> </a:t>
            </a:r>
            <a:r>
              <a:rPr dirty="0" err="1"/>
              <a:t>controllo</a:t>
            </a:r>
            <a:r>
              <a:rPr dirty="0"/>
              <a:t> </a:t>
            </a:r>
            <a:r>
              <a:rPr dirty="0" err="1"/>
              <a:t>sugli</a:t>
            </a:r>
            <a:r>
              <a:rPr dirty="0"/>
              <a:t> </a:t>
            </a:r>
            <a:r>
              <a:rPr dirty="0" err="1"/>
              <a:t>aspetti</a:t>
            </a:r>
            <a:r>
              <a:rPr dirty="0"/>
              <a:t> </a:t>
            </a:r>
            <a:r>
              <a:rPr dirty="0" err="1"/>
              <a:t>legati</a:t>
            </a:r>
            <a:r>
              <a:rPr dirty="0"/>
              <a:t> </a:t>
            </a:r>
            <a:r>
              <a:rPr dirty="0" err="1"/>
              <a:t>all'hardware</a:t>
            </a:r>
            <a:r>
              <a:rPr dirty="0"/>
              <a:t>, come la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memoria</a:t>
            </a:r>
            <a:r>
              <a:rPr dirty="0"/>
              <a:t> e </a:t>
            </a:r>
            <a:r>
              <a:rPr dirty="0" err="1"/>
              <a:t>l'uso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CPU.</a:t>
            </a:r>
          </a:p>
          <a:p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necessitano</a:t>
            </a:r>
            <a:r>
              <a:rPr dirty="0"/>
              <a:t> di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di "</a:t>
            </a:r>
            <a:r>
              <a:rPr dirty="0" err="1"/>
              <a:t>costruzione</a:t>
            </a:r>
            <a:r>
              <a:rPr dirty="0"/>
              <a:t>"- </a:t>
            </a:r>
            <a:r>
              <a:rPr dirty="0" err="1"/>
              <a:t>all'inizio</a:t>
            </a:r>
            <a:r>
              <a:rPr dirty="0"/>
              <a:t> </a:t>
            </a:r>
            <a:r>
              <a:rPr dirty="0" err="1"/>
              <a:t>devono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manualmente</a:t>
            </a:r>
            <a:r>
              <a:rPr dirty="0"/>
              <a:t>. </a:t>
            </a:r>
            <a:r>
              <a:rPr dirty="0" err="1"/>
              <a:t>Occorre</a:t>
            </a:r>
            <a:r>
              <a:rPr dirty="0"/>
              <a:t> "</a:t>
            </a:r>
            <a:r>
              <a:rPr dirty="0" err="1"/>
              <a:t>ricostruire</a:t>
            </a:r>
            <a:r>
              <a:rPr dirty="0"/>
              <a:t>" il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volta </a:t>
            </a:r>
            <a:r>
              <a:rPr dirty="0" err="1"/>
              <a:t>che</a:t>
            </a:r>
            <a:r>
              <a:rPr dirty="0"/>
              <a:t> lo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vuole</a:t>
            </a:r>
            <a:r>
              <a:rPr dirty="0"/>
              <a:t> </a:t>
            </a:r>
            <a:r>
              <a:rPr dirty="0" err="1"/>
              <a:t>modificare</a:t>
            </a:r>
            <a:r>
              <a:rPr dirty="0"/>
              <a:t>. Nel nostro </a:t>
            </a:r>
            <a:r>
              <a:rPr dirty="0" err="1"/>
              <a:t>esempio</a:t>
            </a:r>
            <a:r>
              <a:rPr dirty="0"/>
              <a:t> </a:t>
            </a:r>
            <a:r>
              <a:rPr dirty="0" err="1"/>
              <a:t>dell'hummus</a:t>
            </a:r>
            <a:r>
              <a:rPr dirty="0"/>
              <a:t>, </a:t>
            </a:r>
            <a:r>
              <a:rPr dirty="0" err="1"/>
              <a:t>l'intera</a:t>
            </a:r>
            <a:r>
              <a:rPr dirty="0"/>
              <a:t> </a:t>
            </a:r>
            <a:r>
              <a:rPr dirty="0" err="1"/>
              <a:t>traduzione</a:t>
            </a:r>
            <a:r>
              <a:rPr dirty="0"/>
              <a:t> </a:t>
            </a:r>
            <a:r>
              <a:rPr dirty="0" err="1"/>
              <a:t>viene</a:t>
            </a:r>
            <a:r>
              <a:rPr dirty="0"/>
              <a:t> </a:t>
            </a:r>
            <a:r>
              <a:rPr dirty="0" err="1"/>
              <a:t>fatta</a:t>
            </a:r>
            <a:r>
              <a:rPr dirty="0"/>
              <a:t> prima </a:t>
            </a:r>
            <a:r>
              <a:rPr dirty="0" err="1"/>
              <a:t>che</a:t>
            </a:r>
            <a:r>
              <a:rPr dirty="0"/>
              <a:t> la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arrivi</a:t>
            </a:r>
            <a:r>
              <a:rPr dirty="0"/>
              <a:t> a </a:t>
            </a:r>
            <a:r>
              <a:rPr dirty="0" err="1"/>
              <a:t>te</a:t>
            </a:r>
            <a:r>
              <a:rPr dirty="0"/>
              <a:t>. Se </a:t>
            </a:r>
            <a:r>
              <a:rPr dirty="0" err="1"/>
              <a:t>l'autore</a:t>
            </a:r>
            <a:r>
              <a:rPr dirty="0"/>
              <a:t> </a:t>
            </a:r>
            <a:r>
              <a:rPr dirty="0" err="1"/>
              <a:t>originale</a:t>
            </a:r>
            <a:r>
              <a:rPr dirty="0"/>
              <a:t> </a:t>
            </a:r>
            <a:r>
              <a:rPr dirty="0" err="1"/>
              <a:t>volesse</a:t>
            </a:r>
            <a:r>
              <a:rPr dirty="0"/>
              <a:t> </a:t>
            </a:r>
            <a:r>
              <a:rPr dirty="0" err="1"/>
              <a:t>usare</a:t>
            </a:r>
            <a:r>
              <a:rPr dirty="0"/>
              <a:t> un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 di olio di </a:t>
            </a:r>
            <a:r>
              <a:rPr dirty="0" err="1"/>
              <a:t>oliva</a:t>
            </a:r>
            <a:r>
              <a:rPr dirty="0"/>
              <a:t>, </a:t>
            </a:r>
            <a:r>
              <a:rPr dirty="0" err="1"/>
              <a:t>l'intera</a:t>
            </a:r>
            <a:r>
              <a:rPr dirty="0"/>
              <a:t> </a:t>
            </a:r>
            <a:r>
              <a:rPr dirty="0" err="1"/>
              <a:t>ricetta</a:t>
            </a:r>
            <a:r>
              <a:rPr dirty="0"/>
              <a:t> </a:t>
            </a:r>
            <a:r>
              <a:rPr dirty="0" err="1"/>
              <a:t>dovrebbe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ritradotta</a:t>
            </a:r>
            <a:r>
              <a:rPr dirty="0"/>
              <a:t> </a:t>
            </a:r>
            <a:r>
              <a:rPr dirty="0" err="1"/>
              <a:t>interamente</a:t>
            </a:r>
            <a:r>
              <a:rPr dirty="0"/>
              <a:t> e </a:t>
            </a:r>
            <a:r>
              <a:rPr dirty="0" err="1"/>
              <a:t>mandata</a:t>
            </a:r>
            <a:r>
              <a:rPr dirty="0"/>
              <a:t> di nuovo a </a:t>
            </a:r>
            <a:r>
              <a:rPr dirty="0" err="1"/>
              <a:t>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Alcuni</a:t>
            </a:r>
            <a:r>
              <a:rPr dirty="0"/>
              <a:t> </a:t>
            </a:r>
            <a:r>
              <a:rPr dirty="0" err="1"/>
              <a:t>esempi</a:t>
            </a:r>
            <a:r>
              <a:rPr dirty="0"/>
              <a:t> di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C, C++, Erlang, Haskell, Rust, and Go.</a:t>
            </a:r>
          </a:p>
          <a:p>
            <a:endParaRPr dirty="0"/>
          </a:p>
          <a:p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Gli </a:t>
            </a:r>
            <a:r>
              <a:rPr dirty="0" err="1"/>
              <a:t>interpreti</a:t>
            </a:r>
            <a:r>
              <a:rPr dirty="0"/>
              <a:t> </a:t>
            </a:r>
            <a:r>
              <a:rPr dirty="0" err="1"/>
              <a:t>funzionano</a:t>
            </a:r>
            <a:r>
              <a:rPr dirty="0"/>
              <a:t> </a:t>
            </a:r>
            <a:r>
              <a:rPr dirty="0" err="1"/>
              <a:t>attraverso</a:t>
            </a:r>
            <a:r>
              <a:rPr dirty="0"/>
              <a:t> un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esegue</a:t>
            </a:r>
            <a:r>
              <a:rPr dirty="0"/>
              <a:t>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comando</a:t>
            </a:r>
            <a:r>
              <a:rPr dirty="0"/>
              <a:t> </a:t>
            </a:r>
            <a:r>
              <a:rPr dirty="0" err="1"/>
              <a:t>riga</a:t>
            </a:r>
            <a:r>
              <a:rPr dirty="0"/>
              <a:t> per </a:t>
            </a:r>
            <a:r>
              <a:rPr dirty="0" err="1"/>
              <a:t>riga</a:t>
            </a:r>
            <a:r>
              <a:rPr dirty="0"/>
              <a:t>. In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se </a:t>
            </a:r>
            <a:r>
              <a:rPr dirty="0" err="1"/>
              <a:t>l'autore</a:t>
            </a:r>
            <a:r>
              <a:rPr dirty="0"/>
              <a:t> </a:t>
            </a:r>
            <a:r>
              <a:rPr dirty="0" err="1"/>
              <a:t>decidesse</a:t>
            </a:r>
            <a:r>
              <a:rPr dirty="0"/>
              <a:t> di </a:t>
            </a:r>
            <a:r>
              <a:rPr dirty="0" err="1"/>
              <a:t>voler</a:t>
            </a:r>
            <a:r>
              <a:rPr dirty="0"/>
              <a:t> </a:t>
            </a:r>
            <a:r>
              <a:rPr dirty="0" err="1"/>
              <a:t>utilizzare</a:t>
            </a:r>
            <a:r>
              <a:rPr dirty="0"/>
              <a:t> un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diverso</a:t>
            </a:r>
            <a:r>
              <a:rPr dirty="0"/>
              <a:t> di olio di </a:t>
            </a:r>
            <a:r>
              <a:rPr dirty="0" err="1"/>
              <a:t>oliva</a:t>
            </a:r>
            <a:r>
              <a:rPr dirty="0"/>
              <a:t>, </a:t>
            </a:r>
            <a:r>
              <a:rPr dirty="0" err="1"/>
              <a:t>potrebbe</a:t>
            </a:r>
            <a:r>
              <a:rPr dirty="0"/>
              <a:t> </a:t>
            </a:r>
            <a:r>
              <a:rPr dirty="0" err="1"/>
              <a:t>cancellarlo</a:t>
            </a:r>
            <a:r>
              <a:rPr dirty="0"/>
              <a:t> e </a:t>
            </a:r>
            <a:r>
              <a:rPr dirty="0" err="1"/>
              <a:t>aggiungerne</a:t>
            </a:r>
            <a:r>
              <a:rPr dirty="0"/>
              <a:t> uno nuovo. Il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amico</a:t>
            </a:r>
            <a:r>
              <a:rPr dirty="0"/>
              <a:t> </a:t>
            </a:r>
            <a:r>
              <a:rPr dirty="0" err="1"/>
              <a:t>traduttore</a:t>
            </a:r>
            <a:r>
              <a:rPr dirty="0"/>
              <a:t> poi, </a:t>
            </a:r>
            <a:r>
              <a:rPr dirty="0" err="1"/>
              <a:t>ti</a:t>
            </a:r>
            <a:r>
              <a:rPr dirty="0"/>
              <a:t> </a:t>
            </a:r>
            <a:r>
              <a:rPr dirty="0" err="1"/>
              <a:t>riferirebbe</a:t>
            </a:r>
            <a:r>
              <a:rPr dirty="0"/>
              <a:t> del </a:t>
            </a:r>
            <a:r>
              <a:rPr dirty="0" err="1"/>
              <a:t>cambio</a:t>
            </a:r>
            <a:r>
              <a:rPr dirty="0"/>
              <a:t> </a:t>
            </a:r>
            <a:r>
              <a:rPr dirty="0" err="1"/>
              <a:t>avvenuto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erano</a:t>
            </a:r>
            <a:r>
              <a:rPr dirty="0"/>
              <a:t> </a:t>
            </a:r>
            <a:r>
              <a:rPr dirty="0" err="1"/>
              <a:t>notevolmente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lenti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. Adesso, con lo </a:t>
            </a:r>
            <a:r>
              <a:rPr dirty="0" err="1"/>
              <a:t>sviluppo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</a:t>
            </a:r>
            <a:r>
              <a:rPr dirty="0" err="1"/>
              <a:t>compilazione</a:t>
            </a:r>
            <a:r>
              <a:rPr dirty="0"/>
              <a:t> just-in-time, il </a:t>
            </a:r>
            <a:r>
              <a:rPr dirty="0" err="1"/>
              <a:t>divario</a:t>
            </a:r>
            <a:r>
              <a:rPr dirty="0"/>
              <a:t> </a:t>
            </a:r>
            <a:r>
              <a:rPr dirty="0" err="1"/>
              <a:t>sta</a:t>
            </a:r>
            <a:r>
              <a:rPr dirty="0"/>
              <a:t> diminuendo.</a:t>
            </a:r>
          </a:p>
          <a:p>
            <a:endParaRPr dirty="0"/>
          </a:p>
          <a:p>
            <a:r>
              <a:rPr dirty="0" err="1"/>
              <a:t>Esempi</a:t>
            </a:r>
            <a:r>
              <a:rPr dirty="0"/>
              <a:t> di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PHP, Ruby, Python, e JavaScript.</a:t>
            </a:r>
          </a:p>
          <a:p>
            <a:endParaRPr dirty="0"/>
          </a:p>
          <a:p>
            <a:r>
              <a:rPr dirty="0"/>
              <a:t>Un piccolo </a:t>
            </a:r>
            <a:r>
              <a:rPr dirty="0" err="1"/>
              <a:t>avvertimento</a:t>
            </a:r>
            <a:endParaRPr dirty="0"/>
          </a:p>
          <a:p>
            <a:r>
              <a:rPr dirty="0"/>
              <a:t>La </a:t>
            </a:r>
            <a:r>
              <a:rPr dirty="0" err="1"/>
              <a:t>maggior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attuata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in forma </a:t>
            </a:r>
            <a:r>
              <a:rPr dirty="0" err="1"/>
              <a:t>compilata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interpretata</a:t>
            </a:r>
            <a:r>
              <a:rPr dirty="0"/>
              <a:t> - il </a:t>
            </a:r>
            <a:r>
              <a:rPr dirty="0" err="1"/>
              <a:t>linguaggio</a:t>
            </a:r>
            <a:r>
              <a:rPr dirty="0"/>
              <a:t> in </a:t>
            </a:r>
            <a:r>
              <a:rPr dirty="0" err="1"/>
              <a:t>sé</a:t>
            </a:r>
            <a:r>
              <a:rPr dirty="0"/>
              <a:t> non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necessariamente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 o </a:t>
            </a:r>
            <a:r>
              <a:rPr dirty="0" err="1"/>
              <a:t>interpretato</a:t>
            </a:r>
            <a:r>
              <a:rPr dirty="0"/>
              <a:t>. In </a:t>
            </a:r>
            <a:r>
              <a:rPr dirty="0" err="1"/>
              <a:t>ogni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per </a:t>
            </a:r>
            <a:r>
              <a:rPr dirty="0" err="1"/>
              <a:t>semplicità</a:t>
            </a:r>
            <a:r>
              <a:rPr dirty="0"/>
              <a:t>,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generalmente</a:t>
            </a:r>
            <a:r>
              <a:rPr dirty="0"/>
              <a:t> </a:t>
            </a:r>
            <a:r>
              <a:rPr dirty="0" err="1"/>
              <a:t>identificati</a:t>
            </a:r>
            <a:r>
              <a:rPr dirty="0"/>
              <a:t> </a:t>
            </a:r>
            <a:r>
              <a:rPr dirty="0" err="1"/>
              <a:t>così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Python, per </a:t>
            </a:r>
            <a:r>
              <a:rPr dirty="0" err="1"/>
              <a:t>esempio</a:t>
            </a:r>
            <a:r>
              <a:rPr dirty="0"/>
              <a:t>,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eseguito</a:t>
            </a:r>
            <a:r>
              <a:rPr dirty="0"/>
              <a:t> </a:t>
            </a:r>
            <a:r>
              <a:rPr dirty="0" err="1"/>
              <a:t>sia</a:t>
            </a:r>
            <a:r>
              <a:rPr dirty="0"/>
              <a:t> come </a:t>
            </a:r>
            <a:r>
              <a:rPr dirty="0" err="1"/>
              <a:t>linguaggio</a:t>
            </a:r>
            <a:r>
              <a:rPr dirty="0"/>
              <a:t> di </a:t>
            </a:r>
            <a:r>
              <a:rPr dirty="0" err="1"/>
              <a:t>programmazione</a:t>
            </a:r>
            <a:r>
              <a:rPr dirty="0"/>
              <a:t> </a:t>
            </a:r>
            <a:r>
              <a:rPr dirty="0" err="1"/>
              <a:t>compilato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 </a:t>
            </a:r>
            <a:r>
              <a:rPr dirty="0" err="1"/>
              <a:t>interpretato</a:t>
            </a:r>
            <a:r>
              <a:rPr dirty="0"/>
              <a:t> in modo </a:t>
            </a:r>
            <a:r>
              <a:rPr dirty="0" err="1"/>
              <a:t>interattivo</a:t>
            </a:r>
            <a:r>
              <a:rPr dirty="0"/>
              <a:t>. Al </a:t>
            </a:r>
            <a:r>
              <a:rPr dirty="0" err="1"/>
              <a:t>contrario</a:t>
            </a:r>
            <a:r>
              <a:rPr dirty="0"/>
              <a:t> </a:t>
            </a:r>
            <a:r>
              <a:rPr dirty="0" err="1"/>
              <a:t>invece</a:t>
            </a:r>
            <a:r>
              <a:rPr dirty="0"/>
              <a:t>, la </a:t>
            </a:r>
            <a:r>
              <a:rPr dirty="0" err="1"/>
              <a:t>maggioranza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strumenti</a:t>
            </a:r>
            <a:r>
              <a:rPr dirty="0"/>
              <a:t> da </a:t>
            </a:r>
            <a:r>
              <a:rPr dirty="0" err="1"/>
              <a:t>riga</a:t>
            </a:r>
            <a:r>
              <a:rPr dirty="0"/>
              <a:t> di </a:t>
            </a:r>
            <a:r>
              <a:rPr dirty="0" err="1"/>
              <a:t>comando</a:t>
            </a:r>
            <a:r>
              <a:rPr dirty="0"/>
              <a:t>, CLI, e shell </a:t>
            </a:r>
            <a:r>
              <a:rPr dirty="0" err="1"/>
              <a:t>possono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classificati</a:t>
            </a:r>
            <a:r>
              <a:rPr dirty="0"/>
              <a:t> </a:t>
            </a:r>
            <a:r>
              <a:rPr dirty="0" err="1"/>
              <a:t>teoricamente</a:t>
            </a:r>
            <a:r>
              <a:rPr dirty="0"/>
              <a:t> come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Vantaggi</a:t>
            </a:r>
            <a:r>
              <a:rPr dirty="0"/>
              <a:t> e </a:t>
            </a:r>
            <a:r>
              <a:rPr dirty="0" err="1"/>
              <a:t>svantaggi</a:t>
            </a:r>
            <a:endParaRPr dirty="0"/>
          </a:p>
          <a:p>
            <a:r>
              <a:rPr dirty="0" err="1"/>
              <a:t>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I </a:t>
            </a:r>
            <a:r>
              <a:rPr dirty="0" err="1"/>
              <a:t>programmi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vengono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macchina</a:t>
            </a:r>
            <a:r>
              <a:rPr dirty="0"/>
              <a:t> </a:t>
            </a:r>
            <a:r>
              <a:rPr dirty="0" err="1"/>
              <a:t>tendono</a:t>
            </a:r>
            <a:r>
              <a:rPr dirty="0"/>
              <a:t> a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veloci</a:t>
            </a:r>
            <a:r>
              <a:rPr dirty="0"/>
              <a:t> del </a:t>
            </a:r>
            <a:r>
              <a:rPr dirty="0" err="1"/>
              <a:t>quelli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. </a:t>
            </a:r>
            <a:r>
              <a:rPr dirty="0" err="1"/>
              <a:t>Questo</a:t>
            </a:r>
            <a:r>
              <a:rPr dirty="0"/>
              <a:t> </a:t>
            </a:r>
            <a:r>
              <a:rPr dirty="0" err="1"/>
              <a:t>accade</a:t>
            </a:r>
            <a:r>
              <a:rPr dirty="0"/>
              <a:t> </a:t>
            </a:r>
            <a:r>
              <a:rPr dirty="0" err="1"/>
              <a:t>perché</a:t>
            </a:r>
            <a:r>
              <a:rPr dirty="0"/>
              <a:t> il </a:t>
            </a:r>
            <a:r>
              <a:rPr dirty="0" err="1"/>
              <a:t>processo</a:t>
            </a:r>
            <a:r>
              <a:rPr dirty="0"/>
              <a:t> di </a:t>
            </a:r>
            <a:r>
              <a:rPr dirty="0" err="1"/>
              <a:t>traduzione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</a:t>
            </a:r>
            <a:r>
              <a:rPr dirty="0" err="1"/>
              <a:t>l'esecuzione</a:t>
            </a:r>
            <a:r>
              <a:rPr dirty="0"/>
              <a:t>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sovraccaricare</a:t>
            </a:r>
            <a:r>
              <a:rPr dirty="0"/>
              <a:t> il </a:t>
            </a:r>
            <a:r>
              <a:rPr dirty="0" err="1"/>
              <a:t>sistema</a:t>
            </a:r>
            <a:r>
              <a:rPr dirty="0"/>
              <a:t>, rallentando il </a:t>
            </a:r>
            <a:r>
              <a:rPr dirty="0" err="1"/>
              <a:t>programma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compilati</a:t>
            </a:r>
            <a:endParaRPr dirty="0"/>
          </a:p>
          <a:p>
            <a:r>
              <a:rPr dirty="0"/>
              <a:t>Gli </a:t>
            </a:r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rilevanti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:</a:t>
            </a:r>
          </a:p>
          <a:p>
            <a:endParaRPr dirty="0"/>
          </a:p>
          <a:p>
            <a:r>
              <a:rPr dirty="0" err="1"/>
              <a:t>Più</a:t>
            </a:r>
            <a:r>
              <a:rPr dirty="0"/>
              <a:t> tempo </a:t>
            </a:r>
            <a:r>
              <a:rPr dirty="0" err="1"/>
              <a:t>necessario</a:t>
            </a:r>
            <a:r>
              <a:rPr dirty="0"/>
              <a:t> per </a:t>
            </a:r>
            <a:r>
              <a:rPr dirty="0" err="1"/>
              <a:t>completare</a:t>
            </a:r>
            <a:r>
              <a:rPr dirty="0"/>
              <a:t> la </a:t>
            </a:r>
            <a:r>
              <a:rPr dirty="0" err="1"/>
              <a:t>fase</a:t>
            </a:r>
            <a:r>
              <a:rPr dirty="0"/>
              <a:t> di </a:t>
            </a:r>
            <a:r>
              <a:rPr dirty="0" err="1"/>
              <a:t>compilazione</a:t>
            </a:r>
            <a:r>
              <a:rPr dirty="0"/>
              <a:t> prima di </a:t>
            </a:r>
            <a:r>
              <a:rPr dirty="0" err="1"/>
              <a:t>poter</a:t>
            </a:r>
            <a:r>
              <a:rPr dirty="0"/>
              <a:t> fare test</a:t>
            </a:r>
          </a:p>
          <a:p>
            <a:r>
              <a:rPr dirty="0" err="1"/>
              <a:t>Dipendenza</a:t>
            </a:r>
            <a:r>
              <a:rPr dirty="0"/>
              <a:t> </a:t>
            </a:r>
            <a:r>
              <a:rPr dirty="0" err="1"/>
              <a:t>dalla</a:t>
            </a:r>
            <a:r>
              <a:rPr dirty="0"/>
              <a:t> </a:t>
            </a:r>
            <a:r>
              <a:rPr dirty="0" err="1"/>
              <a:t>piattaforma</a:t>
            </a:r>
            <a:r>
              <a:rPr dirty="0"/>
              <a:t> del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binario</a:t>
            </a:r>
            <a:r>
              <a:rPr dirty="0"/>
              <a:t> </a:t>
            </a:r>
            <a:r>
              <a:rPr dirty="0" err="1"/>
              <a:t>generato</a:t>
            </a:r>
            <a:endParaRPr dirty="0"/>
          </a:p>
          <a:p>
            <a:r>
              <a:rPr dirty="0" err="1"/>
              <a:t>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I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r>
              <a:rPr dirty="0"/>
              <a:t> </a:t>
            </a:r>
            <a:r>
              <a:rPr dirty="0" err="1"/>
              <a:t>tendono</a:t>
            </a:r>
            <a:r>
              <a:rPr dirty="0"/>
              <a:t> ad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più</a:t>
            </a:r>
            <a:r>
              <a:rPr dirty="0"/>
              <a:t> </a:t>
            </a:r>
            <a:r>
              <a:rPr dirty="0" err="1"/>
              <a:t>flessibili</a:t>
            </a:r>
            <a:r>
              <a:rPr dirty="0"/>
              <a:t>, </a:t>
            </a:r>
            <a:r>
              <a:rPr dirty="0" err="1"/>
              <a:t>offrendo</a:t>
            </a:r>
            <a:r>
              <a:rPr dirty="0"/>
              <a:t> </a:t>
            </a:r>
            <a:r>
              <a:rPr dirty="0" err="1"/>
              <a:t>spesso</a:t>
            </a:r>
            <a:r>
              <a:rPr dirty="0"/>
              <a:t> </a:t>
            </a:r>
            <a:r>
              <a:rPr dirty="0" err="1"/>
              <a:t>caratteristiche</a:t>
            </a:r>
            <a:r>
              <a:rPr dirty="0"/>
              <a:t> come la </a:t>
            </a:r>
            <a:r>
              <a:rPr dirty="0" err="1"/>
              <a:t>tipizzazione</a:t>
            </a:r>
            <a:r>
              <a:rPr dirty="0"/>
              <a:t> </a:t>
            </a:r>
            <a:r>
              <a:rPr dirty="0" err="1"/>
              <a:t>dinamica</a:t>
            </a:r>
            <a:r>
              <a:rPr dirty="0"/>
              <a:t> e </a:t>
            </a:r>
            <a:r>
              <a:rPr dirty="0" err="1"/>
              <a:t>programmi</a:t>
            </a:r>
            <a:r>
              <a:rPr dirty="0"/>
              <a:t> con </a:t>
            </a:r>
            <a:r>
              <a:rPr dirty="0" err="1"/>
              <a:t>minori</a:t>
            </a:r>
            <a:r>
              <a:rPr dirty="0"/>
              <a:t> </a:t>
            </a:r>
            <a:r>
              <a:rPr dirty="0" err="1"/>
              <a:t>dimensioni</a:t>
            </a:r>
            <a:r>
              <a:rPr dirty="0"/>
              <a:t>. </a:t>
            </a:r>
            <a:r>
              <a:rPr dirty="0" err="1"/>
              <a:t>Inoltre</a:t>
            </a:r>
            <a:r>
              <a:rPr dirty="0"/>
              <a:t>, </a:t>
            </a:r>
            <a:r>
              <a:rPr dirty="0" err="1"/>
              <a:t>dato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</a:t>
            </a:r>
            <a:r>
              <a:rPr dirty="0" err="1"/>
              <a:t>interpreti</a:t>
            </a:r>
            <a:r>
              <a:rPr dirty="0"/>
              <a:t> ad </a:t>
            </a:r>
            <a:r>
              <a:rPr dirty="0" err="1"/>
              <a:t>eseguire</a:t>
            </a:r>
            <a:r>
              <a:rPr dirty="0"/>
              <a:t> il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sorgente</a:t>
            </a:r>
            <a:r>
              <a:rPr dirty="0"/>
              <a:t>, il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stesso</a:t>
            </a:r>
            <a:r>
              <a:rPr dirty="0"/>
              <a:t> </a:t>
            </a:r>
            <a:r>
              <a:rPr dirty="0" err="1"/>
              <a:t>risulta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piattaforma</a:t>
            </a:r>
            <a:r>
              <a:rPr dirty="0"/>
              <a:t> </a:t>
            </a:r>
            <a:r>
              <a:rPr dirty="0" err="1"/>
              <a:t>indipendente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Svantaggi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</a:t>
            </a:r>
            <a:r>
              <a:rPr dirty="0"/>
              <a:t> </a:t>
            </a:r>
            <a:r>
              <a:rPr dirty="0" err="1"/>
              <a:t>interpretati</a:t>
            </a:r>
            <a:endParaRPr dirty="0"/>
          </a:p>
          <a:p>
            <a:r>
              <a:rPr dirty="0"/>
              <a:t>Lo </a:t>
            </a:r>
            <a:r>
              <a:rPr dirty="0" err="1"/>
              <a:t>svantaggio</a:t>
            </a:r>
            <a:r>
              <a:rPr dirty="0"/>
              <a:t> </a:t>
            </a:r>
            <a:r>
              <a:rPr dirty="0" err="1"/>
              <a:t>principale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la </a:t>
            </a:r>
            <a:r>
              <a:rPr dirty="0" err="1"/>
              <a:t>velocità</a:t>
            </a:r>
            <a:r>
              <a:rPr dirty="0"/>
              <a:t> di </a:t>
            </a:r>
            <a:r>
              <a:rPr dirty="0" err="1"/>
              <a:t>esecuzione</a:t>
            </a:r>
            <a:r>
              <a:rPr dirty="0"/>
              <a:t> </a:t>
            </a:r>
            <a:r>
              <a:rPr dirty="0" err="1"/>
              <a:t>tipicamente</a:t>
            </a:r>
            <a:r>
              <a:rPr dirty="0"/>
              <a:t> </a:t>
            </a:r>
            <a:r>
              <a:rPr dirty="0" err="1"/>
              <a:t>ridotta</a:t>
            </a:r>
            <a:r>
              <a:rPr dirty="0"/>
              <a:t> rispetto a </a:t>
            </a:r>
            <a:r>
              <a:rPr dirty="0" err="1"/>
              <a:t>quella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linguaggio</a:t>
            </a:r>
            <a:r>
              <a:rPr dirty="0"/>
              <a:t> </a:t>
            </a:r>
            <a:r>
              <a:rPr dirty="0" err="1"/>
              <a:t>compilati</a:t>
            </a:r>
            <a:r>
              <a:rPr dirty="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851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Python rappresenta una delle scelte più intelligenti per chi si avvicina alla programmazione. Creato da Guido van </a:t>
            </a:r>
            <a:r>
              <a:rPr lang="it-IT" dirty="0" err="1"/>
              <a:t>Rossum</a:t>
            </a:r>
            <a:r>
              <a:rPr lang="it-IT" dirty="0"/>
              <a:t> alla fine degli anni '80, questo linguaggio ad alto livello si distingue per una filosofia ben precisa: il codice deve essere leggibile e la semplicità deve prevalere sulla complessità. Quando diciamo che Python è un linguaggio interpretato, intendiamo che non necessita di una fase di compilazione separata: potete scrivere il codice e eseguirlo immediatamente.</a:t>
            </a:r>
          </a:p>
          <a:p>
            <a:r>
              <a:rPr lang="it-IT" dirty="0"/>
              <a:t>La natura dinamica di Python significa che le variabili non hanno bisogno di dichiarazioni di tipo esplicite, rendendo lo sviluppo più fluido e intuitivo. Oggi Python domina in ambiti cruciali come lo sviluppo web con framework come Django e </a:t>
            </a:r>
            <a:r>
              <a:rPr lang="it-IT" dirty="0" err="1"/>
              <a:t>Flask</a:t>
            </a:r>
            <a:r>
              <a:rPr lang="it-IT" dirty="0"/>
              <a:t>, la data science con librerie come </a:t>
            </a:r>
            <a:r>
              <a:rPr lang="it-IT" dirty="0" err="1"/>
              <a:t>pandas</a:t>
            </a:r>
            <a:r>
              <a:rPr lang="it-IT" dirty="0"/>
              <a:t> e </a:t>
            </a:r>
            <a:r>
              <a:rPr lang="it-IT" dirty="0" err="1"/>
              <a:t>numpy</a:t>
            </a:r>
            <a:r>
              <a:rPr lang="it-IT" dirty="0"/>
              <a:t>, lo scripting di sistema per automatizzare processi complessi, e naturalmente l'intelligenza artificiale dove librerie come </a:t>
            </a:r>
            <a:r>
              <a:rPr lang="it-IT" dirty="0" err="1"/>
              <a:t>TensorFlow</a:t>
            </a:r>
            <a:r>
              <a:rPr lang="it-IT" dirty="0"/>
              <a:t> e </a:t>
            </a:r>
            <a:r>
              <a:rPr lang="it-IT" dirty="0" err="1"/>
              <a:t>PyTorch</a:t>
            </a:r>
            <a:r>
              <a:rPr lang="it-IT" dirty="0"/>
              <a:t> hanno reso Python il linguaggio de facto del machine learning.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851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Link video: </a:t>
            </a:r>
          </a:p>
          <a:p>
            <a:r>
              <a:rPr u="sng" dirty="0">
                <a:hlinkClick r:id="rId3"/>
              </a:rPr>
              <a:t>https://www.youtube.com/watch?v=lJGQHtdKIIo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Ogni linguaggio di programmazione ha i suoi mattoni fondamentali, e Python non fa eccezione. I tipi numerici sono rappresentati principalmente da </a:t>
            </a:r>
            <a:r>
              <a:rPr lang="it-IT" dirty="0" err="1"/>
              <a:t>int</a:t>
            </a:r>
            <a:r>
              <a:rPr lang="it-IT" dirty="0"/>
              <a:t> per i numeri interi come 42, -10 o 0, e float per i numeri decimali come 3.14 o -2.5. Python gestisce automaticamente la precisione e la conversione tra questi tipi quando necessario.</a:t>
            </a:r>
          </a:p>
          <a:p>
            <a:r>
              <a:rPr lang="it-IT" dirty="0"/>
              <a:t>Le stringhe, indicate con </a:t>
            </a:r>
            <a:r>
              <a:rPr lang="it-IT" dirty="0" err="1"/>
              <a:t>str</a:t>
            </a:r>
            <a:r>
              <a:rPr lang="it-IT" dirty="0"/>
              <a:t>, racchiudono il testo tra virgolette singole o doppie. I valori booleani </a:t>
            </a:r>
            <a:r>
              <a:rPr lang="it-IT" dirty="0" err="1"/>
              <a:t>bool</a:t>
            </a:r>
            <a:r>
              <a:rPr lang="it-IT" dirty="0"/>
              <a:t> rappresentano la logica binaria con True e False, fondamentali per le decisioni nel codice. Ma la vera potenza di Python emerge con le collezioni: le liste sono sequenze ordinate e modificabili, le </a:t>
            </a:r>
            <a:r>
              <a:rPr lang="it-IT" dirty="0" err="1"/>
              <a:t>tuple</a:t>
            </a:r>
            <a:r>
              <a:rPr lang="it-IT" dirty="0"/>
              <a:t> mantengono l'ordine ma sono immutabili, i set eliminano automaticamente i duplicati, mentre i dizionari associano chiavi a valori creando strutture dati estremamente versatili.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704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sintassi di Python è stata progettata per essere il più vicina possibile al linguaggio naturale. L'assegnazione di variabili è diretta e intuitiva: semplicemente scrivete il nome della variabile, l'operatore di assegnazione =, e il valore. Python determina automaticamente il tipo di dato, liberandovi dalla necessità di dichiarazioni esplicite.</a:t>
            </a:r>
          </a:p>
          <a:p>
            <a:r>
              <a:rPr lang="it-IT" dirty="0"/>
              <a:t>La caratteristica più distintiva di Python è l'uso dell'indentazione per definire i blocchi di codice. Mentre altri linguaggi usano parentesi graffe, Python utilizza gli spazi, rendendo il codice naturalmente leggibile e ben strutturato. Questa scelta non è casuale: forza i programmatori a scrivere codice ordinato e comprensibile.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889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12" name="Autore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Autore e data</a:t>
            </a:r>
          </a:p>
        </p:txBody>
      </p:sp>
      <p:sp>
        <p:nvSpPr>
          <p:cNvPr id="13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100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10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programma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Titolo programma</a:t>
            </a:r>
          </a:p>
        </p:txBody>
      </p:sp>
      <p:sp>
        <p:nvSpPr>
          <p:cNvPr id="109" name="Sottotitolo programm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programma</a:t>
            </a:r>
          </a:p>
        </p:txBody>
      </p:sp>
      <p:sp>
        <p:nvSpPr>
          <p:cNvPr id="110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Argomenti del programma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Dichiarazione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Dettagli informa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Dettagli informazione</a:t>
            </a:r>
          </a:p>
        </p:txBody>
      </p:sp>
      <p:sp>
        <p:nvSpPr>
          <p:cNvPr id="12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zion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Attribuzione</a:t>
            </a:r>
          </a:p>
        </p:txBody>
      </p:sp>
      <p:sp>
        <p:nvSpPr>
          <p:cNvPr id="136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“Citazione degna di nota”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ue meduse su sfondo di colore rosa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Due meduse che si toccano su sfondo di colore blu scuro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Due meduse su sfondo di colore blu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ue meduse che si toccano su sfondo di colore blu 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e meduse che si toccano su sfondo di colore blu 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ore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Autore e data</a:t>
            </a:r>
          </a:p>
        </p:txBody>
      </p:sp>
      <p:sp>
        <p:nvSpPr>
          <p:cNvPr id="23" name="Titolo presenta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Titolo presentazione</a:t>
            </a:r>
          </a:p>
        </p:txBody>
      </p:sp>
      <p:sp>
        <p:nvSpPr>
          <p:cNvPr id="2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presentazione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e meduse su sfondo di colore blu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34" name="Corpo livello uno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Sottotitolo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d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</a:t>
            </a:r>
          </a:p>
        </p:txBody>
      </p:sp>
      <p:sp>
        <p:nvSpPr>
          <p:cNvPr id="4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44" name="Corpo livello uno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e meduse su sfondo di colore rosa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6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ottotitolo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diretta picc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7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7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elenco e dirett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Titolo</a:t>
            </a:r>
          </a:p>
        </p:txBody>
      </p:sp>
      <p:sp>
        <p:nvSpPr>
          <p:cNvPr id="82" name="Corpo livello uno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ottotitolo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Sottotitolo diapositiva</a:t>
            </a:r>
          </a:p>
        </p:txBody>
      </p:sp>
      <p:sp>
        <p:nvSpPr>
          <p:cNvPr id="8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olo sezion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Titolo sezione</a:t>
            </a:r>
          </a:p>
        </p:txBody>
      </p:sp>
      <p:sp>
        <p:nvSpPr>
          <p:cNvPr id="9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Testo elenco puntato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co-design Digitale di Base per i servizi IC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Eco-design Digitale di Base per i servizi ICT</a:t>
            </a:r>
          </a:p>
        </p:txBody>
      </p:sp>
      <p:sp>
        <p:nvSpPr>
          <p:cNvPr id="172" name="Massimo Giaccone, Giugno 20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Massimo Giaccone, Giugno 2025</a:t>
            </a:r>
          </a:p>
        </p:txBody>
      </p:sp>
      <p:sp>
        <p:nvSpPr>
          <p:cNvPr id="173" name="Programmazione in C e Python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Programmazione in C e Python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Installiamo l’edi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Installiamo l’editor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Utenti Window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Utenti</a:t>
            </a:r>
            <a:r>
              <a:rPr dirty="0"/>
              <a:t> Windows</a:t>
            </a:r>
            <a:r>
              <a:rPr lang="it-IT" dirty="0"/>
              <a:t> &amp; Mac</a:t>
            </a:r>
            <a:endParaRPr dirty="0"/>
          </a:p>
        </p:txBody>
      </p:sp>
      <p:sp>
        <p:nvSpPr>
          <p:cNvPr id="268" name="Visual Studio (più pesante, ma tutto inclus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www.python.org</a:t>
            </a:r>
            <a:r>
              <a:rPr lang="it-IT" dirty="0"/>
              <a:t>/</a:t>
            </a:r>
            <a:br>
              <a:rPr dirty="0"/>
            </a:br>
            <a:r>
              <a:rPr lang="it-IT" dirty="0"/>
              <a:t>Installare la versione più recente di Python (3.12.9 preferibile)</a:t>
            </a:r>
            <a:br>
              <a:rPr dirty="0"/>
            </a:br>
            <a:br>
              <a:rPr dirty="0"/>
            </a:br>
            <a:endParaRPr dirty="0"/>
          </a:p>
          <a:p>
            <a:r>
              <a:rPr dirty="0"/>
              <a:t>Visual Studio Code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ome testiamo il compilatore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Come </a:t>
            </a:r>
            <a:r>
              <a:rPr dirty="0" err="1"/>
              <a:t>testiamo</a:t>
            </a:r>
            <a:r>
              <a:rPr dirty="0"/>
              <a:t> </a:t>
            </a:r>
            <a:r>
              <a:rPr lang="it-IT" dirty="0"/>
              <a:t>la PVM</a:t>
            </a:r>
            <a:endParaRPr dirty="0"/>
          </a:p>
        </p:txBody>
      </p:sp>
      <p:sp>
        <p:nvSpPr>
          <p:cNvPr id="286" name="Aprire Terminale/Prompt dei comandi…"/>
          <p:cNvSpPr txBox="1"/>
          <p:nvPr/>
        </p:nvSpPr>
        <p:spPr>
          <a:xfrm>
            <a:off x="1924860" y="4392255"/>
            <a:ext cx="20534279" cy="693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889000" indent="-889000">
              <a:buSzPct val="100000"/>
              <a:buAutoNum type="arabicPeriod"/>
            </a:pPr>
            <a:r>
              <a:rPr dirty="0" err="1"/>
              <a:t>Aprire</a:t>
            </a:r>
            <a:r>
              <a:rPr dirty="0"/>
              <a:t> </a:t>
            </a:r>
            <a:r>
              <a:rPr dirty="0" err="1"/>
              <a:t>Terminale</a:t>
            </a:r>
            <a:r>
              <a:rPr dirty="0"/>
              <a:t>/Prompt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comandi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dirty="0" err="1"/>
              <a:t>Digitare</a:t>
            </a:r>
            <a:r>
              <a:rPr dirty="0"/>
              <a:t> </a:t>
            </a:r>
            <a:r>
              <a:rPr lang="it-IT" dirty="0">
                <a:latin typeface="FreeMono"/>
                <a:ea typeface="FreeMono"/>
                <a:cs typeface="FreeMono"/>
                <a:sym typeface="FreeMono"/>
              </a:rPr>
              <a:t>python3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--version </a:t>
            </a:r>
            <a:br>
              <a:rPr dirty="0">
                <a:latin typeface="FreeMono"/>
                <a:ea typeface="FreeMono"/>
                <a:cs typeface="FreeMono"/>
                <a:sym typeface="FreeMono"/>
              </a:rPr>
            </a:br>
            <a:endParaRPr dirty="0">
              <a:latin typeface="FreeMono"/>
              <a:ea typeface="FreeMono"/>
              <a:cs typeface="FreeMono"/>
              <a:sym typeface="FreeMono"/>
            </a:endParaRPr>
          </a:p>
          <a:p>
            <a:pPr marL="889000" indent="-889000">
              <a:buSzPct val="100000"/>
              <a:buAutoNum type="arabicPeriod"/>
            </a:pPr>
            <a:r>
              <a:rPr dirty="0" err="1"/>
              <a:t>Creare</a:t>
            </a:r>
            <a:r>
              <a:rPr dirty="0"/>
              <a:t> un file con </a:t>
            </a:r>
            <a:r>
              <a:rPr dirty="0" err="1"/>
              <a:t>estensione</a:t>
            </a:r>
            <a:r>
              <a:rPr dirty="0"/>
              <a:t> .</a:t>
            </a:r>
            <a:r>
              <a:rPr lang="it-IT" dirty="0" err="1"/>
              <a:t>py</a:t>
            </a:r>
            <a:br>
              <a:rPr dirty="0"/>
            </a:br>
            <a:endParaRPr dirty="0"/>
          </a:p>
          <a:p>
            <a:pPr marL="889000" indent="-889000">
              <a:buSzPct val="100000"/>
              <a:buAutoNum type="arabicPeriod"/>
            </a:pPr>
            <a:r>
              <a:rPr lang="it-IT" dirty="0"/>
              <a:t>Lanciare il programma </a:t>
            </a:r>
            <a:r>
              <a:rPr dirty="0"/>
              <a:t>con il </a:t>
            </a:r>
            <a:r>
              <a:rPr dirty="0" err="1"/>
              <a:t>comando</a:t>
            </a:r>
            <a:r>
              <a:rPr dirty="0"/>
              <a:t>: </a:t>
            </a:r>
            <a:br>
              <a:rPr dirty="0"/>
            </a:br>
            <a:r>
              <a:rPr lang="it-IT" dirty="0">
                <a:latin typeface="FreeMono"/>
                <a:ea typeface="FreeMono"/>
                <a:cs typeface="FreeMono"/>
                <a:sym typeface="FreeMono"/>
              </a:rPr>
              <a:t>python3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 </a:t>
            </a:r>
            <a:r>
              <a:rPr dirty="0" err="1">
                <a:latin typeface="FreeMono"/>
                <a:ea typeface="FreeMono"/>
                <a:cs typeface="FreeMono"/>
                <a:sym typeface="FreeMono"/>
              </a:rPr>
              <a:t>nome_del_file</a:t>
            </a:r>
            <a:r>
              <a:rPr dirty="0">
                <a:latin typeface="FreeMono"/>
                <a:ea typeface="FreeMono"/>
                <a:cs typeface="FreeMono"/>
                <a:sym typeface="FreeMono"/>
              </a:rPr>
              <a:t>.</a:t>
            </a:r>
            <a:r>
              <a:rPr lang="it-IT" dirty="0" err="1">
                <a:latin typeface="FreeMono"/>
                <a:ea typeface="FreeMono"/>
                <a:cs typeface="FreeMono"/>
                <a:sym typeface="FreeMono"/>
              </a:rPr>
              <a:t>py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IDE/Compilatori on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IDE/</a:t>
            </a:r>
            <a:r>
              <a:rPr dirty="0" err="1"/>
              <a:t>Compilatori</a:t>
            </a:r>
            <a:r>
              <a:rPr dirty="0"/>
              <a:t> online</a:t>
            </a:r>
          </a:p>
        </p:txBody>
      </p:sp>
      <p:sp>
        <p:nvSpPr>
          <p:cNvPr id="289" name="https://www.onlinegdb.com/online_c_compile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www.onlinegdb.com</a:t>
            </a:r>
            <a:r>
              <a:rPr lang="it-IT" dirty="0"/>
              <a:t>/</a:t>
            </a:r>
            <a:r>
              <a:rPr lang="it-IT" dirty="0" err="1"/>
              <a:t>online_python_compiler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74651-8527-086F-74D0-E4570FCC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86E02DA9-897C-60C6-6FB7-A8F8770E33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E1CD01BB-8938-2638-482F-FBF18F210E9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Variabili</a:t>
            </a:r>
            <a:r>
              <a:rPr lang="it-IT" dirty="0"/>
              <a:t> e tipi di dato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CFE09409-8FD9-B4E3-4A18-8077702CB6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 err="1"/>
              <a:t>Variabili</a:t>
            </a:r>
            <a:r>
              <a:rPr dirty="0"/>
              <a:t>: </a:t>
            </a:r>
            <a:r>
              <a:rPr b="0" dirty="0" err="1"/>
              <a:t>locazione</a:t>
            </a:r>
            <a:r>
              <a:rPr b="0" dirty="0"/>
              <a:t> di </a:t>
            </a:r>
            <a:r>
              <a:rPr b="0" dirty="0" err="1"/>
              <a:t>memoria</a:t>
            </a:r>
            <a:r>
              <a:rPr b="0" dirty="0"/>
              <a:t> a cui </a:t>
            </a:r>
            <a:r>
              <a:rPr b="0" dirty="0" err="1"/>
              <a:t>viene</a:t>
            </a:r>
            <a:r>
              <a:rPr b="0" dirty="0"/>
              <a:t> </a:t>
            </a:r>
            <a:r>
              <a:rPr b="0" dirty="0" err="1"/>
              <a:t>associato</a:t>
            </a:r>
            <a:r>
              <a:rPr b="0" dirty="0"/>
              <a:t> un </a:t>
            </a:r>
            <a:r>
              <a:rPr b="0" dirty="0" err="1"/>
              <a:t>nome</a:t>
            </a:r>
            <a:r>
              <a:rPr b="0" dirty="0"/>
              <a:t> e </a:t>
            </a:r>
            <a:r>
              <a:rPr b="0" dirty="0" err="1"/>
              <a:t>che</a:t>
            </a:r>
            <a:r>
              <a:rPr b="0" dirty="0"/>
              <a:t> </a:t>
            </a:r>
            <a:r>
              <a:rPr b="0" dirty="0" err="1"/>
              <a:t>contiene</a:t>
            </a:r>
            <a:r>
              <a:rPr b="0" dirty="0"/>
              <a:t> un </a:t>
            </a:r>
            <a:r>
              <a:rPr b="0" dirty="0" err="1"/>
              <a:t>valore</a:t>
            </a:r>
            <a:r>
              <a:rPr b="0" dirty="0"/>
              <a:t>.</a:t>
            </a:r>
            <a:br>
              <a:rPr b="0" dirty="0"/>
            </a:br>
            <a:endParaRPr lang="it-IT" b="0" dirty="0"/>
          </a:p>
          <a:p>
            <a:r>
              <a:rPr lang="it-IT" b="1" dirty="0"/>
              <a:t>Tipi numerici:</a:t>
            </a:r>
            <a:endParaRPr lang="it-IT" dirty="0"/>
          </a:p>
          <a:p>
            <a:pPr lvl="1"/>
            <a:r>
              <a:rPr lang="it-IT" dirty="0" err="1"/>
              <a:t>int</a:t>
            </a:r>
            <a:r>
              <a:rPr lang="it-IT" dirty="0"/>
              <a:t>: numeri interi (42, -10, 0)</a:t>
            </a:r>
          </a:p>
          <a:p>
            <a:pPr lvl="1"/>
            <a:r>
              <a:rPr lang="it-IT" dirty="0"/>
              <a:t>float: numeri decimali (3.14, -2.5, 1.0)</a:t>
            </a:r>
          </a:p>
          <a:p>
            <a:r>
              <a:rPr lang="it-IT" b="1" dirty="0"/>
              <a:t>Altri tipi fondamentali:</a:t>
            </a:r>
            <a:endParaRPr lang="it-IT" dirty="0"/>
          </a:p>
          <a:p>
            <a:pPr lvl="1"/>
            <a:r>
              <a:rPr lang="it-IT" dirty="0" err="1"/>
              <a:t>str</a:t>
            </a:r>
            <a:r>
              <a:rPr lang="it-IT" dirty="0"/>
              <a:t>: stringhe di testo ("Ciao", 'Python')</a:t>
            </a:r>
          </a:p>
          <a:p>
            <a:pPr lvl="1"/>
            <a:r>
              <a:rPr lang="it-IT" dirty="0" err="1"/>
              <a:t>bool</a:t>
            </a:r>
            <a:r>
              <a:rPr lang="it-IT" dirty="0"/>
              <a:t>: valori booleani (True, False)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9283708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dirty="0" err="1"/>
              <a:t>Variabili</a:t>
            </a:r>
            <a:r>
              <a:rPr lang="it-IT" dirty="0"/>
              <a:t> e tipi di dato</a:t>
            </a:r>
            <a:endParaRPr dirty="0"/>
          </a:p>
        </p:txBody>
      </p:sp>
      <p:sp>
        <p:nvSpPr>
          <p:cNvPr id="247" name="Variabili: locazione di memoria a cui viene associato un nome e che contiene un valo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Variabili</a:t>
            </a:r>
            <a:r>
              <a:rPr dirty="0"/>
              <a:t>: </a:t>
            </a:r>
            <a:r>
              <a:rPr b="0" dirty="0" err="1"/>
              <a:t>locazione</a:t>
            </a:r>
            <a:r>
              <a:rPr b="0" dirty="0"/>
              <a:t> di </a:t>
            </a:r>
            <a:r>
              <a:rPr b="0" dirty="0" err="1"/>
              <a:t>memoria</a:t>
            </a:r>
            <a:r>
              <a:rPr b="0" dirty="0"/>
              <a:t> a cui </a:t>
            </a:r>
            <a:r>
              <a:rPr b="0" dirty="0" err="1"/>
              <a:t>viene</a:t>
            </a:r>
            <a:r>
              <a:rPr b="0" dirty="0"/>
              <a:t> </a:t>
            </a:r>
            <a:r>
              <a:rPr b="0" dirty="0" err="1"/>
              <a:t>associato</a:t>
            </a:r>
            <a:r>
              <a:rPr b="0" dirty="0"/>
              <a:t> un </a:t>
            </a:r>
            <a:r>
              <a:rPr b="0" dirty="0" err="1"/>
              <a:t>nome</a:t>
            </a:r>
            <a:r>
              <a:rPr b="0" dirty="0"/>
              <a:t> e </a:t>
            </a:r>
            <a:r>
              <a:rPr b="0" dirty="0" err="1"/>
              <a:t>che</a:t>
            </a:r>
            <a:r>
              <a:rPr b="0" dirty="0"/>
              <a:t> </a:t>
            </a:r>
            <a:r>
              <a:rPr b="0" dirty="0" err="1"/>
              <a:t>contiene</a:t>
            </a:r>
            <a:r>
              <a:rPr b="0" dirty="0"/>
              <a:t> un </a:t>
            </a:r>
            <a:r>
              <a:rPr b="0" dirty="0" err="1"/>
              <a:t>valore</a:t>
            </a:r>
            <a:r>
              <a:rPr b="0" dirty="0"/>
              <a:t>.</a:t>
            </a:r>
            <a:br>
              <a:rPr b="0" dirty="0"/>
            </a:br>
            <a:endParaRPr lang="it-IT" b="0" dirty="0"/>
          </a:p>
          <a:p>
            <a:pPr marL="558800" lvl="1" indent="0">
              <a:buNone/>
            </a:pPr>
            <a:r>
              <a:rPr lang="it-IT" b="1" dirty="0"/>
              <a:t>Collezioni:</a:t>
            </a:r>
            <a:endParaRPr lang="it-IT" dirty="0"/>
          </a:p>
          <a:p>
            <a:pPr lvl="1"/>
            <a:r>
              <a:rPr lang="it-IT" dirty="0"/>
              <a:t>list: liste ordinate e modificabili [1, 2, 3]</a:t>
            </a:r>
          </a:p>
          <a:p>
            <a:pPr lvl="1"/>
            <a:r>
              <a:rPr lang="it-IT" dirty="0" err="1"/>
              <a:t>tuple</a:t>
            </a:r>
            <a:r>
              <a:rPr lang="it-IT" dirty="0"/>
              <a:t>: </a:t>
            </a:r>
            <a:r>
              <a:rPr lang="it-IT" dirty="0" err="1"/>
              <a:t>tuple</a:t>
            </a:r>
            <a:r>
              <a:rPr lang="it-IT" dirty="0"/>
              <a:t> ordinate ma immutabili (1, 2, 3)</a:t>
            </a:r>
          </a:p>
          <a:p>
            <a:pPr lvl="1"/>
            <a:r>
              <a:rPr lang="it-IT" dirty="0"/>
              <a:t>set: insiemi non ordinati {1, 2, 3}</a:t>
            </a:r>
          </a:p>
          <a:p>
            <a:pPr lvl="1"/>
            <a:r>
              <a:rPr lang="it-IT" dirty="0" err="1"/>
              <a:t>dict</a:t>
            </a:r>
            <a:r>
              <a:rPr lang="it-IT" dirty="0"/>
              <a:t>: dizionari chiave-valore {"nome": "Mario"}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50" name="Comment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Commenti</a:t>
            </a:r>
          </a:p>
        </p:txBody>
      </p:sp>
      <p:sp>
        <p:nvSpPr>
          <p:cNvPr id="251" name="I commenti servono a documentare il codice e non vengono eseguiti."/>
          <p:cNvSpPr txBox="1">
            <a:spLocks noGrp="1"/>
          </p:cNvSpPr>
          <p:nvPr>
            <p:ph type="body" idx="1"/>
          </p:nvPr>
        </p:nvSpPr>
        <p:spPr>
          <a:xfrm>
            <a:off x="1270000" y="3696904"/>
            <a:ext cx="21844000" cy="8432801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6000"/>
            </a:pPr>
            <a:r>
              <a:t> I </a:t>
            </a:r>
            <a:r>
              <a:rPr b="1"/>
              <a:t>commenti</a:t>
            </a:r>
            <a:r>
              <a:t> servono a documentare il codice e non vengono eseguiti.</a:t>
            </a:r>
            <a:br/>
            <a:endParaRPr/>
          </a:p>
        </p:txBody>
      </p:sp>
      <p:sp>
        <p:nvSpPr>
          <p:cNvPr id="253" name="⚠️ È buona prassi commentare  il codice in maniera da  renderlo più leggibile"/>
          <p:cNvSpPr txBox="1"/>
          <p:nvPr/>
        </p:nvSpPr>
        <p:spPr>
          <a:xfrm>
            <a:off x="15550491" y="7993999"/>
            <a:ext cx="8151877" cy="370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7000"/>
              <a:t>⚠️</a:t>
            </a:r>
            <a:br/>
            <a:r>
              <a:rPr i="1"/>
              <a:t>È buona prassi commentare </a:t>
            </a:r>
            <a:br>
              <a:rPr i="1"/>
            </a:br>
            <a:r>
              <a:rPr i="1"/>
              <a:t>il codice in maniera da </a:t>
            </a:r>
            <a:br>
              <a:rPr i="1"/>
            </a:br>
            <a:r>
              <a:rPr i="1"/>
              <a:t>renderlo più leggibile</a:t>
            </a:r>
          </a:p>
        </p:txBody>
      </p:sp>
      <p:pic>
        <p:nvPicPr>
          <p:cNvPr id="3" name="Immagine 2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27215739-FC95-00BD-07D0-DA8D82E81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6169660"/>
            <a:ext cx="11939216" cy="65073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Lessico del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61" name="Costanti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Costanti</a:t>
            </a:r>
          </a:p>
        </p:txBody>
      </p:sp>
      <p:sp>
        <p:nvSpPr>
          <p:cNvPr id="262" name="Una costante è un valore che non cambia durante l'esecuzione del programm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317500" defTabSz="457200">
              <a:spcBef>
                <a:spcPts val="1200"/>
              </a:spcBef>
              <a:buFont typeface="Times Roman"/>
              <a:defRPr sz="5000"/>
            </a:pPr>
            <a:r>
              <a:t>Una </a:t>
            </a:r>
            <a:r>
              <a:rPr b="1"/>
              <a:t>costante</a:t>
            </a:r>
            <a:r>
              <a:t> è un valore che non cambia durante l'esecuzione del programma.</a:t>
            </a:r>
          </a:p>
        </p:txBody>
      </p:sp>
      <p:pic>
        <p:nvPicPr>
          <p:cNvPr id="3" name="Immagine 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29EA4B13-ED2B-D06E-A731-A13ADB3C4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34" y="5646420"/>
            <a:ext cx="13138932" cy="806958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rimo esercizio"/>
          <p:cNvSpPr txBox="1">
            <a:spLocks noGrp="1"/>
          </p:cNvSpPr>
          <p:nvPr>
            <p:ph type="title"/>
          </p:nvPr>
        </p:nvSpPr>
        <p:spPr>
          <a:xfrm>
            <a:off x="7365999" y="-1401688"/>
            <a:ext cx="9652001" cy="3200202"/>
          </a:xfrm>
          <a:prstGeom prst="rect">
            <a:avLst/>
          </a:prstGeom>
        </p:spPr>
        <p:txBody>
          <a:bodyPr/>
          <a:lstStyle/>
          <a:p>
            <a:r>
              <a:t>Primo esercizio</a:t>
            </a:r>
          </a:p>
        </p:txBody>
      </p:sp>
      <p:sp>
        <p:nvSpPr>
          <p:cNvPr id="293" name="Riferiamo la nostra identità al programma…"/>
          <p:cNvSpPr txBox="1">
            <a:spLocks noGrp="1"/>
          </p:cNvSpPr>
          <p:nvPr>
            <p:ph type="body" sz="half" idx="1"/>
          </p:nvPr>
        </p:nvSpPr>
        <p:spPr>
          <a:xfrm>
            <a:off x="5022822" y="1728050"/>
            <a:ext cx="14338356" cy="5664201"/>
          </a:xfrm>
          <a:prstGeom prst="rect">
            <a:avLst/>
          </a:prstGeom>
        </p:spPr>
        <p:txBody>
          <a:bodyPr/>
          <a:lstStyle/>
          <a:p>
            <a:r>
              <a:t>Riferiamo la nostra identità al programma…</a:t>
            </a:r>
          </a:p>
        </p:txBody>
      </p:sp>
      <p:pic>
        <p:nvPicPr>
          <p:cNvPr id="5" name="Immagine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1A3F7663-C37A-BE36-7CF5-A96AB8821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320" y="2401949"/>
            <a:ext cx="18755360" cy="109060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14BF-1803-5109-8930-7E3BA93AD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D99D91C6-252E-6BF9-74C4-C6AE043AB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Sintassi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E3D82398-2591-F143-ABA3-8607E793A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dirty="0"/>
              <a:t>La sintassi di Python è stata progettata per essere il più vicina possibile al linguaggio naturale.</a:t>
            </a:r>
            <a:br>
              <a:rPr lang="it-IT" dirty="0"/>
            </a:br>
            <a:r>
              <a:rPr lang="it-IT" dirty="0"/>
              <a:t> </a:t>
            </a:r>
          </a:p>
          <a:p>
            <a:r>
              <a:rPr lang="it-IT" dirty="0"/>
              <a:t>L'assegnazione di variabili è diretta </a:t>
            </a:r>
            <a:r>
              <a:rPr lang="it-IT"/>
              <a:t>e intuitiva.</a:t>
            </a:r>
            <a:br>
              <a:rPr lang="it-IT"/>
            </a:br>
            <a:endParaRPr lang="it-IT" dirty="0"/>
          </a:p>
          <a:p>
            <a:r>
              <a:rPr lang="it-IT" dirty="0"/>
              <a:t>La caratteristica più distintiva di Python è l'uso dell'indentazione per definire i blocchi di codice.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46358760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iettivi del cors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Obiettivi</a:t>
            </a:r>
            <a:r>
              <a:rPr dirty="0"/>
              <a:t> de</a:t>
            </a:r>
            <a:r>
              <a:rPr lang="it-IT" dirty="0" err="1"/>
              <a:t>lla</a:t>
            </a:r>
            <a:r>
              <a:rPr lang="it-IT" dirty="0"/>
              <a:t> lezione</a:t>
            </a:r>
            <a:endParaRPr dirty="0"/>
          </a:p>
        </p:txBody>
      </p:sp>
      <p:sp>
        <p:nvSpPr>
          <p:cNvPr id="209" name="Strutture di controllo, funzioni e gestione della memoria (C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Acquisire familiarità con la sintassi e i tipi di dato di Python</a:t>
            </a:r>
          </a:p>
          <a:p>
            <a:r>
              <a:rPr lang="it-IT" dirty="0"/>
              <a:t>Comprendere e usare strutture di controllo (</a:t>
            </a:r>
            <a:r>
              <a:rPr lang="it-IT" dirty="0" err="1"/>
              <a:t>if</a:t>
            </a:r>
            <a:r>
              <a:rPr lang="it-IT" dirty="0"/>
              <a:t>, for, </a:t>
            </a:r>
            <a:r>
              <a:rPr lang="it-IT" dirty="0" err="1"/>
              <a:t>while</a:t>
            </a:r>
            <a:r>
              <a:rPr lang="it-IT" dirty="0"/>
              <a:t>)</a:t>
            </a:r>
          </a:p>
          <a:p>
            <a:r>
              <a:rPr lang="it-IT" dirty="0"/>
              <a:t>Scrivere funzioni e utilizzare moduli</a:t>
            </a:r>
          </a:p>
          <a:p>
            <a:r>
              <a:rPr lang="it-IT" dirty="0"/>
              <a:t>Introdurre lo scripting per automatizzare attività comuni</a:t>
            </a:r>
          </a:p>
          <a:p>
            <a:r>
              <a:rPr lang="it-IT" dirty="0"/>
              <a:t>Realizzare semplici analisi su file di testo o CSV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066D8-9CBB-77A3-66A9-5D9992560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11B75B35-D624-7471-2A3A-085BD64E29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AFF99687-BD2C-B33C-C12B-C30C86278CB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Sintassi base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F538B78E-EDA9-8C37-7C9E-A0D85883F7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it-IT" b="1" dirty="0"/>
              <a:t>Assegnazione di variabili:</a:t>
            </a:r>
            <a:endParaRPr lang="it-IT" dirty="0"/>
          </a:p>
          <a:p>
            <a:pPr lvl="1"/>
            <a:r>
              <a:rPr lang="it-IT" dirty="0"/>
              <a:t>x = 10 nome = "Alice" prezzo = 4.99 </a:t>
            </a:r>
            <a:r>
              <a:rPr lang="it-IT" dirty="0" err="1"/>
              <a:t>is_active</a:t>
            </a:r>
            <a:r>
              <a:rPr lang="it-IT" dirty="0"/>
              <a:t> = True</a:t>
            </a:r>
          </a:p>
          <a:p>
            <a:pPr marL="0" indent="0">
              <a:buNone/>
            </a:pPr>
            <a:r>
              <a:rPr lang="it-IT" b="1" dirty="0"/>
              <a:t>Caratteristiche fondamentali:</a:t>
            </a:r>
            <a:endParaRPr lang="it-IT" dirty="0"/>
          </a:p>
          <a:p>
            <a:pPr lvl="1"/>
            <a:r>
              <a:rPr lang="it-IT" b="1" dirty="0"/>
              <a:t>Indentazione obbligatoria</a:t>
            </a:r>
            <a:r>
              <a:rPr lang="it-IT" dirty="0"/>
              <a:t>: Python usa gli spazi invece delle graffe</a:t>
            </a:r>
          </a:p>
          <a:p>
            <a:pPr lvl="1"/>
            <a:r>
              <a:rPr lang="it-IT" b="1" dirty="0"/>
              <a:t>Nessuna dichiarazione di tipo</a:t>
            </a:r>
            <a:r>
              <a:rPr lang="it-IT" dirty="0"/>
              <a:t>: il tipo è determinato automaticamente</a:t>
            </a:r>
          </a:p>
          <a:p>
            <a:pPr lvl="1"/>
            <a:r>
              <a:rPr lang="it-IT" b="1" dirty="0"/>
              <a:t>Case sensitive</a:t>
            </a:r>
            <a:r>
              <a:rPr lang="it-IT" dirty="0"/>
              <a:t>: Nome e nome sono variabili diverse</a:t>
            </a:r>
          </a:p>
          <a:p>
            <a:pPr lvl="1"/>
            <a:r>
              <a:rPr lang="it-IT" b="1" dirty="0"/>
              <a:t>Commenti</a:t>
            </a:r>
            <a:r>
              <a:rPr lang="it-IT" dirty="0"/>
              <a:t>: utilizzare # per commenti su una riga</a:t>
            </a:r>
          </a:p>
          <a:p>
            <a:pPr marL="547624" indent="-547624" defTabSz="2389632">
              <a:spcBef>
                <a:spcPts val="2300"/>
              </a:spcBef>
              <a:defRPr sz="5390" b="1"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20272309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D0C37-C93C-6B78-EDF3-6C9508DE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8BA53CE2-D356-D142-C63E-28B1B0CF2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53045B27-206E-E15F-807A-5D6E53297FA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Operatori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E6DE080C-3BF1-C2BB-965F-8B8D98611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aritmetici: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+ b    # addizione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- b    # sottrazione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* b    # moltiplicazione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/ b    # divisione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** b   # elevamento a potenza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dirty="0"/>
              <a:t>a % b    # modulo (resto della divisione)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</p:txBody>
      </p:sp>
    </p:spTree>
    <p:extLst>
      <p:ext uri="{BB962C8B-B14F-4D97-AF65-F5344CB8AC3E}">
        <p14:creationId xmlns:p14="http://schemas.microsoft.com/office/powerpoint/2010/main" val="21297678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5B5C0-B88F-29B3-4870-6CFFAF455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60CF8FBC-EFDC-0F3A-DAF6-D1D61295B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FA1D18CB-8964-2CF7-F337-F8DA900039A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Operatori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B49887E2-39F1-B1CE-E657-27B9D0DD2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logici: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True and False   # AND logico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True or False    # OR logico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 err="1"/>
              <a:t>not</a:t>
            </a:r>
            <a:r>
              <a:rPr lang="it-IT" sz="4000" dirty="0"/>
              <a:t> True         # NOT logico</a:t>
            </a:r>
            <a:endParaRPr lang="it-IT" sz="4000" b="0" dirty="0"/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endParaRPr lang="it-IT" sz="4000" b="0" dirty="0"/>
          </a:p>
          <a:p>
            <a:pPr marL="547624" indent="-547624" defTabSz="2389632">
              <a:spcBef>
                <a:spcPts val="2300"/>
              </a:spcBef>
              <a:defRPr sz="5390" b="1"/>
            </a:pPr>
            <a:r>
              <a:rPr lang="it-IT" dirty="0"/>
              <a:t>Operatori di confronto: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== b    # uguale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!= b    # diverso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&gt; b     # maggiore</a:t>
            </a:r>
          </a:p>
          <a:p>
            <a:pPr marL="1106424" lvl="1" indent="-547624" defTabSz="2389632">
              <a:spcBef>
                <a:spcPts val="2300"/>
              </a:spcBef>
              <a:defRPr sz="5390" b="1"/>
            </a:pPr>
            <a:r>
              <a:rPr lang="it-IT" sz="4000" dirty="0"/>
              <a:t>a &gt;= b    # maggiore o uguale</a:t>
            </a:r>
            <a:endParaRPr lang="it-IT" sz="4000" b="0" dirty="0"/>
          </a:p>
        </p:txBody>
      </p:sp>
    </p:spTree>
    <p:extLst>
      <p:ext uri="{BB962C8B-B14F-4D97-AF65-F5344CB8AC3E}">
        <p14:creationId xmlns:p14="http://schemas.microsoft.com/office/powerpoint/2010/main" val="91677447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econdo esercizi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Secondo esercizio</a:t>
            </a:r>
          </a:p>
        </p:txBody>
      </p:sp>
      <p:sp>
        <p:nvSpPr>
          <p:cNvPr id="299" name="Dato un numero intero come input, il programma deve restituire prima il suo precedente, poi il suo successivo, infine il doppio del numero inserito."/>
          <p:cNvSpPr txBox="1">
            <a:spLocks noGrp="1"/>
          </p:cNvSpPr>
          <p:nvPr>
            <p:ph type="body" sz="quarter" idx="1"/>
          </p:nvPr>
        </p:nvSpPr>
        <p:spPr>
          <a:xfrm>
            <a:off x="3185802" y="2653109"/>
            <a:ext cx="18012396" cy="3200202"/>
          </a:xfrm>
          <a:prstGeom prst="rect">
            <a:avLst/>
          </a:prstGeom>
        </p:spPr>
        <p:txBody>
          <a:bodyPr/>
          <a:lstStyle/>
          <a:p>
            <a:r>
              <a:rPr dirty="0"/>
              <a:t>Dato un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intero</a:t>
            </a:r>
            <a:r>
              <a:rPr dirty="0"/>
              <a:t> come input, il </a:t>
            </a:r>
            <a:r>
              <a:rPr dirty="0" err="1"/>
              <a:t>programma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restituire</a:t>
            </a:r>
            <a:r>
              <a:rPr dirty="0"/>
              <a:t> prima il </a:t>
            </a:r>
            <a:r>
              <a:rPr dirty="0" err="1"/>
              <a:t>suo</a:t>
            </a:r>
            <a:r>
              <a:rPr dirty="0"/>
              <a:t> </a:t>
            </a:r>
            <a:r>
              <a:rPr dirty="0" err="1"/>
              <a:t>precedente</a:t>
            </a:r>
            <a:r>
              <a:rPr dirty="0"/>
              <a:t>, poi il </a:t>
            </a:r>
            <a:r>
              <a:rPr dirty="0" err="1"/>
              <a:t>suo</a:t>
            </a:r>
            <a:r>
              <a:rPr dirty="0"/>
              <a:t> </a:t>
            </a:r>
            <a:r>
              <a:rPr dirty="0" err="1"/>
              <a:t>successivo</a:t>
            </a:r>
            <a:r>
              <a:rPr dirty="0"/>
              <a:t>, </a:t>
            </a:r>
            <a:r>
              <a:rPr dirty="0" err="1"/>
              <a:t>infine</a:t>
            </a:r>
            <a:r>
              <a:rPr dirty="0"/>
              <a:t> il doppio del </a:t>
            </a:r>
            <a:r>
              <a:rPr dirty="0" err="1"/>
              <a:t>numero</a:t>
            </a:r>
            <a:r>
              <a:rPr dirty="0"/>
              <a:t> </a:t>
            </a:r>
            <a:r>
              <a:rPr dirty="0" err="1"/>
              <a:t>inserito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rzo esercizio"/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Terzo esercizio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Data la seguente formula:…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85802" y="2653109"/>
                <a:ext cx="18012396" cy="9942784"/>
              </a:xfrm>
              <a:prstGeom prst="rect">
                <a:avLst/>
              </a:prstGeom>
            </p:spPr>
            <p:txBody>
              <a:bodyPr/>
              <a:lstStyle/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Data la </a:t>
                </a:r>
                <a:r>
                  <a:rPr dirty="0" err="1"/>
                  <a:t>seguente</a:t>
                </a:r>
                <a:r>
                  <a:rPr dirty="0"/>
                  <a:t> formula:</a:t>
                </a:r>
              </a:p>
              <a:p>
                <a:pPr algn="l" defTabSz="685165">
                  <a:defRPr sz="4482"/>
                </a:pPr>
                <a:endParaRPr dirty="0"/>
              </a:p>
              <a:p>
                <a:pPr defTabSz="685165">
                  <a:defRPr sz="4482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sz="54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sz="54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−32)</m:t>
                      </m:r>
                    </m:oMath>
                  </m:oMathPara>
                </a14:m>
                <a:endParaRPr dirty="0"/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Dove: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- C: </a:t>
                </a:r>
                <a:r>
                  <a:rPr dirty="0" err="1"/>
                  <a:t>gradi</a:t>
                </a:r>
                <a:r>
                  <a:rPr dirty="0"/>
                  <a:t> Celsius;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- F: </a:t>
                </a:r>
                <a:r>
                  <a:rPr dirty="0" err="1"/>
                  <a:t>gradi</a:t>
                </a:r>
                <a:r>
                  <a:rPr dirty="0"/>
                  <a:t> Fahreneit</a:t>
                </a:r>
                <a:br>
                  <a:rPr dirty="0"/>
                </a:br>
                <a:endParaRPr dirty="0"/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/>
                  <a:t>Si </a:t>
                </a:r>
                <a:r>
                  <a:rPr dirty="0" err="1"/>
                  <a:t>scrivi</a:t>
                </a:r>
                <a:r>
                  <a:rPr dirty="0"/>
                  <a:t> un </a:t>
                </a:r>
                <a:r>
                  <a:rPr dirty="0" err="1"/>
                  <a:t>programma</a:t>
                </a:r>
                <a:r>
                  <a:rPr dirty="0"/>
                  <a:t> </a:t>
                </a:r>
                <a:r>
                  <a:rPr dirty="0" err="1"/>
                  <a:t>che</a:t>
                </a:r>
                <a:r>
                  <a:rPr dirty="0"/>
                  <a:t>, </a:t>
                </a:r>
                <a:r>
                  <a:rPr dirty="0" err="1"/>
                  <a:t>preso</a:t>
                </a:r>
                <a:r>
                  <a:rPr dirty="0"/>
                  <a:t> in input la </a:t>
                </a:r>
                <a:r>
                  <a:rPr dirty="0" err="1"/>
                  <a:t>temperatura</a:t>
                </a:r>
                <a:r>
                  <a:rPr dirty="0"/>
                  <a:t> in </a:t>
                </a:r>
                <a:r>
                  <a:rPr dirty="0" err="1"/>
                  <a:t>gradi</a:t>
                </a:r>
                <a:r>
                  <a:rPr dirty="0"/>
                  <a:t> Fahreneit, </a:t>
                </a:r>
                <a:r>
                  <a:rPr dirty="0" err="1"/>
                  <a:t>faccia</a:t>
                </a:r>
                <a:r>
                  <a:rPr dirty="0"/>
                  <a:t> la </a:t>
                </a:r>
                <a:r>
                  <a:rPr dirty="0" err="1"/>
                  <a:t>conversione</a:t>
                </a:r>
                <a:r>
                  <a:rPr dirty="0"/>
                  <a:t> in </a:t>
                </a:r>
                <a:r>
                  <a:rPr dirty="0" err="1"/>
                  <a:t>gradi</a:t>
                </a:r>
                <a:r>
                  <a:rPr dirty="0"/>
                  <a:t> Celsius</a:t>
                </a:r>
              </a:p>
              <a:p>
                <a:pPr algn="l" defTabSz="685165">
                  <a:defRPr sz="4482">
                    <a:latin typeface="Graphik"/>
                    <a:ea typeface="Graphik"/>
                    <a:cs typeface="Graphik"/>
                    <a:sym typeface="Graphik"/>
                  </a:defRPr>
                </a:pPr>
                <a:endParaRPr dirty="0"/>
              </a:p>
              <a:p>
                <a:pPr algn="l" defTabSz="685165">
                  <a:defRPr sz="4482" i="1">
                    <a:latin typeface="Graphik"/>
                    <a:ea typeface="Graphik"/>
                    <a:cs typeface="Graphik"/>
                    <a:sym typeface="Graphik"/>
                  </a:defRPr>
                </a:pPr>
                <a:r>
                  <a:rPr dirty="0" err="1"/>
                  <a:t>Esempio</a:t>
                </a:r>
                <a:r>
                  <a:rPr dirty="0"/>
                  <a:t>: 77 </a:t>
                </a:r>
                <a:r>
                  <a:rPr dirty="0" err="1"/>
                  <a:t>gradi</a:t>
                </a:r>
                <a:r>
                  <a:rPr dirty="0"/>
                  <a:t> Fahreneit —&gt; 25 </a:t>
                </a:r>
                <a:r>
                  <a:rPr dirty="0" err="1"/>
                  <a:t>gradi</a:t>
                </a:r>
                <a:r>
                  <a:rPr dirty="0"/>
                  <a:t> Celsius</a:t>
                </a:r>
              </a:p>
            </p:txBody>
          </p:sp>
        </mc:Choice>
        <mc:Fallback xmlns="">
          <p:sp>
            <p:nvSpPr>
              <p:cNvPr id="308" name="Data la seguente formula: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85802" y="2653109"/>
                <a:ext cx="18012396" cy="9942784"/>
              </a:xfrm>
              <a:prstGeom prst="rect">
                <a:avLst/>
              </a:prstGeom>
              <a:blipFill>
                <a:blip r:embed="rId2"/>
                <a:stretch>
                  <a:fillRect l="-1693" t="-1148" r="-4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4F40-0358-C447-038A-04ACA94D9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C3B89D54-04F1-061D-737D-B66B44AEFB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541CB0B0-3937-221D-E15B-D85BCBA77D1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Sintassi condizionale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C4F364B9-7F5B-68D1-A638-2CDB24D7B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eta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= 18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eta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&gt;= 18: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("Maggiorenne")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("Può votare")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else: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("Minorenne")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77975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81F1-F58D-F6AC-D3B3-62C3C00E9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D8DFA5D7-D179-E62E-480B-561D0B6EF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429A947C-1D74-D5D2-D586-495573C6B1A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Sintassi condizionale multipla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5401C1D9-722E-21CF-0B97-9804BFD1D0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voto = 85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voto &gt;= 90: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("Ottimo")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elif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voto &gt;= 70: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("Buono")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else: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("Sufficiente")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F27417FF-C04A-C59A-0BE1-35AA52DB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90960" y="566928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F06D57-0C65-2EB2-90E7-7F817303034D}"/>
              </a:ext>
            </a:extLst>
          </p:cNvPr>
          <p:cNvSpPr txBox="1"/>
          <p:nvPr/>
        </p:nvSpPr>
        <p:spPr>
          <a:xfrm>
            <a:off x="15788640" y="7151687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42085401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1ADCF-B797-FA22-A58D-A2920CA7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0E798714-A55E-E102-9111-1A0EC9FE7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21A8BCCB-5C85-5AFE-87D8-00A7FD89417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Ciclo for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2EFEB61D-66C2-1623-4601-B83BD4BC6F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Ciclo con range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i in range(5):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f"Numero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: {i}")  # Output: 0, 1, 2, 3, 4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endParaRPr lang="it-IT" sz="400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Ciclo su lista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frutti = ["mela", "banana", "pera"]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frutto in frutti: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40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f"Mi</a:t>
            </a:r>
            <a:r>
              <a:rPr lang="it-IT" sz="40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piace la {frutto}")</a:t>
            </a:r>
            <a:endParaRPr lang="it-IT" sz="40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F27C4812-100C-8FE2-1F20-03B445DF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60" y="806704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C0FE50-5CCD-18ED-6692-43538052221C}"/>
              </a:ext>
            </a:extLst>
          </p:cNvPr>
          <p:cNvSpPr txBox="1"/>
          <p:nvPr/>
        </p:nvSpPr>
        <p:spPr>
          <a:xfrm>
            <a:off x="19536097" y="11007883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35940407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4D5CD-1A8D-EE47-43D0-50006C181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essico del C">
            <a:extLst>
              <a:ext uri="{FF2B5EF4-FFF2-40B4-BE49-F238E27FC236}">
                <a16:creationId xmlns:a16="http://schemas.microsoft.com/office/drawing/2014/main" id="{E6CE47FD-CEB1-ACFD-74D4-5D382A6D9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Lessico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46" name="Variabili">
            <a:extLst>
              <a:ext uri="{FF2B5EF4-FFF2-40B4-BE49-F238E27FC236}">
                <a16:creationId xmlns:a16="http://schemas.microsoft.com/office/drawing/2014/main" id="{93CA73EA-8701-38A4-28D1-9C4D33C8CD2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it-IT" dirty="0"/>
              <a:t>Strutture di controllo – Ciclo </a:t>
            </a:r>
            <a:r>
              <a:rPr lang="it-IT" dirty="0" err="1"/>
              <a:t>while</a:t>
            </a:r>
            <a:endParaRPr dirty="0"/>
          </a:p>
        </p:txBody>
      </p:sp>
      <p:sp>
        <p:nvSpPr>
          <p:cNvPr id="247" name="Variabili: locazione di memoria a cui viene associato un nome e che contiene un valore.…">
            <a:extLst>
              <a:ext uri="{FF2B5EF4-FFF2-40B4-BE49-F238E27FC236}">
                <a16:creationId xmlns:a16="http://schemas.microsoft.com/office/drawing/2014/main" id="{AB8F2052-FC58-5E30-5976-F424CF244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70000" y="3149600"/>
            <a:ext cx="21844000" cy="9550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x = 0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while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x &lt; 5: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f"x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vale {x}")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x += 1  # equivalente a x = x + 1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endParaRPr lang="it-IT" sz="36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Controllo:</a:t>
            </a:r>
            <a:b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</a:b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break: esce dal ciclo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# continue: salta all'iterazione successiva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numeri = [1, 2, 3, 4, 5]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for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in numeri: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if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== 3: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    continue  # salta il 3</a:t>
            </a:r>
          </a:p>
          <a:p>
            <a:pPr marL="0" indent="0" defTabSz="2389632">
              <a:spcBef>
                <a:spcPts val="2300"/>
              </a:spcBef>
              <a:buNone/>
              <a:defRPr sz="5390" b="1"/>
            </a:pP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   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print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(</a:t>
            </a:r>
            <a:r>
              <a:rPr lang="it-IT" sz="3600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num</a:t>
            </a:r>
            <a:r>
              <a:rPr lang="it-IT" sz="3600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)</a:t>
            </a:r>
            <a:endParaRPr lang="it-IT" sz="3600" b="0" dirty="0">
              <a:latin typeface="FreeMono" panose="020F0409020205020404" pitchFamily="49" charset="0"/>
              <a:ea typeface="FreeMono" panose="020F0409020205020404" pitchFamily="49" charset="0"/>
              <a:cs typeface="FreeMono" panose="020F0409020205020404" pitchFamily="49" charset="0"/>
            </a:endParaRPr>
          </a:p>
        </p:txBody>
      </p:sp>
      <p:pic>
        <p:nvPicPr>
          <p:cNvPr id="3" name="Elemento grafico 2" descr="Avviso contorno">
            <a:extLst>
              <a:ext uri="{FF2B5EF4-FFF2-40B4-BE49-F238E27FC236}">
                <a16:creationId xmlns:a16="http://schemas.microsoft.com/office/drawing/2014/main" id="{03B4EC7B-3780-5813-81A9-70E82963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60" y="8067040"/>
            <a:ext cx="4632960" cy="46329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79A60A-36EA-98BA-2AEC-20AA12AECA4A}"/>
              </a:ext>
            </a:extLst>
          </p:cNvPr>
          <p:cNvSpPr txBox="1"/>
          <p:nvPr/>
        </p:nvSpPr>
        <p:spPr>
          <a:xfrm>
            <a:off x="19536097" y="11007883"/>
            <a:ext cx="3577903" cy="11490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it-IT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/>
                <a:ea typeface="Graphik"/>
                <a:cs typeface="Graphik"/>
                <a:sym typeface="Graphik"/>
              </a:rPr>
              <a:t>Indentazione!</a:t>
            </a:r>
          </a:p>
        </p:txBody>
      </p:sp>
    </p:spTree>
    <p:extLst>
      <p:ext uri="{BB962C8B-B14F-4D97-AF65-F5344CB8AC3E}">
        <p14:creationId xmlns:p14="http://schemas.microsoft.com/office/powerpoint/2010/main" val="31895097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7B82B-255A-D53B-50D9-D3C35755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erzo esercizio">
            <a:extLst>
              <a:ext uri="{FF2B5EF4-FFF2-40B4-BE49-F238E27FC236}">
                <a16:creationId xmlns:a16="http://schemas.microsoft.com/office/drawing/2014/main" id="{F0900A61-A62D-A739-4205-4A7F00F119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6000" y="-1401688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Quarto</a:t>
            </a:r>
            <a:r>
              <a:rPr dirty="0"/>
              <a:t> </a:t>
            </a:r>
            <a:r>
              <a:rPr dirty="0" err="1"/>
              <a:t>esercizio</a:t>
            </a:r>
            <a:endParaRPr dirty="0"/>
          </a:p>
        </p:txBody>
      </p:sp>
      <p:sp>
        <p:nvSpPr>
          <p:cNvPr id="308" name="Data la seguente formula:…">
            <a:extLst>
              <a:ext uri="{FF2B5EF4-FFF2-40B4-BE49-F238E27FC236}">
                <a16:creationId xmlns:a16="http://schemas.microsoft.com/office/drawing/2014/main" id="{B200C529-53E7-ABDA-9ED9-AAC25E29F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2160" y="2653109"/>
            <a:ext cx="20147280" cy="994278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l"/>
            <a:r>
              <a:rPr lang="it-IT" dirty="0"/>
              <a:t>Scrivi un programma che: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Chieda all’utente quanti numeri desidera inserire.</a:t>
            </a:r>
          </a:p>
          <a:p>
            <a:pPr algn="l"/>
            <a:r>
              <a:rPr lang="it-IT" dirty="0"/>
              <a:t>Per ciascun numero:</a:t>
            </a:r>
          </a:p>
          <a:p>
            <a:pPr lvl="1" algn="l"/>
            <a:r>
              <a:rPr lang="it-IT" dirty="0"/>
              <a:t>1. Se è positivo e pari, stampa "Positivo e pari".</a:t>
            </a:r>
          </a:p>
          <a:p>
            <a:pPr lvl="1" algn="l"/>
            <a:r>
              <a:rPr lang="it-IT" dirty="0"/>
              <a:t>2. Se è positivo e dispari, stampa "Positivo e dispari".</a:t>
            </a:r>
          </a:p>
          <a:p>
            <a:pPr lvl="1" algn="l"/>
            <a:r>
              <a:rPr lang="it-IT" dirty="0"/>
              <a:t>3. Se è zero, stampa "È zero".</a:t>
            </a:r>
          </a:p>
          <a:p>
            <a:pPr lvl="1" algn="l"/>
            <a:r>
              <a:rPr lang="it-IT" dirty="0"/>
              <a:t>4. Se è negativo, stampa "Numero negativo".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Al termine, stampa:</a:t>
            </a:r>
          </a:p>
          <a:p>
            <a:pPr lvl="1" algn="l"/>
            <a:r>
              <a:rPr lang="it-IT" dirty="0"/>
              <a:t>Il conteggio dei numeri positivi, negativi e pari.</a:t>
            </a:r>
          </a:p>
          <a:p>
            <a:pPr lvl="1" algn="l"/>
            <a:r>
              <a:rPr lang="it-IT" dirty="0"/>
              <a:t>Il totale e la media dei numeri inseriti.</a:t>
            </a:r>
          </a:p>
          <a:p>
            <a:pPr algn="l" defTabSz="685165">
              <a:defRPr sz="4482">
                <a:latin typeface="Graphik"/>
                <a:ea typeface="Graphik"/>
                <a:cs typeface="Graphik"/>
                <a:sym typeface="Graphik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12683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mpilato vs Interpretato"/>
          <p:cNvSpPr txBox="1">
            <a:spLocks noGrp="1"/>
          </p:cNvSpPr>
          <p:nvPr>
            <p:ph type="title"/>
          </p:nvPr>
        </p:nvSpPr>
        <p:spPr>
          <a:xfrm>
            <a:off x="1270000" y="473705"/>
            <a:ext cx="21844000" cy="1557437"/>
          </a:xfrm>
          <a:prstGeom prst="rect">
            <a:avLst/>
          </a:prstGeom>
        </p:spPr>
        <p:txBody>
          <a:bodyPr/>
          <a:lstStyle/>
          <a:p>
            <a:r>
              <a:t>Compilato vs Interpretato</a:t>
            </a:r>
          </a:p>
        </p:txBody>
      </p:sp>
      <p:pic>
        <p:nvPicPr>
          <p:cNvPr id="222" name="filmato-incollato.png" descr="filmato-incolla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62973" y="2899636"/>
            <a:ext cx="10457882" cy="4276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filmato-incollato.png" descr="filmato-incollat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71" y="7197118"/>
            <a:ext cx="10190258" cy="4992292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Fonte: andreaminini.com"/>
          <p:cNvSpPr txBox="1"/>
          <p:nvPr/>
        </p:nvSpPr>
        <p:spPr>
          <a:xfrm>
            <a:off x="522425" y="12703713"/>
            <a:ext cx="5661788" cy="731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 i="1"/>
            </a:lvl1pPr>
          </a:lstStyle>
          <a:p>
            <a:r>
              <a:t>Fonte: andreaminini.com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etting Started with Python. In questo articolo andremo a scaricare… | by  Damiano D'Antuono | Impara Python da zero | Medium">
            <a:extLst>
              <a:ext uri="{FF2B5EF4-FFF2-40B4-BE49-F238E27FC236}">
                <a16:creationId xmlns:a16="http://schemas.microsoft.com/office/drawing/2014/main" id="{376CADF1-2296-8E83-5204-03641147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"/>
          <a:stretch>
            <a:fillRect/>
          </a:stretch>
        </p:blipFill>
        <p:spPr bwMode="auto">
          <a:xfrm>
            <a:off x="20" y="-1270000"/>
            <a:ext cx="24383980" cy="162560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11516"/>
              </a:srgbClr>
            </a:outerShdw>
          </a:effectLst>
        </p:spPr>
      </p:pic>
      <p:sp>
        <p:nvSpPr>
          <p:cNvPr id="1033" name="Text Placeholder 2">
            <a:extLst>
              <a:ext uri="{FF2B5EF4-FFF2-40B4-BE49-F238E27FC236}">
                <a16:creationId xmlns:a16="http://schemas.microsoft.com/office/drawing/2014/main" id="{25300A16-99B7-B46C-4851-1D9CD0B1E4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70000" y="12166600"/>
            <a:ext cx="21844000" cy="694055"/>
          </a:xfrm>
        </p:spPr>
        <p:txBody>
          <a:bodyPr/>
          <a:lstStyle/>
          <a:p>
            <a:endParaRPr lang="en-US"/>
          </a:p>
        </p:txBody>
      </p:sp>
      <p:sp>
        <p:nvSpPr>
          <p:cNvPr id="215" name="Linguaggio C"/>
          <p:cNvSpPr txBox="1">
            <a:spLocks noGrp="1"/>
          </p:cNvSpPr>
          <p:nvPr>
            <p:ph type="title"/>
          </p:nvPr>
        </p:nvSpPr>
        <p:spPr>
          <a:xfrm>
            <a:off x="1270000" y="3289300"/>
            <a:ext cx="21844000" cy="3873500"/>
          </a:xfrm>
        </p:spPr>
        <p:txBody>
          <a:bodyPr anchor="b"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it-IT" dirty="0">
                <a:solidFill>
                  <a:schemeClr val="tx1"/>
                </a:solidFill>
              </a:rPr>
              <a:t>Linguaggio Python</a:t>
            </a:r>
          </a:p>
        </p:txBody>
      </p:sp>
      <p:sp>
        <p:nvSpPr>
          <p:cNvPr id="216" name="Il mattone dei sistemi operativi"/>
          <p:cNvSpPr txBox="1">
            <a:spLocks noGrp="1"/>
          </p:cNvSpPr>
          <p:nvPr>
            <p:ph type="body" sz="quarter" idx="1"/>
          </p:nvPr>
        </p:nvSpPr>
        <p:spPr>
          <a:xfrm>
            <a:off x="1270000" y="6985000"/>
            <a:ext cx="21844000" cy="2514600"/>
          </a:xfrm>
        </p:spPr>
        <p:txBody>
          <a:bodyPr>
            <a:norm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spcAft>
                <a:spcPts val="600"/>
              </a:spcAft>
            </a:pPr>
            <a:endParaRPr lang="it-IT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inguaggio 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Linguaggio</a:t>
            </a:r>
            <a:r>
              <a:rPr dirty="0"/>
              <a:t> </a:t>
            </a:r>
            <a:r>
              <a:rPr lang="it-IT" dirty="0"/>
              <a:t>Python</a:t>
            </a:r>
            <a:endParaRPr dirty="0"/>
          </a:p>
        </p:txBody>
      </p:sp>
      <p:sp>
        <p:nvSpPr>
          <p:cNvPr id="219" name="Cos’è?  Un linguaggio di programmazione compilato, general-purpose e tipizzato staticamente.…"/>
          <p:cNvSpPr txBox="1">
            <a:spLocks noGrp="1"/>
          </p:cNvSpPr>
          <p:nvPr>
            <p:ph type="body" idx="1"/>
          </p:nvPr>
        </p:nvSpPr>
        <p:spPr>
          <a:xfrm>
            <a:off x="1270000" y="3383280"/>
            <a:ext cx="21844000" cy="9316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Ad alto livello</a:t>
            </a:r>
            <a:r>
              <a:rPr lang="it-IT" sz="4000" dirty="0"/>
              <a:t>: sintassi vicina al linguaggio naturale 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Interpretato</a:t>
            </a:r>
            <a:r>
              <a:rPr lang="it-IT" sz="4000" dirty="0"/>
              <a:t>: eseguito direttamente senza compilazione </a:t>
            </a:r>
          </a:p>
          <a:p>
            <a:pPr marL="457200" indent="-317500" defTabSz="457200">
              <a:spcBef>
                <a:spcPts val="1200"/>
              </a:spcBef>
              <a:buFont typeface="Times Roman"/>
              <a:defRPr sz="3600"/>
            </a:pPr>
            <a:r>
              <a:rPr lang="it-IT" sz="4000" b="1" dirty="0"/>
              <a:t>Dinamico</a:t>
            </a:r>
            <a:r>
              <a:rPr lang="it-IT" sz="4000" dirty="0"/>
              <a:t>: tipi di variabili determinati a </a:t>
            </a:r>
            <a:r>
              <a:rPr lang="it-IT" sz="4000" dirty="0" err="1"/>
              <a:t>runtime</a:t>
            </a:r>
            <a:endParaRPr lang="it-IT" sz="4000" dirty="0"/>
          </a:p>
          <a:p>
            <a:pPr marL="139700" indent="0" defTabSz="457200">
              <a:spcBef>
                <a:spcPts val="1200"/>
              </a:spcBef>
              <a:buNone/>
              <a:defRPr sz="3600"/>
            </a:pPr>
            <a:endParaRPr lang="it-IT" sz="4000" dirty="0"/>
          </a:p>
          <a:p>
            <a:pPr marL="0" indent="0">
              <a:buNone/>
            </a:pPr>
            <a:r>
              <a:rPr lang="it-IT" sz="4000" b="1" dirty="0"/>
              <a:t>Ambiti di utilizzo principali:</a:t>
            </a:r>
            <a:endParaRPr lang="it-IT" sz="4000" dirty="0"/>
          </a:p>
          <a:p>
            <a:r>
              <a:rPr lang="it-IT" sz="4000" dirty="0"/>
              <a:t>Sviluppo web (Django, </a:t>
            </a:r>
            <a:r>
              <a:rPr lang="it-IT" sz="4000" dirty="0" err="1"/>
              <a:t>Flask</a:t>
            </a:r>
            <a:r>
              <a:rPr lang="it-IT" sz="4000" dirty="0"/>
              <a:t>)</a:t>
            </a:r>
          </a:p>
          <a:p>
            <a:r>
              <a:rPr lang="it-IT" sz="4000" dirty="0"/>
              <a:t>Data science e analisi dati</a:t>
            </a:r>
          </a:p>
          <a:p>
            <a:r>
              <a:rPr lang="it-IT" sz="4000" dirty="0"/>
              <a:t>Scripting e automazione</a:t>
            </a:r>
          </a:p>
          <a:p>
            <a:r>
              <a:rPr lang="it-IT" sz="4000" dirty="0"/>
              <a:t>Intelligenza artificiale e machine learning</a:t>
            </a:r>
          </a:p>
          <a:p>
            <a:r>
              <a:rPr lang="it-IT" sz="4000" dirty="0"/>
              <a:t>Sviluppo di applicazioni desktop</a:t>
            </a:r>
          </a:p>
          <a:p>
            <a:r>
              <a:rPr lang="it-IT" sz="4000" b="1" dirty="0"/>
              <a:t>Perché Python?</a:t>
            </a:r>
            <a:r>
              <a:rPr lang="it-IT" sz="4000" dirty="0"/>
              <a:t> Sintassi semplice, leggibile e compatta che favorisce la produttività.</a:t>
            </a:r>
          </a:p>
          <a:p>
            <a:pPr marL="139700" indent="0" defTabSz="457200">
              <a:spcBef>
                <a:spcPts val="1200"/>
              </a:spcBef>
              <a:buNone/>
              <a:defRPr sz="3600"/>
            </a:pPr>
            <a:endParaRPr sz="4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iao mondo!"/>
          <p:cNvSpPr txBox="1">
            <a:spLocks noGrp="1"/>
          </p:cNvSpPr>
          <p:nvPr>
            <p:ph type="title"/>
          </p:nvPr>
        </p:nvSpPr>
        <p:spPr>
          <a:xfrm>
            <a:off x="1270000" y="-24582"/>
            <a:ext cx="21844000" cy="2631388"/>
          </a:xfrm>
          <a:prstGeom prst="rect">
            <a:avLst/>
          </a:prstGeom>
        </p:spPr>
        <p:txBody>
          <a:bodyPr/>
          <a:lstStyle/>
          <a:p>
            <a:r>
              <a:t>Ciao mondo!</a:t>
            </a:r>
          </a:p>
        </p:txBody>
      </p:sp>
      <p:sp>
        <p:nvSpPr>
          <p:cNvPr id="229" name="#include &lt;stdio.h&gt;…"/>
          <p:cNvSpPr txBox="1"/>
          <p:nvPr/>
        </p:nvSpPr>
        <p:spPr>
          <a:xfrm>
            <a:off x="1" y="5744875"/>
            <a:ext cx="24383999" cy="2226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lvl="2" defTabSz="457200">
              <a:spcBef>
                <a:spcPts val="0"/>
              </a:spcBef>
              <a:defRPr sz="8000"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it-IT" sz="13800" dirty="0" err="1">
                <a:solidFill>
                  <a:schemeClr val="accent1">
                    <a:lumOff val="13575"/>
                  </a:schemeClr>
                </a:solidFill>
              </a:rPr>
              <a:t>print</a:t>
            </a:r>
            <a:r>
              <a:rPr lang="it-IT" sz="13800" dirty="0"/>
              <a:t>(</a:t>
            </a:r>
            <a:r>
              <a:rPr lang="it-IT" sz="13800" dirty="0">
                <a:solidFill>
                  <a:schemeClr val="accent5">
                    <a:hueOff val="128995"/>
                    <a:satOff val="10158"/>
                    <a:lumOff val="-13824"/>
                  </a:schemeClr>
                </a:solidFill>
              </a:rPr>
              <a:t>“Hello world!”</a:t>
            </a:r>
            <a:r>
              <a:rPr lang="it-IT" sz="13800" dirty="0"/>
              <a:t>);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32" name="Dall’editing alla compilazio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Dall’editing alla compilazione</a:t>
            </a:r>
          </a:p>
        </p:txBody>
      </p:sp>
      <p:sp>
        <p:nvSpPr>
          <p:cNvPr id="233" name="1. Editing: il programmatore scrive il codice usando un editor (es. nano, o IDE come Visual Studio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defTabSz="438911">
              <a:spcBef>
                <a:spcPts val="1100"/>
              </a:spcBef>
              <a:defRPr sz="5952" spc="0"/>
            </a:pPr>
            <a:r>
              <a:rPr dirty="0">
                <a:latin typeface="+mn-ea"/>
                <a:ea typeface="+mn-ea"/>
              </a:rPr>
              <a:t>1. </a:t>
            </a:r>
            <a:r>
              <a:rPr b="1" dirty="0">
                <a:latin typeface="+mn-ea"/>
                <a:ea typeface="+mn-ea"/>
              </a:rPr>
              <a:t>Editing:</a:t>
            </a:r>
            <a:r>
              <a:rPr dirty="0">
                <a:latin typeface="+mn-ea"/>
                <a:ea typeface="+mn-ea"/>
              </a:rPr>
              <a:t> il </a:t>
            </a:r>
            <a:r>
              <a:rPr dirty="0" err="1">
                <a:latin typeface="+mn-ea"/>
                <a:ea typeface="+mn-ea"/>
              </a:rPr>
              <a:t>programmatore</a:t>
            </a:r>
            <a:r>
              <a:rPr dirty="0">
                <a:latin typeface="+mn-ea"/>
                <a:ea typeface="+mn-ea"/>
              </a:rPr>
              <a:t> scrive il </a:t>
            </a:r>
            <a:r>
              <a:rPr dirty="0" err="1">
                <a:latin typeface="+mn-ea"/>
                <a:ea typeface="+mn-ea"/>
              </a:rPr>
              <a:t>codice</a:t>
            </a:r>
            <a:r>
              <a:rPr dirty="0">
                <a:latin typeface="+mn-ea"/>
                <a:ea typeface="+mn-ea"/>
              </a:rPr>
              <a:t> </a:t>
            </a:r>
            <a:r>
              <a:rPr dirty="0" err="1">
                <a:latin typeface="+mn-ea"/>
                <a:ea typeface="+mn-ea"/>
              </a:rPr>
              <a:t>usando</a:t>
            </a:r>
            <a:r>
              <a:rPr dirty="0">
                <a:latin typeface="+mn-ea"/>
                <a:ea typeface="+mn-ea"/>
              </a:rPr>
              <a:t> un editor (es. nano, o IDE come Visual Studio)</a:t>
            </a:r>
            <a:br>
              <a:rPr dirty="0">
                <a:latin typeface="+mn-ea"/>
                <a:ea typeface="+mn-ea"/>
              </a:rPr>
            </a:br>
            <a:endParaRPr dirty="0">
              <a:latin typeface="+mn-ea"/>
              <a:ea typeface="+mn-ea"/>
            </a:endParaRPr>
          </a:p>
          <a:p>
            <a:r>
              <a:rPr dirty="0">
                <a:latin typeface="+mn-ea"/>
                <a:ea typeface="+mn-ea"/>
              </a:rPr>
              <a:t>2. </a:t>
            </a:r>
            <a:r>
              <a:rPr lang="it-IT" b="1" dirty="0" err="1">
                <a:latin typeface="+mn-ea"/>
                <a:ea typeface="+mn-ea"/>
              </a:rPr>
              <a:t>Parsing</a:t>
            </a:r>
            <a:r>
              <a:rPr b="1" dirty="0">
                <a:latin typeface="+mn-ea"/>
                <a:ea typeface="+mn-ea"/>
              </a:rPr>
              <a:t>:</a:t>
            </a:r>
            <a:r>
              <a:rPr dirty="0">
                <a:latin typeface="+mn-ea"/>
                <a:ea typeface="+mn-ea"/>
              </a:rPr>
              <a:t> </a:t>
            </a:r>
            <a:r>
              <a:rPr lang="it-IT" dirty="0">
                <a:latin typeface="+mn-ea"/>
                <a:ea typeface="+mn-ea"/>
              </a:rPr>
              <a:t>Il file 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.</a:t>
            </a:r>
            <a:r>
              <a:rPr lang="it-IT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py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dirty="0">
                <a:latin typeface="+mn-ea"/>
                <a:ea typeface="+mn-ea"/>
              </a:rPr>
              <a:t>viene letto dall'interprete Python.</a:t>
            </a:r>
          </a:p>
          <a:p>
            <a:r>
              <a:rPr lang="it-IT" dirty="0">
                <a:latin typeface="+mn-ea"/>
                <a:ea typeface="+mn-ea"/>
              </a:rPr>
              <a:t>Il codice viene </a:t>
            </a:r>
            <a:r>
              <a:rPr lang="it-IT" b="1" dirty="0">
                <a:latin typeface="+mn-ea"/>
                <a:ea typeface="+mn-ea"/>
              </a:rPr>
              <a:t>analizzato sintatticamente</a:t>
            </a:r>
            <a:r>
              <a:rPr lang="it-IT" dirty="0">
                <a:latin typeface="+mn-ea"/>
                <a:ea typeface="+mn-ea"/>
              </a:rPr>
              <a:t> per verificare che la grammatica del linguaggio sia corretta.</a:t>
            </a:r>
          </a:p>
          <a:p>
            <a:endParaRPr lang="it-IT" dirty="0">
              <a:latin typeface="+mn-ea"/>
              <a:ea typeface="+mn-ea"/>
            </a:endParaRPr>
          </a:p>
          <a:p>
            <a:r>
              <a:rPr lang="it-IT" dirty="0">
                <a:latin typeface="+mn-ea"/>
                <a:ea typeface="+mn-ea"/>
                <a:cs typeface="FreeMono"/>
                <a:sym typeface="FreeMono"/>
              </a:rPr>
              <a:t>3</a:t>
            </a:r>
            <a:r>
              <a:rPr lang="it-IT" dirty="0">
                <a:latin typeface="+mn-ea"/>
                <a:ea typeface="+mn-ea"/>
              </a:rPr>
              <a:t>.</a:t>
            </a:r>
            <a:r>
              <a:rPr lang="it-IT" b="1" dirty="0">
                <a:latin typeface="+mn-ea"/>
                <a:ea typeface="+mn-ea"/>
              </a:rPr>
              <a:t> Compilazione in </a:t>
            </a:r>
            <a:r>
              <a:rPr lang="it-IT" b="1" dirty="0" err="1">
                <a:latin typeface="+mn-ea"/>
                <a:ea typeface="+mn-ea"/>
              </a:rPr>
              <a:t>bytecode</a:t>
            </a:r>
            <a:endParaRPr lang="it-IT" b="1" dirty="0">
              <a:latin typeface="+mn-ea"/>
              <a:ea typeface="+mn-ea"/>
            </a:endParaRPr>
          </a:p>
          <a:p>
            <a:r>
              <a:rPr lang="it-IT" dirty="0">
                <a:latin typeface="+mn-ea"/>
                <a:ea typeface="+mn-ea"/>
              </a:rPr>
              <a:t>Il codice sorgente viene </a:t>
            </a:r>
            <a:r>
              <a:rPr lang="it-IT" b="1" dirty="0">
                <a:latin typeface="+mn-ea"/>
                <a:ea typeface="+mn-ea"/>
              </a:rPr>
              <a:t>compilato in </a:t>
            </a:r>
            <a:r>
              <a:rPr lang="it-IT" b="1" dirty="0" err="1">
                <a:latin typeface="+mn-ea"/>
                <a:ea typeface="+mn-ea"/>
              </a:rPr>
              <a:t>bytecode</a:t>
            </a:r>
            <a:r>
              <a:rPr lang="it-IT" dirty="0">
                <a:latin typeface="+mn-ea"/>
                <a:ea typeface="+mn-ea"/>
              </a:rPr>
              <a:t>, una rappresentazione intermedia e ottimizzata.</a:t>
            </a:r>
          </a:p>
          <a:p>
            <a:r>
              <a:rPr lang="it-IT" dirty="0">
                <a:latin typeface="+mn-ea"/>
                <a:ea typeface="+mn-ea"/>
              </a:rPr>
              <a:t>Questo </a:t>
            </a:r>
            <a:r>
              <a:rPr lang="it-IT" dirty="0" err="1">
                <a:latin typeface="+mn-ea"/>
                <a:ea typeface="+mn-ea"/>
              </a:rPr>
              <a:t>bytecode</a:t>
            </a:r>
            <a:r>
              <a:rPr lang="it-IT" dirty="0">
                <a:latin typeface="+mn-ea"/>
                <a:ea typeface="+mn-ea"/>
              </a:rPr>
              <a:t> è salvato in file 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.</a:t>
            </a:r>
            <a:r>
              <a:rPr lang="it-IT" dirty="0" err="1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pyc</a:t>
            </a:r>
            <a:r>
              <a:rPr lang="it-IT" dirty="0">
                <a:latin typeface="FreeMono" panose="020F0409020205020404" pitchFamily="49" charset="0"/>
                <a:ea typeface="FreeMono" panose="020F0409020205020404" pitchFamily="49" charset="0"/>
                <a:cs typeface="FreeMono" panose="020F0409020205020404" pitchFamily="49" charset="0"/>
              </a:rPr>
              <a:t> </a:t>
            </a:r>
            <a:r>
              <a:rPr lang="it-IT" dirty="0">
                <a:latin typeface="+mn-ea"/>
                <a:ea typeface="+mn-ea"/>
              </a:rPr>
              <a:t>all'interno della cartella __</a:t>
            </a:r>
            <a:r>
              <a:rPr lang="it-IT" dirty="0" err="1">
                <a:latin typeface="+mn-ea"/>
                <a:ea typeface="+mn-ea"/>
              </a:rPr>
              <a:t>pycache</a:t>
            </a:r>
            <a:r>
              <a:rPr lang="it-IT" dirty="0">
                <a:latin typeface="+mn-ea"/>
                <a:ea typeface="+mn-ea"/>
              </a:rPr>
              <a:t>__.</a:t>
            </a:r>
          </a:p>
          <a:p>
            <a:pPr defTabSz="438911">
              <a:spcBef>
                <a:spcPts val="1100"/>
              </a:spcBef>
              <a:defRPr sz="5952" spc="0"/>
            </a:pPr>
            <a:endParaRPr dirty="0">
              <a:latin typeface="+mn-ea"/>
              <a:ea typeface="+mn-ea"/>
              <a:cs typeface="FreeMono"/>
              <a:sym typeface="FreeMono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36" name="Dal linking al loading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Dal linking al loading</a:t>
            </a:r>
          </a:p>
        </p:txBody>
      </p:sp>
      <p:sp>
        <p:nvSpPr>
          <p:cNvPr id="237" name="4. Linking: il linker collega il file oggetto con le librerie necessarie, producendo un eseguibile (di default a.out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4. </a:t>
            </a:r>
            <a:r>
              <a:rPr lang="it-IT" b="1" dirty="0"/>
              <a:t>Interpretazione del </a:t>
            </a:r>
            <a:r>
              <a:rPr lang="it-IT" b="1" dirty="0" err="1"/>
              <a:t>bytecode</a:t>
            </a:r>
            <a:endParaRPr lang="it-IT" b="1" dirty="0"/>
          </a:p>
          <a:p>
            <a:r>
              <a:rPr lang="it-IT" dirty="0"/>
              <a:t>Il </a:t>
            </a:r>
            <a:r>
              <a:rPr lang="it-IT" dirty="0" err="1"/>
              <a:t>bytecode</a:t>
            </a:r>
            <a:r>
              <a:rPr lang="it-IT" dirty="0"/>
              <a:t> viene </a:t>
            </a:r>
            <a:r>
              <a:rPr lang="it-IT" b="1" dirty="0"/>
              <a:t>interpretato dalla Python Virtual Machine (PVM)</a:t>
            </a:r>
            <a:r>
              <a:rPr lang="it-IT" dirty="0"/>
              <a:t>.</a:t>
            </a:r>
          </a:p>
          <a:p>
            <a:r>
              <a:rPr lang="it-IT" dirty="0"/>
              <a:t>La PVM esegue istruzione per istruzione traducendo il </a:t>
            </a:r>
            <a:r>
              <a:rPr lang="it-IT" dirty="0" err="1"/>
              <a:t>bytecode</a:t>
            </a:r>
            <a:r>
              <a:rPr lang="it-IT" dirty="0"/>
              <a:t> in comandi macchina a </a:t>
            </a:r>
            <a:r>
              <a:rPr lang="it-IT" dirty="0" err="1"/>
              <a:t>runtime</a:t>
            </a:r>
            <a:r>
              <a:rPr lang="it-IT" dirty="0"/>
              <a:t>.</a:t>
            </a:r>
          </a:p>
          <a:p>
            <a:r>
              <a:rPr lang="it-IT" dirty="0"/>
              <a:t>5. </a:t>
            </a:r>
            <a:r>
              <a:rPr lang="it-IT" b="1" dirty="0"/>
              <a:t>(Facoltativo) Import e caricamento moduli</a:t>
            </a:r>
          </a:p>
          <a:p>
            <a:r>
              <a:rPr lang="it-IT" dirty="0"/>
              <a:t>Se nel programma sono presenti import, i moduli vengono localizzati, caricati e compilati se necessario.</a:t>
            </a:r>
          </a:p>
          <a:p>
            <a:pPr defTabSz="457200">
              <a:spcBef>
                <a:spcPts val="1200"/>
              </a:spcBef>
              <a:defRPr sz="6200" spc="0"/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asi di esecuzione di un programm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Fasi di esecuzione di un programma</a:t>
            </a:r>
          </a:p>
        </p:txBody>
      </p:sp>
      <p:sp>
        <p:nvSpPr>
          <p:cNvPr id="240" name="Esecuzion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Esecuzione</a:t>
            </a:r>
          </a:p>
        </p:txBody>
      </p:sp>
      <p:sp>
        <p:nvSpPr>
          <p:cNvPr id="241" name="6. Esecuzione: la CPU esegue il programma, istruzione per istruzione"/>
          <p:cNvSpPr txBox="1">
            <a:spLocks noGrp="1"/>
          </p:cNvSpPr>
          <p:nvPr>
            <p:ph type="body" sz="quarter" idx="1"/>
          </p:nvPr>
        </p:nvSpPr>
        <p:spPr>
          <a:xfrm>
            <a:off x="1270000" y="4267200"/>
            <a:ext cx="21844000" cy="246036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sz="6700" spc="0"/>
            </a:pPr>
            <a:r>
              <a:t>6. </a:t>
            </a:r>
            <a:r>
              <a:rPr b="1"/>
              <a:t>Esecuzione</a:t>
            </a:r>
            <a:r>
              <a:t>: la CPU esegue il programma, istruzione per istruzione</a:t>
            </a:r>
          </a:p>
        </p:txBody>
      </p:sp>
      <p:sp>
        <p:nvSpPr>
          <p:cNvPr id="243" name="Esempio:"/>
          <p:cNvSpPr txBox="1"/>
          <p:nvPr/>
        </p:nvSpPr>
        <p:spPr>
          <a:xfrm>
            <a:off x="3404731" y="9430403"/>
            <a:ext cx="3464688" cy="1147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spcBef>
                <a:spcPts val="1200"/>
              </a:spcBef>
              <a:defRPr sz="6200" i="1"/>
            </a:lvl1pPr>
          </a:lstStyle>
          <a:p>
            <a:r>
              <a:t>Esempio:</a:t>
            </a:r>
          </a:p>
        </p:txBody>
      </p:sp>
      <p:pic>
        <p:nvPicPr>
          <p:cNvPr id="3" name="Immagine 2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CD668257-B77E-F443-EDB1-78E019EF0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30" y="4857300"/>
            <a:ext cx="14237970" cy="98462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2398</Words>
  <Application>Microsoft Macintosh PowerPoint</Application>
  <PresentationFormat>Personalizzato</PresentationFormat>
  <Paragraphs>239</Paragraphs>
  <Slides>29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8" baseType="lpstr">
      <vt:lpstr>Arial</vt:lpstr>
      <vt:lpstr>Cambria Math</vt:lpstr>
      <vt:lpstr>FreeMono</vt:lpstr>
      <vt:lpstr>Graphik</vt:lpstr>
      <vt:lpstr>Graphik Semibold</vt:lpstr>
      <vt:lpstr>Graphik-Medium</vt:lpstr>
      <vt:lpstr>Helvetica Neue</vt:lpstr>
      <vt:lpstr>Times Roman</vt:lpstr>
      <vt:lpstr>31_ColorGradientLight</vt:lpstr>
      <vt:lpstr>Eco-design Digitale di Base per i servizi ICT</vt:lpstr>
      <vt:lpstr>Obiettivi della lezione</vt:lpstr>
      <vt:lpstr>Compilato vs Interpretato</vt:lpstr>
      <vt:lpstr>Linguaggio Python</vt:lpstr>
      <vt:lpstr>Linguaggio Python</vt:lpstr>
      <vt:lpstr>Ciao mondo!</vt:lpstr>
      <vt:lpstr>Fasi di esecuzione di un programma</vt:lpstr>
      <vt:lpstr>Fasi di esecuzione di un programma</vt:lpstr>
      <vt:lpstr>Fasi di esecuzione di un programma</vt:lpstr>
      <vt:lpstr>Installiamo l’editor</vt:lpstr>
      <vt:lpstr>Utenti Windows &amp; Mac</vt:lpstr>
      <vt:lpstr>Come testiamo la PVM</vt:lpstr>
      <vt:lpstr>IDE/Compilatori online</vt:lpstr>
      <vt:lpstr>Lessico Python</vt:lpstr>
      <vt:lpstr>Lessico Python</vt:lpstr>
      <vt:lpstr>Lessico Python</vt:lpstr>
      <vt:lpstr>Lessico Python</vt:lpstr>
      <vt:lpstr>Primo esercizio</vt:lpstr>
      <vt:lpstr>Sintassi Python</vt:lpstr>
      <vt:lpstr>Lessico Python</vt:lpstr>
      <vt:lpstr>Lessico Python</vt:lpstr>
      <vt:lpstr>Lessico Python</vt:lpstr>
      <vt:lpstr>Secondo esercizio</vt:lpstr>
      <vt:lpstr>Terzo esercizio</vt:lpstr>
      <vt:lpstr>Lessico Python</vt:lpstr>
      <vt:lpstr>Lessico Python</vt:lpstr>
      <vt:lpstr>Lessico Python</vt:lpstr>
      <vt:lpstr>Lessico Python</vt:lpstr>
      <vt:lpstr>Quarto esercizio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Massimo Giaccone</cp:lastModifiedBy>
  <cp:revision>5</cp:revision>
  <dcterms:modified xsi:type="dcterms:W3CDTF">2025-06-15T21:10:53Z</dcterms:modified>
</cp:coreProperties>
</file>