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8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87086"/>
  </p:normalViewPr>
  <p:slideViewPr>
    <p:cSldViewPr snapToGrid="0">
      <p:cViewPr varScale="1">
        <p:scale>
          <a:sx n="25" d="100"/>
          <a:sy n="25" d="100"/>
        </p:scale>
        <p:origin x="18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oriainformatica.it/applicazioni/linguaggi-di-programmazione?view=article&amp;id=368:1996-java&amp;catid=67" TargetMode="External"/><Relationship Id="rId3" Type="http://schemas.openxmlformats.org/officeDocument/2006/relationships/hyperlink" Target="https://www.storiainformatica.it/applicazioni/linguaggi-di-programmazione?view=article&amp;id=346:1959-cobol&amp;catid=67" TargetMode="External"/><Relationship Id="rId7" Type="http://schemas.openxmlformats.org/officeDocument/2006/relationships/hyperlink" Target="https://www.storiainformatica.it/applicazioni/linguaggi-di-programmazione?view=article&amp;id=358:1983-c-e-visual-c&amp;catid=67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storiainformatica.it/applicazioni/linguaggi-di-programmazione?view=article&amp;id=355:1973-c&amp;catid=67" TargetMode="External"/><Relationship Id="rId11" Type="http://schemas.openxmlformats.org/officeDocument/2006/relationships/hyperlink" Target="https://www.storiainformatica.it/applicazioni/linguaggi-di-programmazione?view=article&amp;id=353:1972-prolog&amp;catid=67" TargetMode="External"/><Relationship Id="rId5" Type="http://schemas.openxmlformats.org/officeDocument/2006/relationships/hyperlink" Target="https://www.storiainformatica.it/applicazioni/linguaggi-di-programmazione?view=article&amp;id=357:1980-ada&amp;catid=67" TargetMode="External"/><Relationship Id="rId10" Type="http://schemas.openxmlformats.org/officeDocument/2006/relationships/hyperlink" Target="https://www.storiainformatica.it/applicazioni/linguaggi-di-programmazione?view=article&amp;id=344:1958-lisp&amp;catid=67" TargetMode="External"/><Relationship Id="rId4" Type="http://schemas.openxmlformats.org/officeDocument/2006/relationships/hyperlink" Target="https://www.storiainformatica.it/applicazioni/linguaggi-di-programmazione?view=article&amp;id=351:1970-pascal&amp;catid=67" TargetMode="External"/><Relationship Id="rId9" Type="http://schemas.openxmlformats.org/officeDocument/2006/relationships/hyperlink" Target="https://www.storiainformatica.it/applicazioni/linguaggi-di-programmazione?view=article&amp;id=369:2001-net-e-i-linguaggi-del-framework&amp;catid=67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JGQHtdKIIo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200" b="1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procedurale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 il codice è suddiviso in </a:t>
            </a:r>
            <a:r>
              <a:rPr lang="it-IT" sz="2200" b="0" i="1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subroutine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(funzioni e/o procedure) che eseguono specifici compiti, consentendo, solitamente, di sfruttare i pericolosi salti condizionali (</a:t>
            </a:r>
            <a:r>
              <a:rPr lang="it-IT" sz="2200" b="0" i="0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aka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go-to). La suddivisione in funzioni (o procedure) è pensata per ridurre la complessità del programma nel suo complesso, adottato la strategia del divide-et-impera ed abbracciando un’astrazione di tipo </a:t>
            </a:r>
            <a:r>
              <a:rPr lang="it-IT" sz="2200" b="0" i="1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funzionale 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 cui è sufficiente conoscere solo l’interfaccia della procedura tralasciandone i dettagli implementativi. La definizione “procedurale” deriva dal linguaggio </a:t>
            </a:r>
            <a:r>
              <a:rPr lang="it-IT" sz="2200" b="0" i="0" u="none" strike="noStrik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COBOL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che è stato il primo ad utilizzare questo concetto;</a:t>
            </a:r>
          </a:p>
          <a:p>
            <a:r>
              <a:rPr lang="it-IT" sz="2200" b="1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strutturata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 in pratica una </a:t>
            </a:r>
            <a:r>
              <a:rPr lang="it-IT" sz="2200" b="0" i="1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programmazione procedurale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epurata dei salti condizionali. La possibilità di realizzare tutto quello che è possibile con i linguaggi procedurali senza l’uso dei pericolosi salti condizionali è dimostrato nel teorema dei due matematici italiani </a:t>
            </a:r>
            <a:r>
              <a:rPr lang="it-IT" sz="2200" b="1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Böhm-</a:t>
            </a:r>
            <a:r>
              <a:rPr lang="it-IT" sz="2200" b="1" i="0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Jacopini</a:t>
            </a:r>
            <a:r>
              <a:rPr lang="it-IT" sz="2200" b="0" i="1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 qualsiasi algoritmo può essere trasformato in un algoritmo equivalente composto soltanto di combinazioni di sequenze, selezioni e iterazioni (eliminando, quindi, la necessità dei salti condizionati)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Rientrano in questa categoria alcuni dei più celebri linguaggi di programmazione: da </a:t>
            </a:r>
            <a:r>
              <a:rPr lang="it-IT" sz="2200" b="0" i="0" u="none" strike="noStrik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Pascal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ad </a:t>
            </a:r>
            <a:r>
              <a:rPr lang="it-IT" sz="2200" b="0" i="0" u="none" strike="noStrik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al </a:t>
            </a:r>
            <a:r>
              <a:rPr lang="it-IT" sz="2200" b="0" i="0" u="none" strike="noStrik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</a:p>
          <a:p>
            <a:r>
              <a:rPr lang="it-IT" sz="2200" b="1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orientata agli oggetti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(OOP - Object </a:t>
            </a:r>
            <a:r>
              <a:rPr lang="it-IT" sz="2200" b="0" i="0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Oriented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Programming): in questo caso il fulcro dell’intero programma è la </a:t>
            </a:r>
            <a:r>
              <a:rPr lang="it-IT" sz="2200" b="0" i="1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classe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(e la relativa </a:t>
            </a:r>
            <a:r>
              <a:rPr lang="it-IT" sz="2200" b="0" i="1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interfaccia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 composta da attributi e metodi funzionali. L’istanza di una classe è definita </a:t>
            </a:r>
            <a:r>
              <a:rPr lang="it-IT" sz="2200" b="1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oggetto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ovvero una entità con uno specifico stato. Un linguaggio per essere definito “orientato agli oggetti” deve contemplare tre proprietà fondamentali: </a:t>
            </a:r>
            <a:r>
              <a:rPr lang="it-IT" sz="2200" b="0" i="1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incapsulamento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 </a:t>
            </a:r>
            <a:r>
              <a:rPr lang="it-IT" sz="2200" b="0" i="1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ereditarietà 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lang="it-IT" sz="2200" b="0" i="1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polimorfismo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L’obiettivo è quello di realizzare la cosiddetta </a:t>
            </a:r>
            <a:r>
              <a:rPr lang="it-IT" sz="2200" b="0" i="1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astrazione dei dati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soffermandosi sulle informazioni essenziali. Tra i linguaggi più celebri troviamo: </a:t>
            </a:r>
            <a:r>
              <a:rPr lang="it-IT" sz="2200" b="0" i="0" u="none" strike="noStrik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C++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 </a:t>
            </a:r>
            <a:r>
              <a:rPr lang="it-IT" sz="2200" b="0" i="1" u="none" strike="noStrik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it-IT" sz="2200" b="0" i="1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 </a:t>
            </a:r>
            <a:r>
              <a:rPr lang="it-IT" sz="2200" b="0" i="1" u="none" strike="noStrik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C#</a:t>
            </a:r>
            <a:r>
              <a:rPr lang="it-IT" sz="2200" b="0" i="1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it-IT" sz="2200" b="0" i="0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ecc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…;</a:t>
            </a:r>
          </a:p>
          <a:p>
            <a:r>
              <a:rPr lang="it-IT" sz="2200" b="1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dichiarativa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 in questo paradigma la programmazione si sviluppa utilizzando elementi caratteristici della sfera matematica:</a:t>
            </a:r>
          </a:p>
          <a:p>
            <a:pPr lvl="1"/>
            <a:r>
              <a:rPr lang="it-IT" sz="2200" b="1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programmazione funzionale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si basa sull’utilizzo di </a:t>
            </a:r>
            <a:r>
              <a:rPr lang="it-IT" sz="2200" b="0" i="1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funzioni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it-IT" sz="2200" b="0" i="1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matematiche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Il linguaggio più noto è il </a:t>
            </a:r>
            <a:r>
              <a:rPr lang="it-IT" sz="2200" b="0" i="0" u="none" strike="noStrik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LISP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utilizzato fortemente nell’ambito dell’intelligenza artificiale;</a:t>
            </a:r>
          </a:p>
          <a:p>
            <a:pPr lvl="1"/>
            <a:r>
              <a:rPr lang="it-IT" sz="2200" b="1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programmazione logica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si basa sulla logica del primo ordine sia per rappresentare sia per elaborare l’informazione, e si scompone in </a:t>
            </a:r>
            <a:r>
              <a:rPr lang="it-IT" sz="2200" b="0" i="1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Programmazione logica induttiva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e </a:t>
            </a:r>
            <a:r>
              <a:rPr lang="it-IT" sz="2200" b="0" i="1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Programmazione logica abduttiva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Il linguaggio più affermato in tale ambito è il </a:t>
            </a:r>
            <a:r>
              <a:rPr lang="it-IT" sz="2200" b="0" i="0" u="sng" strike="noStrik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Prolog</a:t>
            </a:r>
            <a:r>
              <a:rPr lang="it-IT" sz="2200" b="0" i="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1738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6" name="Shape 2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Qualsiasi</a:t>
            </a:r>
            <a:r>
              <a:rPr dirty="0"/>
              <a:t> </a:t>
            </a:r>
            <a:r>
              <a:rPr dirty="0" err="1"/>
              <a:t>programma</a:t>
            </a:r>
            <a:r>
              <a:rPr dirty="0"/>
              <a:t> 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/>
              <a:t>costituito</a:t>
            </a:r>
            <a:r>
              <a:rPr dirty="0"/>
              <a:t> da un </a:t>
            </a:r>
            <a:r>
              <a:rPr dirty="0" err="1"/>
              <a:t>insieme</a:t>
            </a:r>
            <a:r>
              <a:rPr dirty="0"/>
              <a:t> di </a:t>
            </a:r>
            <a:r>
              <a:rPr dirty="0" err="1"/>
              <a:t>istruzioni</a:t>
            </a:r>
            <a:r>
              <a:rPr dirty="0"/>
              <a:t>,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tratti</a:t>
            </a:r>
            <a:r>
              <a:rPr dirty="0"/>
              <a:t> di </a:t>
            </a:r>
            <a:r>
              <a:rPr dirty="0" err="1"/>
              <a:t>sommare</a:t>
            </a:r>
            <a:r>
              <a:rPr dirty="0"/>
              <a:t> due numeri o di </a:t>
            </a:r>
            <a:r>
              <a:rPr dirty="0" err="1"/>
              <a:t>inviare</a:t>
            </a:r>
            <a:r>
              <a:rPr dirty="0"/>
              <a:t> </a:t>
            </a:r>
            <a:r>
              <a:rPr dirty="0" err="1"/>
              <a:t>richieste</a:t>
            </a:r>
            <a:r>
              <a:rPr dirty="0"/>
              <a:t> di </a:t>
            </a:r>
            <a:r>
              <a:rPr dirty="0" err="1"/>
              <a:t>dati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internet. </a:t>
            </a:r>
            <a:r>
              <a:rPr dirty="0" err="1"/>
              <a:t>Compilatori</a:t>
            </a:r>
            <a:r>
              <a:rPr dirty="0"/>
              <a:t> e </a:t>
            </a:r>
            <a:r>
              <a:rPr dirty="0" err="1"/>
              <a:t>interpreti</a:t>
            </a:r>
            <a:r>
              <a:rPr dirty="0"/>
              <a:t> </a:t>
            </a:r>
            <a:r>
              <a:rPr dirty="0" err="1"/>
              <a:t>partono</a:t>
            </a:r>
            <a:r>
              <a:rPr dirty="0"/>
              <a:t> da un </a:t>
            </a:r>
            <a:r>
              <a:rPr dirty="0" err="1"/>
              <a:t>codice</a:t>
            </a:r>
            <a:r>
              <a:rPr dirty="0"/>
              <a:t> </a:t>
            </a:r>
            <a:r>
              <a:rPr dirty="0" err="1"/>
              <a:t>leggibile</a:t>
            </a:r>
            <a:r>
              <a:rPr dirty="0"/>
              <a:t> da </a:t>
            </a:r>
            <a:r>
              <a:rPr dirty="0" err="1"/>
              <a:t>una</a:t>
            </a:r>
            <a:r>
              <a:rPr dirty="0"/>
              <a:t> persona e lo </a:t>
            </a:r>
            <a:r>
              <a:rPr dirty="0" err="1"/>
              <a:t>convertono</a:t>
            </a:r>
            <a:r>
              <a:rPr dirty="0"/>
              <a:t> in </a:t>
            </a:r>
            <a:r>
              <a:rPr dirty="0" err="1"/>
              <a:t>una</a:t>
            </a:r>
            <a:r>
              <a:rPr dirty="0"/>
              <a:t> forma </a:t>
            </a:r>
            <a:r>
              <a:rPr dirty="0" err="1"/>
              <a:t>adatta</a:t>
            </a:r>
            <a:r>
              <a:rPr dirty="0"/>
              <a:t> ad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letta</a:t>
            </a:r>
            <a:r>
              <a:rPr dirty="0"/>
              <a:t> da un computer.</a:t>
            </a:r>
          </a:p>
          <a:p>
            <a:endParaRPr dirty="0"/>
          </a:p>
          <a:p>
            <a:r>
              <a:rPr dirty="0"/>
              <a:t>Nel </a:t>
            </a:r>
            <a:r>
              <a:rPr dirty="0" err="1"/>
              <a:t>linguaggio</a:t>
            </a:r>
            <a:r>
              <a:rPr dirty="0"/>
              <a:t> </a:t>
            </a:r>
            <a:r>
              <a:rPr dirty="0" err="1"/>
              <a:t>compilato</a:t>
            </a:r>
            <a:r>
              <a:rPr dirty="0"/>
              <a:t>, la </a:t>
            </a:r>
            <a:r>
              <a:rPr dirty="0" err="1"/>
              <a:t>macchina</a:t>
            </a:r>
            <a:r>
              <a:rPr dirty="0"/>
              <a:t> </a:t>
            </a:r>
            <a:r>
              <a:rPr dirty="0" err="1"/>
              <a:t>svolge</a:t>
            </a:r>
            <a:r>
              <a:rPr dirty="0"/>
              <a:t> </a:t>
            </a:r>
            <a:r>
              <a:rPr dirty="0" err="1"/>
              <a:t>direttamente</a:t>
            </a:r>
            <a:r>
              <a:rPr dirty="0"/>
              <a:t> </a:t>
            </a:r>
            <a:r>
              <a:rPr dirty="0" err="1"/>
              <a:t>l'operazione</a:t>
            </a:r>
            <a:r>
              <a:rPr dirty="0"/>
              <a:t> di </a:t>
            </a:r>
            <a:r>
              <a:rPr dirty="0" err="1"/>
              <a:t>traduzione</a:t>
            </a:r>
            <a:r>
              <a:rPr dirty="0"/>
              <a:t>. Nel </a:t>
            </a:r>
            <a:r>
              <a:rPr dirty="0" err="1"/>
              <a:t>linguaggio</a:t>
            </a:r>
            <a:r>
              <a:rPr dirty="0"/>
              <a:t> </a:t>
            </a:r>
            <a:r>
              <a:rPr dirty="0" err="1"/>
              <a:t>interpretato</a:t>
            </a:r>
            <a:r>
              <a:rPr dirty="0"/>
              <a:t>, la </a:t>
            </a:r>
            <a:r>
              <a:rPr dirty="0" err="1"/>
              <a:t>fonte</a:t>
            </a:r>
            <a:r>
              <a:rPr dirty="0"/>
              <a:t> del </a:t>
            </a:r>
            <a:r>
              <a:rPr dirty="0" err="1"/>
              <a:t>codice</a:t>
            </a:r>
            <a:r>
              <a:rPr dirty="0"/>
              <a:t> non </a:t>
            </a:r>
            <a:r>
              <a:rPr dirty="0" err="1"/>
              <a:t>viene</a:t>
            </a:r>
            <a:r>
              <a:rPr dirty="0"/>
              <a:t> </a:t>
            </a:r>
            <a:r>
              <a:rPr dirty="0" err="1"/>
              <a:t>tradotta</a:t>
            </a:r>
            <a:r>
              <a:rPr dirty="0"/>
              <a:t> </a:t>
            </a:r>
            <a:r>
              <a:rPr dirty="0" err="1"/>
              <a:t>direttamente</a:t>
            </a:r>
            <a:r>
              <a:rPr dirty="0"/>
              <a:t> </a:t>
            </a:r>
            <a:r>
              <a:rPr dirty="0" err="1"/>
              <a:t>dalla</a:t>
            </a:r>
            <a:r>
              <a:rPr dirty="0"/>
              <a:t> </a:t>
            </a:r>
            <a:r>
              <a:rPr dirty="0" err="1"/>
              <a:t>macchina</a:t>
            </a:r>
            <a:r>
              <a:rPr dirty="0"/>
              <a:t>. In </a:t>
            </a:r>
            <a:r>
              <a:rPr dirty="0" err="1"/>
              <a:t>questo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 </a:t>
            </a:r>
            <a:r>
              <a:rPr dirty="0" err="1"/>
              <a:t>è</a:t>
            </a:r>
            <a:r>
              <a:rPr dirty="0"/>
              <a:t> un </a:t>
            </a:r>
            <a:r>
              <a:rPr dirty="0" err="1"/>
              <a:t>programma</a:t>
            </a:r>
            <a:r>
              <a:rPr dirty="0"/>
              <a:t> </a:t>
            </a:r>
            <a:r>
              <a:rPr dirty="0" err="1"/>
              <a:t>diverso</a:t>
            </a:r>
            <a:r>
              <a:rPr dirty="0"/>
              <a:t>, </a:t>
            </a:r>
            <a:r>
              <a:rPr dirty="0" err="1"/>
              <a:t>detto</a:t>
            </a:r>
            <a:r>
              <a:rPr dirty="0"/>
              <a:t> </a:t>
            </a:r>
            <a:r>
              <a:rPr dirty="0" err="1"/>
              <a:t>interprete</a:t>
            </a:r>
            <a:r>
              <a:rPr dirty="0"/>
              <a:t>,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legge</a:t>
            </a:r>
            <a:r>
              <a:rPr dirty="0"/>
              <a:t> ed </a:t>
            </a:r>
            <a:r>
              <a:rPr dirty="0" err="1"/>
              <a:t>esegue</a:t>
            </a:r>
            <a:r>
              <a:rPr dirty="0"/>
              <a:t> il </a:t>
            </a:r>
            <a:r>
              <a:rPr dirty="0" err="1"/>
              <a:t>codice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Ok… ma </a:t>
            </a:r>
            <a:r>
              <a:rPr dirty="0" err="1"/>
              <a:t>cosa</a:t>
            </a:r>
            <a:r>
              <a:rPr dirty="0"/>
              <a:t> </a:t>
            </a:r>
            <a:r>
              <a:rPr dirty="0" err="1"/>
              <a:t>vuol</a:t>
            </a:r>
            <a:r>
              <a:rPr dirty="0"/>
              <a:t> dire </a:t>
            </a:r>
            <a:r>
              <a:rPr dirty="0" err="1"/>
              <a:t>realmente</a:t>
            </a:r>
            <a:r>
              <a:rPr dirty="0"/>
              <a:t>?</a:t>
            </a:r>
          </a:p>
          <a:p>
            <a:endParaRPr dirty="0"/>
          </a:p>
          <a:p>
            <a:r>
              <a:rPr dirty="0" err="1"/>
              <a:t>Immagina</a:t>
            </a:r>
            <a:r>
              <a:rPr dirty="0"/>
              <a:t> di </a:t>
            </a:r>
            <a:r>
              <a:rPr dirty="0" err="1"/>
              <a:t>voler</a:t>
            </a:r>
            <a:r>
              <a:rPr dirty="0"/>
              <a:t> </a:t>
            </a:r>
            <a:r>
              <a:rPr dirty="0" err="1"/>
              <a:t>preparare</a:t>
            </a:r>
            <a:r>
              <a:rPr dirty="0"/>
              <a:t> </a:t>
            </a:r>
            <a:r>
              <a:rPr dirty="0" err="1"/>
              <a:t>dell'hummus</a:t>
            </a:r>
            <a:r>
              <a:rPr dirty="0"/>
              <a:t> </a:t>
            </a:r>
            <a:r>
              <a:rPr dirty="0" err="1"/>
              <a:t>seguendo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ricetta</a:t>
            </a:r>
            <a:r>
              <a:rPr dirty="0"/>
              <a:t> </a:t>
            </a:r>
            <a:r>
              <a:rPr dirty="0" err="1"/>
              <a:t>scritta</a:t>
            </a:r>
            <a:r>
              <a:rPr dirty="0"/>
              <a:t> in </a:t>
            </a:r>
            <a:r>
              <a:rPr dirty="0" err="1"/>
              <a:t>greco</a:t>
            </a:r>
            <a:r>
              <a:rPr dirty="0"/>
              <a:t> antico. Ci </a:t>
            </a:r>
            <a:r>
              <a:rPr dirty="0" err="1"/>
              <a:t>sono</a:t>
            </a:r>
            <a:r>
              <a:rPr dirty="0"/>
              <a:t> due </a:t>
            </a:r>
            <a:r>
              <a:rPr dirty="0" err="1"/>
              <a:t>modi</a:t>
            </a:r>
            <a:r>
              <a:rPr dirty="0"/>
              <a:t> in cui </a:t>
            </a:r>
            <a:r>
              <a:rPr dirty="0" err="1"/>
              <a:t>puoi</a:t>
            </a:r>
            <a:r>
              <a:rPr dirty="0"/>
              <a:t> </a:t>
            </a:r>
            <a:r>
              <a:rPr dirty="0" err="1"/>
              <a:t>farlo</a:t>
            </a:r>
            <a:r>
              <a:rPr dirty="0"/>
              <a:t>, non </a:t>
            </a:r>
            <a:r>
              <a:rPr dirty="0" err="1"/>
              <a:t>conoscendo</a:t>
            </a:r>
            <a:r>
              <a:rPr dirty="0"/>
              <a:t> il </a:t>
            </a:r>
            <a:r>
              <a:rPr dirty="0" err="1"/>
              <a:t>greco</a:t>
            </a:r>
            <a:r>
              <a:rPr dirty="0"/>
              <a:t> antico.</a:t>
            </a:r>
          </a:p>
          <a:p>
            <a:endParaRPr dirty="0"/>
          </a:p>
          <a:p>
            <a:r>
              <a:rPr dirty="0"/>
              <a:t>Il primo 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qualcuno</a:t>
            </a:r>
            <a:r>
              <a:rPr dirty="0"/>
              <a:t> </a:t>
            </a:r>
            <a:r>
              <a:rPr dirty="0" err="1"/>
              <a:t>traduca</a:t>
            </a:r>
            <a:r>
              <a:rPr dirty="0"/>
              <a:t> la </a:t>
            </a:r>
            <a:r>
              <a:rPr dirty="0" err="1"/>
              <a:t>ricetta</a:t>
            </a:r>
            <a:r>
              <a:rPr dirty="0"/>
              <a:t> in </a:t>
            </a:r>
            <a:r>
              <a:rPr dirty="0" err="1"/>
              <a:t>italiano</a:t>
            </a:r>
            <a:r>
              <a:rPr dirty="0"/>
              <a:t> per </a:t>
            </a:r>
            <a:r>
              <a:rPr dirty="0" err="1"/>
              <a:t>te</a:t>
            </a:r>
            <a:r>
              <a:rPr dirty="0"/>
              <a:t>. Poi </a:t>
            </a:r>
            <a:r>
              <a:rPr dirty="0" err="1"/>
              <a:t>sarai</a:t>
            </a:r>
            <a:r>
              <a:rPr dirty="0"/>
              <a:t> in </a:t>
            </a:r>
            <a:r>
              <a:rPr dirty="0" err="1"/>
              <a:t>grado</a:t>
            </a:r>
            <a:r>
              <a:rPr dirty="0"/>
              <a:t> di </a:t>
            </a:r>
            <a:r>
              <a:rPr dirty="0" err="1"/>
              <a:t>leggere</a:t>
            </a:r>
            <a:r>
              <a:rPr dirty="0"/>
              <a:t> la </a:t>
            </a:r>
            <a:r>
              <a:rPr dirty="0" err="1"/>
              <a:t>ricetta</a:t>
            </a:r>
            <a:r>
              <a:rPr dirty="0"/>
              <a:t> in </a:t>
            </a:r>
            <a:r>
              <a:rPr dirty="0" err="1"/>
              <a:t>versione</a:t>
            </a:r>
            <a:r>
              <a:rPr dirty="0"/>
              <a:t> </a:t>
            </a:r>
            <a:r>
              <a:rPr dirty="0" err="1"/>
              <a:t>italiana</a:t>
            </a:r>
            <a:r>
              <a:rPr dirty="0"/>
              <a:t> (</a:t>
            </a:r>
            <a:r>
              <a:rPr dirty="0" err="1"/>
              <a:t>tu</a:t>
            </a:r>
            <a:r>
              <a:rPr dirty="0"/>
              <a:t> e </a:t>
            </a:r>
            <a:r>
              <a:rPr dirty="0" err="1"/>
              <a:t>chiunque</a:t>
            </a:r>
            <a:r>
              <a:rPr dirty="0"/>
              <a:t> </a:t>
            </a:r>
            <a:r>
              <a:rPr dirty="0" err="1"/>
              <a:t>altro</a:t>
            </a:r>
            <a:r>
              <a:rPr dirty="0"/>
              <a:t> </a:t>
            </a:r>
            <a:r>
              <a:rPr dirty="0" err="1"/>
              <a:t>conosca</a:t>
            </a:r>
            <a:r>
              <a:rPr dirty="0"/>
              <a:t> </a:t>
            </a:r>
            <a:r>
              <a:rPr dirty="0" err="1"/>
              <a:t>l'italiano</a:t>
            </a:r>
            <a:r>
              <a:rPr dirty="0"/>
              <a:t>) e </a:t>
            </a:r>
            <a:r>
              <a:rPr dirty="0" err="1"/>
              <a:t>preparare</a:t>
            </a:r>
            <a:r>
              <a:rPr dirty="0"/>
              <a:t> </a:t>
            </a:r>
            <a:r>
              <a:rPr dirty="0" err="1"/>
              <a:t>l'hummus</a:t>
            </a:r>
            <a:r>
              <a:rPr dirty="0"/>
              <a:t>. Pensa a </a:t>
            </a:r>
            <a:r>
              <a:rPr dirty="0" err="1"/>
              <a:t>questa</a:t>
            </a:r>
            <a:r>
              <a:rPr dirty="0"/>
              <a:t> </a:t>
            </a:r>
            <a:r>
              <a:rPr dirty="0" err="1"/>
              <a:t>ricetta</a:t>
            </a:r>
            <a:r>
              <a:rPr dirty="0"/>
              <a:t> </a:t>
            </a:r>
            <a:r>
              <a:rPr dirty="0" err="1"/>
              <a:t>tradotta</a:t>
            </a:r>
            <a:r>
              <a:rPr dirty="0"/>
              <a:t> come </a:t>
            </a:r>
            <a:r>
              <a:rPr dirty="0" err="1"/>
              <a:t>alla</a:t>
            </a:r>
            <a:r>
              <a:rPr dirty="0"/>
              <a:t> </a:t>
            </a:r>
            <a:r>
              <a:rPr dirty="0" err="1"/>
              <a:t>versione</a:t>
            </a:r>
            <a:r>
              <a:rPr dirty="0"/>
              <a:t> </a:t>
            </a:r>
            <a:r>
              <a:rPr dirty="0" err="1"/>
              <a:t>compilata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Il secondo modo 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tu</a:t>
            </a:r>
            <a:r>
              <a:rPr dirty="0"/>
              <a:t> </a:t>
            </a:r>
            <a:r>
              <a:rPr dirty="0" err="1"/>
              <a:t>abbia</a:t>
            </a:r>
            <a:r>
              <a:rPr dirty="0"/>
              <a:t> un </a:t>
            </a:r>
            <a:r>
              <a:rPr dirty="0" err="1"/>
              <a:t>amico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conosce</a:t>
            </a:r>
            <a:r>
              <a:rPr dirty="0"/>
              <a:t> il </a:t>
            </a:r>
            <a:r>
              <a:rPr dirty="0" err="1"/>
              <a:t>greco</a:t>
            </a:r>
            <a:r>
              <a:rPr dirty="0"/>
              <a:t> antico. Quando sei pronto a </a:t>
            </a:r>
            <a:r>
              <a:rPr dirty="0" err="1"/>
              <a:t>preparare</a:t>
            </a:r>
            <a:r>
              <a:rPr dirty="0"/>
              <a:t> </a:t>
            </a:r>
            <a:r>
              <a:rPr dirty="0" err="1"/>
              <a:t>l'hummus</a:t>
            </a:r>
            <a:r>
              <a:rPr dirty="0"/>
              <a:t>, il </a:t>
            </a:r>
            <a:r>
              <a:rPr dirty="0" err="1"/>
              <a:t>tuo</a:t>
            </a:r>
            <a:r>
              <a:rPr dirty="0"/>
              <a:t> </a:t>
            </a:r>
            <a:r>
              <a:rPr dirty="0" err="1"/>
              <a:t>amico</a:t>
            </a:r>
            <a:r>
              <a:rPr dirty="0"/>
              <a:t> </a:t>
            </a:r>
            <a:r>
              <a:rPr dirty="0" err="1"/>
              <a:t>può</a:t>
            </a:r>
            <a:r>
              <a:rPr dirty="0"/>
              <a:t> </a:t>
            </a:r>
            <a:r>
              <a:rPr dirty="0" err="1"/>
              <a:t>sedersi</a:t>
            </a:r>
            <a:r>
              <a:rPr dirty="0"/>
              <a:t> </a:t>
            </a:r>
            <a:r>
              <a:rPr dirty="0" err="1"/>
              <a:t>accanto</a:t>
            </a:r>
            <a:r>
              <a:rPr dirty="0"/>
              <a:t> a </a:t>
            </a:r>
            <a:r>
              <a:rPr dirty="0" err="1"/>
              <a:t>te</a:t>
            </a:r>
            <a:r>
              <a:rPr dirty="0"/>
              <a:t> e </a:t>
            </a:r>
            <a:r>
              <a:rPr dirty="0" err="1"/>
              <a:t>tradurre</a:t>
            </a:r>
            <a:r>
              <a:rPr dirty="0"/>
              <a:t> la </a:t>
            </a:r>
            <a:r>
              <a:rPr dirty="0" err="1"/>
              <a:t>ricetta</a:t>
            </a:r>
            <a:r>
              <a:rPr dirty="0"/>
              <a:t> </a:t>
            </a:r>
            <a:r>
              <a:rPr dirty="0" err="1"/>
              <a:t>durante</a:t>
            </a:r>
            <a:r>
              <a:rPr dirty="0"/>
              <a:t> la </a:t>
            </a:r>
            <a:r>
              <a:rPr dirty="0" err="1"/>
              <a:t>preparazione</a:t>
            </a:r>
            <a:r>
              <a:rPr dirty="0"/>
              <a:t> del </a:t>
            </a:r>
            <a:r>
              <a:rPr dirty="0" err="1"/>
              <a:t>piatto</a:t>
            </a:r>
            <a:r>
              <a:rPr dirty="0"/>
              <a:t>. In </a:t>
            </a:r>
            <a:r>
              <a:rPr dirty="0" err="1"/>
              <a:t>questo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, la </a:t>
            </a:r>
            <a:r>
              <a:rPr dirty="0" err="1"/>
              <a:t>versione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ricetta</a:t>
            </a:r>
            <a:r>
              <a:rPr dirty="0"/>
              <a:t> 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/>
              <a:t>interpretata</a:t>
            </a:r>
            <a:r>
              <a:rPr dirty="0"/>
              <a:t> e il </a:t>
            </a:r>
            <a:r>
              <a:rPr dirty="0" err="1"/>
              <a:t>tuo</a:t>
            </a:r>
            <a:r>
              <a:rPr dirty="0"/>
              <a:t> </a:t>
            </a:r>
            <a:r>
              <a:rPr dirty="0" err="1"/>
              <a:t>amico</a:t>
            </a:r>
            <a:r>
              <a:rPr dirty="0"/>
              <a:t> ne 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/>
              <a:t>l'interprete</a:t>
            </a:r>
            <a:r>
              <a:rPr dirty="0"/>
              <a:t>.  </a:t>
            </a:r>
          </a:p>
          <a:p>
            <a:endParaRPr dirty="0"/>
          </a:p>
          <a:p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compilati</a:t>
            </a:r>
            <a:endParaRPr dirty="0"/>
          </a:p>
          <a:p>
            <a:r>
              <a:rPr dirty="0"/>
              <a:t>I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compilati</a:t>
            </a:r>
            <a:r>
              <a:rPr dirty="0"/>
              <a:t> </a:t>
            </a:r>
            <a:r>
              <a:rPr dirty="0" err="1"/>
              <a:t>vengono</a:t>
            </a:r>
            <a:r>
              <a:rPr dirty="0"/>
              <a:t> </a:t>
            </a:r>
            <a:r>
              <a:rPr dirty="0" err="1"/>
              <a:t>convertiti</a:t>
            </a:r>
            <a:r>
              <a:rPr dirty="0"/>
              <a:t> </a:t>
            </a:r>
            <a:r>
              <a:rPr dirty="0" err="1"/>
              <a:t>direttamente</a:t>
            </a:r>
            <a:r>
              <a:rPr dirty="0"/>
              <a:t> </a:t>
            </a:r>
            <a:r>
              <a:rPr dirty="0" err="1"/>
              <a:t>nel</a:t>
            </a:r>
            <a:r>
              <a:rPr dirty="0"/>
              <a:t> </a:t>
            </a:r>
            <a:r>
              <a:rPr dirty="0" err="1"/>
              <a:t>codice</a:t>
            </a:r>
            <a:r>
              <a:rPr dirty="0"/>
              <a:t> </a:t>
            </a:r>
            <a:r>
              <a:rPr dirty="0" err="1"/>
              <a:t>macchina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viene</a:t>
            </a:r>
            <a:r>
              <a:rPr dirty="0"/>
              <a:t> </a:t>
            </a:r>
            <a:r>
              <a:rPr dirty="0" err="1"/>
              <a:t>eseguito</a:t>
            </a:r>
            <a:r>
              <a:rPr dirty="0"/>
              <a:t> dal </a:t>
            </a:r>
            <a:r>
              <a:rPr dirty="0" err="1"/>
              <a:t>processore</a:t>
            </a:r>
            <a:r>
              <a:rPr dirty="0"/>
              <a:t>. Di </a:t>
            </a:r>
            <a:r>
              <a:rPr dirty="0" err="1"/>
              <a:t>conseguenza</a:t>
            </a:r>
            <a:r>
              <a:rPr dirty="0"/>
              <a:t>, </a:t>
            </a:r>
            <a:r>
              <a:rPr dirty="0" err="1"/>
              <a:t>tendono</a:t>
            </a:r>
            <a:r>
              <a:rPr dirty="0"/>
              <a:t> ad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più</a:t>
            </a:r>
            <a:r>
              <a:rPr dirty="0"/>
              <a:t> </a:t>
            </a:r>
            <a:r>
              <a:rPr dirty="0" err="1"/>
              <a:t>veloci</a:t>
            </a:r>
            <a:r>
              <a:rPr dirty="0"/>
              <a:t> ed </a:t>
            </a:r>
            <a:r>
              <a:rPr dirty="0" err="1"/>
              <a:t>efficienti</a:t>
            </a:r>
            <a:r>
              <a:rPr dirty="0"/>
              <a:t> da </a:t>
            </a:r>
            <a:r>
              <a:rPr dirty="0" err="1"/>
              <a:t>eseguire</a:t>
            </a:r>
            <a:r>
              <a:rPr dirty="0"/>
              <a:t> rispetto ai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interpretati</a:t>
            </a:r>
            <a:r>
              <a:rPr dirty="0"/>
              <a:t>. </a:t>
            </a:r>
            <a:r>
              <a:rPr dirty="0" err="1"/>
              <a:t>Inoltre</a:t>
            </a:r>
            <a:r>
              <a:rPr dirty="0"/>
              <a:t>, </a:t>
            </a:r>
            <a:r>
              <a:rPr dirty="0" err="1"/>
              <a:t>permettono</a:t>
            </a:r>
            <a:r>
              <a:rPr dirty="0"/>
              <a:t> </a:t>
            </a:r>
            <a:r>
              <a:rPr dirty="0" err="1"/>
              <a:t>allo</a:t>
            </a:r>
            <a:r>
              <a:rPr dirty="0"/>
              <a:t> </a:t>
            </a:r>
            <a:r>
              <a:rPr dirty="0" err="1"/>
              <a:t>sviluppatore</a:t>
            </a:r>
            <a:r>
              <a:rPr dirty="0"/>
              <a:t> di </a:t>
            </a:r>
            <a:r>
              <a:rPr dirty="0" err="1"/>
              <a:t>avere</a:t>
            </a:r>
            <a:r>
              <a:rPr dirty="0"/>
              <a:t> un </a:t>
            </a:r>
            <a:r>
              <a:rPr dirty="0" err="1"/>
              <a:t>maggior</a:t>
            </a:r>
            <a:r>
              <a:rPr dirty="0"/>
              <a:t> </a:t>
            </a:r>
            <a:r>
              <a:rPr dirty="0" err="1"/>
              <a:t>controllo</a:t>
            </a:r>
            <a:r>
              <a:rPr dirty="0"/>
              <a:t> </a:t>
            </a:r>
            <a:r>
              <a:rPr dirty="0" err="1"/>
              <a:t>sugli</a:t>
            </a:r>
            <a:r>
              <a:rPr dirty="0"/>
              <a:t> </a:t>
            </a:r>
            <a:r>
              <a:rPr dirty="0" err="1"/>
              <a:t>aspetti</a:t>
            </a:r>
            <a:r>
              <a:rPr dirty="0"/>
              <a:t> </a:t>
            </a:r>
            <a:r>
              <a:rPr dirty="0" err="1"/>
              <a:t>legati</a:t>
            </a:r>
            <a:r>
              <a:rPr dirty="0"/>
              <a:t> </a:t>
            </a:r>
            <a:r>
              <a:rPr dirty="0" err="1"/>
              <a:t>all'hardware</a:t>
            </a:r>
            <a:r>
              <a:rPr dirty="0"/>
              <a:t>, come la </a:t>
            </a:r>
            <a:r>
              <a:rPr dirty="0" err="1"/>
              <a:t>gestione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memoria</a:t>
            </a:r>
            <a:r>
              <a:rPr dirty="0"/>
              <a:t> e </a:t>
            </a:r>
            <a:r>
              <a:rPr dirty="0" err="1"/>
              <a:t>l'uso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CPU.</a:t>
            </a:r>
          </a:p>
          <a:p>
            <a:endParaRPr dirty="0"/>
          </a:p>
          <a:p>
            <a:r>
              <a:rPr dirty="0"/>
              <a:t>I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compilati</a:t>
            </a:r>
            <a:r>
              <a:rPr dirty="0"/>
              <a:t> </a:t>
            </a:r>
            <a:r>
              <a:rPr dirty="0" err="1"/>
              <a:t>necessitano</a:t>
            </a:r>
            <a:r>
              <a:rPr dirty="0"/>
              <a:t> di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fase</a:t>
            </a:r>
            <a:r>
              <a:rPr dirty="0"/>
              <a:t> di "</a:t>
            </a:r>
            <a:r>
              <a:rPr dirty="0" err="1"/>
              <a:t>costruzione</a:t>
            </a:r>
            <a:r>
              <a:rPr dirty="0"/>
              <a:t>"- </a:t>
            </a:r>
            <a:r>
              <a:rPr dirty="0" err="1"/>
              <a:t>all'inizio</a:t>
            </a:r>
            <a:r>
              <a:rPr dirty="0"/>
              <a:t> </a:t>
            </a:r>
            <a:r>
              <a:rPr dirty="0" err="1"/>
              <a:t>devono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compilati</a:t>
            </a:r>
            <a:r>
              <a:rPr dirty="0"/>
              <a:t> </a:t>
            </a:r>
            <a:r>
              <a:rPr dirty="0" err="1"/>
              <a:t>manualmente</a:t>
            </a:r>
            <a:r>
              <a:rPr dirty="0"/>
              <a:t>. </a:t>
            </a:r>
            <a:r>
              <a:rPr dirty="0" err="1"/>
              <a:t>Occorre</a:t>
            </a:r>
            <a:r>
              <a:rPr dirty="0"/>
              <a:t> "</a:t>
            </a:r>
            <a:r>
              <a:rPr dirty="0" err="1"/>
              <a:t>ricostruire</a:t>
            </a:r>
            <a:r>
              <a:rPr dirty="0"/>
              <a:t>" il </a:t>
            </a:r>
            <a:r>
              <a:rPr dirty="0" err="1"/>
              <a:t>programma</a:t>
            </a:r>
            <a:r>
              <a:rPr dirty="0"/>
              <a:t> </a:t>
            </a:r>
            <a:r>
              <a:rPr dirty="0" err="1"/>
              <a:t>ogni</a:t>
            </a:r>
            <a:r>
              <a:rPr dirty="0"/>
              <a:t> volta </a:t>
            </a:r>
            <a:r>
              <a:rPr dirty="0" err="1"/>
              <a:t>che</a:t>
            </a:r>
            <a:r>
              <a:rPr dirty="0"/>
              <a:t> lo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vuole</a:t>
            </a:r>
            <a:r>
              <a:rPr dirty="0"/>
              <a:t> </a:t>
            </a:r>
            <a:r>
              <a:rPr dirty="0" err="1"/>
              <a:t>modificare</a:t>
            </a:r>
            <a:r>
              <a:rPr dirty="0"/>
              <a:t>. Nel nostro </a:t>
            </a:r>
            <a:r>
              <a:rPr dirty="0" err="1"/>
              <a:t>esempio</a:t>
            </a:r>
            <a:r>
              <a:rPr dirty="0"/>
              <a:t> </a:t>
            </a:r>
            <a:r>
              <a:rPr dirty="0" err="1"/>
              <a:t>dell'hummus</a:t>
            </a:r>
            <a:r>
              <a:rPr dirty="0"/>
              <a:t>, </a:t>
            </a:r>
            <a:r>
              <a:rPr dirty="0" err="1"/>
              <a:t>l'intera</a:t>
            </a:r>
            <a:r>
              <a:rPr dirty="0"/>
              <a:t> </a:t>
            </a:r>
            <a:r>
              <a:rPr dirty="0" err="1"/>
              <a:t>traduzione</a:t>
            </a:r>
            <a:r>
              <a:rPr dirty="0"/>
              <a:t> </a:t>
            </a:r>
            <a:r>
              <a:rPr dirty="0" err="1"/>
              <a:t>viene</a:t>
            </a:r>
            <a:r>
              <a:rPr dirty="0"/>
              <a:t> </a:t>
            </a:r>
            <a:r>
              <a:rPr dirty="0" err="1"/>
              <a:t>fatta</a:t>
            </a:r>
            <a:r>
              <a:rPr dirty="0"/>
              <a:t> prima </a:t>
            </a:r>
            <a:r>
              <a:rPr dirty="0" err="1"/>
              <a:t>che</a:t>
            </a:r>
            <a:r>
              <a:rPr dirty="0"/>
              <a:t> la </a:t>
            </a:r>
            <a:r>
              <a:rPr dirty="0" err="1"/>
              <a:t>ricetta</a:t>
            </a:r>
            <a:r>
              <a:rPr dirty="0"/>
              <a:t> </a:t>
            </a:r>
            <a:r>
              <a:rPr dirty="0" err="1"/>
              <a:t>arrivi</a:t>
            </a:r>
            <a:r>
              <a:rPr dirty="0"/>
              <a:t> a </a:t>
            </a:r>
            <a:r>
              <a:rPr dirty="0" err="1"/>
              <a:t>te</a:t>
            </a:r>
            <a:r>
              <a:rPr dirty="0"/>
              <a:t>. Se </a:t>
            </a:r>
            <a:r>
              <a:rPr dirty="0" err="1"/>
              <a:t>l'autore</a:t>
            </a:r>
            <a:r>
              <a:rPr dirty="0"/>
              <a:t> </a:t>
            </a:r>
            <a:r>
              <a:rPr dirty="0" err="1"/>
              <a:t>originale</a:t>
            </a:r>
            <a:r>
              <a:rPr dirty="0"/>
              <a:t> </a:t>
            </a:r>
            <a:r>
              <a:rPr dirty="0" err="1"/>
              <a:t>volesse</a:t>
            </a:r>
            <a:r>
              <a:rPr dirty="0"/>
              <a:t> </a:t>
            </a:r>
            <a:r>
              <a:rPr dirty="0" err="1"/>
              <a:t>usare</a:t>
            </a:r>
            <a:r>
              <a:rPr dirty="0"/>
              <a:t> un </a:t>
            </a:r>
            <a:r>
              <a:rPr dirty="0" err="1"/>
              <a:t>tipo</a:t>
            </a:r>
            <a:r>
              <a:rPr dirty="0"/>
              <a:t> </a:t>
            </a:r>
            <a:r>
              <a:rPr dirty="0" err="1"/>
              <a:t>diverso</a:t>
            </a:r>
            <a:r>
              <a:rPr dirty="0"/>
              <a:t> di olio di </a:t>
            </a:r>
            <a:r>
              <a:rPr dirty="0" err="1"/>
              <a:t>oliva</a:t>
            </a:r>
            <a:r>
              <a:rPr dirty="0"/>
              <a:t>, </a:t>
            </a:r>
            <a:r>
              <a:rPr dirty="0" err="1"/>
              <a:t>l'intera</a:t>
            </a:r>
            <a:r>
              <a:rPr dirty="0"/>
              <a:t> </a:t>
            </a:r>
            <a:r>
              <a:rPr dirty="0" err="1"/>
              <a:t>ricetta</a:t>
            </a:r>
            <a:r>
              <a:rPr dirty="0"/>
              <a:t> </a:t>
            </a:r>
            <a:r>
              <a:rPr dirty="0" err="1"/>
              <a:t>dovrebbe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ritradotta</a:t>
            </a:r>
            <a:r>
              <a:rPr dirty="0"/>
              <a:t> </a:t>
            </a:r>
            <a:r>
              <a:rPr dirty="0" err="1"/>
              <a:t>interamente</a:t>
            </a:r>
            <a:r>
              <a:rPr dirty="0"/>
              <a:t> e </a:t>
            </a:r>
            <a:r>
              <a:rPr dirty="0" err="1"/>
              <a:t>mandata</a:t>
            </a:r>
            <a:r>
              <a:rPr dirty="0"/>
              <a:t> di nuovo a </a:t>
            </a:r>
            <a:r>
              <a:rPr dirty="0" err="1"/>
              <a:t>te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Alcuni</a:t>
            </a:r>
            <a:r>
              <a:rPr dirty="0"/>
              <a:t> </a:t>
            </a:r>
            <a:r>
              <a:rPr dirty="0" err="1"/>
              <a:t>esempi</a:t>
            </a:r>
            <a:r>
              <a:rPr dirty="0"/>
              <a:t> di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compilati</a:t>
            </a:r>
            <a:r>
              <a:rPr dirty="0"/>
              <a:t> </a:t>
            </a:r>
            <a:r>
              <a:rPr dirty="0" err="1"/>
              <a:t>sono</a:t>
            </a:r>
            <a:r>
              <a:rPr dirty="0"/>
              <a:t> C, C++, Erlang, Haskell, Rust, and Go.</a:t>
            </a:r>
          </a:p>
          <a:p>
            <a:endParaRPr dirty="0"/>
          </a:p>
          <a:p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interpretati</a:t>
            </a:r>
            <a:endParaRPr dirty="0"/>
          </a:p>
          <a:p>
            <a:r>
              <a:rPr dirty="0"/>
              <a:t>Gli </a:t>
            </a:r>
            <a:r>
              <a:rPr dirty="0" err="1"/>
              <a:t>interpreti</a:t>
            </a:r>
            <a:r>
              <a:rPr dirty="0"/>
              <a:t> </a:t>
            </a:r>
            <a:r>
              <a:rPr dirty="0" err="1"/>
              <a:t>funzionano</a:t>
            </a:r>
            <a:r>
              <a:rPr dirty="0"/>
              <a:t> </a:t>
            </a:r>
            <a:r>
              <a:rPr dirty="0" err="1"/>
              <a:t>attraverso</a:t>
            </a:r>
            <a:r>
              <a:rPr dirty="0"/>
              <a:t> un </a:t>
            </a:r>
            <a:r>
              <a:rPr dirty="0" err="1"/>
              <a:t>programma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esegue</a:t>
            </a:r>
            <a:r>
              <a:rPr dirty="0"/>
              <a:t> </a:t>
            </a:r>
            <a:r>
              <a:rPr dirty="0" err="1"/>
              <a:t>ogni</a:t>
            </a:r>
            <a:r>
              <a:rPr dirty="0"/>
              <a:t> </a:t>
            </a:r>
            <a:r>
              <a:rPr dirty="0" err="1"/>
              <a:t>comando</a:t>
            </a:r>
            <a:r>
              <a:rPr dirty="0"/>
              <a:t> </a:t>
            </a:r>
            <a:r>
              <a:rPr dirty="0" err="1"/>
              <a:t>riga</a:t>
            </a:r>
            <a:r>
              <a:rPr dirty="0"/>
              <a:t> per </a:t>
            </a:r>
            <a:r>
              <a:rPr dirty="0" err="1"/>
              <a:t>riga</a:t>
            </a:r>
            <a:r>
              <a:rPr dirty="0"/>
              <a:t>. In </a:t>
            </a:r>
            <a:r>
              <a:rPr dirty="0" err="1"/>
              <a:t>questo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, se </a:t>
            </a:r>
            <a:r>
              <a:rPr dirty="0" err="1"/>
              <a:t>l'autore</a:t>
            </a:r>
            <a:r>
              <a:rPr dirty="0"/>
              <a:t> </a:t>
            </a:r>
            <a:r>
              <a:rPr dirty="0" err="1"/>
              <a:t>decidesse</a:t>
            </a:r>
            <a:r>
              <a:rPr dirty="0"/>
              <a:t> di </a:t>
            </a:r>
            <a:r>
              <a:rPr dirty="0" err="1"/>
              <a:t>voler</a:t>
            </a:r>
            <a:r>
              <a:rPr dirty="0"/>
              <a:t> </a:t>
            </a:r>
            <a:r>
              <a:rPr dirty="0" err="1"/>
              <a:t>utilizzare</a:t>
            </a:r>
            <a:r>
              <a:rPr dirty="0"/>
              <a:t> un </a:t>
            </a:r>
            <a:r>
              <a:rPr dirty="0" err="1"/>
              <a:t>tipo</a:t>
            </a:r>
            <a:r>
              <a:rPr dirty="0"/>
              <a:t> </a:t>
            </a:r>
            <a:r>
              <a:rPr dirty="0" err="1"/>
              <a:t>diverso</a:t>
            </a:r>
            <a:r>
              <a:rPr dirty="0"/>
              <a:t> di olio di </a:t>
            </a:r>
            <a:r>
              <a:rPr dirty="0" err="1"/>
              <a:t>oliva</a:t>
            </a:r>
            <a:r>
              <a:rPr dirty="0"/>
              <a:t>, </a:t>
            </a:r>
            <a:r>
              <a:rPr dirty="0" err="1"/>
              <a:t>potrebbe</a:t>
            </a:r>
            <a:r>
              <a:rPr dirty="0"/>
              <a:t> </a:t>
            </a:r>
            <a:r>
              <a:rPr dirty="0" err="1"/>
              <a:t>cancellarlo</a:t>
            </a:r>
            <a:r>
              <a:rPr dirty="0"/>
              <a:t> e </a:t>
            </a:r>
            <a:r>
              <a:rPr dirty="0" err="1"/>
              <a:t>aggiungerne</a:t>
            </a:r>
            <a:r>
              <a:rPr dirty="0"/>
              <a:t> uno nuovo. Il </a:t>
            </a:r>
            <a:r>
              <a:rPr dirty="0" err="1"/>
              <a:t>tuo</a:t>
            </a:r>
            <a:r>
              <a:rPr dirty="0"/>
              <a:t> </a:t>
            </a:r>
            <a:r>
              <a:rPr dirty="0" err="1"/>
              <a:t>amico</a:t>
            </a:r>
            <a:r>
              <a:rPr dirty="0"/>
              <a:t> </a:t>
            </a:r>
            <a:r>
              <a:rPr dirty="0" err="1"/>
              <a:t>traduttore</a:t>
            </a:r>
            <a:r>
              <a:rPr dirty="0"/>
              <a:t> poi, </a:t>
            </a:r>
            <a:r>
              <a:rPr dirty="0" err="1"/>
              <a:t>ti</a:t>
            </a:r>
            <a:r>
              <a:rPr dirty="0"/>
              <a:t> </a:t>
            </a:r>
            <a:r>
              <a:rPr dirty="0" err="1"/>
              <a:t>riferirebbe</a:t>
            </a:r>
            <a:r>
              <a:rPr dirty="0"/>
              <a:t> del </a:t>
            </a:r>
            <a:r>
              <a:rPr dirty="0" err="1"/>
              <a:t>cambio</a:t>
            </a:r>
            <a:r>
              <a:rPr dirty="0"/>
              <a:t> </a:t>
            </a:r>
            <a:r>
              <a:rPr dirty="0" err="1"/>
              <a:t>avvenuto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I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interpretati</a:t>
            </a:r>
            <a:r>
              <a:rPr dirty="0"/>
              <a:t> </a:t>
            </a:r>
            <a:r>
              <a:rPr dirty="0" err="1"/>
              <a:t>erano</a:t>
            </a:r>
            <a:r>
              <a:rPr dirty="0"/>
              <a:t> </a:t>
            </a:r>
            <a:r>
              <a:rPr dirty="0" err="1"/>
              <a:t>notevolmente</a:t>
            </a:r>
            <a:r>
              <a:rPr dirty="0"/>
              <a:t> </a:t>
            </a:r>
            <a:r>
              <a:rPr dirty="0" err="1"/>
              <a:t>più</a:t>
            </a:r>
            <a:r>
              <a:rPr dirty="0"/>
              <a:t> </a:t>
            </a:r>
            <a:r>
              <a:rPr dirty="0" err="1"/>
              <a:t>lenti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compilati</a:t>
            </a:r>
            <a:r>
              <a:rPr dirty="0"/>
              <a:t>. Adesso, con lo </a:t>
            </a:r>
            <a:r>
              <a:rPr dirty="0" err="1"/>
              <a:t>sviluppo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compilazione</a:t>
            </a:r>
            <a:r>
              <a:rPr dirty="0"/>
              <a:t> just-in-time, il </a:t>
            </a:r>
            <a:r>
              <a:rPr dirty="0" err="1"/>
              <a:t>divario</a:t>
            </a:r>
            <a:r>
              <a:rPr dirty="0"/>
              <a:t> </a:t>
            </a:r>
            <a:r>
              <a:rPr dirty="0" err="1"/>
              <a:t>sta</a:t>
            </a:r>
            <a:r>
              <a:rPr dirty="0"/>
              <a:t> diminuendo.</a:t>
            </a:r>
          </a:p>
          <a:p>
            <a:endParaRPr dirty="0"/>
          </a:p>
          <a:p>
            <a:r>
              <a:rPr dirty="0" err="1"/>
              <a:t>Esempi</a:t>
            </a:r>
            <a:r>
              <a:rPr dirty="0"/>
              <a:t> di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interpretati</a:t>
            </a:r>
            <a:r>
              <a:rPr dirty="0"/>
              <a:t> </a:t>
            </a:r>
            <a:r>
              <a:rPr dirty="0" err="1"/>
              <a:t>sono</a:t>
            </a:r>
            <a:r>
              <a:rPr dirty="0"/>
              <a:t> PHP, Ruby, Python, e JavaScript.</a:t>
            </a:r>
          </a:p>
          <a:p>
            <a:endParaRPr dirty="0"/>
          </a:p>
          <a:p>
            <a:r>
              <a:rPr dirty="0"/>
              <a:t>Un piccolo </a:t>
            </a:r>
            <a:r>
              <a:rPr dirty="0" err="1"/>
              <a:t>avvertimento</a:t>
            </a:r>
            <a:endParaRPr dirty="0"/>
          </a:p>
          <a:p>
            <a:r>
              <a:rPr dirty="0"/>
              <a:t>La </a:t>
            </a:r>
            <a:r>
              <a:rPr dirty="0" err="1"/>
              <a:t>maggior</a:t>
            </a:r>
            <a:r>
              <a:rPr dirty="0"/>
              <a:t> </a:t>
            </a:r>
            <a:r>
              <a:rPr dirty="0" err="1"/>
              <a:t>parte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può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attuata</a:t>
            </a:r>
            <a:r>
              <a:rPr dirty="0"/>
              <a:t> </a:t>
            </a:r>
            <a:r>
              <a:rPr dirty="0" err="1"/>
              <a:t>sia</a:t>
            </a:r>
            <a:r>
              <a:rPr dirty="0"/>
              <a:t> in forma </a:t>
            </a:r>
            <a:r>
              <a:rPr dirty="0" err="1"/>
              <a:t>compilata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interpretata</a:t>
            </a:r>
            <a:r>
              <a:rPr dirty="0"/>
              <a:t> - il </a:t>
            </a:r>
            <a:r>
              <a:rPr dirty="0" err="1"/>
              <a:t>linguaggio</a:t>
            </a:r>
            <a:r>
              <a:rPr dirty="0"/>
              <a:t> in </a:t>
            </a:r>
            <a:r>
              <a:rPr dirty="0" err="1"/>
              <a:t>sé</a:t>
            </a:r>
            <a:r>
              <a:rPr dirty="0"/>
              <a:t> non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necessariamente</a:t>
            </a:r>
            <a:r>
              <a:rPr dirty="0"/>
              <a:t> </a:t>
            </a:r>
            <a:r>
              <a:rPr dirty="0" err="1"/>
              <a:t>compilato</a:t>
            </a:r>
            <a:r>
              <a:rPr dirty="0"/>
              <a:t> o </a:t>
            </a:r>
            <a:r>
              <a:rPr dirty="0" err="1"/>
              <a:t>interpretato</a:t>
            </a:r>
            <a:r>
              <a:rPr dirty="0"/>
              <a:t>. In </a:t>
            </a:r>
            <a:r>
              <a:rPr dirty="0" err="1"/>
              <a:t>ogni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, per </a:t>
            </a:r>
            <a:r>
              <a:rPr dirty="0" err="1"/>
              <a:t>semplicità</a:t>
            </a:r>
            <a:r>
              <a:rPr dirty="0"/>
              <a:t>, </a:t>
            </a:r>
            <a:r>
              <a:rPr dirty="0" err="1"/>
              <a:t>vengono</a:t>
            </a:r>
            <a:r>
              <a:rPr dirty="0"/>
              <a:t> </a:t>
            </a:r>
            <a:r>
              <a:rPr dirty="0" err="1"/>
              <a:t>generalmente</a:t>
            </a:r>
            <a:r>
              <a:rPr dirty="0"/>
              <a:t> </a:t>
            </a:r>
            <a:r>
              <a:rPr dirty="0" err="1"/>
              <a:t>identificati</a:t>
            </a:r>
            <a:r>
              <a:rPr dirty="0"/>
              <a:t> </a:t>
            </a:r>
            <a:r>
              <a:rPr dirty="0" err="1"/>
              <a:t>così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Python, per </a:t>
            </a:r>
            <a:r>
              <a:rPr dirty="0" err="1"/>
              <a:t>esempio</a:t>
            </a:r>
            <a:r>
              <a:rPr dirty="0"/>
              <a:t>, </a:t>
            </a:r>
            <a:r>
              <a:rPr dirty="0" err="1"/>
              <a:t>può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eseguito</a:t>
            </a:r>
            <a:r>
              <a:rPr dirty="0"/>
              <a:t> </a:t>
            </a:r>
            <a:r>
              <a:rPr dirty="0" err="1"/>
              <a:t>sia</a:t>
            </a:r>
            <a:r>
              <a:rPr dirty="0"/>
              <a:t> come </a:t>
            </a:r>
            <a:r>
              <a:rPr dirty="0" err="1"/>
              <a:t>linguaggio</a:t>
            </a:r>
            <a:r>
              <a:rPr dirty="0"/>
              <a:t> di </a:t>
            </a:r>
            <a:r>
              <a:rPr dirty="0" err="1"/>
              <a:t>programmazione</a:t>
            </a:r>
            <a:r>
              <a:rPr dirty="0"/>
              <a:t> </a:t>
            </a:r>
            <a:r>
              <a:rPr dirty="0" err="1"/>
              <a:t>compilato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 </a:t>
            </a:r>
            <a:r>
              <a:rPr dirty="0" err="1"/>
              <a:t>interpretato</a:t>
            </a:r>
            <a:r>
              <a:rPr dirty="0"/>
              <a:t> in modo </a:t>
            </a:r>
            <a:r>
              <a:rPr dirty="0" err="1"/>
              <a:t>interattivo</a:t>
            </a:r>
            <a:r>
              <a:rPr dirty="0"/>
              <a:t>. Al </a:t>
            </a:r>
            <a:r>
              <a:rPr dirty="0" err="1"/>
              <a:t>contrario</a:t>
            </a:r>
            <a:r>
              <a:rPr dirty="0"/>
              <a:t> </a:t>
            </a:r>
            <a:r>
              <a:rPr dirty="0" err="1"/>
              <a:t>invece</a:t>
            </a:r>
            <a:r>
              <a:rPr dirty="0"/>
              <a:t>, la </a:t>
            </a:r>
            <a:r>
              <a:rPr dirty="0" err="1"/>
              <a:t>maggioranza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strumenti</a:t>
            </a:r>
            <a:r>
              <a:rPr dirty="0"/>
              <a:t> da </a:t>
            </a:r>
            <a:r>
              <a:rPr dirty="0" err="1"/>
              <a:t>riga</a:t>
            </a:r>
            <a:r>
              <a:rPr dirty="0"/>
              <a:t> di </a:t>
            </a:r>
            <a:r>
              <a:rPr dirty="0" err="1"/>
              <a:t>comando</a:t>
            </a:r>
            <a:r>
              <a:rPr dirty="0"/>
              <a:t>, CLI, e shell </a:t>
            </a:r>
            <a:r>
              <a:rPr dirty="0" err="1"/>
              <a:t>possono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classificati</a:t>
            </a:r>
            <a:r>
              <a:rPr dirty="0"/>
              <a:t> </a:t>
            </a:r>
            <a:r>
              <a:rPr dirty="0" err="1"/>
              <a:t>teoricamente</a:t>
            </a:r>
            <a:r>
              <a:rPr dirty="0"/>
              <a:t> come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interpretati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Vantaggi</a:t>
            </a:r>
            <a:r>
              <a:rPr dirty="0"/>
              <a:t> e </a:t>
            </a:r>
            <a:r>
              <a:rPr dirty="0" err="1"/>
              <a:t>svantaggi</a:t>
            </a:r>
            <a:endParaRPr dirty="0"/>
          </a:p>
          <a:p>
            <a:r>
              <a:rPr dirty="0" err="1"/>
              <a:t>Vantaggi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compilati</a:t>
            </a:r>
            <a:endParaRPr dirty="0"/>
          </a:p>
          <a:p>
            <a:r>
              <a:rPr dirty="0"/>
              <a:t>I </a:t>
            </a:r>
            <a:r>
              <a:rPr dirty="0" err="1"/>
              <a:t>programmi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vengono</a:t>
            </a:r>
            <a:r>
              <a:rPr dirty="0"/>
              <a:t> </a:t>
            </a:r>
            <a:r>
              <a:rPr dirty="0" err="1"/>
              <a:t>compilati</a:t>
            </a:r>
            <a:r>
              <a:rPr dirty="0"/>
              <a:t> </a:t>
            </a:r>
            <a:r>
              <a:rPr dirty="0" err="1"/>
              <a:t>nel</a:t>
            </a:r>
            <a:r>
              <a:rPr dirty="0"/>
              <a:t> </a:t>
            </a:r>
            <a:r>
              <a:rPr dirty="0" err="1"/>
              <a:t>codice</a:t>
            </a:r>
            <a:r>
              <a:rPr dirty="0"/>
              <a:t> </a:t>
            </a:r>
            <a:r>
              <a:rPr dirty="0" err="1"/>
              <a:t>macchina</a:t>
            </a:r>
            <a:r>
              <a:rPr dirty="0"/>
              <a:t> </a:t>
            </a:r>
            <a:r>
              <a:rPr dirty="0" err="1"/>
              <a:t>tendono</a:t>
            </a:r>
            <a:r>
              <a:rPr dirty="0"/>
              <a:t> a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più</a:t>
            </a:r>
            <a:r>
              <a:rPr dirty="0"/>
              <a:t> </a:t>
            </a:r>
            <a:r>
              <a:rPr dirty="0" err="1"/>
              <a:t>veloci</a:t>
            </a:r>
            <a:r>
              <a:rPr dirty="0"/>
              <a:t> del </a:t>
            </a:r>
            <a:r>
              <a:rPr dirty="0" err="1"/>
              <a:t>quelli</a:t>
            </a:r>
            <a:r>
              <a:rPr dirty="0"/>
              <a:t> </a:t>
            </a:r>
            <a:r>
              <a:rPr dirty="0" err="1"/>
              <a:t>interpretati</a:t>
            </a:r>
            <a:r>
              <a:rPr dirty="0"/>
              <a:t>. </a:t>
            </a:r>
            <a:r>
              <a:rPr dirty="0" err="1"/>
              <a:t>Questo</a:t>
            </a:r>
            <a:r>
              <a:rPr dirty="0"/>
              <a:t> </a:t>
            </a:r>
            <a:r>
              <a:rPr dirty="0" err="1"/>
              <a:t>accade</a:t>
            </a:r>
            <a:r>
              <a:rPr dirty="0"/>
              <a:t> </a:t>
            </a:r>
            <a:r>
              <a:rPr dirty="0" err="1"/>
              <a:t>perché</a:t>
            </a:r>
            <a:r>
              <a:rPr dirty="0"/>
              <a:t> il </a:t>
            </a:r>
            <a:r>
              <a:rPr dirty="0" err="1"/>
              <a:t>processo</a:t>
            </a:r>
            <a:r>
              <a:rPr dirty="0"/>
              <a:t> di </a:t>
            </a:r>
            <a:r>
              <a:rPr dirty="0" err="1"/>
              <a:t>traduzione</a:t>
            </a:r>
            <a:r>
              <a:rPr dirty="0"/>
              <a:t> del </a:t>
            </a:r>
            <a:r>
              <a:rPr dirty="0" err="1"/>
              <a:t>codice</a:t>
            </a:r>
            <a:r>
              <a:rPr dirty="0"/>
              <a:t> </a:t>
            </a:r>
            <a:r>
              <a:rPr dirty="0" err="1"/>
              <a:t>durante</a:t>
            </a:r>
            <a:r>
              <a:rPr dirty="0"/>
              <a:t> </a:t>
            </a:r>
            <a:r>
              <a:rPr dirty="0" err="1"/>
              <a:t>l'esecuzione</a:t>
            </a:r>
            <a:r>
              <a:rPr dirty="0"/>
              <a:t> </a:t>
            </a:r>
            <a:r>
              <a:rPr dirty="0" err="1"/>
              <a:t>può</a:t>
            </a:r>
            <a:r>
              <a:rPr dirty="0"/>
              <a:t> </a:t>
            </a:r>
            <a:r>
              <a:rPr dirty="0" err="1"/>
              <a:t>sovraccaricare</a:t>
            </a:r>
            <a:r>
              <a:rPr dirty="0"/>
              <a:t> il </a:t>
            </a:r>
            <a:r>
              <a:rPr dirty="0" err="1"/>
              <a:t>sistema</a:t>
            </a:r>
            <a:r>
              <a:rPr dirty="0"/>
              <a:t>, rallentando il </a:t>
            </a:r>
            <a:r>
              <a:rPr dirty="0" err="1"/>
              <a:t>programma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Svantaggi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compilati</a:t>
            </a:r>
            <a:endParaRPr dirty="0"/>
          </a:p>
          <a:p>
            <a:r>
              <a:rPr dirty="0"/>
              <a:t>Gli </a:t>
            </a:r>
            <a:r>
              <a:rPr dirty="0" err="1"/>
              <a:t>svantaggi</a:t>
            </a:r>
            <a:r>
              <a:rPr dirty="0"/>
              <a:t> </a:t>
            </a:r>
            <a:r>
              <a:rPr dirty="0" err="1"/>
              <a:t>più</a:t>
            </a:r>
            <a:r>
              <a:rPr dirty="0"/>
              <a:t> </a:t>
            </a:r>
            <a:r>
              <a:rPr dirty="0" err="1"/>
              <a:t>rilevanti</a:t>
            </a:r>
            <a:r>
              <a:rPr dirty="0"/>
              <a:t> </a:t>
            </a:r>
            <a:r>
              <a:rPr dirty="0" err="1"/>
              <a:t>sono</a:t>
            </a:r>
            <a:r>
              <a:rPr dirty="0"/>
              <a:t>:</a:t>
            </a:r>
          </a:p>
          <a:p>
            <a:endParaRPr dirty="0"/>
          </a:p>
          <a:p>
            <a:r>
              <a:rPr dirty="0" err="1"/>
              <a:t>Più</a:t>
            </a:r>
            <a:r>
              <a:rPr dirty="0"/>
              <a:t> tempo </a:t>
            </a:r>
            <a:r>
              <a:rPr dirty="0" err="1"/>
              <a:t>necessario</a:t>
            </a:r>
            <a:r>
              <a:rPr dirty="0"/>
              <a:t> per </a:t>
            </a:r>
            <a:r>
              <a:rPr dirty="0" err="1"/>
              <a:t>completare</a:t>
            </a:r>
            <a:r>
              <a:rPr dirty="0"/>
              <a:t> la </a:t>
            </a:r>
            <a:r>
              <a:rPr dirty="0" err="1"/>
              <a:t>fase</a:t>
            </a:r>
            <a:r>
              <a:rPr dirty="0"/>
              <a:t> di </a:t>
            </a:r>
            <a:r>
              <a:rPr dirty="0" err="1"/>
              <a:t>compilazione</a:t>
            </a:r>
            <a:r>
              <a:rPr dirty="0"/>
              <a:t> prima di </a:t>
            </a:r>
            <a:r>
              <a:rPr dirty="0" err="1"/>
              <a:t>poter</a:t>
            </a:r>
            <a:r>
              <a:rPr dirty="0"/>
              <a:t> fare test</a:t>
            </a:r>
          </a:p>
          <a:p>
            <a:r>
              <a:rPr dirty="0" err="1"/>
              <a:t>Dipendenza</a:t>
            </a:r>
            <a:r>
              <a:rPr dirty="0"/>
              <a:t> </a:t>
            </a:r>
            <a:r>
              <a:rPr dirty="0" err="1"/>
              <a:t>dalla</a:t>
            </a:r>
            <a:r>
              <a:rPr dirty="0"/>
              <a:t> </a:t>
            </a:r>
            <a:r>
              <a:rPr dirty="0" err="1"/>
              <a:t>piattaforma</a:t>
            </a:r>
            <a:r>
              <a:rPr dirty="0"/>
              <a:t> del </a:t>
            </a:r>
            <a:r>
              <a:rPr dirty="0" err="1"/>
              <a:t>codice</a:t>
            </a:r>
            <a:r>
              <a:rPr dirty="0"/>
              <a:t> </a:t>
            </a:r>
            <a:r>
              <a:rPr dirty="0" err="1"/>
              <a:t>binario</a:t>
            </a:r>
            <a:r>
              <a:rPr dirty="0"/>
              <a:t> </a:t>
            </a:r>
            <a:r>
              <a:rPr dirty="0" err="1"/>
              <a:t>generato</a:t>
            </a:r>
            <a:endParaRPr dirty="0"/>
          </a:p>
          <a:p>
            <a:r>
              <a:rPr dirty="0" err="1"/>
              <a:t>Vantaggi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interpretati</a:t>
            </a:r>
            <a:endParaRPr dirty="0"/>
          </a:p>
          <a:p>
            <a:r>
              <a:rPr dirty="0"/>
              <a:t>I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interpretati</a:t>
            </a:r>
            <a:r>
              <a:rPr dirty="0"/>
              <a:t> </a:t>
            </a:r>
            <a:r>
              <a:rPr dirty="0" err="1"/>
              <a:t>tendono</a:t>
            </a:r>
            <a:r>
              <a:rPr dirty="0"/>
              <a:t> ad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più</a:t>
            </a:r>
            <a:r>
              <a:rPr dirty="0"/>
              <a:t> </a:t>
            </a:r>
            <a:r>
              <a:rPr dirty="0" err="1"/>
              <a:t>flessibili</a:t>
            </a:r>
            <a:r>
              <a:rPr dirty="0"/>
              <a:t>, </a:t>
            </a:r>
            <a:r>
              <a:rPr dirty="0" err="1"/>
              <a:t>offrendo</a:t>
            </a:r>
            <a:r>
              <a:rPr dirty="0"/>
              <a:t> </a:t>
            </a:r>
            <a:r>
              <a:rPr dirty="0" err="1"/>
              <a:t>spesso</a:t>
            </a:r>
            <a:r>
              <a:rPr dirty="0"/>
              <a:t> </a:t>
            </a:r>
            <a:r>
              <a:rPr dirty="0" err="1"/>
              <a:t>caratteristiche</a:t>
            </a:r>
            <a:r>
              <a:rPr dirty="0"/>
              <a:t> come la </a:t>
            </a:r>
            <a:r>
              <a:rPr dirty="0" err="1"/>
              <a:t>tipizzazione</a:t>
            </a:r>
            <a:r>
              <a:rPr dirty="0"/>
              <a:t> </a:t>
            </a:r>
            <a:r>
              <a:rPr dirty="0" err="1"/>
              <a:t>dinamica</a:t>
            </a:r>
            <a:r>
              <a:rPr dirty="0"/>
              <a:t> e </a:t>
            </a:r>
            <a:r>
              <a:rPr dirty="0" err="1"/>
              <a:t>programmi</a:t>
            </a:r>
            <a:r>
              <a:rPr dirty="0"/>
              <a:t> con </a:t>
            </a:r>
            <a:r>
              <a:rPr dirty="0" err="1"/>
              <a:t>minori</a:t>
            </a:r>
            <a:r>
              <a:rPr dirty="0"/>
              <a:t> </a:t>
            </a:r>
            <a:r>
              <a:rPr dirty="0" err="1"/>
              <a:t>dimensioni</a:t>
            </a:r>
            <a:r>
              <a:rPr dirty="0"/>
              <a:t>. </a:t>
            </a:r>
            <a:r>
              <a:rPr dirty="0" err="1"/>
              <a:t>Inoltre</a:t>
            </a:r>
            <a:r>
              <a:rPr dirty="0"/>
              <a:t>, </a:t>
            </a:r>
            <a:r>
              <a:rPr dirty="0" err="1"/>
              <a:t>dato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sono</a:t>
            </a:r>
            <a:r>
              <a:rPr dirty="0"/>
              <a:t> </a:t>
            </a:r>
            <a:r>
              <a:rPr dirty="0" err="1"/>
              <a:t>gli</a:t>
            </a:r>
            <a:r>
              <a:rPr dirty="0"/>
              <a:t> </a:t>
            </a:r>
            <a:r>
              <a:rPr dirty="0" err="1"/>
              <a:t>interpreti</a:t>
            </a:r>
            <a:r>
              <a:rPr dirty="0"/>
              <a:t> ad </a:t>
            </a:r>
            <a:r>
              <a:rPr dirty="0" err="1"/>
              <a:t>eseguire</a:t>
            </a:r>
            <a:r>
              <a:rPr dirty="0"/>
              <a:t> il </a:t>
            </a:r>
            <a:r>
              <a:rPr dirty="0" err="1"/>
              <a:t>codice</a:t>
            </a:r>
            <a:r>
              <a:rPr dirty="0"/>
              <a:t> </a:t>
            </a:r>
            <a:r>
              <a:rPr dirty="0" err="1"/>
              <a:t>sorgente</a:t>
            </a:r>
            <a:r>
              <a:rPr dirty="0"/>
              <a:t>, il </a:t>
            </a:r>
            <a:r>
              <a:rPr dirty="0" err="1"/>
              <a:t>codice</a:t>
            </a:r>
            <a:r>
              <a:rPr dirty="0"/>
              <a:t> </a:t>
            </a:r>
            <a:r>
              <a:rPr dirty="0" err="1"/>
              <a:t>stesso</a:t>
            </a:r>
            <a:r>
              <a:rPr dirty="0"/>
              <a:t> </a:t>
            </a:r>
            <a:r>
              <a:rPr dirty="0" err="1"/>
              <a:t>risulta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piattaforma</a:t>
            </a:r>
            <a:r>
              <a:rPr dirty="0"/>
              <a:t> </a:t>
            </a:r>
            <a:r>
              <a:rPr dirty="0" err="1"/>
              <a:t>indipendente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Svantaggi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interpretati</a:t>
            </a:r>
            <a:endParaRPr dirty="0"/>
          </a:p>
          <a:p>
            <a:r>
              <a:rPr dirty="0"/>
              <a:t>Lo </a:t>
            </a:r>
            <a:r>
              <a:rPr dirty="0" err="1"/>
              <a:t>svantaggio</a:t>
            </a:r>
            <a:r>
              <a:rPr dirty="0"/>
              <a:t> </a:t>
            </a:r>
            <a:r>
              <a:rPr dirty="0" err="1"/>
              <a:t>principale</a:t>
            </a:r>
            <a:r>
              <a:rPr dirty="0"/>
              <a:t> </a:t>
            </a:r>
            <a:r>
              <a:rPr dirty="0" err="1"/>
              <a:t>è</a:t>
            </a:r>
            <a:r>
              <a:rPr dirty="0"/>
              <a:t> la </a:t>
            </a:r>
            <a:r>
              <a:rPr dirty="0" err="1"/>
              <a:t>velocità</a:t>
            </a:r>
            <a:r>
              <a:rPr dirty="0"/>
              <a:t> di </a:t>
            </a:r>
            <a:r>
              <a:rPr dirty="0" err="1"/>
              <a:t>esecuzione</a:t>
            </a:r>
            <a:r>
              <a:rPr dirty="0"/>
              <a:t> </a:t>
            </a:r>
            <a:r>
              <a:rPr dirty="0" err="1"/>
              <a:t>tipicamente</a:t>
            </a:r>
            <a:r>
              <a:rPr dirty="0"/>
              <a:t> </a:t>
            </a:r>
            <a:r>
              <a:rPr dirty="0" err="1"/>
              <a:t>ridotta</a:t>
            </a:r>
            <a:r>
              <a:rPr dirty="0"/>
              <a:t> rispetto a </a:t>
            </a:r>
            <a:r>
              <a:rPr dirty="0" err="1"/>
              <a:t>quella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linguaggio</a:t>
            </a:r>
            <a:r>
              <a:rPr dirty="0"/>
              <a:t> </a:t>
            </a:r>
            <a:r>
              <a:rPr dirty="0" err="1"/>
              <a:t>compilati</a:t>
            </a:r>
            <a:r>
              <a:rPr dirty="0"/>
              <a:t>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2" name="Shape 2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Link video: </a:t>
            </a:r>
          </a:p>
          <a:p>
            <a:r>
              <a:rPr u="sng" dirty="0">
                <a:hlinkClick r:id="rId3"/>
              </a:rPr>
              <a:t>https://www.youtube.com/watch?v=lJGQHtdKIIo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3" name="Shape 2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/bin/bash -c "$(curl -fsSL https://raw.githubusercontent.com/Homebrew/install/HEAD/install.sh)”</a:t>
            </a:r>
          </a:p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Titolo presentazione</a:t>
            </a:r>
          </a:p>
        </p:txBody>
      </p:sp>
      <p:sp>
        <p:nvSpPr>
          <p:cNvPr id="12" name="Autore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Autore e data</a:t>
            </a:r>
          </a:p>
        </p:txBody>
      </p:sp>
      <p:sp>
        <p:nvSpPr>
          <p:cNvPr id="13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Sottotitolo presentazione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o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100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Sottotitolo diapositiva</a:t>
            </a:r>
          </a:p>
        </p:txBody>
      </p:sp>
      <p:sp>
        <p:nvSpPr>
          <p:cNvPr id="10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olo programma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Titolo programma</a:t>
            </a:r>
          </a:p>
        </p:txBody>
      </p:sp>
      <p:sp>
        <p:nvSpPr>
          <p:cNvPr id="109" name="Sottotitolo programm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Sottotitolo programma</a:t>
            </a:r>
          </a:p>
        </p:txBody>
      </p:sp>
      <p:sp>
        <p:nvSpPr>
          <p:cNvPr id="110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Argomenti del programma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Dichiarazione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Dettagli informa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Dettagli informazione</a:t>
            </a:r>
          </a:p>
        </p:txBody>
      </p:sp>
      <p:sp>
        <p:nvSpPr>
          <p:cNvPr id="12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Attribuzione</a:t>
            </a:r>
          </a:p>
        </p:txBody>
      </p:sp>
      <p:sp>
        <p:nvSpPr>
          <p:cNvPr id="136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“Citazione degna di nota”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ue meduse su sfondo di colore rosa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Due meduse che si toccano su sfondo di colore blu scuro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Due meduse su sfondo di colore blu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ue meduse che si toccano su sfondo di colore blu scuro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ue meduse che si toccano su sfondo di colore blu scuro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ore e dat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Autore e data</a:t>
            </a:r>
          </a:p>
        </p:txBody>
      </p:sp>
      <p:sp>
        <p:nvSpPr>
          <p:cNvPr id="23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</a:defRPr>
            </a:lvl1pPr>
          </a:lstStyle>
          <a:p>
            <a:r>
              <a:t>Titolo presentazione</a:t>
            </a:r>
          </a:p>
        </p:txBody>
      </p:sp>
      <p:sp>
        <p:nvSpPr>
          <p:cNvPr id="24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Sottotitolo presentazione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ue meduse su sfondo di colore blu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Titolo</a:t>
            </a:r>
          </a:p>
        </p:txBody>
      </p:sp>
      <p:sp>
        <p:nvSpPr>
          <p:cNvPr id="34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Sottotitolo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d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o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43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Sottotitolo diapositiva</a:t>
            </a:r>
          </a:p>
        </p:txBody>
      </p:sp>
      <p:sp>
        <p:nvSpPr>
          <p:cNvPr id="44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ue meduse su sfondo di colore rosa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Titolo</a:t>
            </a:r>
          </a:p>
        </p:txBody>
      </p:sp>
      <p:sp>
        <p:nvSpPr>
          <p:cNvPr id="62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ottotitolo diapositiv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Sottotitolo diapositiva</a:t>
            </a:r>
          </a:p>
        </p:txBody>
      </p:sp>
      <p:sp>
        <p:nvSpPr>
          <p:cNvPr id="6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elenco e diretta picc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Titolo</a:t>
            </a:r>
          </a:p>
        </p:txBody>
      </p:sp>
      <p:sp>
        <p:nvSpPr>
          <p:cNvPr id="72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Sottotitolo diapositiva</a:t>
            </a:r>
          </a:p>
        </p:txBody>
      </p:sp>
      <p:sp>
        <p:nvSpPr>
          <p:cNvPr id="7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elenco e dirett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Titolo</a:t>
            </a:r>
          </a:p>
        </p:txBody>
      </p:sp>
      <p:sp>
        <p:nvSpPr>
          <p:cNvPr id="82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Sottotitolo diapositiva</a:t>
            </a:r>
          </a:p>
        </p:txBody>
      </p:sp>
      <p:sp>
        <p:nvSpPr>
          <p:cNvPr id="8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olo sezion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Titolo sezione</a:t>
            </a:r>
          </a:p>
        </p:txBody>
      </p:sp>
      <p:sp>
        <p:nvSpPr>
          <p:cNvPr id="9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Titolo</a:t>
            </a:r>
          </a:p>
        </p:txBody>
      </p:sp>
      <p:sp>
        <p:nvSpPr>
          <p:cNvPr id="3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compiler.io/it/new/c" TargetMode="External"/><Relationship Id="rId2" Type="http://schemas.openxmlformats.org/officeDocument/2006/relationships/hyperlink" Target="https://www.onlinegdb.com/online_c_compiler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co-design Digitale di Base per i servizi ICT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Eco-design Digitale di Base per i servizi ICT</a:t>
            </a:r>
          </a:p>
        </p:txBody>
      </p:sp>
      <p:sp>
        <p:nvSpPr>
          <p:cNvPr id="172" name="Massimo Giaccone, Giugno 202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Massimo Giaccone, Giugno 2025</a:t>
            </a:r>
          </a:p>
        </p:txBody>
      </p:sp>
      <p:sp>
        <p:nvSpPr>
          <p:cNvPr id="173" name="Programmazione in C e Python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Programmazione in C e Python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Linguaggio 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Linguaggio C</a:t>
            </a:r>
          </a:p>
        </p:txBody>
      </p:sp>
      <p:sp>
        <p:nvSpPr>
          <p:cNvPr id="219" name="Cos’è?  Un linguaggio di programmazione compilato, general-purpose e tipizzato staticament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17500" defTabSz="457200">
              <a:spcBef>
                <a:spcPts val="1200"/>
              </a:spcBef>
              <a:buFont typeface="Times Roman"/>
              <a:defRPr sz="3600"/>
            </a:pPr>
            <a:r>
              <a:t>Cos’è?</a:t>
            </a:r>
            <a:br/>
            <a:r>
              <a:t> Un linguaggio di programmazione </a:t>
            </a:r>
            <a:r>
              <a:rPr b="1"/>
              <a:t>compilato</a:t>
            </a:r>
            <a:r>
              <a:t>, </a:t>
            </a:r>
            <a:r>
              <a:rPr b="1"/>
              <a:t>general-purpose</a:t>
            </a:r>
            <a:r>
              <a:t> e </a:t>
            </a:r>
            <a:r>
              <a:rPr b="1"/>
              <a:t>tipizzato staticamente</a:t>
            </a:r>
            <a:r>
              <a:t>.</a:t>
            </a:r>
          </a:p>
          <a:p>
            <a:pPr marL="457200" indent="-317500" defTabSz="457200">
              <a:spcBef>
                <a:spcPts val="1200"/>
              </a:spcBef>
              <a:buFont typeface="Times Roman"/>
              <a:defRPr sz="3600"/>
            </a:pPr>
            <a:endParaRPr/>
          </a:p>
          <a:p>
            <a:pPr marL="457200" indent="-317500" defTabSz="457200">
              <a:spcBef>
                <a:spcPts val="1200"/>
              </a:spcBef>
              <a:buFont typeface="Times Roman"/>
              <a:defRPr sz="3600"/>
            </a:pPr>
            <a:endParaRPr/>
          </a:p>
          <a:p>
            <a:pPr marL="457200" indent="-317500" defTabSz="457200">
              <a:spcBef>
                <a:spcPts val="1200"/>
              </a:spcBef>
              <a:buFont typeface="Times Roman"/>
              <a:defRPr sz="3600"/>
            </a:pPr>
            <a:r>
              <a:rPr b="1"/>
              <a:t>Tipizzazione statica</a:t>
            </a:r>
            <a:r>
              <a:t>: Il tipo delle variabili è noto a tempo di compilazione e non può cambiare.</a:t>
            </a:r>
          </a:p>
          <a:p>
            <a:pPr marL="457200" indent="-317500" defTabSz="457200">
              <a:spcBef>
                <a:spcPts val="1200"/>
              </a:spcBef>
              <a:buFont typeface="Times Roman"/>
              <a:defRPr sz="3600"/>
            </a:pPr>
            <a:endParaRPr/>
          </a:p>
          <a:p>
            <a:pPr marL="457200" indent="-317500" defTabSz="457200">
              <a:spcBef>
                <a:spcPts val="1200"/>
              </a:spcBef>
              <a:buFont typeface="Times Roman"/>
              <a:defRPr sz="3600"/>
            </a:pPr>
            <a:endParaRPr/>
          </a:p>
          <a:p>
            <a:pPr marL="457200" indent="-317500" defTabSz="457200">
              <a:spcBef>
                <a:spcPts val="1200"/>
              </a:spcBef>
              <a:buFont typeface="Times Roman"/>
              <a:defRPr sz="3600"/>
            </a:pPr>
            <a:r>
              <a:rPr b="1"/>
              <a:t>Portabilità</a:t>
            </a:r>
            <a:r>
              <a:t>: I programmi scritti in C possono essere compilati su diversi sistemi operativi con minime modifiche.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ompilato vs Interpretato"/>
          <p:cNvSpPr txBox="1">
            <a:spLocks noGrp="1"/>
          </p:cNvSpPr>
          <p:nvPr>
            <p:ph type="title"/>
          </p:nvPr>
        </p:nvSpPr>
        <p:spPr>
          <a:xfrm>
            <a:off x="1270000" y="473705"/>
            <a:ext cx="21844000" cy="1557437"/>
          </a:xfrm>
          <a:prstGeom prst="rect">
            <a:avLst/>
          </a:prstGeom>
        </p:spPr>
        <p:txBody>
          <a:bodyPr/>
          <a:lstStyle/>
          <a:p>
            <a:r>
              <a:t>Compilato vs Interpretato</a:t>
            </a:r>
          </a:p>
        </p:txBody>
      </p:sp>
      <p:pic>
        <p:nvPicPr>
          <p:cNvPr id="222" name="filmato-incollato.png" descr="filmato-incollat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962973" y="2899636"/>
            <a:ext cx="10457882" cy="42767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filmato-incollato.png" descr="filmato-incollat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871" y="7197118"/>
            <a:ext cx="10190258" cy="4992292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Fonte: andreaminini.com"/>
          <p:cNvSpPr txBox="1"/>
          <p:nvPr/>
        </p:nvSpPr>
        <p:spPr>
          <a:xfrm>
            <a:off x="522425" y="12703713"/>
            <a:ext cx="5661788" cy="731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i="1"/>
            </a:lvl1pPr>
          </a:lstStyle>
          <a:p>
            <a:r>
              <a:t>Fonte: andreaminini.com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iao mondo!"/>
          <p:cNvSpPr txBox="1">
            <a:spLocks noGrp="1"/>
          </p:cNvSpPr>
          <p:nvPr>
            <p:ph type="title"/>
          </p:nvPr>
        </p:nvSpPr>
        <p:spPr>
          <a:xfrm>
            <a:off x="1270000" y="-24582"/>
            <a:ext cx="21844000" cy="2631388"/>
          </a:xfrm>
          <a:prstGeom prst="rect">
            <a:avLst/>
          </a:prstGeom>
        </p:spPr>
        <p:txBody>
          <a:bodyPr/>
          <a:lstStyle/>
          <a:p>
            <a:r>
              <a:t>Ciao mondo!</a:t>
            </a:r>
          </a:p>
        </p:txBody>
      </p:sp>
      <p:sp>
        <p:nvSpPr>
          <p:cNvPr id="229" name="#include &lt;stdio.h&gt;…"/>
          <p:cNvSpPr txBox="1"/>
          <p:nvPr/>
        </p:nvSpPr>
        <p:spPr>
          <a:xfrm>
            <a:off x="4970958" y="3378199"/>
            <a:ext cx="15051784" cy="695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8000">
                <a:solidFill>
                  <a:schemeClr val="accent3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#include &lt;stdio.h&gt;</a:t>
            </a:r>
          </a:p>
          <a:p>
            <a:pPr defTabSz="457200">
              <a:spcBef>
                <a:spcPts val="0"/>
              </a:spcBef>
              <a:defRPr sz="8000">
                <a:latin typeface="Andale Mono"/>
                <a:ea typeface="Andale Mono"/>
                <a:cs typeface="Andale Mono"/>
                <a:sym typeface="Andale Mono"/>
              </a:defRPr>
            </a:pPr>
            <a:endParaRPr/>
          </a:p>
          <a:p>
            <a:pPr defTabSz="457200">
              <a:spcBef>
                <a:spcPts val="0"/>
              </a:spcBef>
              <a:defRPr sz="80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chemeClr val="accent1">
                    <a:lumOff val="13575"/>
                  </a:schemeClr>
                </a:solidFill>
              </a:rPr>
              <a:t>int</a:t>
            </a:r>
            <a:r>
              <a:t> </a:t>
            </a:r>
            <a:r>
              <a:rPr>
                <a:solidFill>
                  <a:schemeClr val="accent1">
                    <a:hueOff val="117587"/>
                    <a:lumOff val="-11400"/>
                  </a:schemeClr>
                </a:solidFill>
              </a:rPr>
              <a:t>main</a:t>
            </a:r>
            <a:r>
              <a:t>() { </a:t>
            </a:r>
          </a:p>
          <a:p>
            <a:pPr lvl="2" defTabSz="457200">
              <a:spcBef>
                <a:spcPts val="0"/>
              </a:spcBef>
              <a:defRPr sz="80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chemeClr val="accent1">
                    <a:lumOff val="13575"/>
                  </a:schemeClr>
                </a:solidFill>
              </a:rPr>
              <a:t>printf</a:t>
            </a:r>
            <a:r>
              <a:t>(</a:t>
            </a:r>
            <a:r>
              <a:rPr>
                <a:solidFill>
                  <a:schemeClr val="accent5">
                    <a:hueOff val="128995"/>
                    <a:satOff val="10158"/>
                    <a:lumOff val="-13824"/>
                  </a:schemeClr>
                </a:solidFill>
              </a:rPr>
              <a:t>“Hello world!”</a:t>
            </a:r>
            <a:r>
              <a:t>);</a:t>
            </a:r>
          </a:p>
          <a:p>
            <a:pPr lvl="2" defTabSz="457200">
              <a:spcBef>
                <a:spcPts val="0"/>
              </a:spcBef>
              <a:defRPr sz="80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chemeClr val="accent1">
                    <a:hueOff val="117587"/>
                    <a:lumOff val="-11400"/>
                  </a:schemeClr>
                </a:solidFill>
              </a:rPr>
              <a:t>return</a:t>
            </a:r>
            <a:r>
              <a:t> </a:t>
            </a:r>
            <a:r>
              <a:rPr>
                <a:solidFill>
                  <a:srgbClr val="929292"/>
                </a:solidFill>
              </a:rPr>
              <a:t>0</a:t>
            </a:r>
            <a:r>
              <a:t>;</a:t>
            </a:r>
          </a:p>
          <a:p>
            <a:pPr lvl="1" defTabSz="457200">
              <a:spcBef>
                <a:spcPts val="0"/>
              </a:spcBef>
              <a:defRPr sz="80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Fasi di esecuzione di un programm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Fasi di esecuzione di un programma</a:t>
            </a:r>
          </a:p>
        </p:txBody>
      </p:sp>
      <p:sp>
        <p:nvSpPr>
          <p:cNvPr id="232" name="Dall’editing alla compilazion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Dall’editing alla compilazione</a:t>
            </a:r>
          </a:p>
        </p:txBody>
      </p:sp>
      <p:sp>
        <p:nvSpPr>
          <p:cNvPr id="233" name="1. Editing: il programmatore scrive il codice usando un editor (es. nano, o IDE come Visual Studio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38911">
              <a:spcBef>
                <a:spcPts val="1100"/>
              </a:spcBef>
              <a:defRPr sz="5952" spc="0"/>
            </a:pPr>
            <a:r>
              <a:t>1. </a:t>
            </a:r>
            <a:r>
              <a:rPr b="1"/>
              <a:t>Editing:</a:t>
            </a:r>
            <a:r>
              <a:t> il programmatore scrive il codice usando un editor (es. nano, o IDE come Visual Studio)</a:t>
            </a:r>
            <a:br/>
            <a:endParaRPr/>
          </a:p>
          <a:p>
            <a:pPr defTabSz="438911">
              <a:spcBef>
                <a:spcPts val="1100"/>
              </a:spcBef>
              <a:defRPr sz="5952" spc="0"/>
            </a:pPr>
            <a:r>
              <a:t>2. </a:t>
            </a:r>
            <a:r>
              <a:rPr b="1"/>
              <a:t>Preelaborazione:</a:t>
            </a:r>
            <a:r>
              <a:t> il preprocessore gestisce direttive come </a:t>
            </a:r>
            <a:r>
              <a:rPr>
                <a:latin typeface="FreeMono"/>
                <a:ea typeface="FreeMono"/>
                <a:cs typeface="FreeMono"/>
                <a:sym typeface="FreeMono"/>
              </a:rPr>
              <a:t>#include e</a:t>
            </a:r>
            <a:r>
              <a:rPr sz="1152">
                <a:latin typeface="Times Roman"/>
                <a:ea typeface="Times Roman"/>
                <a:cs typeface="Times Roman"/>
                <a:sym typeface="Times Roman"/>
              </a:rPr>
              <a:t>   </a:t>
            </a:r>
            <a:r>
              <a:rPr>
                <a:latin typeface="FreeMono"/>
                <a:ea typeface="FreeMono"/>
                <a:cs typeface="FreeMono"/>
                <a:sym typeface="FreeMono"/>
              </a:rPr>
              <a:t>#define</a:t>
            </a:r>
            <a:br>
              <a:rPr>
                <a:latin typeface="FreeMono"/>
                <a:ea typeface="FreeMono"/>
                <a:cs typeface="FreeMono"/>
                <a:sym typeface="FreeMono"/>
              </a:rPr>
            </a:br>
            <a:endParaRPr>
              <a:latin typeface="FreeMono"/>
              <a:ea typeface="FreeMono"/>
              <a:cs typeface="FreeMono"/>
              <a:sym typeface="FreeMono"/>
            </a:endParaRPr>
          </a:p>
          <a:p>
            <a:pPr defTabSz="438911">
              <a:spcBef>
                <a:spcPts val="1100"/>
              </a:spcBef>
              <a:defRPr sz="5952" spc="0"/>
            </a:pPr>
            <a:r>
              <a:t>3. </a:t>
            </a:r>
            <a:r>
              <a:rPr b="1"/>
              <a:t>Compilazione:</a:t>
            </a:r>
            <a:r>
              <a:t> il compilatore converte il codice in linguaggio macchina generando un file oggetto (</a:t>
            </a:r>
            <a:r>
              <a:rPr>
                <a:latin typeface="FreeMono"/>
                <a:ea typeface="FreeMono"/>
                <a:cs typeface="FreeMono"/>
                <a:sym typeface="FreeMono"/>
              </a:rPr>
              <a:t>.o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asi di esecuzione di un programm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Fasi di esecuzione di un programma</a:t>
            </a:r>
          </a:p>
        </p:txBody>
      </p:sp>
      <p:sp>
        <p:nvSpPr>
          <p:cNvPr id="236" name="Dal linking al loading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Dal linking al loading</a:t>
            </a:r>
          </a:p>
        </p:txBody>
      </p:sp>
      <p:sp>
        <p:nvSpPr>
          <p:cNvPr id="237" name="4. Linking: il linker collega il file oggetto con le librerie necessarie, producendo un eseguibile (di default a.out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spcBef>
                <a:spcPts val="1200"/>
              </a:spcBef>
              <a:defRPr sz="6200" spc="0"/>
            </a:pPr>
            <a:r>
              <a:t>4. </a:t>
            </a:r>
            <a:r>
              <a:rPr b="1"/>
              <a:t>Linking:</a:t>
            </a:r>
            <a:r>
              <a:t> il linker collega il file oggetto con le librerie necessarie, producendo un eseguibile (di default </a:t>
            </a:r>
            <a:r>
              <a:rPr>
                <a:latin typeface="FreeMono"/>
                <a:ea typeface="FreeMono"/>
                <a:cs typeface="FreeMono"/>
                <a:sym typeface="FreeMono"/>
              </a:rPr>
              <a:t>a.out</a:t>
            </a:r>
            <a:r>
              <a:t>)</a:t>
            </a:r>
            <a:br/>
            <a:br/>
            <a:endParaRPr/>
          </a:p>
          <a:p>
            <a:pPr defTabSz="457200">
              <a:spcBef>
                <a:spcPts val="1200"/>
              </a:spcBef>
              <a:defRPr sz="6200" spc="0"/>
            </a:pPr>
            <a:r>
              <a:t>5. </a:t>
            </a:r>
            <a:r>
              <a:rPr b="1"/>
              <a:t>Loading:</a:t>
            </a:r>
            <a:r>
              <a:t> il loader carica l’eseguibile in memoria RAM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Fasi di esecuzione di un programm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Fasi di esecuzione di un programma</a:t>
            </a:r>
          </a:p>
        </p:txBody>
      </p:sp>
      <p:sp>
        <p:nvSpPr>
          <p:cNvPr id="240" name="Esecuzion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Esecuzione</a:t>
            </a:r>
          </a:p>
        </p:txBody>
      </p:sp>
      <p:sp>
        <p:nvSpPr>
          <p:cNvPr id="241" name="6. Esecuzione: la CPU esegue il programma, istruzione per istruzione"/>
          <p:cNvSpPr txBox="1">
            <a:spLocks noGrp="1"/>
          </p:cNvSpPr>
          <p:nvPr>
            <p:ph type="body" sz="quarter" idx="1"/>
          </p:nvPr>
        </p:nvSpPr>
        <p:spPr>
          <a:xfrm>
            <a:off x="1270000" y="4267200"/>
            <a:ext cx="21844000" cy="2460360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1200"/>
              </a:spcBef>
              <a:defRPr sz="6700" spc="0"/>
            </a:pPr>
            <a:r>
              <a:t>6. </a:t>
            </a:r>
            <a:r>
              <a:rPr b="1"/>
              <a:t>Esecuzione</a:t>
            </a:r>
            <a:r>
              <a:t>: la CPU esegue il programma, istruzione per istruzione</a:t>
            </a:r>
          </a:p>
        </p:txBody>
      </p:sp>
      <p:pic>
        <p:nvPicPr>
          <p:cNvPr id="242" name="Screenshot 2025-05-29 alle 19.48.15.png" descr="Screenshot 2025-05-29 alle 19.48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006" y="6916408"/>
            <a:ext cx="16082855" cy="6175817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Esempio:"/>
          <p:cNvSpPr txBox="1"/>
          <p:nvPr/>
        </p:nvSpPr>
        <p:spPr>
          <a:xfrm>
            <a:off x="3404731" y="9430403"/>
            <a:ext cx="3464688" cy="1147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1200"/>
              </a:spcBef>
              <a:defRPr sz="6200" i="1"/>
            </a:lvl1pPr>
          </a:lstStyle>
          <a:p>
            <a:r>
              <a:t>Esempio: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essico del 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Lessico del C</a:t>
            </a:r>
          </a:p>
        </p:txBody>
      </p:sp>
      <p:sp>
        <p:nvSpPr>
          <p:cNvPr id="246" name="Variabili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Variabili</a:t>
            </a:r>
          </a:p>
        </p:txBody>
      </p:sp>
      <p:sp>
        <p:nvSpPr>
          <p:cNvPr id="247" name="Variabili: locazione di memoria a cui viene associato un nome e che contiene un valor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7624" indent="-547624" defTabSz="2389632">
              <a:spcBef>
                <a:spcPts val="2300"/>
              </a:spcBef>
              <a:defRPr sz="5390" b="1"/>
            </a:pPr>
            <a:r>
              <a:t>Variabili: </a:t>
            </a:r>
            <a:r>
              <a:rPr b="0"/>
              <a:t>locazione di memoria a cui viene associato un nome e che contiene un valore.</a:t>
            </a:r>
            <a:br>
              <a:rPr b="0"/>
            </a:br>
            <a:endParaRPr b="0"/>
          </a:p>
          <a:p>
            <a:pPr marL="547624" indent="-547624" defTabSz="2389632">
              <a:spcBef>
                <a:spcPts val="2300"/>
              </a:spcBef>
              <a:defRPr sz="5390" b="1"/>
            </a:pPr>
            <a:r>
              <a:rPr b="0"/>
              <a:t>Sintassi:</a:t>
            </a:r>
            <a:r>
              <a:t> </a:t>
            </a:r>
            <a:r>
              <a:rPr>
                <a:solidFill>
                  <a:schemeClr val="accent1"/>
                </a:solidFill>
              </a:rPr>
              <a:t>tipo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nome_variabile</a:t>
            </a:r>
            <a:r>
              <a:t>;</a:t>
            </a:r>
            <a:br/>
            <a:endParaRPr/>
          </a:p>
          <a:p>
            <a:pPr marL="547624" indent="-547624" defTabSz="2389632">
              <a:spcBef>
                <a:spcPts val="2300"/>
              </a:spcBef>
              <a:defRPr sz="5390" b="1"/>
            </a:pPr>
            <a:r>
              <a:rPr b="0"/>
              <a:t>Esempio:</a:t>
            </a:r>
            <a:r>
              <a:t> </a:t>
            </a:r>
            <a:r>
              <a:rPr>
                <a:solidFill>
                  <a:schemeClr val="accent1"/>
                </a:solidFill>
              </a:rPr>
              <a:t>int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età</a:t>
            </a:r>
            <a:r>
              <a:t>;</a:t>
            </a:r>
            <a:br/>
            <a:endParaRPr/>
          </a:p>
          <a:p>
            <a:pPr marL="547624" indent="-547624" defTabSz="2389632">
              <a:spcBef>
                <a:spcPts val="2300"/>
              </a:spcBef>
              <a:defRPr sz="5390" b="1"/>
            </a:pPr>
            <a:r>
              <a:rPr b="0"/>
              <a:t>Tipi comuni:</a:t>
            </a:r>
            <a:r>
              <a:t> </a:t>
            </a:r>
            <a:r>
              <a:rPr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t>, </a:t>
            </a:r>
            <a:r>
              <a:rPr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float</a:t>
            </a:r>
            <a:r>
              <a:t>, </a:t>
            </a:r>
            <a:r>
              <a:rPr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char</a:t>
            </a:r>
            <a:r>
              <a:t>, </a:t>
            </a:r>
            <a:r>
              <a:rPr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essico del 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Lessico del C</a:t>
            </a:r>
          </a:p>
        </p:txBody>
      </p:sp>
      <p:sp>
        <p:nvSpPr>
          <p:cNvPr id="250" name="Commenti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Commenti</a:t>
            </a:r>
          </a:p>
        </p:txBody>
      </p:sp>
      <p:sp>
        <p:nvSpPr>
          <p:cNvPr id="251" name="I commenti servono a documentare il codice e non vengono eseguiti."/>
          <p:cNvSpPr txBox="1">
            <a:spLocks noGrp="1"/>
          </p:cNvSpPr>
          <p:nvPr>
            <p:ph type="body" idx="1"/>
          </p:nvPr>
        </p:nvSpPr>
        <p:spPr>
          <a:xfrm>
            <a:off x="1270000" y="3696904"/>
            <a:ext cx="21844000" cy="8432801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spcBef>
                <a:spcPts val="1200"/>
              </a:spcBef>
              <a:buFont typeface="Times Roman"/>
              <a:defRPr sz="6000"/>
            </a:pPr>
            <a:r>
              <a:t> I </a:t>
            </a:r>
            <a:r>
              <a:rPr b="1"/>
              <a:t>commenti</a:t>
            </a:r>
            <a:r>
              <a:t> servono a documentare il codice e non vengono eseguiti.</a:t>
            </a:r>
            <a:br/>
            <a:endParaRPr/>
          </a:p>
        </p:txBody>
      </p:sp>
      <p:pic>
        <p:nvPicPr>
          <p:cNvPr id="252" name="Screenshot 2025-05-29 alle 19.57.27.png" descr="Screenshot 2025-05-29 alle 19.57.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66" y="6210604"/>
            <a:ext cx="13265198" cy="6776545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⚠️ È buona prassi commentare  il codice in maniera da  renderlo più leggibile"/>
          <p:cNvSpPr txBox="1"/>
          <p:nvPr/>
        </p:nvSpPr>
        <p:spPr>
          <a:xfrm>
            <a:off x="15550491" y="7993999"/>
            <a:ext cx="8151877" cy="370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7000"/>
              <a:t>⚠️</a:t>
            </a:r>
            <a:br/>
            <a:r>
              <a:rPr i="1"/>
              <a:t>È buona prassi commentare </a:t>
            </a:r>
            <a:br>
              <a:rPr i="1"/>
            </a:br>
            <a:r>
              <a:rPr i="1"/>
              <a:t>il codice in maniera da </a:t>
            </a:r>
            <a:br>
              <a:rPr i="1"/>
            </a:br>
            <a:r>
              <a:rPr i="1"/>
              <a:t>renderlo più leggibile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Lessico del 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Lessico del C</a:t>
            </a:r>
          </a:p>
        </p:txBody>
      </p:sp>
      <p:sp>
        <p:nvSpPr>
          <p:cNvPr id="256" name="Categori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Categorie</a:t>
            </a:r>
          </a:p>
        </p:txBody>
      </p:sp>
      <p:sp>
        <p:nvSpPr>
          <p:cNvPr id="257" name="Parole chiavi: termini riservati del linguaggio che non possono essere utilizzati come nomi di variabili; usate per definire il comportamento di un programma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Parole chiavi: </a:t>
            </a:r>
            <a:r>
              <a:rPr b="0"/>
              <a:t>termini riservati del linguaggio che non possono essere utilizzati come nomi di variabili; usate per definire il comportamento di un programma</a:t>
            </a:r>
          </a:p>
        </p:txBody>
      </p:sp>
      <p:pic>
        <p:nvPicPr>
          <p:cNvPr id="258" name="Screenshot 2025-05-29 alle 19.22.31.png" descr="Screenshot 2025-05-29 alle 19.22.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680" y="6921673"/>
            <a:ext cx="14308640" cy="59010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Lessico del 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Lessico del C</a:t>
            </a:r>
          </a:p>
        </p:txBody>
      </p:sp>
      <p:sp>
        <p:nvSpPr>
          <p:cNvPr id="261" name="Costanti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Costanti</a:t>
            </a:r>
          </a:p>
        </p:txBody>
      </p:sp>
      <p:sp>
        <p:nvSpPr>
          <p:cNvPr id="262" name="Una costante è un valore che non cambia durante l'esecuzione del programma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17500" defTabSz="457200">
              <a:spcBef>
                <a:spcPts val="1200"/>
              </a:spcBef>
              <a:buFont typeface="Times Roman"/>
              <a:defRPr sz="5000"/>
            </a:pPr>
            <a:r>
              <a:t>Una </a:t>
            </a:r>
            <a:r>
              <a:rPr b="1"/>
              <a:t>costante</a:t>
            </a:r>
            <a:r>
              <a:t> è un valore che non cambia durante l'esecuzione del programma.</a:t>
            </a:r>
          </a:p>
        </p:txBody>
      </p:sp>
      <p:pic>
        <p:nvPicPr>
          <p:cNvPr id="263" name="Screenshot 2025-05-29 alle 20.08.30.png" descr="Screenshot 2025-05-29 alle 20.08.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142" y="7796743"/>
            <a:ext cx="16667716" cy="1373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Due meduse su sfondo di colore blu" descr="Due meduse su sfondo di colore blu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62" r="39146"/>
          <a:stretch>
            <a:fillRect/>
          </a:stretch>
        </p:blipFill>
        <p:spPr>
          <a:xfrm>
            <a:off x="10566004" y="-25400"/>
            <a:ext cx="14945493" cy="13766800"/>
          </a:xfrm>
          <a:prstGeom prst="rect">
            <a:avLst/>
          </a:prstGeom>
        </p:spPr>
      </p:pic>
      <p:sp>
        <p:nvSpPr>
          <p:cNvPr id="176" name="Introduzione"/>
          <p:cNvSpPr txBox="1">
            <a:spLocks noGrp="1"/>
          </p:cNvSpPr>
          <p:nvPr>
            <p:ph type="title"/>
          </p:nvPr>
        </p:nvSpPr>
        <p:spPr>
          <a:xfrm>
            <a:off x="698734" y="3885108"/>
            <a:ext cx="9652001" cy="3200203"/>
          </a:xfrm>
          <a:prstGeom prst="rect">
            <a:avLst/>
          </a:prstGeom>
        </p:spPr>
        <p:txBody>
          <a:bodyPr/>
          <a:lstStyle/>
          <a:p>
            <a:r>
              <a:t>Introduzione</a:t>
            </a:r>
          </a:p>
        </p:txBody>
      </p:sp>
      <p:sp>
        <p:nvSpPr>
          <p:cNvPr id="177" name="La programmazione e i suoi linguaggi"/>
          <p:cNvSpPr txBox="1">
            <a:spLocks noGrp="1"/>
          </p:cNvSpPr>
          <p:nvPr>
            <p:ph type="body" sz="quarter" idx="1"/>
          </p:nvPr>
        </p:nvSpPr>
        <p:spPr>
          <a:xfrm>
            <a:off x="698734" y="6845300"/>
            <a:ext cx="9652001" cy="5664200"/>
          </a:xfrm>
          <a:prstGeom prst="rect">
            <a:avLst/>
          </a:prstGeom>
        </p:spPr>
        <p:txBody>
          <a:bodyPr/>
          <a:lstStyle/>
          <a:p>
            <a:r>
              <a:t>La programmazione e i suoi linguaggi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Installiamo l’edi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Installiamo l’editor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Utenti Windo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Utenti Windows</a:t>
            </a:r>
          </a:p>
        </p:txBody>
      </p:sp>
      <p:sp>
        <p:nvSpPr>
          <p:cNvPr id="268" name="Visual Studio (più pesante, ma tutto incluso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Visual Studio (più pesante, ma tutto incluso)</a:t>
            </a:r>
            <a:br/>
            <a:br/>
            <a:br/>
            <a:endParaRPr/>
          </a:p>
          <a:p>
            <a:r>
              <a:t>Visual Studio Code (più leggero, ma con aggiunta del compilatore)</a:t>
            </a:r>
          </a:p>
        </p:txBody>
      </p:sp>
      <p:pic>
        <p:nvPicPr>
          <p:cNvPr id="269" name="filmato-incollato.png" descr="filmato-incollat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6887" y="3197132"/>
            <a:ext cx="3294033" cy="3294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filmato-incollato.png" descr="filmato-incollat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6403" y="9509185"/>
            <a:ext cx="3175001" cy="317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Utenti Ma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Utenti Mac</a:t>
            </a:r>
          </a:p>
        </p:txBody>
      </p:sp>
      <p:sp>
        <p:nvSpPr>
          <p:cNvPr id="275" name="Xcode (più pesante, ma tutto incluso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Xcode (più pesante, ma tutto incluso)</a:t>
            </a:r>
            <a:br/>
            <a:br/>
            <a:br/>
            <a:endParaRPr/>
          </a:p>
          <a:p>
            <a:r>
              <a:t>Visual Studio Code (più leggero, ma con aggiunta del compilatore)</a:t>
            </a:r>
          </a:p>
        </p:txBody>
      </p:sp>
      <p:pic>
        <p:nvPicPr>
          <p:cNvPr id="276" name="filmato-incollato.png" descr="filmato-incolla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035" y="3379643"/>
            <a:ext cx="2916892" cy="29168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filmato-incollato.png" descr="filmato-incollat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981" y="8892649"/>
            <a:ext cx="3175001" cy="317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Utenti Ma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Utenti Mac</a:t>
            </a:r>
          </a:p>
        </p:txBody>
      </p:sp>
      <p:sp>
        <p:nvSpPr>
          <p:cNvPr id="280" name="Visual Studio Code (più leggero, ma con aggiunta del compilatore)…"/>
          <p:cNvSpPr txBox="1">
            <a:spLocks noGrp="1"/>
          </p:cNvSpPr>
          <p:nvPr>
            <p:ph type="body" idx="1"/>
          </p:nvPr>
        </p:nvSpPr>
        <p:spPr>
          <a:xfrm>
            <a:off x="1270000" y="4254500"/>
            <a:ext cx="21844000" cy="8432800"/>
          </a:xfrm>
          <a:prstGeom prst="rect">
            <a:avLst/>
          </a:prstGeom>
        </p:spPr>
        <p:txBody>
          <a:bodyPr/>
          <a:lstStyle/>
          <a:p>
            <a:r>
              <a:t>Visual Studio Code (più leggero, ma con aggiunta del compilatore)</a:t>
            </a:r>
            <a:br/>
            <a:br/>
            <a:endParaRPr/>
          </a:p>
          <a:p>
            <a:pPr marL="889000" indent="-889000">
              <a:buClrTx/>
              <a:buAutoNum type="arabicPeriod"/>
            </a:pPr>
            <a:r>
              <a:t>Installare HomeBrew da Terminale</a:t>
            </a:r>
          </a:p>
          <a:p>
            <a:pPr marL="889000" indent="-889000">
              <a:buClrTx/>
              <a:buAutoNum type="arabicPeriod"/>
            </a:pPr>
            <a:r>
              <a:t>Successivamente digitare  </a:t>
            </a:r>
            <a:r>
              <a:rPr b="1">
                <a:latin typeface="FreeMono"/>
                <a:ea typeface="FreeMono"/>
                <a:cs typeface="FreeMono"/>
                <a:sym typeface="FreeMono"/>
              </a:rPr>
              <a:t>brew install gcc</a:t>
            </a:r>
          </a:p>
          <a:p>
            <a:pPr marL="889000" indent="-889000">
              <a:buClrTx/>
              <a:buAutoNum type="arabicPeriod"/>
            </a:pPr>
            <a:r>
              <a:t>Testare il compilatore</a:t>
            </a:r>
          </a:p>
        </p:txBody>
      </p:sp>
      <p:pic>
        <p:nvPicPr>
          <p:cNvPr id="281" name="filmato-incollato.png" descr="filmato-incollat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6799" y="5270500"/>
            <a:ext cx="3175001" cy="317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ome testiamo il compilatore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Come testiamo il compilatore?</a:t>
            </a:r>
          </a:p>
        </p:txBody>
      </p:sp>
      <p:sp>
        <p:nvSpPr>
          <p:cNvPr id="286" name="Aprire Terminale/Prompt dei comandi…"/>
          <p:cNvSpPr txBox="1"/>
          <p:nvPr/>
        </p:nvSpPr>
        <p:spPr>
          <a:xfrm>
            <a:off x="1924860" y="2830671"/>
            <a:ext cx="20534279" cy="1005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89000" indent="-889000">
              <a:buSzPct val="100000"/>
              <a:buAutoNum type="arabicPeriod"/>
            </a:pPr>
            <a:r>
              <a:rPr dirty="0" err="1"/>
              <a:t>Aprire</a:t>
            </a:r>
            <a:r>
              <a:rPr dirty="0"/>
              <a:t> </a:t>
            </a:r>
            <a:r>
              <a:rPr dirty="0" err="1"/>
              <a:t>Terminale</a:t>
            </a:r>
            <a:r>
              <a:rPr dirty="0"/>
              <a:t>/Prompt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comandi</a:t>
            </a:r>
            <a:br>
              <a:rPr dirty="0"/>
            </a:br>
            <a:endParaRPr dirty="0"/>
          </a:p>
          <a:p>
            <a:pPr marL="889000" indent="-889000">
              <a:buSzPct val="100000"/>
              <a:buAutoNum type="arabicPeriod"/>
            </a:pPr>
            <a:r>
              <a:rPr dirty="0" err="1"/>
              <a:t>Digitare</a:t>
            </a:r>
            <a:r>
              <a:rPr dirty="0"/>
              <a:t> </a:t>
            </a:r>
            <a:r>
              <a:rPr dirty="0" err="1">
                <a:latin typeface="FreeMono"/>
                <a:ea typeface="FreeMono"/>
                <a:cs typeface="FreeMono"/>
                <a:sym typeface="FreeMono"/>
              </a:rPr>
              <a:t>gcc</a:t>
            </a:r>
            <a:r>
              <a:rPr dirty="0">
                <a:latin typeface="FreeMono"/>
                <a:ea typeface="FreeMono"/>
                <a:cs typeface="FreeMono"/>
                <a:sym typeface="FreeMono"/>
              </a:rPr>
              <a:t> --version </a:t>
            </a:r>
            <a:br>
              <a:rPr dirty="0">
                <a:latin typeface="FreeMono"/>
                <a:ea typeface="FreeMono"/>
                <a:cs typeface="FreeMono"/>
                <a:sym typeface="FreeMono"/>
              </a:rPr>
            </a:br>
            <a:endParaRPr dirty="0">
              <a:latin typeface="FreeMono"/>
              <a:ea typeface="FreeMono"/>
              <a:cs typeface="FreeMono"/>
              <a:sym typeface="FreeMono"/>
            </a:endParaRPr>
          </a:p>
          <a:p>
            <a:pPr marL="889000" indent="-889000">
              <a:buSzPct val="100000"/>
              <a:buAutoNum type="arabicPeriod"/>
            </a:pPr>
            <a:r>
              <a:rPr dirty="0" err="1"/>
              <a:t>Creare</a:t>
            </a:r>
            <a:r>
              <a:rPr dirty="0"/>
              <a:t> un file con </a:t>
            </a:r>
            <a:r>
              <a:rPr dirty="0" err="1"/>
              <a:t>estensione</a:t>
            </a:r>
            <a:r>
              <a:rPr dirty="0"/>
              <a:t> .c</a:t>
            </a:r>
            <a:br>
              <a:rPr dirty="0"/>
            </a:br>
            <a:endParaRPr dirty="0"/>
          </a:p>
          <a:p>
            <a:pPr marL="889000" indent="-889000">
              <a:buSzPct val="100000"/>
              <a:buAutoNum type="arabicPeriod"/>
            </a:pPr>
            <a:r>
              <a:rPr dirty="0" err="1"/>
              <a:t>Compilare</a:t>
            </a:r>
            <a:r>
              <a:rPr dirty="0"/>
              <a:t> con il </a:t>
            </a:r>
            <a:r>
              <a:rPr dirty="0" err="1"/>
              <a:t>comando</a:t>
            </a:r>
            <a:r>
              <a:rPr dirty="0"/>
              <a:t>: </a:t>
            </a:r>
            <a:br>
              <a:rPr dirty="0"/>
            </a:br>
            <a:r>
              <a:rPr dirty="0" err="1">
                <a:latin typeface="FreeMono"/>
                <a:ea typeface="FreeMono"/>
                <a:cs typeface="FreeMono"/>
                <a:sym typeface="FreeMono"/>
              </a:rPr>
              <a:t>gcc</a:t>
            </a:r>
            <a:r>
              <a:rPr dirty="0">
                <a:latin typeface="FreeMono"/>
                <a:ea typeface="FreeMono"/>
                <a:cs typeface="FreeMono"/>
                <a:sym typeface="FreeMono"/>
              </a:rPr>
              <a:t> </a:t>
            </a:r>
            <a:r>
              <a:rPr dirty="0" err="1">
                <a:latin typeface="FreeMono"/>
                <a:ea typeface="FreeMono"/>
                <a:cs typeface="FreeMono"/>
                <a:sym typeface="FreeMono"/>
              </a:rPr>
              <a:t>nome_del_file.c</a:t>
            </a:r>
            <a:r>
              <a:rPr dirty="0">
                <a:latin typeface="FreeMono"/>
                <a:ea typeface="FreeMono"/>
                <a:cs typeface="FreeMono"/>
                <a:sym typeface="FreeMono"/>
              </a:rPr>
              <a:t> -o </a:t>
            </a:r>
            <a:r>
              <a:rPr dirty="0" err="1">
                <a:latin typeface="FreeMono"/>
                <a:ea typeface="FreeMono"/>
                <a:cs typeface="FreeMono"/>
                <a:sym typeface="FreeMono"/>
              </a:rPr>
              <a:t>Nome_eseguibile</a:t>
            </a:r>
            <a:br>
              <a:rPr dirty="0"/>
            </a:br>
            <a:endParaRPr dirty="0"/>
          </a:p>
          <a:p>
            <a:pPr marL="889000" indent="-889000">
              <a:buSzPct val="100000"/>
              <a:buAutoNum type="arabicPeriod"/>
            </a:pPr>
            <a:r>
              <a:rPr dirty="0" err="1"/>
              <a:t>Lanciare</a:t>
            </a:r>
            <a:r>
              <a:rPr dirty="0"/>
              <a:t> da </a:t>
            </a:r>
            <a:r>
              <a:rPr dirty="0" err="1"/>
              <a:t>terminale</a:t>
            </a:r>
            <a:r>
              <a:rPr dirty="0"/>
              <a:t> il </a:t>
            </a:r>
            <a:r>
              <a:rPr dirty="0" err="1"/>
              <a:t>comando</a:t>
            </a:r>
            <a:r>
              <a:rPr dirty="0"/>
              <a:t>:</a:t>
            </a:r>
            <a:br>
              <a:rPr dirty="0"/>
            </a:br>
            <a:r>
              <a:rPr dirty="0">
                <a:latin typeface="FreeMono"/>
                <a:ea typeface="FreeMono"/>
                <a:cs typeface="FreeMono"/>
                <a:sym typeface="FreeMono"/>
              </a:rPr>
              <a:t>./</a:t>
            </a:r>
            <a:r>
              <a:rPr dirty="0" err="1">
                <a:latin typeface="FreeMono"/>
                <a:ea typeface="FreeMono"/>
                <a:cs typeface="FreeMono"/>
                <a:sym typeface="FreeMono"/>
              </a:rPr>
              <a:t>Nome_eseguibile</a:t>
            </a:r>
            <a:endParaRPr dirty="0">
              <a:latin typeface="FreeMono"/>
              <a:ea typeface="FreeMono"/>
              <a:cs typeface="FreeMono"/>
              <a:sym typeface="FreeMono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IDE/Compilatori on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IDE/</a:t>
            </a:r>
            <a:r>
              <a:rPr dirty="0" err="1"/>
              <a:t>Compilatori</a:t>
            </a:r>
            <a:r>
              <a:rPr dirty="0"/>
              <a:t> online</a:t>
            </a:r>
          </a:p>
        </p:txBody>
      </p:sp>
      <p:sp>
        <p:nvSpPr>
          <p:cNvPr id="289" name="https://www.onlinegdb.com/online_c_compil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u="sng" dirty="0">
                <a:hlinkClick r:id="rId2"/>
              </a:rPr>
              <a:t>https://www.onlinegdb.com/online_c_compiler</a:t>
            </a:r>
            <a:br>
              <a:rPr dirty="0"/>
            </a:br>
            <a:endParaRPr dirty="0"/>
          </a:p>
          <a:p>
            <a:r>
              <a:rPr u="sng" dirty="0">
                <a:hlinkClick r:id="rId3"/>
              </a:rPr>
              <a:t>https://www.mycompiler.io/it/new/c</a:t>
            </a:r>
          </a:p>
          <a:p>
            <a:endParaRPr u="sng" dirty="0">
              <a:hlinkClick r:id="rId3"/>
            </a:endParaRPr>
          </a:p>
          <a:p>
            <a:r>
              <a:rPr dirty="0"/>
              <a:t>https://</a:t>
            </a:r>
            <a:r>
              <a:rPr dirty="0" err="1"/>
              <a:t>www.programiz.com</a:t>
            </a:r>
            <a:r>
              <a:rPr dirty="0"/>
              <a:t>/c-programming/online-compiler/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Due meduse su sfondo di colore blu" descr="Due meduse su sfondo di colore blu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6353" r="10172" b="24870"/>
          <a:stretch>
            <a:fillRect/>
          </a:stretch>
        </p:blipFill>
        <p:spPr>
          <a:xfrm>
            <a:off x="3429488" y="2685056"/>
            <a:ext cx="17525021" cy="14186914"/>
          </a:xfrm>
          <a:prstGeom prst="rect">
            <a:avLst/>
          </a:prstGeom>
        </p:spPr>
      </p:pic>
      <p:sp>
        <p:nvSpPr>
          <p:cNvPr id="292" name="Primo esercizio"/>
          <p:cNvSpPr txBox="1">
            <a:spLocks noGrp="1"/>
          </p:cNvSpPr>
          <p:nvPr>
            <p:ph type="title"/>
          </p:nvPr>
        </p:nvSpPr>
        <p:spPr>
          <a:xfrm>
            <a:off x="7365999" y="-1401688"/>
            <a:ext cx="9652001" cy="3200202"/>
          </a:xfrm>
          <a:prstGeom prst="rect">
            <a:avLst/>
          </a:prstGeom>
        </p:spPr>
        <p:txBody>
          <a:bodyPr/>
          <a:lstStyle/>
          <a:p>
            <a:r>
              <a:t>Primo esercizio</a:t>
            </a:r>
          </a:p>
        </p:txBody>
      </p:sp>
      <p:sp>
        <p:nvSpPr>
          <p:cNvPr id="293" name="Riferiamo la nostra identità al programma…"/>
          <p:cNvSpPr txBox="1">
            <a:spLocks noGrp="1"/>
          </p:cNvSpPr>
          <p:nvPr>
            <p:ph type="body" sz="half" idx="1"/>
          </p:nvPr>
        </p:nvSpPr>
        <p:spPr>
          <a:xfrm>
            <a:off x="5022822" y="1728050"/>
            <a:ext cx="14338356" cy="5664201"/>
          </a:xfrm>
          <a:prstGeom prst="rect">
            <a:avLst/>
          </a:prstGeom>
        </p:spPr>
        <p:txBody>
          <a:bodyPr/>
          <a:lstStyle/>
          <a:p>
            <a:r>
              <a:t>Riferiamo la nostra identità al programma…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ipi di dato"/>
          <p:cNvSpPr txBox="1">
            <a:spLocks noGrp="1"/>
          </p:cNvSpPr>
          <p:nvPr>
            <p:ph type="title"/>
          </p:nvPr>
        </p:nvSpPr>
        <p:spPr>
          <a:xfrm>
            <a:off x="7366000" y="-1401688"/>
            <a:ext cx="9652000" cy="32002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Tipi di dato</a:t>
            </a:r>
          </a:p>
        </p:txBody>
      </p:sp>
      <p:graphicFrame>
        <p:nvGraphicFramePr>
          <p:cNvPr id="296" name="Tabella 1"/>
          <p:cNvGraphicFramePr/>
          <p:nvPr/>
        </p:nvGraphicFramePr>
        <p:xfrm>
          <a:off x="2204116" y="2040670"/>
          <a:ext cx="21212269" cy="111633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5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0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6055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3200">
                          <a:sym typeface="Graphik Semibold"/>
                        </a:rPr>
                        <a:t>Tipi di dato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3200">
                          <a:sym typeface="Graphik Semibold"/>
                        </a:rPr>
                        <a:t>Dichiarazione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3200">
                          <a:sym typeface="Graphik Semibold"/>
                        </a:rPr>
                        <a:t>printf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3200">
                          <a:sym typeface="Graphik Semibold"/>
                        </a:rPr>
                        <a:t>scanf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3200">
                          <a:sym typeface="Graphik Semibold"/>
                        </a:rPr>
                        <a:t>Descrizione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05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latin typeface="FreeMono"/>
                          <a:ea typeface="FreeMono"/>
                          <a:cs typeface="FreeMono"/>
                          <a:sym typeface="FreeMono"/>
                        </a:rPr>
                        <a:t>int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latin typeface="FreeMono"/>
                          <a:ea typeface="FreeMono"/>
                          <a:cs typeface="FreeMono"/>
                          <a:sym typeface="FreeMono"/>
                        </a:rPr>
                        <a:t>int n;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latin typeface="FreeMono"/>
                          <a:ea typeface="FreeMono"/>
                          <a:cs typeface="FreeMono"/>
                          <a:sym typeface="FreeMono"/>
                        </a:rPr>
                        <a:t>%d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latin typeface="FreeMono"/>
                          <a:ea typeface="FreeMono"/>
                          <a:cs typeface="FreeMono"/>
                          <a:sym typeface="FreeMono"/>
                        </a:rPr>
                        <a:t>%d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Numero intero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05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latin typeface="FreeMono"/>
                          <a:ea typeface="FreeMono"/>
                          <a:cs typeface="FreeMono"/>
                          <a:sym typeface="FreeMono"/>
                        </a:rPr>
                        <a:t>float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latin typeface="FreeMono"/>
                          <a:ea typeface="FreeMono"/>
                          <a:cs typeface="FreeMono"/>
                          <a:sym typeface="FreeMono"/>
                        </a:rPr>
                        <a:t>float f;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latin typeface="FreeMono"/>
                          <a:ea typeface="FreeMono"/>
                          <a:cs typeface="FreeMono"/>
                          <a:sym typeface="FreeMono"/>
                        </a:rPr>
                        <a:t>%f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latin typeface="FreeMono"/>
                          <a:ea typeface="FreeMono"/>
                          <a:cs typeface="FreeMono"/>
                          <a:sym typeface="FreeMono"/>
                        </a:rPr>
                        <a:t>%f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Numero reale con virgola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5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latin typeface="FreeMono"/>
                          <a:ea typeface="FreeMono"/>
                          <a:cs typeface="FreeMono"/>
                          <a:sym typeface="FreeMono"/>
                        </a:rPr>
                        <a:t>double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latin typeface="FreeMono"/>
                          <a:ea typeface="FreeMono"/>
                          <a:cs typeface="FreeMono"/>
                          <a:sym typeface="FreeMono"/>
                        </a:rPr>
                        <a:t>double d;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latin typeface="FreeMono"/>
                          <a:ea typeface="FreeMono"/>
                          <a:cs typeface="FreeMono"/>
                          <a:sym typeface="FreeMono"/>
                        </a:rPr>
                        <a:t>%lf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latin typeface="FreeMono"/>
                          <a:ea typeface="FreeMono"/>
                          <a:cs typeface="FreeMono"/>
                          <a:sym typeface="FreeMono"/>
                        </a:rPr>
                        <a:t>%lf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Numero reale (più preciso)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05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latin typeface="FreeMono"/>
                          <a:ea typeface="FreeMono"/>
                          <a:cs typeface="FreeMono"/>
                          <a:sym typeface="FreeMono"/>
                        </a:rPr>
                        <a:t>char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latin typeface="FreeMono"/>
                          <a:ea typeface="FreeMono"/>
                          <a:cs typeface="FreeMono"/>
                          <a:sym typeface="FreeMono"/>
                        </a:rPr>
                        <a:t>char c;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latin typeface="FreeMono"/>
                          <a:ea typeface="FreeMono"/>
                          <a:cs typeface="FreeMono"/>
                          <a:sym typeface="FreeMono"/>
                        </a:rPr>
                        <a:t>%c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latin typeface="FreeMono"/>
                          <a:ea typeface="FreeMono"/>
                          <a:cs typeface="FreeMono"/>
                          <a:sym typeface="FreeMono"/>
                        </a:rPr>
                        <a:t>%c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Singolo carattere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05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latin typeface="FreeMono"/>
                          <a:ea typeface="FreeMono"/>
                          <a:cs typeface="FreeMono"/>
                          <a:sym typeface="FreeMono"/>
                        </a:rPr>
                        <a:t>char [] (stringa)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latin typeface="FreeMono"/>
                          <a:ea typeface="FreeMono"/>
                          <a:cs typeface="FreeMono"/>
                          <a:sym typeface="FreeMono"/>
                        </a:rPr>
                        <a:t>char stringa [20];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latin typeface="FreeMono"/>
                          <a:ea typeface="FreeMono"/>
                          <a:cs typeface="FreeMono"/>
                          <a:sym typeface="FreeMono"/>
                        </a:rPr>
                        <a:t>%s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000">
                          <a:latin typeface="FreeMono"/>
                          <a:ea typeface="FreeMono"/>
                          <a:cs typeface="FreeMono"/>
                          <a:sym typeface="FreeMono"/>
                        </a:rPr>
                        <a:t>%s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Stringa di caratteri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econdo esercizio"/>
          <p:cNvSpPr txBox="1">
            <a:spLocks noGrp="1"/>
          </p:cNvSpPr>
          <p:nvPr>
            <p:ph type="title"/>
          </p:nvPr>
        </p:nvSpPr>
        <p:spPr>
          <a:xfrm>
            <a:off x="7366000" y="-1401688"/>
            <a:ext cx="9652000" cy="3200202"/>
          </a:xfrm>
          <a:prstGeom prst="rect">
            <a:avLst/>
          </a:prstGeom>
        </p:spPr>
        <p:txBody>
          <a:bodyPr/>
          <a:lstStyle/>
          <a:p>
            <a:r>
              <a:t>Secondo esercizio</a:t>
            </a:r>
          </a:p>
        </p:txBody>
      </p:sp>
      <p:sp>
        <p:nvSpPr>
          <p:cNvPr id="299" name="Dato un numero intero come input, il programma deve restituire prima il suo precedente, poi il suo successivo, infine il doppio del numero inserito."/>
          <p:cNvSpPr txBox="1">
            <a:spLocks noGrp="1"/>
          </p:cNvSpPr>
          <p:nvPr>
            <p:ph type="body" sz="quarter" idx="1"/>
          </p:nvPr>
        </p:nvSpPr>
        <p:spPr>
          <a:xfrm>
            <a:off x="3185802" y="2653109"/>
            <a:ext cx="18012396" cy="3200202"/>
          </a:xfrm>
          <a:prstGeom prst="rect">
            <a:avLst/>
          </a:prstGeom>
        </p:spPr>
        <p:txBody>
          <a:bodyPr/>
          <a:lstStyle/>
          <a:p>
            <a:r>
              <a:rPr dirty="0"/>
              <a:t>Dato un </a:t>
            </a:r>
            <a:r>
              <a:rPr dirty="0" err="1"/>
              <a:t>numero</a:t>
            </a:r>
            <a:r>
              <a:rPr dirty="0"/>
              <a:t> </a:t>
            </a:r>
            <a:r>
              <a:rPr dirty="0" err="1"/>
              <a:t>intero</a:t>
            </a:r>
            <a:r>
              <a:rPr dirty="0"/>
              <a:t> come input, il </a:t>
            </a:r>
            <a:r>
              <a:rPr dirty="0" err="1"/>
              <a:t>programma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restituire</a:t>
            </a:r>
            <a:r>
              <a:rPr dirty="0"/>
              <a:t> prima il </a:t>
            </a:r>
            <a:r>
              <a:rPr dirty="0" err="1"/>
              <a:t>suo</a:t>
            </a:r>
            <a:r>
              <a:rPr dirty="0"/>
              <a:t> </a:t>
            </a:r>
            <a:r>
              <a:rPr dirty="0" err="1"/>
              <a:t>precedente</a:t>
            </a:r>
            <a:r>
              <a:rPr dirty="0"/>
              <a:t>, poi il </a:t>
            </a:r>
            <a:r>
              <a:rPr dirty="0" err="1"/>
              <a:t>suo</a:t>
            </a:r>
            <a:r>
              <a:rPr dirty="0"/>
              <a:t> </a:t>
            </a:r>
            <a:r>
              <a:rPr dirty="0" err="1"/>
              <a:t>successivo</a:t>
            </a:r>
            <a:r>
              <a:rPr dirty="0"/>
              <a:t>, </a:t>
            </a:r>
            <a:r>
              <a:rPr dirty="0" err="1"/>
              <a:t>infine</a:t>
            </a:r>
            <a:r>
              <a:rPr dirty="0"/>
              <a:t> il doppio del </a:t>
            </a:r>
            <a:r>
              <a:rPr dirty="0" err="1"/>
              <a:t>numero</a:t>
            </a:r>
            <a:r>
              <a:rPr dirty="0"/>
              <a:t> </a:t>
            </a:r>
            <a:r>
              <a:rPr dirty="0" err="1"/>
              <a:t>inserito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riorità operatori in 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Priorità operatori in C</a:t>
            </a:r>
          </a:p>
        </p:txBody>
      </p:sp>
      <p:sp>
        <p:nvSpPr>
          <p:cNvPr id="302" name="1 () [] . -&gt; → Postfissi → associatività da sinistra a destra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1200"/>
              </a:spcBef>
              <a:buClrTx/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dirty="0"/>
              <a:t>1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[]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-&gt;</a:t>
            </a:r>
            <a:r>
              <a:rPr dirty="0"/>
              <a:t> → </a:t>
            </a:r>
            <a:r>
              <a:rPr dirty="0" err="1"/>
              <a:t>Postfissi</a:t>
            </a:r>
            <a:r>
              <a:rPr dirty="0"/>
              <a:t> → </a:t>
            </a:r>
            <a:r>
              <a:rPr dirty="0" err="1"/>
              <a:t>associatività</a:t>
            </a:r>
            <a:r>
              <a:rPr dirty="0"/>
              <a:t> da sinistra a </a:t>
            </a:r>
            <a:r>
              <a:rPr dirty="0" err="1"/>
              <a:t>destra</a:t>
            </a:r>
            <a:endParaRPr dirty="0"/>
          </a:p>
          <a:p>
            <a:pPr marL="0" indent="0" defTabSz="457200">
              <a:spcBef>
                <a:spcPts val="1200"/>
              </a:spcBef>
              <a:buClrTx/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dirty="0"/>
              <a:t>2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++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--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!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dirty="0"/>
              <a:t> → </a:t>
            </a:r>
            <a:r>
              <a:rPr dirty="0" err="1"/>
              <a:t>Unari</a:t>
            </a:r>
            <a:r>
              <a:rPr dirty="0"/>
              <a:t> / </a:t>
            </a:r>
            <a:r>
              <a:rPr dirty="0" err="1"/>
              <a:t>prefissi</a:t>
            </a:r>
            <a:r>
              <a:rPr dirty="0"/>
              <a:t> → </a:t>
            </a:r>
            <a:r>
              <a:rPr dirty="0" err="1"/>
              <a:t>associatività</a:t>
            </a:r>
            <a:r>
              <a:rPr dirty="0"/>
              <a:t> da </a:t>
            </a:r>
            <a:r>
              <a:rPr dirty="0" err="1"/>
              <a:t>destra</a:t>
            </a:r>
            <a:r>
              <a:rPr dirty="0"/>
              <a:t> a sinistra</a:t>
            </a:r>
          </a:p>
          <a:p>
            <a:pPr marL="0" indent="0" defTabSz="457200">
              <a:spcBef>
                <a:spcPts val="1200"/>
              </a:spcBef>
              <a:buClrTx/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dirty="0"/>
              <a:t>3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/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%</a:t>
            </a:r>
            <a:r>
              <a:rPr dirty="0"/>
              <a:t> → </a:t>
            </a:r>
            <a:r>
              <a:rPr dirty="0" err="1"/>
              <a:t>Moltiplicazione</a:t>
            </a:r>
            <a:r>
              <a:rPr dirty="0"/>
              <a:t>, </a:t>
            </a:r>
            <a:r>
              <a:rPr dirty="0" err="1"/>
              <a:t>divisione</a:t>
            </a:r>
            <a:r>
              <a:rPr dirty="0"/>
              <a:t>, modulo → </a:t>
            </a:r>
            <a:r>
              <a:rPr dirty="0" err="1"/>
              <a:t>associatività</a:t>
            </a:r>
            <a:r>
              <a:rPr dirty="0"/>
              <a:t> da sinistra a </a:t>
            </a:r>
            <a:r>
              <a:rPr dirty="0" err="1"/>
              <a:t>destra</a:t>
            </a:r>
            <a:endParaRPr dirty="0"/>
          </a:p>
          <a:p>
            <a:pPr marL="0" indent="0" defTabSz="457200">
              <a:spcBef>
                <a:spcPts val="1200"/>
              </a:spcBef>
              <a:buClrTx/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dirty="0"/>
              <a:t>4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rPr dirty="0"/>
              <a:t> → </a:t>
            </a:r>
            <a:r>
              <a:rPr dirty="0" err="1"/>
              <a:t>Addizione</a:t>
            </a:r>
            <a:r>
              <a:rPr dirty="0"/>
              <a:t>, </a:t>
            </a:r>
            <a:r>
              <a:rPr dirty="0" err="1"/>
              <a:t>sottrazione</a:t>
            </a:r>
            <a:r>
              <a:rPr dirty="0"/>
              <a:t> → </a:t>
            </a:r>
            <a:r>
              <a:rPr dirty="0" err="1"/>
              <a:t>associatività</a:t>
            </a:r>
            <a:r>
              <a:rPr dirty="0"/>
              <a:t> da sinistra a </a:t>
            </a:r>
            <a:r>
              <a:rPr dirty="0" err="1"/>
              <a:t>destra</a:t>
            </a:r>
            <a:endParaRPr dirty="0"/>
          </a:p>
          <a:p>
            <a:pPr marL="0" indent="0" defTabSz="457200">
              <a:spcBef>
                <a:spcPts val="1200"/>
              </a:spcBef>
              <a:buClrTx/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dirty="0"/>
              <a:t>5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&lt;=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&gt;=</a:t>
            </a:r>
            <a:r>
              <a:rPr dirty="0"/>
              <a:t> → </a:t>
            </a:r>
            <a:r>
              <a:rPr dirty="0" err="1"/>
              <a:t>Relazionali</a:t>
            </a:r>
            <a:r>
              <a:rPr dirty="0"/>
              <a:t> → </a:t>
            </a:r>
            <a:r>
              <a:rPr dirty="0" err="1"/>
              <a:t>associatività</a:t>
            </a:r>
            <a:r>
              <a:rPr dirty="0"/>
              <a:t> da sinistra a </a:t>
            </a:r>
            <a:r>
              <a:rPr dirty="0" err="1"/>
              <a:t>destra</a:t>
            </a:r>
            <a:endParaRPr dirty="0"/>
          </a:p>
          <a:p>
            <a:pPr marL="0" indent="0" defTabSz="457200">
              <a:spcBef>
                <a:spcPts val="1200"/>
              </a:spcBef>
              <a:buClrTx/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dirty="0"/>
              <a:t>6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==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!=</a:t>
            </a:r>
            <a:r>
              <a:rPr dirty="0"/>
              <a:t> → </a:t>
            </a:r>
            <a:r>
              <a:rPr dirty="0" err="1"/>
              <a:t>Uguaglianza</a:t>
            </a:r>
            <a:r>
              <a:rPr dirty="0"/>
              <a:t> → </a:t>
            </a:r>
            <a:r>
              <a:rPr dirty="0" err="1"/>
              <a:t>associatività</a:t>
            </a:r>
            <a:r>
              <a:rPr dirty="0"/>
              <a:t> da sinistra a </a:t>
            </a:r>
            <a:r>
              <a:rPr dirty="0" err="1"/>
              <a:t>destra</a:t>
            </a:r>
            <a:endParaRPr dirty="0"/>
          </a:p>
          <a:p>
            <a:pPr marL="0" indent="0" defTabSz="457200">
              <a:spcBef>
                <a:spcPts val="1200"/>
              </a:spcBef>
              <a:buClrTx/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dirty="0"/>
              <a:t>7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&amp;</a:t>
            </a:r>
            <a:r>
              <a:rPr dirty="0"/>
              <a:t> → AND bit a bit → </a:t>
            </a:r>
            <a:r>
              <a:rPr dirty="0" err="1"/>
              <a:t>associatività</a:t>
            </a:r>
            <a:r>
              <a:rPr dirty="0"/>
              <a:t> da sinistra a </a:t>
            </a:r>
            <a:r>
              <a:rPr dirty="0" err="1"/>
              <a:t>destra</a:t>
            </a:r>
            <a:endParaRPr lang="it-IT" dirty="0"/>
          </a:p>
          <a:p>
            <a:pPr marL="0" indent="0" defTabSz="457200">
              <a:spcBef>
                <a:spcPts val="1200"/>
              </a:spcBef>
              <a:buClrTx/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endParaRPr lang="it-IT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os’è un linguaggio di programmazione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Cos’è un linguaggio di programmazione?</a:t>
            </a:r>
          </a:p>
        </p:txBody>
      </p:sp>
      <p:sp>
        <p:nvSpPr>
          <p:cNvPr id="180" name="“Un linguaggio di programmazione è un sistema di notazione per la scrittura di programmi per computer. La maggior parte dei linguaggi di programmazione sono linguaggi formali basati su testo…”…"/>
          <p:cNvSpPr txBox="1">
            <a:spLocks noGrp="1"/>
          </p:cNvSpPr>
          <p:nvPr>
            <p:ph type="body" sz="quarter" idx="1"/>
          </p:nvPr>
        </p:nvSpPr>
        <p:spPr>
          <a:xfrm>
            <a:off x="1270000" y="4267200"/>
            <a:ext cx="9392316" cy="4715948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None/>
              <a:defRPr sz="3400">
                <a:solidFill>
                  <a:srgbClr val="202122"/>
                </a:solidFill>
              </a:defRPr>
            </a:pPr>
            <a:r>
              <a:t>“</a:t>
            </a:r>
            <a:r>
              <a:rPr i="1"/>
              <a:t>Un </a:t>
            </a:r>
            <a:r>
              <a:rPr b="1" i="1"/>
              <a:t>linguaggio di programmazione</a:t>
            </a:r>
            <a:r>
              <a:rPr i="1"/>
              <a:t> è un sistema di notazione per la scrittura di </a:t>
            </a:r>
            <a:r>
              <a:rPr i="1">
                <a:solidFill>
                  <a:srgbClr val="3366CC"/>
                </a:solidFill>
              </a:rPr>
              <a:t>programmi</a:t>
            </a:r>
            <a:r>
              <a:rPr i="1"/>
              <a:t> per </a:t>
            </a:r>
            <a:r>
              <a:rPr i="1">
                <a:solidFill>
                  <a:srgbClr val="3366CC"/>
                </a:solidFill>
              </a:rPr>
              <a:t>computer</a:t>
            </a:r>
            <a:r>
              <a:rPr i="1"/>
              <a:t>. La maggior parte dei linguaggi di programmazione sono </a:t>
            </a:r>
            <a:r>
              <a:rPr i="1">
                <a:solidFill>
                  <a:srgbClr val="3366CC"/>
                </a:solidFill>
              </a:rPr>
              <a:t>linguaggi formali</a:t>
            </a:r>
            <a:r>
              <a:rPr i="1"/>
              <a:t> basati su testo…</a:t>
            </a:r>
            <a:r>
              <a:t>”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3400">
                <a:solidFill>
                  <a:srgbClr val="202122"/>
                </a:solidFill>
              </a:defRPr>
            </a:pPr>
            <a:r>
              <a:t>[Fonte: Wikipedia]</a:t>
            </a:r>
            <a:br/>
            <a:endParaRPr/>
          </a:p>
        </p:txBody>
      </p:sp>
      <p:pic>
        <p:nvPicPr>
          <p:cNvPr id="181" name="Screenshot 2025-05-28 alle 16.55.45.png" descr="Screenshot 2025-05-28 alle 16.55.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258" y="4614456"/>
            <a:ext cx="12890501" cy="674370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Esempio di codice Assembly"/>
          <p:cNvSpPr txBox="1"/>
          <p:nvPr/>
        </p:nvSpPr>
        <p:spPr>
          <a:xfrm>
            <a:off x="14410117" y="11346274"/>
            <a:ext cx="5706782" cy="683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defTabSz="457200">
              <a:spcBef>
                <a:spcPts val="0"/>
              </a:spcBef>
              <a:defRPr sz="3000" i="1">
                <a:solidFill>
                  <a:srgbClr val="202122"/>
                </a:solidFill>
              </a:defRPr>
            </a:lvl1pPr>
          </a:lstStyle>
          <a:p>
            <a:r>
              <a:t>Esempio di codice Assembly</a:t>
            </a:r>
          </a:p>
        </p:txBody>
      </p:sp>
      <p:sp>
        <p:nvSpPr>
          <p:cNvPr id="183" name="Programma: insieme ordinato di istruzioni scritte in un linguaggio interpretabile da un computer per esprimere un algoritmo in grado di risolvere dei problemi."/>
          <p:cNvSpPr txBox="1"/>
          <p:nvPr/>
        </p:nvSpPr>
        <p:spPr>
          <a:xfrm>
            <a:off x="1087101" y="8358823"/>
            <a:ext cx="9392316" cy="233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3400">
                <a:solidFill>
                  <a:srgbClr val="202122"/>
                </a:solidFill>
              </a:defRPr>
            </a:pPr>
            <a:r>
              <a:rPr b="1" i="1"/>
              <a:t>Programma</a:t>
            </a:r>
            <a:r>
              <a:t>: insieme ordinato di istruzioni scritte in un linguaggio interpretabile da un computer per esprimere un algoritmo in grado di risolvere dei problemi.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1" animBg="1" advAuto="0"/>
      <p:bldP spid="183" grpId="2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riorità operatori in 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Priorità operatori in C</a:t>
            </a:r>
          </a:p>
        </p:txBody>
      </p:sp>
      <p:sp>
        <p:nvSpPr>
          <p:cNvPr id="305" name="8 ^ → XOR bit a bit → associatività da sinistra a destra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1200"/>
              </a:spcBef>
              <a:buClrTx/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dirty="0"/>
              <a:t>8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^</a:t>
            </a:r>
            <a:r>
              <a:rPr dirty="0"/>
              <a:t> → XOR bit a bit → </a:t>
            </a:r>
            <a:r>
              <a:rPr dirty="0" err="1"/>
              <a:t>associatività</a:t>
            </a:r>
            <a:r>
              <a:rPr dirty="0"/>
              <a:t> da sinistra a </a:t>
            </a:r>
            <a:r>
              <a:rPr dirty="0" err="1"/>
              <a:t>destra</a:t>
            </a:r>
            <a:endParaRPr dirty="0"/>
          </a:p>
          <a:p>
            <a:pPr marL="0" indent="0" defTabSz="457200">
              <a:spcBef>
                <a:spcPts val="1200"/>
              </a:spcBef>
              <a:buClrTx/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dirty="0"/>
              <a:t>9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|</a:t>
            </a:r>
            <a:r>
              <a:rPr dirty="0"/>
              <a:t> → OR bit a bit → </a:t>
            </a:r>
            <a:r>
              <a:rPr dirty="0" err="1"/>
              <a:t>associatività</a:t>
            </a:r>
            <a:r>
              <a:rPr dirty="0"/>
              <a:t> da sinistra a </a:t>
            </a:r>
            <a:r>
              <a:rPr dirty="0" err="1"/>
              <a:t>destra</a:t>
            </a:r>
            <a:endParaRPr dirty="0"/>
          </a:p>
          <a:p>
            <a:pPr marL="0" indent="0" defTabSz="457200">
              <a:spcBef>
                <a:spcPts val="1200"/>
              </a:spcBef>
              <a:buClrTx/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dirty="0"/>
              <a:t>10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&amp;&amp;</a:t>
            </a:r>
            <a:r>
              <a:rPr dirty="0"/>
              <a:t> → AND </a:t>
            </a:r>
            <a:r>
              <a:rPr dirty="0" err="1"/>
              <a:t>logico</a:t>
            </a:r>
            <a:r>
              <a:rPr dirty="0"/>
              <a:t> → </a:t>
            </a:r>
            <a:r>
              <a:rPr dirty="0" err="1"/>
              <a:t>associatività</a:t>
            </a:r>
            <a:r>
              <a:rPr dirty="0"/>
              <a:t> da sinistra a </a:t>
            </a:r>
            <a:r>
              <a:rPr dirty="0" err="1"/>
              <a:t>destra</a:t>
            </a:r>
            <a:endParaRPr dirty="0"/>
          </a:p>
          <a:p>
            <a:pPr marL="0" indent="0" defTabSz="457200">
              <a:spcBef>
                <a:spcPts val="1200"/>
              </a:spcBef>
              <a:buClrTx/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dirty="0"/>
              <a:t>11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||</a:t>
            </a:r>
            <a:r>
              <a:rPr dirty="0"/>
              <a:t> → OR </a:t>
            </a:r>
            <a:r>
              <a:rPr dirty="0" err="1"/>
              <a:t>logico</a:t>
            </a:r>
            <a:r>
              <a:rPr dirty="0"/>
              <a:t> → </a:t>
            </a:r>
            <a:r>
              <a:rPr dirty="0" err="1"/>
              <a:t>associatività</a:t>
            </a:r>
            <a:r>
              <a:rPr dirty="0"/>
              <a:t> da sinistra a </a:t>
            </a:r>
            <a:r>
              <a:rPr dirty="0" err="1"/>
              <a:t>destra</a:t>
            </a:r>
            <a:endParaRPr dirty="0"/>
          </a:p>
          <a:p>
            <a:pPr marL="0" indent="0" defTabSz="457200">
              <a:spcBef>
                <a:spcPts val="1200"/>
              </a:spcBef>
              <a:buClrTx/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dirty="0"/>
              <a:t>12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?:</a:t>
            </a:r>
            <a:r>
              <a:rPr dirty="0"/>
              <a:t> → </a:t>
            </a:r>
            <a:r>
              <a:rPr dirty="0" err="1"/>
              <a:t>Operatore</a:t>
            </a:r>
            <a:r>
              <a:rPr dirty="0"/>
              <a:t> </a:t>
            </a:r>
            <a:r>
              <a:rPr dirty="0" err="1"/>
              <a:t>ternario</a:t>
            </a:r>
            <a:r>
              <a:rPr dirty="0"/>
              <a:t> → </a:t>
            </a:r>
            <a:r>
              <a:rPr dirty="0" err="1"/>
              <a:t>associatività</a:t>
            </a:r>
            <a:r>
              <a:rPr dirty="0"/>
              <a:t> da </a:t>
            </a:r>
            <a:r>
              <a:rPr dirty="0" err="1"/>
              <a:t>destra</a:t>
            </a:r>
            <a:r>
              <a:rPr dirty="0"/>
              <a:t> a sinistra</a:t>
            </a:r>
          </a:p>
          <a:p>
            <a:pPr marL="0" indent="0" defTabSz="457200">
              <a:spcBef>
                <a:spcPts val="1200"/>
              </a:spcBef>
              <a:buClrTx/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dirty="0"/>
              <a:t>13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+=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-=</a:t>
            </a:r>
            <a:r>
              <a:rPr dirty="0"/>
              <a:t> … → </a:t>
            </a:r>
            <a:r>
              <a:rPr dirty="0" err="1"/>
              <a:t>Assegnamento</a:t>
            </a:r>
            <a:r>
              <a:rPr dirty="0"/>
              <a:t> → </a:t>
            </a:r>
            <a:r>
              <a:rPr dirty="0" err="1"/>
              <a:t>associatività</a:t>
            </a:r>
            <a:r>
              <a:rPr dirty="0"/>
              <a:t> da </a:t>
            </a:r>
            <a:r>
              <a:rPr dirty="0" err="1"/>
              <a:t>destra</a:t>
            </a:r>
            <a:r>
              <a:rPr dirty="0"/>
              <a:t> a sinistra</a:t>
            </a:r>
          </a:p>
          <a:p>
            <a:pPr marL="0" indent="0" defTabSz="457200">
              <a:spcBef>
                <a:spcPts val="1200"/>
              </a:spcBef>
              <a:buClrTx/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dirty="0"/>
              <a:t>14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dirty="0"/>
              <a:t> → </a:t>
            </a:r>
            <a:r>
              <a:rPr dirty="0" err="1"/>
              <a:t>Separatore</a:t>
            </a:r>
            <a:r>
              <a:rPr dirty="0"/>
              <a:t> di </a:t>
            </a:r>
            <a:r>
              <a:rPr dirty="0" err="1"/>
              <a:t>espressioni</a:t>
            </a:r>
            <a:r>
              <a:rPr dirty="0"/>
              <a:t> → </a:t>
            </a:r>
            <a:r>
              <a:rPr dirty="0" err="1"/>
              <a:t>associatività</a:t>
            </a:r>
            <a:r>
              <a:rPr dirty="0"/>
              <a:t> da sinistra a </a:t>
            </a:r>
            <a:r>
              <a:rPr dirty="0" err="1"/>
              <a:t>destra</a:t>
            </a:r>
            <a:endParaRPr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rzo esercizio"/>
          <p:cNvSpPr txBox="1">
            <a:spLocks noGrp="1"/>
          </p:cNvSpPr>
          <p:nvPr>
            <p:ph type="title"/>
          </p:nvPr>
        </p:nvSpPr>
        <p:spPr>
          <a:xfrm>
            <a:off x="7366000" y="-1401688"/>
            <a:ext cx="9652000" cy="3200202"/>
          </a:xfrm>
          <a:prstGeom prst="rect">
            <a:avLst/>
          </a:prstGeom>
        </p:spPr>
        <p:txBody>
          <a:bodyPr/>
          <a:lstStyle/>
          <a:p>
            <a:r>
              <a:t>Terzo esercizio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Data la seguente formula: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85802" y="2653109"/>
                <a:ext cx="18012396" cy="9942784"/>
              </a:xfrm>
              <a:prstGeom prst="rect">
                <a:avLst/>
              </a:prstGeom>
            </p:spPr>
            <p:txBody>
              <a:bodyPr/>
              <a:lstStyle/>
              <a:p>
                <a:pPr algn="l" defTabSz="685165">
                  <a:defRPr sz="4482">
                    <a:latin typeface="Graphik"/>
                    <a:ea typeface="Graphik"/>
                    <a:cs typeface="Graphik"/>
                    <a:sym typeface="Graphik"/>
                  </a:defRPr>
                </a:pPr>
                <a:r>
                  <a:rPr dirty="0"/>
                  <a:t>Data la </a:t>
                </a:r>
                <a:r>
                  <a:rPr dirty="0" err="1"/>
                  <a:t>seguente</a:t>
                </a:r>
                <a:r>
                  <a:rPr dirty="0"/>
                  <a:t> formula:</a:t>
                </a:r>
              </a:p>
              <a:p>
                <a:pPr algn="l" defTabSz="685165">
                  <a:defRPr sz="4482"/>
                </a:pPr>
                <a:endParaRPr dirty="0"/>
              </a:p>
              <a:p>
                <a:pPr defTabSz="685165">
                  <a:defRPr sz="4482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5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sz="5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5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5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sz="5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sz="5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5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sz="5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−32)</m:t>
                      </m:r>
                    </m:oMath>
                  </m:oMathPara>
                </a14:m>
                <a:endParaRPr dirty="0"/>
              </a:p>
              <a:p>
                <a:pPr algn="l" defTabSz="685165">
                  <a:defRPr sz="4482">
                    <a:latin typeface="Graphik"/>
                    <a:ea typeface="Graphik"/>
                    <a:cs typeface="Graphik"/>
                    <a:sym typeface="Graphik"/>
                  </a:defRPr>
                </a:pPr>
                <a:r>
                  <a:rPr dirty="0"/>
                  <a:t>Dove:</a:t>
                </a:r>
              </a:p>
              <a:p>
                <a:pPr algn="l" defTabSz="685165">
                  <a:defRPr sz="4482">
                    <a:latin typeface="Graphik"/>
                    <a:ea typeface="Graphik"/>
                    <a:cs typeface="Graphik"/>
                    <a:sym typeface="Graphik"/>
                  </a:defRPr>
                </a:pPr>
                <a:r>
                  <a:rPr dirty="0"/>
                  <a:t>- C: </a:t>
                </a:r>
                <a:r>
                  <a:rPr dirty="0" err="1"/>
                  <a:t>gradi</a:t>
                </a:r>
                <a:r>
                  <a:rPr dirty="0"/>
                  <a:t> Celsius;</a:t>
                </a:r>
              </a:p>
              <a:p>
                <a:pPr algn="l" defTabSz="685165">
                  <a:defRPr sz="4482">
                    <a:latin typeface="Graphik"/>
                    <a:ea typeface="Graphik"/>
                    <a:cs typeface="Graphik"/>
                    <a:sym typeface="Graphik"/>
                  </a:defRPr>
                </a:pPr>
                <a:r>
                  <a:rPr dirty="0"/>
                  <a:t>- F: </a:t>
                </a:r>
                <a:r>
                  <a:rPr dirty="0" err="1"/>
                  <a:t>gradi</a:t>
                </a:r>
                <a:r>
                  <a:rPr dirty="0"/>
                  <a:t> Fahreneit</a:t>
                </a:r>
                <a:br>
                  <a:rPr dirty="0"/>
                </a:br>
                <a:endParaRPr dirty="0"/>
              </a:p>
              <a:p>
                <a:pPr algn="l" defTabSz="685165">
                  <a:defRPr sz="4482">
                    <a:latin typeface="Graphik"/>
                    <a:ea typeface="Graphik"/>
                    <a:cs typeface="Graphik"/>
                    <a:sym typeface="Graphik"/>
                  </a:defRPr>
                </a:pPr>
                <a:r>
                  <a:rPr dirty="0"/>
                  <a:t>Si </a:t>
                </a:r>
                <a:r>
                  <a:rPr dirty="0" err="1"/>
                  <a:t>scrivi</a:t>
                </a:r>
                <a:r>
                  <a:rPr dirty="0"/>
                  <a:t> un </a:t>
                </a:r>
                <a:r>
                  <a:rPr dirty="0" err="1"/>
                  <a:t>programma</a:t>
                </a:r>
                <a:r>
                  <a:rPr dirty="0"/>
                  <a:t> </a:t>
                </a:r>
                <a:r>
                  <a:rPr dirty="0" err="1"/>
                  <a:t>che</a:t>
                </a:r>
                <a:r>
                  <a:rPr dirty="0"/>
                  <a:t>, </a:t>
                </a:r>
                <a:r>
                  <a:rPr dirty="0" err="1"/>
                  <a:t>preso</a:t>
                </a:r>
                <a:r>
                  <a:rPr dirty="0"/>
                  <a:t> in input la </a:t>
                </a:r>
                <a:r>
                  <a:rPr dirty="0" err="1"/>
                  <a:t>temperatura</a:t>
                </a:r>
                <a:r>
                  <a:rPr dirty="0"/>
                  <a:t> in </a:t>
                </a:r>
                <a:r>
                  <a:rPr dirty="0" err="1"/>
                  <a:t>gradi</a:t>
                </a:r>
                <a:r>
                  <a:rPr dirty="0"/>
                  <a:t> Fahreneit, </a:t>
                </a:r>
                <a:r>
                  <a:rPr dirty="0" err="1"/>
                  <a:t>faccia</a:t>
                </a:r>
                <a:r>
                  <a:rPr dirty="0"/>
                  <a:t> la </a:t>
                </a:r>
                <a:r>
                  <a:rPr dirty="0" err="1"/>
                  <a:t>conversione</a:t>
                </a:r>
                <a:r>
                  <a:rPr dirty="0"/>
                  <a:t> in </a:t>
                </a:r>
                <a:r>
                  <a:rPr dirty="0" err="1"/>
                  <a:t>gradi</a:t>
                </a:r>
                <a:r>
                  <a:rPr dirty="0"/>
                  <a:t> Celsius</a:t>
                </a:r>
              </a:p>
              <a:p>
                <a:pPr algn="l" defTabSz="685165">
                  <a:defRPr sz="4482">
                    <a:latin typeface="Graphik"/>
                    <a:ea typeface="Graphik"/>
                    <a:cs typeface="Graphik"/>
                    <a:sym typeface="Graphik"/>
                  </a:defRPr>
                </a:pPr>
                <a:endParaRPr dirty="0"/>
              </a:p>
              <a:p>
                <a:pPr algn="l" defTabSz="685165">
                  <a:defRPr sz="4482" i="1">
                    <a:latin typeface="Graphik"/>
                    <a:ea typeface="Graphik"/>
                    <a:cs typeface="Graphik"/>
                    <a:sym typeface="Graphik"/>
                  </a:defRPr>
                </a:pPr>
                <a:r>
                  <a:rPr dirty="0" err="1"/>
                  <a:t>Esempio</a:t>
                </a:r>
                <a:r>
                  <a:rPr dirty="0"/>
                  <a:t>: 77 </a:t>
                </a:r>
                <a:r>
                  <a:rPr dirty="0" err="1"/>
                  <a:t>gradi</a:t>
                </a:r>
                <a:r>
                  <a:rPr dirty="0"/>
                  <a:t> Fahreneit —&gt; 25 </a:t>
                </a:r>
                <a:r>
                  <a:rPr dirty="0" err="1"/>
                  <a:t>gradi</a:t>
                </a:r>
                <a:r>
                  <a:rPr dirty="0"/>
                  <a:t> Celsius</a:t>
                </a:r>
              </a:p>
            </p:txBody>
          </p:sp>
        </mc:Choice>
        <mc:Fallback xmlns="">
          <p:sp>
            <p:nvSpPr>
              <p:cNvPr id="308" name="Data la seguente formula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85802" y="2653109"/>
                <a:ext cx="18012396" cy="9942784"/>
              </a:xfrm>
              <a:prstGeom prst="rect">
                <a:avLst/>
              </a:prstGeom>
              <a:blipFill>
                <a:blip r:embed="rId2"/>
                <a:stretch>
                  <a:fillRect l="-1693" t="-1148" r="-4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omputer ogg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Computer oggi</a:t>
            </a:r>
          </a:p>
        </p:txBody>
      </p:sp>
      <p:sp>
        <p:nvSpPr>
          <p:cNvPr id="186" name="BUS"/>
          <p:cNvSpPr/>
          <p:nvPr/>
        </p:nvSpPr>
        <p:spPr>
          <a:xfrm>
            <a:off x="2356625" y="6302081"/>
            <a:ext cx="2794031" cy="1270001"/>
          </a:xfrm>
          <a:prstGeom prst="rect">
            <a:avLst/>
          </a:prstGeom>
          <a:solidFill>
            <a:srgbClr val="8DFFF6"/>
          </a:solidFill>
          <a:ln w="254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BUS</a:t>
            </a:r>
          </a:p>
        </p:txBody>
      </p:sp>
      <p:sp>
        <p:nvSpPr>
          <p:cNvPr id="187" name="ROM"/>
          <p:cNvSpPr/>
          <p:nvPr/>
        </p:nvSpPr>
        <p:spPr>
          <a:xfrm>
            <a:off x="10376103" y="9534239"/>
            <a:ext cx="2794032" cy="1270001"/>
          </a:xfrm>
          <a:prstGeom prst="rect">
            <a:avLst/>
          </a:prstGeom>
          <a:solidFill>
            <a:srgbClr val="D5D5D5"/>
          </a:solidFill>
          <a:ln w="254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chemeClr val="accent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ROM</a:t>
            </a:r>
          </a:p>
        </p:txBody>
      </p:sp>
      <p:sp>
        <p:nvSpPr>
          <p:cNvPr id="188" name="CPU"/>
          <p:cNvSpPr/>
          <p:nvPr/>
        </p:nvSpPr>
        <p:spPr>
          <a:xfrm>
            <a:off x="8151176" y="3340522"/>
            <a:ext cx="2794031" cy="1270001"/>
          </a:xfrm>
          <a:prstGeom prst="rect">
            <a:avLst/>
          </a:prstGeom>
          <a:solidFill>
            <a:srgbClr val="FFF870"/>
          </a:solidFill>
          <a:ln w="254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CPU</a:t>
            </a:r>
          </a:p>
        </p:txBody>
      </p:sp>
      <p:sp>
        <p:nvSpPr>
          <p:cNvPr id="189" name="RAM"/>
          <p:cNvSpPr/>
          <p:nvPr/>
        </p:nvSpPr>
        <p:spPr>
          <a:xfrm>
            <a:off x="6347181" y="9534239"/>
            <a:ext cx="2794031" cy="1270001"/>
          </a:xfrm>
          <a:prstGeom prst="rect">
            <a:avLst/>
          </a:prstGeom>
          <a:solidFill>
            <a:srgbClr val="D5D5D5"/>
          </a:solidFill>
          <a:ln w="254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chemeClr val="accent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RAM</a:t>
            </a:r>
          </a:p>
        </p:txBody>
      </p:sp>
      <p:sp>
        <p:nvSpPr>
          <p:cNvPr id="190" name="I/O"/>
          <p:cNvSpPr/>
          <p:nvPr/>
        </p:nvSpPr>
        <p:spPr>
          <a:xfrm>
            <a:off x="16245820" y="9681324"/>
            <a:ext cx="2794032" cy="1270001"/>
          </a:xfrm>
          <a:prstGeom prst="rect">
            <a:avLst/>
          </a:prstGeom>
          <a:solidFill>
            <a:srgbClr val="FF4F2E"/>
          </a:solidFill>
          <a:ln w="254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I/O</a:t>
            </a:r>
          </a:p>
        </p:txBody>
      </p:sp>
      <p:sp>
        <p:nvSpPr>
          <p:cNvPr id="191" name="DATI…"/>
          <p:cNvSpPr/>
          <p:nvPr/>
        </p:nvSpPr>
        <p:spPr>
          <a:xfrm>
            <a:off x="18689513" y="6223000"/>
            <a:ext cx="2794031" cy="1270000"/>
          </a:xfrm>
          <a:prstGeom prst="rect">
            <a:avLst/>
          </a:prstGeom>
          <a:solidFill>
            <a:srgbClr val="52FF59"/>
          </a:solidFill>
          <a:ln w="254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2300">
                <a:latin typeface="Graphik-Medium"/>
                <a:ea typeface="Graphik-Medium"/>
                <a:cs typeface="Graphik-Medium"/>
                <a:sym typeface="Graphik Medium"/>
              </a:defRPr>
            </a:pPr>
            <a:r>
              <a:t>DATI</a:t>
            </a:r>
          </a:p>
          <a:p>
            <a:pPr algn="ctr" defTabSz="457200">
              <a:spcBef>
                <a:spcPts val="0"/>
              </a:spcBef>
              <a:defRPr sz="2300">
                <a:latin typeface="Graphik-Medium"/>
                <a:ea typeface="Graphik-Medium"/>
                <a:cs typeface="Graphik-Medium"/>
                <a:sym typeface="Graphik Medium"/>
              </a:defRPr>
            </a:pPr>
            <a:r>
              <a:t>CONTROLLO</a:t>
            </a:r>
          </a:p>
          <a:p>
            <a:pPr algn="ctr" defTabSz="457200">
              <a:spcBef>
                <a:spcPts val="0"/>
              </a:spcBef>
              <a:defRPr sz="2300">
                <a:latin typeface="Graphik-Medium"/>
                <a:ea typeface="Graphik-Medium"/>
                <a:cs typeface="Graphik-Medium"/>
                <a:sym typeface="Graphik Medium"/>
              </a:defRPr>
            </a:pPr>
            <a:r>
              <a:t>INDIRIZZI</a:t>
            </a:r>
          </a:p>
        </p:txBody>
      </p:sp>
      <p:sp>
        <p:nvSpPr>
          <p:cNvPr id="192" name="Linea"/>
          <p:cNvSpPr/>
          <p:nvPr/>
        </p:nvSpPr>
        <p:spPr>
          <a:xfrm>
            <a:off x="5169521" y="7009090"/>
            <a:ext cx="1350112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3" name="Linea"/>
          <p:cNvSpPr/>
          <p:nvPr/>
        </p:nvSpPr>
        <p:spPr>
          <a:xfrm flipV="1">
            <a:off x="9548191" y="4627094"/>
            <a:ext cx="1" cy="2385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4" name="Linea"/>
          <p:cNvSpPr/>
          <p:nvPr/>
        </p:nvSpPr>
        <p:spPr>
          <a:xfrm flipV="1">
            <a:off x="17642835" y="7055205"/>
            <a:ext cx="1" cy="262510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5" name="Linea"/>
          <p:cNvSpPr/>
          <p:nvPr/>
        </p:nvSpPr>
        <p:spPr>
          <a:xfrm flipV="1">
            <a:off x="7744196" y="6926639"/>
            <a:ext cx="1" cy="262510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6" name="Linea"/>
          <p:cNvSpPr/>
          <p:nvPr/>
        </p:nvSpPr>
        <p:spPr>
          <a:xfrm flipV="1">
            <a:off x="11920085" y="6926639"/>
            <a:ext cx="1" cy="262510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7" name="Svolge le elaborazione  e il trasferimento dei dati…"/>
          <p:cNvSpPr txBox="1"/>
          <p:nvPr/>
        </p:nvSpPr>
        <p:spPr>
          <a:xfrm>
            <a:off x="10967560" y="2870194"/>
            <a:ext cx="4559428" cy="1926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Svolge le elaborazione </a:t>
            </a:r>
            <a:br/>
            <a:r>
              <a:t>e il trasferimento dei dati</a:t>
            </a:r>
          </a:p>
          <a:p>
            <a:pPr>
              <a:defRPr sz="3000"/>
            </a:pPr>
            <a:r>
              <a:t>—&gt; </a:t>
            </a:r>
            <a:r>
              <a:rPr i="1"/>
              <a:t>esegue i programmi</a:t>
            </a:r>
          </a:p>
        </p:txBody>
      </p:sp>
      <p:sp>
        <p:nvSpPr>
          <p:cNvPr id="198" name="Random Access Memory"/>
          <p:cNvSpPr txBox="1"/>
          <p:nvPr/>
        </p:nvSpPr>
        <p:spPr>
          <a:xfrm>
            <a:off x="5507535" y="11264440"/>
            <a:ext cx="4473322" cy="605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/>
            </a:lvl1pPr>
          </a:lstStyle>
          <a:p>
            <a:r>
              <a:t>Random Access Memory</a:t>
            </a:r>
          </a:p>
        </p:txBody>
      </p:sp>
      <p:sp>
        <p:nvSpPr>
          <p:cNvPr id="199" name="Read Only Memory"/>
          <p:cNvSpPr txBox="1"/>
          <p:nvPr/>
        </p:nvSpPr>
        <p:spPr>
          <a:xfrm>
            <a:off x="10035949" y="11264440"/>
            <a:ext cx="3474340" cy="605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/>
            </a:lvl1pPr>
          </a:lstStyle>
          <a:p>
            <a:r>
              <a:t>Read Only Memory</a:t>
            </a:r>
          </a:p>
        </p:txBody>
      </p:sp>
      <p:sp>
        <p:nvSpPr>
          <p:cNvPr id="200" name="{"/>
          <p:cNvSpPr txBox="1"/>
          <p:nvPr/>
        </p:nvSpPr>
        <p:spPr>
          <a:xfrm rot="16200000">
            <a:off x="9634085" y="11471780"/>
            <a:ext cx="457849" cy="1299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100"/>
            </a:lvl1pPr>
          </a:lstStyle>
          <a:p>
            <a:r>
              <a:t>{</a:t>
            </a:r>
          </a:p>
        </p:txBody>
      </p:sp>
      <p:sp>
        <p:nvSpPr>
          <p:cNvPr id="201" name="Memoria Centrale"/>
          <p:cNvSpPr txBox="1"/>
          <p:nvPr/>
        </p:nvSpPr>
        <p:spPr>
          <a:xfrm>
            <a:off x="8268754" y="12372412"/>
            <a:ext cx="3270505" cy="605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/>
            </a:lvl1pPr>
          </a:lstStyle>
          <a:p>
            <a:r>
              <a:t>Memoria Centrale</a:t>
            </a:r>
          </a:p>
        </p:txBody>
      </p:sp>
      <p:sp>
        <p:nvSpPr>
          <p:cNvPr id="202" name="Linea di comunicazione"/>
          <p:cNvSpPr txBox="1"/>
          <p:nvPr/>
        </p:nvSpPr>
        <p:spPr>
          <a:xfrm>
            <a:off x="841855" y="5702122"/>
            <a:ext cx="4328923" cy="605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Linea di comunicazione</a:t>
            </a:r>
          </a:p>
        </p:txBody>
      </p:sp>
      <p:sp>
        <p:nvSpPr>
          <p:cNvPr id="203" name="Dispositivi per comunicare con l’esterno (utente) Tastiera, mouse, scanner…"/>
          <p:cNvSpPr txBox="1"/>
          <p:nvPr/>
        </p:nvSpPr>
        <p:spPr>
          <a:xfrm>
            <a:off x="15851815" y="10943573"/>
            <a:ext cx="4864228" cy="1621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Dispositivi per comunicare</a:t>
            </a:r>
            <a:br/>
            <a:r>
              <a:t>con l’esterno (utente)</a:t>
            </a:r>
            <a:br/>
            <a:r>
              <a:t>Tastiera, mouse, scanner…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1" animBg="1" advAuto="0"/>
      <p:bldP spid="187" grpId="2" animBg="1" advAuto="0"/>
      <p:bldP spid="188" grpId="4" animBg="1" advAuto="0"/>
      <p:bldP spid="189" grpId="3" animBg="1" advAuto="0"/>
      <p:bldP spid="190" grpId="5" animBg="1" advAuto="0"/>
      <p:bldP spid="191" grpId="6" animBg="1" advAuto="0"/>
      <p:bldP spid="197" grpId="7" animBg="1" advAuto="0"/>
      <p:bldP spid="198" grpId="9" animBg="1" advAuto="0"/>
      <p:bldP spid="199" grpId="10" animBg="1" advAuto="0"/>
      <p:bldP spid="200" grpId="12" animBg="1" advAuto="0"/>
      <p:bldP spid="201" grpId="13" animBg="1" advAuto="0"/>
      <p:bldP spid="202" grpId="8" animBg="1" advAuto="0"/>
      <p:bldP spid="203" grpId="1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Un po’ di storia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 po’ di storia…</a:t>
            </a:r>
          </a:p>
        </p:txBody>
      </p:sp>
      <p:pic>
        <p:nvPicPr>
          <p:cNvPr id="1026" name="Picture 2" descr="programming language history">
            <a:extLst>
              <a:ext uri="{FF2B5EF4-FFF2-40B4-BE49-F238E27FC236}">
                <a16:creationId xmlns:a16="http://schemas.microsoft.com/office/drawing/2014/main" id="{02F6D167-0DB9-4365-8DE7-F5C90355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417" y="2785315"/>
            <a:ext cx="19065166" cy="1048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B12F8-7DA9-FD08-EA35-AC60DC7EC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Un po’ di storia…">
            <a:extLst>
              <a:ext uri="{FF2B5EF4-FFF2-40B4-BE49-F238E27FC236}">
                <a16:creationId xmlns:a16="http://schemas.microsoft.com/office/drawing/2014/main" id="{064E930E-015A-53A2-3BCE-0DB624EC1F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Paradigmi di programmazione</a:t>
            </a:r>
            <a:endParaRPr dirty="0"/>
          </a:p>
        </p:txBody>
      </p:sp>
      <p:sp>
        <p:nvSpPr>
          <p:cNvPr id="4" name="Strutture di controllo, funzioni e gestione della memoria (C)…">
            <a:extLst>
              <a:ext uri="{FF2B5EF4-FFF2-40B4-BE49-F238E27FC236}">
                <a16:creationId xmlns:a16="http://schemas.microsoft.com/office/drawing/2014/main" id="{4107578F-1626-EFB2-3589-E9C839D12384}"/>
              </a:ext>
            </a:extLst>
          </p:cNvPr>
          <p:cNvSpPr txBox="1">
            <a:spLocks/>
          </p:cNvSpPr>
          <p:nvPr/>
        </p:nvSpPr>
        <p:spPr>
          <a:xfrm>
            <a:off x="1270000" y="4267200"/>
            <a:ext cx="21844000" cy="8432800"/>
          </a:xfrm>
          <a:prstGeom prst="rect">
            <a:avLst/>
          </a:prstGeom>
        </p:spPr>
        <p:txBody>
          <a:bodyPr/>
          <a:lstStyle>
            <a:lvl1pPr marL="558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1pPr>
            <a:lvl2pPr marL="1117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2pPr>
            <a:lvl3pPr marL="1676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3pPr>
            <a:lvl4pPr marL="2235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4pPr>
            <a:lvl5pPr marL="27940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5pPr>
            <a:lvl6pPr marL="33528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6pPr>
            <a:lvl7pPr marL="39116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7pPr>
            <a:lvl8pPr marL="44704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8pPr>
            <a:lvl9pPr marL="5029200" marR="0" indent="-558800" algn="l" defTabSz="24384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Graphik"/>
                <a:ea typeface="Graphik"/>
                <a:cs typeface="Graphik"/>
                <a:sym typeface="Graphik"/>
              </a:defRPr>
            </a:lvl9pPr>
          </a:lstStyle>
          <a:p>
            <a:pPr hangingPunct="1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4A375A0-F9AD-EBE2-BB67-C6DD45FE3FFE}"/>
              </a:ext>
            </a:extLst>
          </p:cNvPr>
          <p:cNvSpPr txBox="1"/>
          <p:nvPr/>
        </p:nvSpPr>
        <p:spPr>
          <a:xfrm>
            <a:off x="1270000" y="2804140"/>
            <a:ext cx="21067486" cy="9482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685800" indent="-6858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it-IT" sz="4600" b="1" dirty="0"/>
              <a:t>Procedurale: </a:t>
            </a:r>
            <a:r>
              <a:rPr lang="it-IT" sz="4600" dirty="0"/>
              <a:t>Il codice è suddiviso in funzioni/procedure. (</a:t>
            </a:r>
            <a:r>
              <a:rPr lang="it-IT" sz="4600" i="1" dirty="0"/>
              <a:t>divide et impera</a:t>
            </a:r>
            <a:r>
              <a:rPr lang="it-IT" sz="4600" dirty="0"/>
              <a:t>)</a:t>
            </a:r>
          </a:p>
          <a:p>
            <a:pPr marL="685800" indent="-6858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it-IT" sz="4600" b="1" dirty="0"/>
              <a:t>Strutturata: </a:t>
            </a:r>
            <a:r>
              <a:rPr lang="it-IT" sz="4600" dirty="0"/>
              <a:t>ogni algoritmo può essere scritto con sequenze, selezioni e iterazioni.</a:t>
            </a:r>
          </a:p>
          <a:p>
            <a:pPr marL="685800" indent="-6858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it-IT" sz="4600" b="1" dirty="0"/>
              <a:t>Orientata agli oggetti (OOP): </a:t>
            </a:r>
            <a:r>
              <a:rPr lang="it-IT" sz="4600" dirty="0"/>
              <a:t>Si basa su </a:t>
            </a:r>
            <a:r>
              <a:rPr lang="it-IT" sz="4600" i="1" dirty="0"/>
              <a:t>classi</a:t>
            </a:r>
            <a:r>
              <a:rPr lang="it-IT" sz="4600" dirty="0"/>
              <a:t> e </a:t>
            </a:r>
            <a:r>
              <a:rPr lang="it-IT" sz="4600" i="1" dirty="0"/>
              <a:t>oggetti</a:t>
            </a:r>
            <a:r>
              <a:rPr lang="it-IT" sz="4600" dirty="0"/>
              <a:t> (istanze delle classi).</a:t>
            </a:r>
          </a:p>
          <a:p>
            <a:pPr marL="685800" indent="-6858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it-IT" sz="4600" b="1" dirty="0"/>
              <a:t>Dichiarativa: </a:t>
            </a:r>
            <a:r>
              <a:rPr lang="it-IT" sz="4600" dirty="0"/>
              <a:t>si concentra sul “</a:t>
            </a:r>
            <a:r>
              <a:rPr lang="it-IT" sz="4600" i="1" dirty="0"/>
              <a:t>cosa</a:t>
            </a:r>
            <a:r>
              <a:rPr lang="it-IT" sz="4600" dirty="0"/>
              <a:t>” fare più che sul “</a:t>
            </a:r>
            <a:r>
              <a:rPr lang="it-IT" sz="4600" i="1" dirty="0"/>
              <a:t>come</a:t>
            </a:r>
            <a:r>
              <a:rPr lang="it-IT" sz="4600" dirty="0"/>
              <a:t>”.</a:t>
            </a:r>
          </a:p>
          <a:p>
            <a:pPr marL="685800" lvl="8" indent="-68580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it-IT" sz="4600" b="1" dirty="0"/>
              <a:t>Programmazione funzionale</a:t>
            </a:r>
            <a:r>
              <a:rPr lang="it-IT" sz="4600" dirty="0"/>
              <a:t>: funzioni matematiche pure.</a:t>
            </a:r>
          </a:p>
          <a:p>
            <a:pPr marL="685800" lvl="2" indent="-68580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it-IT" sz="4600" b="1" dirty="0"/>
              <a:t>Programmazione logica</a:t>
            </a:r>
            <a:r>
              <a:rPr lang="it-IT" sz="4600" dirty="0"/>
              <a:t>: basata sulla logica del primo ordine.</a:t>
            </a:r>
          </a:p>
        </p:txBody>
      </p:sp>
    </p:spTree>
    <p:extLst>
      <p:ext uri="{BB962C8B-B14F-4D97-AF65-F5344CB8AC3E}">
        <p14:creationId xmlns:p14="http://schemas.microsoft.com/office/powerpoint/2010/main" val="33214329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Obiettivi del cors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Obiettivi del corso</a:t>
            </a:r>
          </a:p>
        </p:txBody>
      </p:sp>
      <p:sp>
        <p:nvSpPr>
          <p:cNvPr id="209" name="Strutture di controllo, funzioni e gestione della memoria (C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Strutture</a:t>
            </a:r>
            <a:r>
              <a:rPr dirty="0"/>
              <a:t> di </a:t>
            </a:r>
            <a:r>
              <a:rPr dirty="0" err="1"/>
              <a:t>controllo</a:t>
            </a:r>
            <a:r>
              <a:rPr dirty="0"/>
              <a:t>, </a:t>
            </a:r>
            <a:r>
              <a:rPr dirty="0" err="1"/>
              <a:t>funzioni</a:t>
            </a:r>
            <a:r>
              <a:rPr dirty="0"/>
              <a:t> e </a:t>
            </a:r>
            <a:r>
              <a:rPr dirty="0" err="1"/>
              <a:t>gestione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memoria</a:t>
            </a:r>
            <a:r>
              <a:rPr dirty="0"/>
              <a:t> (C)</a:t>
            </a:r>
          </a:p>
          <a:p>
            <a:r>
              <a:rPr dirty="0"/>
              <a:t>Tipi di </a:t>
            </a:r>
            <a:r>
              <a:rPr dirty="0" err="1"/>
              <a:t>dato</a:t>
            </a:r>
            <a:r>
              <a:rPr dirty="0"/>
              <a:t> </a:t>
            </a:r>
            <a:r>
              <a:rPr dirty="0" err="1"/>
              <a:t>complessi</a:t>
            </a:r>
            <a:r>
              <a:rPr dirty="0"/>
              <a:t>, </a:t>
            </a:r>
            <a:r>
              <a:rPr dirty="0" err="1"/>
              <a:t>puntatori</a:t>
            </a:r>
            <a:r>
              <a:rPr dirty="0"/>
              <a:t> e </a:t>
            </a:r>
            <a:r>
              <a:rPr dirty="0" err="1"/>
              <a:t>gestione</a:t>
            </a:r>
            <a:r>
              <a:rPr dirty="0"/>
              <a:t> </a:t>
            </a:r>
            <a:r>
              <a:rPr dirty="0" err="1"/>
              <a:t>dinamica</a:t>
            </a:r>
            <a:r>
              <a:rPr dirty="0"/>
              <a:t> (C)</a:t>
            </a:r>
          </a:p>
          <a:p>
            <a:r>
              <a:rPr dirty="0"/>
              <a:t>Scripting, OOP di base e </a:t>
            </a:r>
            <a:r>
              <a:rPr dirty="0" err="1"/>
              <a:t>utilizzo</a:t>
            </a:r>
            <a:r>
              <a:rPr dirty="0"/>
              <a:t> di </a:t>
            </a:r>
            <a:r>
              <a:rPr dirty="0" err="1"/>
              <a:t>librerie</a:t>
            </a:r>
            <a:r>
              <a:rPr dirty="0"/>
              <a:t> standard (Python)</a:t>
            </a:r>
          </a:p>
          <a:p>
            <a:r>
              <a:rPr dirty="0"/>
              <a:t>Best practice, </a:t>
            </a:r>
            <a:r>
              <a:rPr dirty="0" err="1"/>
              <a:t>ottimizzazione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truttura del cors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Struttura del corso</a:t>
            </a:r>
          </a:p>
        </p:txBody>
      </p:sp>
      <p:sp>
        <p:nvSpPr>
          <p:cNvPr id="212" name="04 giugno dalle ore 14:00 alle ore 18:00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04 giugno dalle ore 14:00 alle ore 18:00</a:t>
            </a:r>
          </a:p>
          <a:p>
            <a:r>
              <a:t>06 giugno dalle ore 14:00 alle ore 18:00</a:t>
            </a:r>
          </a:p>
          <a:p>
            <a:r>
              <a:t>11 giugno dalle ore 14:00 alle ore 18:00</a:t>
            </a:r>
          </a:p>
          <a:p>
            <a:r>
              <a:t>16 giugno dalle ore 14:00 alle ore 18:00</a:t>
            </a:r>
          </a:p>
          <a:p>
            <a:r>
              <a:t>20 giugno dalle ore 14:00 alle ore 18:00</a:t>
            </a:r>
          </a:p>
          <a:p>
            <a:r>
              <a:t>23 giugno dalle ore 14:00 alle ore 18:00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main_c.jpg" descr="main_c.jpg"/>
          <p:cNvPicPr>
            <a:picLocks noGrp="1" noChangeAspect="1"/>
          </p:cNvPicPr>
          <p:nvPr>
            <p:ph type="pic" idx="21"/>
          </p:nvPr>
        </p:nvPicPr>
        <p:blipFill>
          <a:blip r:embed="rId2">
            <a:alphaModFix amt="59491"/>
          </a:blip>
          <a:srcRect l="5555" r="5555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25400">
            <a:solidFill>
              <a:srgbClr val="000000"/>
            </a:solidFill>
          </a:ln>
        </p:spPr>
      </p:pic>
      <p:sp>
        <p:nvSpPr>
          <p:cNvPr id="215" name="Linguaggio 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Linguaggio C</a:t>
            </a:r>
          </a:p>
        </p:txBody>
      </p:sp>
      <p:sp>
        <p:nvSpPr>
          <p:cNvPr id="216" name="Il mattone dei sistemi operativi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 Il mattone dei sistemi operativi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2360</Words>
  <Application>Microsoft Macintosh PowerPoint</Application>
  <PresentationFormat>Personalizzato</PresentationFormat>
  <Paragraphs>234</Paragraphs>
  <Slides>31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42" baseType="lpstr">
      <vt:lpstr>Arial</vt:lpstr>
      <vt:lpstr>Cambria Math</vt:lpstr>
      <vt:lpstr>Courier</vt:lpstr>
      <vt:lpstr>Courier New</vt:lpstr>
      <vt:lpstr>FreeMono</vt:lpstr>
      <vt:lpstr>Graphik</vt:lpstr>
      <vt:lpstr>Graphik Semibold</vt:lpstr>
      <vt:lpstr>Graphik-Medium</vt:lpstr>
      <vt:lpstr>Helvetica Neue</vt:lpstr>
      <vt:lpstr>Times Roman</vt:lpstr>
      <vt:lpstr>31_ColorGradientLight</vt:lpstr>
      <vt:lpstr>Eco-design Digitale di Base per i servizi ICT</vt:lpstr>
      <vt:lpstr>Introduzione</vt:lpstr>
      <vt:lpstr>Cos’è un linguaggio di programmazione?</vt:lpstr>
      <vt:lpstr>Computer oggi</vt:lpstr>
      <vt:lpstr>Un po’ di storia…</vt:lpstr>
      <vt:lpstr>Paradigmi di programmazione</vt:lpstr>
      <vt:lpstr>Obiettivi del corso</vt:lpstr>
      <vt:lpstr>Struttura del corso</vt:lpstr>
      <vt:lpstr>Linguaggio C</vt:lpstr>
      <vt:lpstr>Linguaggio C</vt:lpstr>
      <vt:lpstr>Compilato vs Interpretato</vt:lpstr>
      <vt:lpstr>Ciao mondo!</vt:lpstr>
      <vt:lpstr>Fasi di esecuzione di un programma</vt:lpstr>
      <vt:lpstr>Fasi di esecuzione di un programma</vt:lpstr>
      <vt:lpstr>Fasi di esecuzione di un programma</vt:lpstr>
      <vt:lpstr>Lessico del C</vt:lpstr>
      <vt:lpstr>Lessico del C</vt:lpstr>
      <vt:lpstr>Lessico del C</vt:lpstr>
      <vt:lpstr>Lessico del C</vt:lpstr>
      <vt:lpstr>Installiamo l’editor</vt:lpstr>
      <vt:lpstr>Utenti Windows</vt:lpstr>
      <vt:lpstr>Utenti Mac</vt:lpstr>
      <vt:lpstr>Utenti Mac</vt:lpstr>
      <vt:lpstr>Come testiamo il compilatore?</vt:lpstr>
      <vt:lpstr>IDE/Compilatori online</vt:lpstr>
      <vt:lpstr>Primo esercizio</vt:lpstr>
      <vt:lpstr>Tipi di dato</vt:lpstr>
      <vt:lpstr>Secondo esercizio</vt:lpstr>
      <vt:lpstr>Priorità operatori in C</vt:lpstr>
      <vt:lpstr>Priorità operatori in C</vt:lpstr>
      <vt:lpstr>Terzo esercizio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Massimo Giaccone</cp:lastModifiedBy>
  <cp:revision>4</cp:revision>
  <dcterms:modified xsi:type="dcterms:W3CDTF">2025-06-06T07:59:06Z</dcterms:modified>
</cp:coreProperties>
</file>