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57" r:id="rId3"/>
    <p:sldId id="258" r:id="rId4"/>
    <p:sldId id="264" r:id="rId5"/>
    <p:sldId id="262" r:id="rId6"/>
    <p:sldId id="259" r:id="rId7"/>
    <p:sldId id="260" r:id="rId8"/>
    <p:sldId id="265" r:id="rId9"/>
    <p:sldId id="267" r:id="rId10"/>
    <p:sldId id="261"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6"/>
    <p:restoredTop sz="61370"/>
  </p:normalViewPr>
  <p:slideViewPr>
    <p:cSldViewPr snapToGrid="0">
      <p:cViewPr varScale="1">
        <p:scale>
          <a:sx n="61" d="100"/>
          <a:sy n="61" d="100"/>
        </p:scale>
        <p:origin x="228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BBC86-98F9-4949-8BE4-C7C919364D46}" type="datetimeFigureOut">
              <a:rPr lang="it-IT" smtClean="0"/>
              <a:t>12/03/25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6282C-AFBD-3442-98D4-4F965B56B514}" type="slidenum">
              <a:rPr lang="it-IT" smtClean="0"/>
              <a:t>‹N›</a:t>
            </a:fld>
            <a:endParaRPr lang="it-IT"/>
          </a:p>
        </p:txBody>
      </p:sp>
    </p:spTree>
    <p:extLst>
      <p:ext uri="{BB962C8B-B14F-4D97-AF65-F5344CB8AC3E}">
        <p14:creationId xmlns:p14="http://schemas.microsoft.com/office/powerpoint/2010/main" val="359335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1</a:t>
            </a:fld>
            <a:endParaRPr lang="it-IT"/>
          </a:p>
        </p:txBody>
      </p:sp>
    </p:spTree>
    <p:extLst>
      <p:ext uri="{BB962C8B-B14F-4D97-AF65-F5344CB8AC3E}">
        <p14:creationId xmlns:p14="http://schemas.microsoft.com/office/powerpoint/2010/main" val="30008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Prendi chat </a:t>
            </a:r>
            <a:r>
              <a:rPr lang="it-IT" dirty="0" err="1"/>
              <a:t>gpt</a:t>
            </a:r>
            <a:r>
              <a:rPr lang="it-IT" dirty="0"/>
              <a:t>, gemini, </a:t>
            </a:r>
            <a:r>
              <a:rPr lang="it-IT" dirty="0" err="1"/>
              <a:t>claude</a:t>
            </a:r>
            <a:r>
              <a:rPr lang="it-IT" dirty="0"/>
              <a:t> genera del codice per una pagina html</a:t>
            </a:r>
          </a:p>
        </p:txBody>
      </p:sp>
      <p:sp>
        <p:nvSpPr>
          <p:cNvPr id="4" name="Segnaposto numero diapositiva 3"/>
          <p:cNvSpPr>
            <a:spLocks noGrp="1"/>
          </p:cNvSpPr>
          <p:nvPr>
            <p:ph type="sldNum" sz="quarter" idx="5"/>
          </p:nvPr>
        </p:nvSpPr>
        <p:spPr/>
        <p:txBody>
          <a:bodyPr/>
          <a:lstStyle/>
          <a:p>
            <a:fld id="{68D6282C-AFBD-3442-98D4-4F965B56B514}" type="slidenum">
              <a:rPr lang="it-IT" smtClean="0"/>
              <a:t>12</a:t>
            </a:fld>
            <a:endParaRPr lang="it-IT"/>
          </a:p>
        </p:txBody>
      </p:sp>
    </p:spTree>
    <p:extLst>
      <p:ext uri="{BB962C8B-B14F-4D97-AF65-F5344CB8AC3E}">
        <p14:creationId xmlns:p14="http://schemas.microsoft.com/office/powerpoint/2010/main" val="133868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000000"/>
                </a:solidFill>
                <a:effectLst/>
                <a:latin typeface="Salesforce-Sans"/>
              </a:rPr>
              <a:t>La differenza principale tra la comunicazione sincrona e asincrona è che la prima avviene in tempo reale, mentre la seconda no. </a:t>
            </a:r>
          </a:p>
          <a:p>
            <a:r>
              <a:rPr lang="it-IT" b="0" i="0" dirty="0">
                <a:solidFill>
                  <a:srgbClr val="000000"/>
                </a:solidFill>
                <a:effectLst/>
                <a:latin typeface="Salesforce-Sans"/>
              </a:rPr>
              <a:t>Nella </a:t>
            </a:r>
            <a:r>
              <a:rPr lang="it-IT" b="1" i="0" dirty="0">
                <a:solidFill>
                  <a:srgbClr val="000000"/>
                </a:solidFill>
                <a:effectLst/>
                <a:latin typeface="Salesforce-Sans"/>
              </a:rPr>
              <a:t>comunicazione sincrona</a:t>
            </a:r>
            <a:r>
              <a:rPr lang="it-IT" b="0" i="0" dirty="0">
                <a:solidFill>
                  <a:srgbClr val="000000"/>
                </a:solidFill>
                <a:effectLst/>
                <a:latin typeface="Salesforce-Sans"/>
              </a:rPr>
              <a:t>, i partecipanti </a:t>
            </a:r>
            <a:r>
              <a:rPr lang="it-IT" b="1" i="0" dirty="0">
                <a:solidFill>
                  <a:srgbClr val="000000"/>
                </a:solidFill>
                <a:effectLst/>
                <a:latin typeface="Salesforce-Sans"/>
              </a:rPr>
              <a:t>interagiscono nello stesso momento in cui ha luogo la comunicazione.</a:t>
            </a:r>
          </a:p>
          <a:p>
            <a:pPr algn="l"/>
            <a:r>
              <a:rPr lang="it-IT" b="1" i="0" dirty="0">
                <a:solidFill>
                  <a:srgbClr val="000000"/>
                </a:solidFill>
                <a:effectLst/>
                <a:latin typeface="Salesforce-Sans"/>
              </a:rPr>
              <a:t>Nella comunicazione asincrona questa interazione non è immediata</a:t>
            </a:r>
            <a:r>
              <a:rPr lang="it-IT" b="0" i="0" dirty="0">
                <a:solidFill>
                  <a:srgbClr val="000000"/>
                </a:solidFill>
                <a:effectLst/>
                <a:latin typeface="Salesforce-Sans"/>
              </a:rPr>
              <a:t> e può avvenire in diversi momenti. </a:t>
            </a:r>
            <a:br>
              <a:rPr lang="it-IT" b="0" i="0" dirty="0">
                <a:solidFill>
                  <a:srgbClr val="000000"/>
                </a:solidFill>
                <a:effectLst/>
                <a:latin typeface="Salesforce-Sans"/>
              </a:rPr>
            </a:br>
            <a:br>
              <a:rPr lang="it-IT" b="0" i="0" dirty="0">
                <a:solidFill>
                  <a:srgbClr val="000000"/>
                </a:solidFill>
                <a:effectLst/>
                <a:latin typeface="Salesforce-Sans"/>
              </a:rPr>
            </a:br>
            <a:r>
              <a:rPr lang="it-IT" b="1" i="0" dirty="0">
                <a:solidFill>
                  <a:srgbClr val="000000"/>
                </a:solidFill>
                <a:effectLst/>
                <a:latin typeface="var(--font-family-heading)"/>
              </a:rPr>
              <a:t>Vantaggi</a:t>
            </a:r>
          </a:p>
          <a:p>
            <a:pPr algn="l"/>
            <a:r>
              <a:rPr lang="it-IT" b="0" i="0" dirty="0">
                <a:solidFill>
                  <a:srgbClr val="000000"/>
                </a:solidFill>
                <a:effectLst/>
                <a:latin typeface="Salesforce-Sans"/>
              </a:rPr>
              <a:t>I </a:t>
            </a:r>
            <a:r>
              <a:rPr lang="it-IT" b="1" i="0" dirty="0">
                <a:solidFill>
                  <a:srgbClr val="000000"/>
                </a:solidFill>
                <a:effectLst/>
                <a:latin typeface="Salesforce-Sans"/>
              </a:rPr>
              <a:t>pro</a:t>
            </a:r>
            <a:r>
              <a:rPr lang="it-IT" b="0" i="0" dirty="0">
                <a:solidFill>
                  <a:srgbClr val="000000"/>
                </a:solidFill>
                <a:effectLst/>
                <a:latin typeface="Salesforce-Sans"/>
              </a:rPr>
              <a:t> di entrambe le modalità di comunicazione sono i seguenti:</a:t>
            </a:r>
          </a:p>
          <a:p>
            <a:pPr algn="l"/>
            <a:endParaRPr lang="it-IT" b="1" i="0" dirty="0">
              <a:solidFill>
                <a:srgbClr val="000000"/>
              </a:solidFill>
              <a:effectLst/>
              <a:latin typeface="var(--font-family-heading)"/>
            </a:endParaRPr>
          </a:p>
          <a:p>
            <a:pPr algn="l"/>
            <a:r>
              <a:rPr lang="it-IT" b="1" i="0" dirty="0">
                <a:solidFill>
                  <a:srgbClr val="000000"/>
                </a:solidFill>
                <a:effectLst/>
                <a:latin typeface="var(--font-family-heading)"/>
              </a:rPr>
              <a:t>Comunicazione sincrona</a:t>
            </a:r>
          </a:p>
          <a:p>
            <a:pPr algn="l">
              <a:buFont typeface="Arial" panose="020B0604020202020204" pitchFamily="34" charset="0"/>
              <a:buChar char="•"/>
            </a:pPr>
            <a:r>
              <a:rPr lang="it-IT" b="1" i="0" dirty="0">
                <a:solidFill>
                  <a:srgbClr val="000000"/>
                </a:solidFill>
                <a:effectLst/>
                <a:latin typeface="Salesforce-Sans"/>
              </a:rPr>
              <a:t>Rapidità</a:t>
            </a:r>
            <a:r>
              <a:rPr lang="it-IT" b="0" i="0" dirty="0">
                <a:solidFill>
                  <a:srgbClr val="000000"/>
                </a:solidFill>
                <a:effectLst/>
                <a:latin typeface="Salesforce-Sans"/>
              </a:rPr>
              <a:t>: dato che la comunicazione sincrona è un’interazione in tempo reale, la comunicazione è più agile ed efficiente, e i feedback si ricevono in modo immediato.  </a:t>
            </a:r>
          </a:p>
          <a:p>
            <a:pPr algn="l">
              <a:buFont typeface="Arial" panose="020B0604020202020204" pitchFamily="34" charset="0"/>
              <a:buChar char="•"/>
            </a:pPr>
            <a:r>
              <a:rPr lang="it-IT" b="1" i="0" dirty="0">
                <a:solidFill>
                  <a:srgbClr val="000000"/>
                </a:solidFill>
                <a:effectLst/>
                <a:latin typeface="Salesforce-Sans"/>
              </a:rPr>
              <a:t>Adatta alle situazioni urgenti</a:t>
            </a:r>
            <a:r>
              <a:rPr lang="it-IT" b="0" i="0" dirty="0">
                <a:solidFill>
                  <a:srgbClr val="000000"/>
                </a:solidFill>
                <a:effectLst/>
                <a:latin typeface="Salesforce-Sans"/>
              </a:rPr>
              <a:t>: proprio per la sua rapidità, la comunicazione sincrona è la più adatta alle situazioni di emergenza o che presentano un certo grado di urgenza.</a:t>
            </a:r>
          </a:p>
          <a:p>
            <a:pPr algn="l">
              <a:buFont typeface="Arial" panose="020B0604020202020204" pitchFamily="34" charset="0"/>
              <a:buChar char="•"/>
            </a:pPr>
            <a:r>
              <a:rPr lang="it-IT" b="1" i="0" dirty="0">
                <a:solidFill>
                  <a:srgbClr val="000000"/>
                </a:solidFill>
                <a:effectLst/>
                <a:latin typeface="Salesforce-Sans"/>
              </a:rPr>
              <a:t>Migliora le relazioni interpersonali</a:t>
            </a:r>
            <a:r>
              <a:rPr lang="it-IT" b="0" i="0" dirty="0">
                <a:solidFill>
                  <a:srgbClr val="000000"/>
                </a:solidFill>
                <a:effectLst/>
                <a:latin typeface="Salesforce-Sans"/>
              </a:rPr>
              <a:t>: questa modalità è la più efficace per costruire e rafforzare le relazioni interpersonali, perché i partecipanti possono conoscere meglio la persona con cui stanno comunicando. </a:t>
            </a:r>
          </a:p>
          <a:p>
            <a:pPr algn="l"/>
            <a:endParaRPr lang="it-IT" b="1" i="0" dirty="0">
              <a:solidFill>
                <a:srgbClr val="000000"/>
              </a:solidFill>
              <a:effectLst/>
              <a:latin typeface="var(--font-family-heading)"/>
            </a:endParaRPr>
          </a:p>
          <a:p>
            <a:pPr algn="l"/>
            <a:r>
              <a:rPr lang="it-IT" b="1" i="0" dirty="0">
                <a:solidFill>
                  <a:srgbClr val="000000"/>
                </a:solidFill>
                <a:effectLst/>
                <a:latin typeface="var(--font-family-heading)"/>
              </a:rPr>
              <a:t>Comunicazione asincrona</a:t>
            </a:r>
          </a:p>
          <a:p>
            <a:pPr algn="l">
              <a:buFont typeface="Arial" panose="020B0604020202020204" pitchFamily="34" charset="0"/>
              <a:buChar char="•"/>
            </a:pPr>
            <a:r>
              <a:rPr lang="it-IT" b="1" i="0" dirty="0">
                <a:solidFill>
                  <a:srgbClr val="000000"/>
                </a:solidFill>
                <a:effectLst/>
                <a:latin typeface="Salesforce-Sans"/>
              </a:rPr>
              <a:t>Maggiore flessibilità</a:t>
            </a:r>
            <a:r>
              <a:rPr lang="it-IT" b="0" i="0" dirty="0">
                <a:solidFill>
                  <a:srgbClr val="000000"/>
                </a:solidFill>
                <a:effectLst/>
                <a:latin typeface="Salesforce-Sans"/>
              </a:rPr>
              <a:t>: uno dei principali vantaggi della comunicazione asincrona è la flessibilità. Poiché i partecipanti non devono essere disponibili nello stesso momento, la comunicazione non è limitata dal tempo e dallo spazi​​o. </a:t>
            </a:r>
          </a:p>
          <a:p>
            <a:pPr algn="l">
              <a:buFont typeface="Arial" panose="020B0604020202020204" pitchFamily="34" charset="0"/>
              <a:buChar char="•"/>
            </a:pPr>
            <a:r>
              <a:rPr lang="it-IT" b="1" i="0" dirty="0">
                <a:solidFill>
                  <a:srgbClr val="000000"/>
                </a:solidFill>
                <a:effectLst/>
                <a:latin typeface="Salesforce-Sans"/>
              </a:rPr>
              <a:t>Permette di riflettere ed elaborare le risposte</a:t>
            </a:r>
            <a:r>
              <a:rPr lang="it-IT" b="0" i="0" dirty="0">
                <a:solidFill>
                  <a:srgbClr val="000000"/>
                </a:solidFill>
                <a:effectLst/>
                <a:latin typeface="Salesforce-Sans"/>
              </a:rPr>
              <a:t>: in relazione a quanto detto prima, questo tipo di comunicazione permette ai partecipanti di prendersi il tempo che considerano necessario per elaborare le proprie risposte. In questo modo, non essendo molto fluida, è possibile costruire delle risposte più precise.</a:t>
            </a:r>
          </a:p>
          <a:p>
            <a:pPr algn="l">
              <a:buFont typeface="Arial" panose="020B0604020202020204" pitchFamily="34" charset="0"/>
              <a:buChar char="•"/>
            </a:pPr>
            <a:r>
              <a:rPr lang="it-IT" b="1" i="0" dirty="0">
                <a:solidFill>
                  <a:srgbClr val="000000"/>
                </a:solidFill>
                <a:effectLst/>
                <a:latin typeface="Salesforce-Sans"/>
              </a:rPr>
              <a:t>Permette di mantenere più privacy</a:t>
            </a:r>
            <a:r>
              <a:rPr lang="it-IT" b="0" i="0" dirty="0">
                <a:solidFill>
                  <a:srgbClr val="000000"/>
                </a:solidFill>
                <a:effectLst/>
                <a:latin typeface="Salesforce-Sans"/>
              </a:rPr>
              <a:t>: la comunicazione asincrona può realizzarsi da qualsiasi luogo e a qualsiasi ora, per cui i partecipanti non sono limitati da un contesto o da un ambiente specifico. </a:t>
            </a:r>
          </a:p>
          <a:p>
            <a:pPr algn="l"/>
            <a:endParaRPr lang="it-IT" b="1" i="0" dirty="0">
              <a:solidFill>
                <a:srgbClr val="000000"/>
              </a:solidFill>
              <a:effectLst/>
              <a:latin typeface="var(--font-family-heading)"/>
            </a:endParaRPr>
          </a:p>
          <a:p>
            <a:pPr algn="l"/>
            <a:endParaRPr lang="it-IT" b="1" i="0" dirty="0">
              <a:solidFill>
                <a:srgbClr val="000000"/>
              </a:solidFill>
              <a:effectLst/>
              <a:latin typeface="var(--font-family-heading)"/>
            </a:endParaRPr>
          </a:p>
          <a:p>
            <a:pPr algn="l"/>
            <a:r>
              <a:rPr lang="it-IT" b="1" i="0" dirty="0">
                <a:solidFill>
                  <a:srgbClr val="000000"/>
                </a:solidFill>
                <a:effectLst/>
                <a:latin typeface="var(--font-family-heading)"/>
              </a:rPr>
              <a:t>Svantaggi</a:t>
            </a:r>
          </a:p>
          <a:p>
            <a:pPr algn="l"/>
            <a:r>
              <a:rPr lang="it-IT" b="0" i="0" dirty="0">
                <a:solidFill>
                  <a:srgbClr val="000000"/>
                </a:solidFill>
                <a:effectLst/>
                <a:latin typeface="Salesforce-Sans"/>
              </a:rPr>
              <a:t>Rispetto agli </a:t>
            </a:r>
            <a:r>
              <a:rPr lang="it-IT" b="1" i="0" dirty="0">
                <a:solidFill>
                  <a:srgbClr val="000000"/>
                </a:solidFill>
                <a:effectLst/>
                <a:latin typeface="Salesforce-Sans"/>
              </a:rPr>
              <a:t>svantaggi</a:t>
            </a:r>
            <a:r>
              <a:rPr lang="it-IT" b="0" i="0" dirty="0">
                <a:solidFill>
                  <a:srgbClr val="000000"/>
                </a:solidFill>
                <a:effectLst/>
                <a:latin typeface="Salesforce-Sans"/>
              </a:rPr>
              <a:t> della comunicazione sincrona e asincrona informatica troviamo:</a:t>
            </a:r>
            <a:endParaRPr lang="it-IT" b="1" i="0" dirty="0">
              <a:solidFill>
                <a:srgbClr val="000000"/>
              </a:solidFill>
              <a:effectLst/>
              <a:latin typeface="var(--font-family-heading)"/>
            </a:endParaRPr>
          </a:p>
          <a:p>
            <a:pPr algn="l"/>
            <a:endParaRPr lang="it-IT" b="1" i="0" dirty="0">
              <a:solidFill>
                <a:srgbClr val="000000"/>
              </a:solidFill>
              <a:effectLst/>
              <a:latin typeface="var(--font-family-heading)"/>
            </a:endParaRPr>
          </a:p>
          <a:p>
            <a:pPr algn="l"/>
            <a:r>
              <a:rPr lang="it-IT" b="1" i="0" dirty="0">
                <a:solidFill>
                  <a:srgbClr val="000000"/>
                </a:solidFill>
                <a:effectLst/>
                <a:latin typeface="var(--font-family-heading)"/>
              </a:rPr>
              <a:t>Comunicazione sincrona</a:t>
            </a:r>
          </a:p>
          <a:p>
            <a:pPr algn="l">
              <a:buFont typeface="Arial" panose="020B0604020202020204" pitchFamily="34" charset="0"/>
              <a:buChar char="•"/>
            </a:pPr>
            <a:r>
              <a:rPr lang="it-IT" b="1" i="0" dirty="0">
                <a:solidFill>
                  <a:srgbClr val="000000"/>
                </a:solidFill>
                <a:effectLst/>
                <a:latin typeface="Salesforce-Sans"/>
              </a:rPr>
              <a:t>Limitazioni di tempo e spazio</a:t>
            </a:r>
            <a:r>
              <a:rPr lang="it-IT" b="0" i="0" dirty="0">
                <a:solidFill>
                  <a:srgbClr val="000000"/>
                </a:solidFill>
                <a:effectLst/>
                <a:latin typeface="Salesforce-Sans"/>
              </a:rPr>
              <a:t>: tra gli svantaggi che presenta la comunicazione sincrona, è importante ricordare che richiede ai partecipanti di essere disponibili nello stesso momento. Questo può essere complicato se si trovano in diversi luoghi o fusi orari.  (esempio fuso orario)</a:t>
            </a:r>
          </a:p>
          <a:p>
            <a:pPr algn="l">
              <a:buFont typeface="Arial" panose="020B0604020202020204" pitchFamily="34" charset="0"/>
              <a:buChar char="•"/>
            </a:pPr>
            <a:r>
              <a:rPr lang="it-IT" b="1" i="0" dirty="0">
                <a:solidFill>
                  <a:srgbClr val="000000"/>
                </a:solidFill>
                <a:effectLst/>
                <a:latin typeface="Salesforce-Sans"/>
              </a:rPr>
              <a:t>Possibile mancanza di privacy</a:t>
            </a:r>
            <a:r>
              <a:rPr lang="it-IT" b="0" i="0" dirty="0">
                <a:solidFill>
                  <a:srgbClr val="000000"/>
                </a:solidFill>
                <a:effectLst/>
                <a:latin typeface="Salesforce-Sans"/>
              </a:rPr>
              <a:t>: potrebbe garantire un minore livello di privacy rispetto alla comunicazione asincrona, dato che i partecipanti possono essere interrotti da altre persone che si trovano nello stesso luogo in cui si sta svolgendo la comunicazione. (esempio rumore sul canale, oppure troppe persone collegate al mio internet e non si vede la telecamera)</a:t>
            </a:r>
          </a:p>
          <a:p>
            <a:pPr algn="l">
              <a:buFont typeface="Arial" panose="020B0604020202020204" pitchFamily="34" charset="0"/>
              <a:buChar char="•"/>
            </a:pPr>
            <a:r>
              <a:rPr lang="it-IT" b="1" i="0" dirty="0">
                <a:solidFill>
                  <a:srgbClr val="000000"/>
                </a:solidFill>
                <a:effectLst/>
                <a:latin typeface="Salesforce-Sans"/>
              </a:rPr>
              <a:t>Difficoltà e limitazioni per riflettere ed elaborare risposte</a:t>
            </a:r>
            <a:r>
              <a:rPr lang="it-IT" b="0" i="0" dirty="0">
                <a:solidFill>
                  <a:srgbClr val="000000"/>
                </a:solidFill>
                <a:effectLst/>
                <a:latin typeface="Salesforce-Sans"/>
              </a:rPr>
              <a:t>: uno dei principali problemi che presenta la comunicazione sincrona è che i partecipanti non dispongono del tempo necessario per riflettere ed elaborare risposte pensate. Questo può portare a delle risposte affrettate o imprecise.</a:t>
            </a:r>
          </a:p>
          <a:p>
            <a:pPr algn="l">
              <a:buFont typeface="Arial" panose="020B0604020202020204" pitchFamily="34" charset="0"/>
              <a:buChar char="•"/>
            </a:pPr>
            <a:endParaRPr lang="it-IT" b="0" i="0" dirty="0">
              <a:solidFill>
                <a:srgbClr val="000000"/>
              </a:solidFill>
              <a:effectLst/>
              <a:latin typeface="Salesforce-Sans"/>
            </a:endParaRPr>
          </a:p>
          <a:p>
            <a:pPr algn="l"/>
            <a:r>
              <a:rPr lang="it-IT" b="1" i="0" dirty="0">
                <a:solidFill>
                  <a:srgbClr val="000000"/>
                </a:solidFill>
                <a:effectLst/>
                <a:latin typeface="var(--font-family-heading)"/>
              </a:rPr>
              <a:t>Comunicazione asincrona</a:t>
            </a:r>
          </a:p>
          <a:p>
            <a:pPr algn="l">
              <a:buFont typeface="Arial" panose="020B0604020202020204" pitchFamily="34" charset="0"/>
              <a:buChar char="•"/>
            </a:pPr>
            <a:r>
              <a:rPr lang="it-IT" b="1" i="0" dirty="0">
                <a:solidFill>
                  <a:srgbClr val="000000"/>
                </a:solidFill>
                <a:effectLst/>
                <a:latin typeface="Salesforce-Sans"/>
              </a:rPr>
              <a:t>Meno efficiente</a:t>
            </a:r>
            <a:r>
              <a:rPr lang="it-IT" b="0" i="0" dirty="0">
                <a:solidFill>
                  <a:srgbClr val="000000"/>
                </a:solidFill>
                <a:effectLst/>
                <a:latin typeface="Salesforce-Sans"/>
              </a:rPr>
              <a:t>: la comunicazione asincrona non permette l’interazione in tempo reale, quindi potrebbe limitare la possibilità di sviluppare delle relazioni interpersonali più forti. Inoltre, può creare alcuni problemi in situazioni concrete, per esempio in quelle che richiedono una risposta immediata.</a:t>
            </a:r>
          </a:p>
          <a:p>
            <a:pPr algn="l">
              <a:buFont typeface="Arial" panose="020B0604020202020204" pitchFamily="34" charset="0"/>
              <a:buChar char="•"/>
            </a:pPr>
            <a:r>
              <a:rPr lang="it-IT" b="1" i="0" dirty="0">
                <a:solidFill>
                  <a:srgbClr val="000000"/>
                </a:solidFill>
                <a:effectLst/>
                <a:latin typeface="Salesforce-Sans"/>
              </a:rPr>
              <a:t>Meno fluida</a:t>
            </a:r>
            <a:r>
              <a:rPr lang="it-IT" b="0" i="0" dirty="0">
                <a:solidFill>
                  <a:srgbClr val="000000"/>
                </a:solidFill>
                <a:effectLst/>
                <a:latin typeface="Salesforce-Sans"/>
              </a:rPr>
              <a:t>: in generale, si può dire che la comunicazione asincrona richiede più tempo dato che il processo richiede l’invio e la ricezione di messaggi. </a:t>
            </a:r>
          </a:p>
          <a:p>
            <a:pPr algn="l">
              <a:buFont typeface="Arial" panose="020B0604020202020204" pitchFamily="34" charset="0"/>
              <a:buChar char="•"/>
            </a:pPr>
            <a:r>
              <a:rPr lang="it-IT" b="1" i="0" dirty="0">
                <a:solidFill>
                  <a:srgbClr val="000000"/>
                </a:solidFill>
                <a:effectLst/>
                <a:latin typeface="Salesforce-Sans"/>
              </a:rPr>
              <a:t>Più difficoltà nell’interpretazione dei messaggi: </a:t>
            </a:r>
            <a:r>
              <a:rPr lang="it-IT" b="0" i="0" dirty="0">
                <a:solidFill>
                  <a:srgbClr val="000000"/>
                </a:solidFill>
                <a:effectLst/>
                <a:latin typeface="Salesforce-Sans"/>
              </a:rPr>
              <a:t>nella maggior parte dei casi, la comunicazione asincrona non permette ai partecipanti di ascoltare il tono di voce o di vedere la mimica facciale, il che può rendere più complicata l’interpretazione delle risposte e il tono del messaggio.</a:t>
            </a:r>
          </a:p>
          <a:p>
            <a:br>
              <a:rPr lang="it-IT" dirty="0"/>
            </a:br>
            <a:br>
              <a:rPr lang="it-IT" b="0" i="0" dirty="0">
                <a:solidFill>
                  <a:srgbClr val="000000"/>
                </a:solidFill>
                <a:effectLst/>
                <a:latin typeface="Salesforce-Sans"/>
              </a:rPr>
            </a:br>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3</a:t>
            </a:fld>
            <a:endParaRPr lang="it-IT"/>
          </a:p>
        </p:txBody>
      </p:sp>
    </p:spTree>
    <p:extLst>
      <p:ext uri="{BB962C8B-B14F-4D97-AF65-F5344CB8AC3E}">
        <p14:creationId xmlns:p14="http://schemas.microsoft.com/office/powerpoint/2010/main" val="270511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capacità di moderare una videoconferenza in modo efficace è fondamentale per garantire che la comunicazione sia chiara, produttiva e ben organizzata. Per questo, è importante conoscere gli strumenti disponibili sulle principali piattaforme di videoconferenza, come Microsoft Teams, Zoom o Google Meet.</a:t>
            </a:r>
          </a:p>
          <a:p>
            <a:endParaRPr lang="it-IT" b="1" dirty="0"/>
          </a:p>
          <a:p>
            <a:r>
              <a:rPr lang="it-IT" b="1" dirty="0"/>
              <a:t>Strumenti per la videoconferenza: esempi di moderazione efficace e limitazioni tecniche</a:t>
            </a:r>
            <a:endParaRPr lang="it-IT" dirty="0"/>
          </a:p>
          <a:p>
            <a:r>
              <a:rPr lang="it-IT" dirty="0"/>
              <a:t>Per moderare una videoconferenza in modo efficace, è utile:</a:t>
            </a:r>
          </a:p>
          <a:p>
            <a:pPr>
              <a:buFont typeface="Arial" panose="020B0604020202020204" pitchFamily="34" charset="0"/>
              <a:buChar char="•"/>
            </a:pPr>
            <a:r>
              <a:rPr lang="it-IT" b="1" dirty="0"/>
              <a:t>Gestire i microfoni:</a:t>
            </a:r>
            <a:r>
              <a:rPr lang="it-IT" dirty="0"/>
              <a:t> Abilitare o disabilitare il microfono dei partecipanti per evitare rumori di fondo.</a:t>
            </a:r>
          </a:p>
          <a:p>
            <a:pPr>
              <a:buFont typeface="Arial" panose="020B0604020202020204" pitchFamily="34" charset="0"/>
              <a:buChar char="•"/>
            </a:pPr>
            <a:r>
              <a:rPr lang="it-IT" b="1" dirty="0"/>
              <a:t>Condividere lo schermo:</a:t>
            </a:r>
            <a:r>
              <a:rPr lang="it-IT" dirty="0"/>
              <a:t> Mostrare presentazioni, documenti o applicazioni per facilitare la spiegazione visiva. (Facciamo una prova pratica condividendo i nostri schermi!)</a:t>
            </a:r>
          </a:p>
          <a:p>
            <a:pPr>
              <a:buFont typeface="Arial" panose="020B0604020202020204" pitchFamily="34" charset="0"/>
              <a:buChar char="•"/>
            </a:pPr>
            <a:r>
              <a:rPr lang="it-IT" b="1" dirty="0"/>
              <a:t>Usare la chat:</a:t>
            </a:r>
            <a:r>
              <a:rPr lang="it-IT" dirty="0"/>
              <a:t> Permette di raccogliere domande, link o commenti senza interrompere chi sta parlando.</a:t>
            </a:r>
          </a:p>
          <a:p>
            <a:pPr>
              <a:buFont typeface="Arial" panose="020B0604020202020204" pitchFamily="34" charset="0"/>
              <a:buChar char="•"/>
            </a:pPr>
            <a:r>
              <a:rPr lang="it-IT" b="1" dirty="0"/>
              <a:t>Registrare la sessione:</a:t>
            </a:r>
            <a:r>
              <a:rPr lang="it-IT" dirty="0"/>
              <a:t> Utile per chi non può partecipare in tempo reale o per rivedere i contenuti trattati.</a:t>
            </a:r>
          </a:p>
          <a:p>
            <a:r>
              <a:rPr lang="it-IT" dirty="0"/>
              <a:t>Tuttavia, ci sono anche alcune limitazioni tecniche, come problemi di connessione, difficoltà di sincronizzazione audio/video o la necessità di coordinare partecipanti da fusi orari diversi.</a:t>
            </a:r>
          </a:p>
          <a:p>
            <a:endParaRPr lang="it-IT" dirty="0"/>
          </a:p>
          <a:p>
            <a:r>
              <a:rPr lang="it-IT" b="1" dirty="0"/>
              <a:t>Utilizzo di Teams Chat: comunicazione informale e condivisione di allegati</a:t>
            </a:r>
            <a:endParaRPr lang="it-IT" dirty="0"/>
          </a:p>
          <a:p>
            <a:r>
              <a:rPr lang="it-IT" dirty="0"/>
              <a:t>Gli strumenti di chat aziendale come Microsoft Teams, Slack o Google Chat sono essenziali per mantenere una comunicazione rapida e informale tra colleghi. Questi strumenti permettono di:</a:t>
            </a:r>
          </a:p>
          <a:p>
            <a:pPr>
              <a:buFont typeface="Arial" panose="020B0604020202020204" pitchFamily="34" charset="0"/>
              <a:buChar char="•"/>
            </a:pPr>
            <a:r>
              <a:rPr lang="it-IT" dirty="0"/>
              <a:t>Inviare messaggi istantanei, promuovendo una comunicazione veloce e fluida.</a:t>
            </a:r>
          </a:p>
          <a:p>
            <a:pPr>
              <a:buFont typeface="Arial" panose="020B0604020202020204" pitchFamily="34" charset="0"/>
              <a:buChar char="•"/>
            </a:pPr>
            <a:r>
              <a:rPr lang="it-IT" dirty="0"/>
              <a:t>Condividere file e allegati direttamente nella chat. (Facciamo una prova: mandate un messaggio in chat con un allegato!)</a:t>
            </a:r>
          </a:p>
          <a:p>
            <a:r>
              <a:rPr lang="it-IT" b="1" dirty="0"/>
              <a:t>(Crea una community, falli iscrivere e pubblicare un post con un allegato)</a:t>
            </a:r>
          </a:p>
          <a:p>
            <a:endParaRPr lang="it-IT" b="1" dirty="0"/>
          </a:p>
          <a:p>
            <a:endParaRPr lang="it-IT" b="1" dirty="0"/>
          </a:p>
          <a:p>
            <a:r>
              <a:rPr lang="it-IT" b="1" dirty="0"/>
              <a:t>Discussione: punti di forza e debolezza</a:t>
            </a:r>
            <a:endParaRPr lang="it-IT" dirty="0"/>
          </a:p>
          <a:p>
            <a:r>
              <a:rPr lang="it-IT" b="1" dirty="0"/>
              <a:t>Punti di forza:</a:t>
            </a:r>
            <a:endParaRPr lang="it-IT" dirty="0"/>
          </a:p>
          <a:p>
            <a:pPr>
              <a:buFont typeface="Arial" panose="020B0604020202020204" pitchFamily="34" charset="0"/>
              <a:buChar char="•"/>
            </a:pPr>
            <a:r>
              <a:rPr lang="it-IT" dirty="0"/>
              <a:t>Comunicazione immediata e interattiva.</a:t>
            </a:r>
          </a:p>
          <a:p>
            <a:pPr>
              <a:buFont typeface="Arial" panose="020B0604020202020204" pitchFamily="34" charset="0"/>
              <a:buChar char="•"/>
            </a:pPr>
            <a:r>
              <a:rPr lang="it-IT" dirty="0"/>
              <a:t>Condivisione semplice di documenti e risorse.</a:t>
            </a:r>
          </a:p>
          <a:p>
            <a:pPr>
              <a:buFont typeface="Arial" panose="020B0604020202020204" pitchFamily="34" charset="0"/>
              <a:buChar char="•"/>
            </a:pPr>
            <a:r>
              <a:rPr lang="it-IT" dirty="0"/>
              <a:t>Possibilità di rafforzare il lavoro di squadra anche a distanza.</a:t>
            </a:r>
          </a:p>
          <a:p>
            <a:r>
              <a:rPr lang="it-IT" b="1" dirty="0"/>
              <a:t>Punti di debolezza:</a:t>
            </a:r>
            <a:endParaRPr lang="it-IT" dirty="0"/>
          </a:p>
          <a:p>
            <a:pPr>
              <a:buFont typeface="Arial" panose="020B0604020202020204" pitchFamily="34" charset="0"/>
              <a:buChar char="•"/>
            </a:pPr>
            <a:r>
              <a:rPr lang="it-IT" dirty="0"/>
              <a:t>Possibili distrazioni dovute a notifiche continue.</a:t>
            </a:r>
          </a:p>
          <a:p>
            <a:pPr>
              <a:buFont typeface="Arial" panose="020B0604020202020204" pitchFamily="34" charset="0"/>
              <a:buChar char="•"/>
            </a:pPr>
            <a:r>
              <a:rPr lang="it-IT" dirty="0"/>
              <a:t>Rischio di sovraccarico informativo in chat molto attive.</a:t>
            </a:r>
          </a:p>
          <a:p>
            <a:pPr>
              <a:buFont typeface="Arial" panose="020B0604020202020204" pitchFamily="34" charset="0"/>
              <a:buChar char="•"/>
            </a:pPr>
            <a:r>
              <a:rPr lang="it-IT" dirty="0"/>
              <a:t>Difficoltà a mantenere la formalità in discussioni importanti.</a:t>
            </a:r>
          </a:p>
          <a:p>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5</a:t>
            </a:fld>
            <a:endParaRPr lang="it-IT"/>
          </a:p>
        </p:txBody>
      </p:sp>
    </p:spTree>
    <p:extLst>
      <p:ext uri="{BB962C8B-B14F-4D97-AF65-F5344CB8AC3E}">
        <p14:creationId xmlns:p14="http://schemas.microsoft.com/office/powerpoint/2010/main" val="90133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Link to https://</a:t>
            </a:r>
            <a:r>
              <a:rPr lang="it-IT" dirty="0" err="1"/>
              <a:t>livecloud.online</a:t>
            </a:r>
            <a:r>
              <a:rPr lang="it-IT" dirty="0"/>
              <a:t>/</a:t>
            </a:r>
            <a:r>
              <a:rPr lang="it-IT" dirty="0" err="1"/>
              <a:t>it</a:t>
            </a:r>
            <a:r>
              <a:rPr lang="it-IT" dirty="0"/>
              <a:t>/</a:t>
            </a:r>
            <a:r>
              <a:rPr lang="it-IT" dirty="0" err="1"/>
              <a:t>wordcloud</a:t>
            </a:r>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6</a:t>
            </a:fld>
            <a:endParaRPr lang="it-IT"/>
          </a:p>
        </p:txBody>
      </p:sp>
    </p:spTree>
    <p:extLst>
      <p:ext uri="{BB962C8B-B14F-4D97-AF65-F5344CB8AC3E}">
        <p14:creationId xmlns:p14="http://schemas.microsoft.com/office/powerpoint/2010/main" val="38808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Cos’è l’Intelligenza Artificiale?</a:t>
            </a:r>
            <a:br>
              <a:rPr lang="it-IT" dirty="0"/>
            </a:br>
            <a:r>
              <a:rPr lang="it-IT" dirty="0"/>
              <a:t>L'Intelligenza Artificiale (AI) è una branca dell'informatica che si occupa di creare sistemi capaci di eseguire compiti che normalmente richiederebbero l’intelligenza umana. Tra questi rientrano attività come il riconoscimento vocale, la risoluzione di problemi, l’apprendimento e la presa di decisioni.</a:t>
            </a:r>
          </a:p>
          <a:p>
            <a:endParaRPr lang="it-IT" dirty="0"/>
          </a:p>
          <a:p>
            <a:r>
              <a:rPr lang="it-IT" dirty="0"/>
              <a:t>L'AI si basa su algoritmi e modelli matematici che permettono ai computer di analizzare dati, identificare schemi e compiere azioni intelligenti.</a:t>
            </a:r>
          </a:p>
          <a:p>
            <a:r>
              <a:rPr lang="it-IT" dirty="0"/>
              <a:t>L'AI non è una tecnologia unica, ma piuttosto un insieme di approcci e metodi che cercano di replicare diverse capacità cognitive umane.</a:t>
            </a:r>
          </a:p>
          <a:p>
            <a:endParaRPr lang="it-IT" dirty="0"/>
          </a:p>
          <a:p>
            <a:r>
              <a:rPr lang="it-IT" dirty="0"/>
              <a:t>Le origini dell'AI risalgono agli anni '50, con i primi tentativi di creare programmi in grado di risolvere problemi logici e giocare a scacchi. Uno dei primi programmi di successo fu il </a:t>
            </a:r>
            <a:r>
              <a:rPr lang="it-IT" dirty="0" err="1"/>
              <a:t>Logic</a:t>
            </a:r>
            <a:r>
              <a:rPr lang="it-IT" dirty="0"/>
              <a:t> </a:t>
            </a:r>
            <a:r>
              <a:rPr lang="it-IT" dirty="0" err="1"/>
              <a:t>Theorist</a:t>
            </a:r>
            <a:r>
              <a:rPr lang="it-IT" dirty="0"/>
              <a:t>, sviluppato da Allen Newell e Herbert Simon nel 1956, considerato il primo programma di AI in grado di dimostrare teoremi matematici. Sempre negli anni '50, Alan Turing propose il famoso "Test di Turing" per valutare la capacità di una macchina di mostrare un comportamento intelligente.</a:t>
            </a:r>
          </a:p>
          <a:p>
            <a:endParaRPr lang="it-IT" dirty="0"/>
          </a:p>
          <a:p>
            <a:r>
              <a:rPr lang="it-IT" b="1" dirty="0"/>
              <a:t>Quando una macchina è considerata intelligente?</a:t>
            </a:r>
            <a:br>
              <a:rPr lang="it-IT" dirty="0"/>
            </a:br>
            <a:r>
              <a:rPr lang="it-IT" dirty="0"/>
              <a:t>Uno dei primi criteri proposti per definire l'intelligenza di una macchina è stato il </a:t>
            </a:r>
            <a:r>
              <a:rPr lang="it-IT" b="1" dirty="0"/>
              <a:t>Test di Turing</a:t>
            </a:r>
            <a:r>
              <a:rPr lang="it-IT" dirty="0"/>
              <a:t>, ideato da Alan Turing nel 1950. Secondo questo test, una macchina è considerata intelligente se riesce a sostenere una conversazione con un essere umano senza che quest'ultimo riesca a distinguere se sta parlando con una macchina o con un altro umano. Questo concetto di intelligenza si basa sulla </a:t>
            </a:r>
            <a:r>
              <a:rPr lang="it-IT" b="1" dirty="0"/>
              <a:t>simulazione del comportamento umano</a:t>
            </a:r>
            <a:r>
              <a:rPr lang="it-IT" dirty="0"/>
              <a:t>, piuttosto che sulla comprensione effettiva.</a:t>
            </a:r>
          </a:p>
          <a:p>
            <a:r>
              <a:rPr lang="it-IT" dirty="0"/>
              <a:t>Un altro modo in cui si è valutata l'intelligenza delle macchine è attraverso la loro capacità di superare gli esseri umani in </a:t>
            </a:r>
            <a:r>
              <a:rPr lang="it-IT" b="1" dirty="0"/>
              <a:t>giochi strategici complessi</a:t>
            </a:r>
            <a:r>
              <a:rPr lang="it-IT" dirty="0"/>
              <a:t>. Un esempio storico è la vittoria di </a:t>
            </a:r>
            <a:r>
              <a:rPr lang="it-IT" b="1" dirty="0"/>
              <a:t>Deep Blue</a:t>
            </a:r>
            <a:r>
              <a:rPr lang="it-IT" dirty="0"/>
              <a:t> di IBM contro il campione mondiale di scacchi </a:t>
            </a:r>
            <a:r>
              <a:rPr lang="it-IT" b="1" dirty="0"/>
              <a:t>Garry Kasparov</a:t>
            </a:r>
            <a:r>
              <a:rPr lang="it-IT" dirty="0"/>
              <a:t> nel 1997. Questo evento ha dimostrato come l'AI potesse elaborare strategie avanzate e prendere decisioni rapide in un contesto estremamente competitivo.</a:t>
            </a:r>
          </a:p>
          <a:p>
            <a:r>
              <a:rPr lang="it-IT" dirty="0"/>
              <a:t>Più recentemente, nel 2016, </a:t>
            </a:r>
            <a:r>
              <a:rPr lang="it-IT" b="1" dirty="0" err="1"/>
              <a:t>AlphaGo</a:t>
            </a:r>
            <a:r>
              <a:rPr lang="it-IT" dirty="0"/>
              <a:t> di Google </a:t>
            </a:r>
            <a:r>
              <a:rPr lang="it-IT" dirty="0" err="1"/>
              <a:t>DeepMind</a:t>
            </a:r>
            <a:r>
              <a:rPr lang="it-IT" dirty="0"/>
              <a:t> ha sconfitto il campione mondiale di Go, un gioco noto per la sua complessità e per la necessità di intuizione strategica. Questo risultato è stato ottenuto grazie a tecniche avanzate di </a:t>
            </a:r>
            <a:r>
              <a:rPr lang="it-IT" b="1" dirty="0"/>
              <a:t>Deep Learning</a:t>
            </a:r>
            <a:r>
              <a:rPr lang="it-IT" dirty="0"/>
              <a:t> e </a:t>
            </a:r>
            <a:r>
              <a:rPr lang="it-IT" b="1" dirty="0"/>
              <a:t>Apprendimento per Rinforzo</a:t>
            </a:r>
            <a:r>
              <a:rPr lang="it-IT" dirty="0"/>
              <a:t>, segnando un'ulteriore pietra miliare nello sviluppo dell'AI.</a:t>
            </a:r>
          </a:p>
          <a:p>
            <a:endParaRPr lang="it-IT" dirty="0"/>
          </a:p>
          <a:p>
            <a:endParaRPr lang="it-IT" dirty="0"/>
          </a:p>
          <a:p>
            <a:r>
              <a:rPr lang="it-IT" b="1" dirty="0"/>
              <a:t>Aneddoti storici importanti:</a:t>
            </a:r>
            <a:endParaRPr lang="it-IT" dirty="0"/>
          </a:p>
          <a:p>
            <a:pPr>
              <a:buFont typeface="Arial" panose="020B0604020202020204" pitchFamily="34" charset="0"/>
              <a:buChar char="•"/>
            </a:pPr>
            <a:r>
              <a:rPr lang="it-IT" b="1" dirty="0"/>
              <a:t>1956, Conferenza di Dartmouth:</a:t>
            </a:r>
            <a:r>
              <a:rPr lang="it-IT" dirty="0"/>
              <a:t> Considerata la nascita ufficiale dell'AI come disciplina accademica. Parteciparono pionieri come John McCarthy, Marvin </a:t>
            </a:r>
            <a:r>
              <a:rPr lang="it-IT" dirty="0" err="1"/>
              <a:t>Minsky</a:t>
            </a:r>
            <a:r>
              <a:rPr lang="it-IT" dirty="0"/>
              <a:t>, Nathaniel Rochester e Claude Shannon.</a:t>
            </a:r>
          </a:p>
          <a:p>
            <a:pPr>
              <a:buFont typeface="Arial" panose="020B0604020202020204" pitchFamily="34" charset="0"/>
              <a:buChar char="•"/>
            </a:pPr>
            <a:r>
              <a:rPr lang="it-IT" b="1" dirty="0"/>
              <a:t>Deep Blue vs Kasparov (1997):</a:t>
            </a:r>
            <a:r>
              <a:rPr lang="it-IT" dirty="0"/>
              <a:t> Il supercomputer Deep Blue di IBM sconfisse il campione del mondo di scacchi Garry Kasparov, dimostrando le capacità avanzate dell'AI nella strategia e nel calcolo.</a:t>
            </a:r>
          </a:p>
          <a:p>
            <a:pPr>
              <a:buFont typeface="Arial" panose="020B0604020202020204" pitchFamily="34" charset="0"/>
              <a:buChar char="•"/>
            </a:pPr>
            <a:r>
              <a:rPr lang="it-IT" b="1" dirty="0" err="1"/>
              <a:t>AlphaGo</a:t>
            </a:r>
            <a:r>
              <a:rPr lang="it-IT" b="1" dirty="0"/>
              <a:t> (2016):</a:t>
            </a:r>
            <a:r>
              <a:rPr lang="it-IT" dirty="0"/>
              <a:t> Il sistema AI di Google </a:t>
            </a:r>
            <a:r>
              <a:rPr lang="it-IT" dirty="0" err="1"/>
              <a:t>DeepMind</a:t>
            </a:r>
            <a:r>
              <a:rPr lang="it-IT" dirty="0"/>
              <a:t> batté il campione mondiale di Go, un gioco noto per la sua complessità strategica.</a:t>
            </a:r>
          </a:p>
          <a:p>
            <a:endParaRPr lang="it-IT" dirty="0"/>
          </a:p>
          <a:p>
            <a:endParaRPr lang="it-IT" dirty="0"/>
          </a:p>
          <a:p>
            <a:r>
              <a:rPr lang="it-IT" dirty="0"/>
              <a:t>Macchine intelligenti: test di </a:t>
            </a:r>
            <a:r>
              <a:rPr lang="it-IT" dirty="0" err="1"/>
              <a:t>turing</a:t>
            </a:r>
            <a:r>
              <a:rPr lang="it-IT" dirty="0"/>
              <a:t> risposta ad una domanda</a:t>
            </a:r>
          </a:p>
          <a:p>
            <a:endParaRPr lang="it-IT" dirty="0"/>
          </a:p>
          <a:p>
            <a:endParaRPr lang="it-IT" dirty="0"/>
          </a:p>
          <a:p>
            <a:r>
              <a:rPr lang="it-IT" b="1" dirty="0"/>
              <a:t>Principi base dell’AI:</a:t>
            </a:r>
            <a:endParaRPr lang="it-IT" dirty="0"/>
          </a:p>
          <a:p>
            <a:pPr>
              <a:buFont typeface="Arial" panose="020B0604020202020204" pitchFamily="34" charset="0"/>
              <a:buChar char="•"/>
            </a:pPr>
            <a:r>
              <a:rPr lang="it-IT" b="1" dirty="0"/>
              <a:t>Automazione:</a:t>
            </a:r>
            <a:r>
              <a:rPr lang="it-IT" dirty="0"/>
              <a:t> La capacità delle macchine di eseguire compiti senza intervento umano costante.</a:t>
            </a:r>
          </a:p>
          <a:p>
            <a:pPr>
              <a:buFont typeface="Arial" panose="020B0604020202020204" pitchFamily="34" charset="0"/>
              <a:buChar char="•"/>
            </a:pPr>
            <a:r>
              <a:rPr lang="it-IT" b="1" dirty="0"/>
              <a:t>Adattabilità:</a:t>
            </a:r>
            <a:r>
              <a:rPr lang="it-IT" dirty="0"/>
              <a:t> Gli algoritmi di AI migliorano le loro prestazioni apprendendo dai dati.</a:t>
            </a:r>
          </a:p>
          <a:p>
            <a:pPr>
              <a:buFont typeface="Arial" panose="020B0604020202020204" pitchFamily="34" charset="0"/>
              <a:buChar char="•"/>
            </a:pPr>
            <a:r>
              <a:rPr lang="it-IT" b="1" dirty="0"/>
              <a:t>Autonomia:</a:t>
            </a:r>
            <a:r>
              <a:rPr lang="it-IT" dirty="0"/>
              <a:t> I sistemi AI possono prendere decisioni basate su analisi dei dati in tempo reale.</a:t>
            </a:r>
          </a:p>
          <a:p>
            <a:pPr>
              <a:buFont typeface="Arial" panose="020B0604020202020204" pitchFamily="34" charset="0"/>
              <a:buChar char="•"/>
            </a:pPr>
            <a:r>
              <a:rPr lang="it-IT" b="1" dirty="0"/>
              <a:t>Apprendimento:</a:t>
            </a:r>
            <a:r>
              <a:rPr lang="it-IT" dirty="0"/>
              <a:t> Tramite l'analisi di grandi volumi di dati, l'AI può migliorare continuamente la propria capacità di prendere decisioni.</a:t>
            </a:r>
          </a:p>
          <a:p>
            <a:pPr>
              <a:buFont typeface="Arial" panose="020B0604020202020204" pitchFamily="34" charset="0"/>
              <a:buChar char="•"/>
            </a:pPr>
            <a:r>
              <a:rPr lang="it-IT" b="1" dirty="0"/>
              <a:t>Riconoscimento di schemi:</a:t>
            </a:r>
            <a:r>
              <a:rPr lang="it-IT" dirty="0"/>
              <a:t> La capacità di individuare modelli e correlazioni nei dati per prevedere eventi futuri.</a:t>
            </a:r>
          </a:p>
          <a:p>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7</a:t>
            </a:fld>
            <a:endParaRPr lang="it-IT"/>
          </a:p>
        </p:txBody>
      </p:sp>
    </p:spTree>
    <p:extLst>
      <p:ext uri="{BB962C8B-B14F-4D97-AF65-F5344CB8AC3E}">
        <p14:creationId xmlns:p14="http://schemas.microsoft.com/office/powerpoint/2010/main" val="282544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59BA1-14B7-FF69-2C07-C3BA74E1720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EEF840C-B8CC-CDEA-7D1B-2665A41D2D4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DDC632-96E3-AC69-46E1-F85896350D75}"/>
              </a:ext>
            </a:extLst>
          </p:cNvPr>
          <p:cNvSpPr>
            <a:spLocks noGrp="1"/>
          </p:cNvSpPr>
          <p:nvPr>
            <p:ph type="body" idx="1"/>
          </p:nvPr>
        </p:nvSpPr>
        <p:spPr/>
        <p:txBody>
          <a:bodyPr/>
          <a:lstStyle/>
          <a:p>
            <a:pPr>
              <a:buFont typeface="Arial" panose="020B0604020202020204" pitchFamily="34" charset="0"/>
              <a:buChar char="•"/>
            </a:pPr>
            <a:endParaRPr lang="it-IT" dirty="0"/>
          </a:p>
          <a:p>
            <a:r>
              <a:rPr lang="it-IT" b="1" dirty="0"/>
              <a:t>Tipologie di AI:</a:t>
            </a:r>
            <a:endParaRPr lang="it-IT" dirty="0"/>
          </a:p>
          <a:p>
            <a:pPr>
              <a:buFont typeface="Arial" panose="020B0604020202020204" pitchFamily="34" charset="0"/>
              <a:buChar char="•"/>
            </a:pPr>
            <a:r>
              <a:rPr lang="it-IT" b="1" dirty="0"/>
              <a:t>AI Debole (</a:t>
            </a:r>
            <a:r>
              <a:rPr lang="it-IT" b="1" dirty="0" err="1"/>
              <a:t>Narrow</a:t>
            </a:r>
            <a:r>
              <a:rPr lang="it-IT" b="1" dirty="0"/>
              <a:t> AI):</a:t>
            </a:r>
            <a:r>
              <a:rPr lang="it-IT" dirty="0"/>
              <a:t> Sistemi progettati per compiti specifici. Esempi includono assistenti vocali, algoritmi di raccomandazione e chatbot.</a:t>
            </a:r>
          </a:p>
          <a:p>
            <a:pPr>
              <a:buFont typeface="Arial" panose="020B0604020202020204" pitchFamily="34" charset="0"/>
              <a:buChar char="•"/>
            </a:pPr>
            <a:r>
              <a:rPr lang="it-IT" b="1" dirty="0"/>
              <a:t>AI Forte (General AI):</a:t>
            </a:r>
            <a:r>
              <a:rPr lang="it-IT" dirty="0"/>
              <a:t> Un'AI teorica capace di eseguire qualsiasi compito intellettuale umano. Ancora non è stata raggiunta.</a:t>
            </a:r>
          </a:p>
          <a:p>
            <a:pPr>
              <a:buFont typeface="Arial" panose="020B0604020202020204" pitchFamily="34" charset="0"/>
              <a:buChar char="•"/>
            </a:pPr>
            <a:r>
              <a:rPr lang="it-IT" b="1" dirty="0"/>
              <a:t>Superintelligenza:</a:t>
            </a:r>
            <a:r>
              <a:rPr lang="it-IT" dirty="0"/>
              <a:t> Un’AI ipotetica che supererebbe l’intelligenza umana in tutte le aree. È oggetto di dibattito filosofico e scientifico.</a:t>
            </a:r>
          </a:p>
          <a:p>
            <a:endParaRPr lang="it-IT" dirty="0"/>
          </a:p>
        </p:txBody>
      </p:sp>
      <p:sp>
        <p:nvSpPr>
          <p:cNvPr id="4" name="Segnaposto numero diapositiva 3">
            <a:extLst>
              <a:ext uri="{FF2B5EF4-FFF2-40B4-BE49-F238E27FC236}">
                <a16:creationId xmlns:a16="http://schemas.microsoft.com/office/drawing/2014/main" id="{0A0C268F-B2DB-5803-C1CE-C8A33C31684C}"/>
              </a:ext>
            </a:extLst>
          </p:cNvPr>
          <p:cNvSpPr>
            <a:spLocks noGrp="1"/>
          </p:cNvSpPr>
          <p:nvPr>
            <p:ph type="sldNum" sz="quarter" idx="5"/>
          </p:nvPr>
        </p:nvSpPr>
        <p:spPr/>
        <p:txBody>
          <a:bodyPr/>
          <a:lstStyle/>
          <a:p>
            <a:fld id="{68D6282C-AFBD-3442-98D4-4F965B56B514}" type="slidenum">
              <a:rPr lang="it-IT" smtClean="0"/>
              <a:t>8</a:t>
            </a:fld>
            <a:endParaRPr lang="it-IT"/>
          </a:p>
        </p:txBody>
      </p:sp>
    </p:spTree>
    <p:extLst>
      <p:ext uri="{BB962C8B-B14F-4D97-AF65-F5344CB8AC3E}">
        <p14:creationId xmlns:p14="http://schemas.microsoft.com/office/powerpoint/2010/main" val="227247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AC383-37AD-03BE-ABCC-1946ADDF29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23DE043-756B-4942-6896-6B7BD60A41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CFD2DBB-BA70-18FE-7CAF-BC151F322D9E}"/>
              </a:ext>
            </a:extLst>
          </p:cNvPr>
          <p:cNvSpPr>
            <a:spLocks noGrp="1"/>
          </p:cNvSpPr>
          <p:nvPr>
            <p:ph type="body" idx="1"/>
          </p:nvPr>
        </p:nvSpPr>
        <p:spPr/>
        <p:txBody>
          <a:bodyPr/>
          <a:lstStyle/>
          <a:p>
            <a:r>
              <a:rPr lang="it-IT" dirty="0"/>
              <a:t>Non crediamo al fatto che questi agenti ragionano. «Pappagalli statistici». </a:t>
            </a:r>
          </a:p>
          <a:p>
            <a:endParaRPr lang="it-IT" dirty="0"/>
          </a:p>
          <a:p>
            <a:r>
              <a:rPr lang="it-IT" dirty="0"/>
              <a:t>Occhio ai </a:t>
            </a:r>
            <a:r>
              <a:rPr lang="it-IT" dirty="0" err="1"/>
              <a:t>bias</a:t>
            </a:r>
            <a:r>
              <a:rPr lang="it-IT" dirty="0"/>
              <a:t>. Pregiudizi sull’addestramento</a:t>
            </a:r>
          </a:p>
        </p:txBody>
      </p:sp>
      <p:sp>
        <p:nvSpPr>
          <p:cNvPr id="4" name="Segnaposto numero diapositiva 3">
            <a:extLst>
              <a:ext uri="{FF2B5EF4-FFF2-40B4-BE49-F238E27FC236}">
                <a16:creationId xmlns:a16="http://schemas.microsoft.com/office/drawing/2014/main" id="{95D49ADB-6877-232C-4933-45485ED3A008}"/>
              </a:ext>
            </a:extLst>
          </p:cNvPr>
          <p:cNvSpPr>
            <a:spLocks noGrp="1"/>
          </p:cNvSpPr>
          <p:nvPr>
            <p:ph type="sldNum" sz="quarter" idx="5"/>
          </p:nvPr>
        </p:nvSpPr>
        <p:spPr/>
        <p:txBody>
          <a:bodyPr/>
          <a:lstStyle/>
          <a:p>
            <a:fld id="{68D6282C-AFBD-3442-98D4-4F965B56B514}" type="slidenum">
              <a:rPr lang="it-IT" smtClean="0"/>
              <a:t>9</a:t>
            </a:fld>
            <a:endParaRPr lang="it-IT"/>
          </a:p>
        </p:txBody>
      </p:sp>
    </p:spTree>
    <p:extLst>
      <p:ext uri="{BB962C8B-B14F-4D97-AF65-F5344CB8AC3E}">
        <p14:creationId xmlns:p14="http://schemas.microsoft.com/office/powerpoint/2010/main" val="1946050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Spesso questi termini vengono usati come sinonimi, ma si riferiscono a concetti diversi. Immaginiamo l’AI come un insieme più ampio, all’interno del quale troviamo il Machine Learning (ML) e il Deep Learning (DL) come sottoinsiemi.</a:t>
            </a:r>
          </a:p>
          <a:p>
            <a:endParaRPr lang="it-IT" dirty="0"/>
          </a:p>
          <a:p>
            <a:endParaRPr lang="it-IT" dirty="0"/>
          </a:p>
          <a:p>
            <a:pPr>
              <a:buFont typeface="Arial" panose="020B0604020202020204" pitchFamily="34" charset="0"/>
              <a:buChar char="•"/>
            </a:pPr>
            <a:r>
              <a:rPr lang="it-IT" b="1" dirty="0"/>
              <a:t>AI (Intelligenza Artificiale):</a:t>
            </a:r>
            <a:r>
              <a:rPr lang="it-IT" dirty="0"/>
              <a:t> È il concetto più generale. Include qualsiasi tecnologia che consenta a una macchina di simulare capacità cognitive umane.</a:t>
            </a:r>
            <a:br>
              <a:rPr lang="it-IT" dirty="0"/>
            </a:br>
            <a:r>
              <a:rPr lang="it-IT" i="1" dirty="0"/>
              <a:t>Esempio:</a:t>
            </a:r>
            <a:r>
              <a:rPr lang="it-IT" dirty="0"/>
              <a:t> Gli assistenti vocali come Siri o Alexa sono esempi di AI. Interpretano i comandi vocali, accedono a informazioni online e rispondono in modo appropriato.</a:t>
            </a:r>
          </a:p>
          <a:p>
            <a:pPr>
              <a:buFont typeface="Arial" panose="020B0604020202020204" pitchFamily="34" charset="0"/>
              <a:buChar char="•"/>
            </a:pPr>
            <a:endParaRPr lang="it-IT" b="1" dirty="0"/>
          </a:p>
          <a:p>
            <a:pPr>
              <a:buFont typeface="Arial" panose="020B0604020202020204" pitchFamily="34" charset="0"/>
              <a:buChar char="•"/>
            </a:pPr>
            <a:r>
              <a:rPr lang="it-IT" b="1" dirty="0"/>
              <a:t>Machine Learning (Apprendimento Automatico):</a:t>
            </a:r>
            <a:r>
              <a:rPr lang="it-IT" dirty="0"/>
              <a:t> È una </a:t>
            </a:r>
            <a:r>
              <a:rPr lang="it-IT" dirty="0" err="1"/>
              <a:t>sottobranca</a:t>
            </a:r>
            <a:r>
              <a:rPr lang="it-IT" dirty="0"/>
              <a:t> dell’AI che permette alle macchine di apprendere dai dati senza essere esplicitamente programmate. Gli algoritmi di ML analizzano i dati, identificano schemi e fanno previsioni. </a:t>
            </a:r>
            <a:r>
              <a:rPr lang="it-IT" i="1" dirty="0"/>
              <a:t>Esempio:</a:t>
            </a:r>
            <a:r>
              <a:rPr lang="it-IT" dirty="0"/>
              <a:t> Gli algoritmi di raccomandazione di Netflix e Spotify utilizzano il Machine Learning. Analizzano il comportamento dell'utente (cosa guardi o ascolti) per suggerire contenuti personalizzati.</a:t>
            </a:r>
          </a:p>
          <a:p>
            <a:pPr>
              <a:buFont typeface="Arial" panose="020B0604020202020204" pitchFamily="34" charset="0"/>
              <a:buChar char="•"/>
            </a:pPr>
            <a:endParaRPr lang="it-IT" b="1" dirty="0"/>
          </a:p>
          <a:p>
            <a:pPr>
              <a:buFont typeface="Arial" panose="020B0604020202020204" pitchFamily="34" charset="0"/>
              <a:buChar char="•"/>
            </a:pPr>
            <a:endParaRPr lang="it-IT" b="1" dirty="0"/>
          </a:p>
          <a:p>
            <a:pPr>
              <a:buFont typeface="Arial" panose="020B0604020202020204" pitchFamily="34" charset="0"/>
              <a:buChar char="•"/>
            </a:pPr>
            <a:r>
              <a:rPr lang="it-IT" b="1" dirty="0"/>
              <a:t>Deep Learning (Apprendimento Profondo):</a:t>
            </a:r>
            <a:r>
              <a:rPr lang="it-IT" dirty="0"/>
              <a:t> È una forma avanzata di Machine Learning basata su reti neurali artificiali, ispirate al funzionamento del cervello umano. È particolarmente efficace nell’elaborazione di grandi quantità di dati non strutturati, come immagini, audio e testo. </a:t>
            </a:r>
            <a:r>
              <a:rPr lang="it-IT" i="1" dirty="0"/>
              <a:t>Esempio:</a:t>
            </a:r>
            <a:r>
              <a:rPr lang="it-IT" dirty="0"/>
              <a:t> Le tecnologie di riconoscimento facciale sui social network o la generazione di immagini con strumenti come DALL·E sono basate su Deep Learning.</a:t>
            </a:r>
          </a:p>
          <a:p>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10</a:t>
            </a:fld>
            <a:endParaRPr lang="it-IT"/>
          </a:p>
        </p:txBody>
      </p:sp>
    </p:spTree>
    <p:extLst>
      <p:ext uri="{BB962C8B-B14F-4D97-AF65-F5344CB8AC3E}">
        <p14:creationId xmlns:p14="http://schemas.microsoft.com/office/powerpoint/2010/main" val="280729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b="1" dirty="0"/>
              <a:t>Settore sanitario:</a:t>
            </a:r>
            <a:r>
              <a:rPr lang="it-IT" dirty="0"/>
              <a:t> Diagnosi mediche basate su immagini, analisi di dati clinici, sviluppo di farmaci.</a:t>
            </a:r>
          </a:p>
          <a:p>
            <a:pPr>
              <a:buFont typeface="Arial" panose="020B0604020202020204" pitchFamily="34" charset="0"/>
              <a:buChar char="•"/>
            </a:pPr>
            <a:r>
              <a:rPr lang="it-IT" b="1" dirty="0"/>
              <a:t>Finanza:</a:t>
            </a:r>
            <a:r>
              <a:rPr lang="it-IT" dirty="0"/>
              <a:t> Analisi predittiva dei mercati, rilevamento di frodi, consulenti finanziari virtuali.</a:t>
            </a:r>
          </a:p>
          <a:p>
            <a:pPr>
              <a:buFont typeface="Arial" panose="020B0604020202020204" pitchFamily="34" charset="0"/>
              <a:buChar char="•"/>
            </a:pPr>
            <a:r>
              <a:rPr lang="it-IT" b="1" dirty="0"/>
              <a:t>Industria:</a:t>
            </a:r>
            <a:r>
              <a:rPr lang="it-IT" dirty="0"/>
              <a:t> Automazione della produzione, manutenzione predittiva, controllo qualità tramite visione artificiale.</a:t>
            </a:r>
          </a:p>
          <a:p>
            <a:pPr>
              <a:buFont typeface="Arial" panose="020B0604020202020204" pitchFamily="34" charset="0"/>
              <a:buChar char="•"/>
            </a:pPr>
            <a:r>
              <a:rPr lang="it-IT" b="1" dirty="0"/>
              <a:t>Trasporti:</a:t>
            </a:r>
            <a:r>
              <a:rPr lang="it-IT" dirty="0"/>
              <a:t> Veicoli a guida autonoma, ottimizzazione del traffico, logistica avanzata.</a:t>
            </a:r>
          </a:p>
          <a:p>
            <a:pPr>
              <a:buFont typeface="Arial" panose="020B0604020202020204" pitchFamily="34" charset="0"/>
              <a:buChar char="•"/>
            </a:pPr>
            <a:r>
              <a:rPr lang="it-IT" b="1" dirty="0"/>
              <a:t>Vita quotidiana:</a:t>
            </a:r>
            <a:r>
              <a:rPr lang="it-IT" dirty="0"/>
              <a:t> Assistenti vocali, algoritmi di raccomandazione, smart home.</a:t>
            </a:r>
          </a:p>
          <a:p>
            <a:br>
              <a:rPr lang="it-IT" dirty="0"/>
            </a:br>
            <a:r>
              <a:rPr lang="it-IT" dirty="0"/>
              <a:t>Riflessione: </a:t>
            </a:r>
            <a:br>
              <a:rPr lang="it-IT" dirty="0"/>
            </a:br>
            <a:r>
              <a:rPr lang="it-IT" b="1" dirty="0"/>
              <a:t>Sfide e limiti dell’AI:</a:t>
            </a:r>
            <a:endParaRPr lang="it-IT" dirty="0"/>
          </a:p>
          <a:p>
            <a:pPr>
              <a:buFont typeface="Arial" panose="020B0604020202020204" pitchFamily="34" charset="0"/>
              <a:buChar char="•"/>
            </a:pPr>
            <a:r>
              <a:rPr lang="it-IT" b="1" dirty="0"/>
              <a:t>Dati di qualità:</a:t>
            </a:r>
            <a:r>
              <a:rPr lang="it-IT" dirty="0"/>
              <a:t> L'AI ha bisogno di grandi quantità di dati accurati e rappresentativi per funzionare bene.</a:t>
            </a:r>
          </a:p>
          <a:p>
            <a:pPr>
              <a:buFont typeface="Arial" panose="020B0604020202020204" pitchFamily="34" charset="0"/>
              <a:buChar char="•"/>
            </a:pPr>
            <a:r>
              <a:rPr lang="it-IT" b="1" dirty="0" err="1"/>
              <a:t>Bias</a:t>
            </a:r>
            <a:r>
              <a:rPr lang="it-IT" b="1" dirty="0"/>
              <a:t> e imparzialità:</a:t>
            </a:r>
            <a:r>
              <a:rPr lang="it-IT" dirty="0"/>
              <a:t> Gli algoritmi possono riflettere i pregiudizi presenti nei dati di addestramento.</a:t>
            </a:r>
          </a:p>
          <a:p>
            <a:pPr>
              <a:buFont typeface="Arial" panose="020B0604020202020204" pitchFamily="34" charset="0"/>
              <a:buChar char="•"/>
            </a:pPr>
            <a:r>
              <a:rPr lang="it-IT" b="1" dirty="0"/>
              <a:t>Sicurezza e privacy:</a:t>
            </a:r>
            <a:r>
              <a:rPr lang="it-IT" dirty="0"/>
              <a:t> La raccolta e l'uso di dati sensibili sollevano questioni etiche.</a:t>
            </a:r>
          </a:p>
          <a:p>
            <a:pPr>
              <a:buFont typeface="Arial" panose="020B0604020202020204" pitchFamily="34" charset="0"/>
              <a:buChar char="•"/>
            </a:pPr>
            <a:r>
              <a:rPr lang="it-IT" b="1" dirty="0"/>
              <a:t>Costi computazionali:</a:t>
            </a:r>
            <a:r>
              <a:rPr lang="it-IT" dirty="0"/>
              <a:t> Addestrare modelli avanzati richiede risorse elevate.</a:t>
            </a:r>
          </a:p>
          <a:p>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11</a:t>
            </a:fld>
            <a:endParaRPr lang="it-IT"/>
          </a:p>
        </p:txBody>
      </p:sp>
    </p:spTree>
    <p:extLst>
      <p:ext uri="{BB962C8B-B14F-4D97-AF65-F5344CB8AC3E}">
        <p14:creationId xmlns:p14="http://schemas.microsoft.com/office/powerpoint/2010/main" val="306845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1160EA64-D806-43AC-9DF2-F8C432F32B4C}" type="datetimeFigureOut">
              <a:rPr lang="en-US" dirty="0"/>
              <a:t>3/12/25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3/12/25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3/12/25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3/12/25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3/12/25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3/12/25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CC3E9A-4141-2425-03D0-449AC37667CB}"/>
              </a:ext>
            </a:extLst>
          </p:cNvPr>
          <p:cNvSpPr>
            <a:spLocks noGrp="1"/>
          </p:cNvSpPr>
          <p:nvPr>
            <p:ph type="ctrTitle"/>
          </p:nvPr>
        </p:nvSpPr>
        <p:spPr>
          <a:xfrm>
            <a:off x="1600200" y="1493373"/>
            <a:ext cx="8991600" cy="1645920"/>
          </a:xfrm>
        </p:spPr>
        <p:txBody>
          <a:bodyPr/>
          <a:lstStyle/>
          <a:p>
            <a:r>
              <a:rPr lang="it-IT" dirty="0"/>
              <a:t>CORSO INTERMEDIO</a:t>
            </a:r>
            <a:br>
              <a:rPr lang="it-IT" dirty="0"/>
            </a:br>
            <a:r>
              <a:rPr lang="it-IT" dirty="0"/>
              <a:t>INTELLIGENZA ARTIFICIALE</a:t>
            </a:r>
          </a:p>
        </p:txBody>
      </p:sp>
      <p:pic>
        <p:nvPicPr>
          <p:cNvPr id="4" name="Immagine 3">
            <a:extLst>
              <a:ext uri="{FF2B5EF4-FFF2-40B4-BE49-F238E27FC236}">
                <a16:creationId xmlns:a16="http://schemas.microsoft.com/office/drawing/2014/main" id="{33A3998B-A890-EF30-9FDA-BE0A9A51EC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9929" y="362933"/>
            <a:ext cx="8252142" cy="620018"/>
          </a:xfrm>
          <a:prstGeom prst="rect">
            <a:avLst/>
          </a:prstGeom>
          <a:noFill/>
          <a:ln>
            <a:noFill/>
          </a:ln>
        </p:spPr>
      </p:pic>
      <p:pic>
        <p:nvPicPr>
          <p:cNvPr id="6" name="Immagine 5" descr="Immagine che contiene arte&#10;&#10;Il contenuto generato dall'IA potrebbe non essere corretto.">
            <a:extLst>
              <a:ext uri="{FF2B5EF4-FFF2-40B4-BE49-F238E27FC236}">
                <a16:creationId xmlns:a16="http://schemas.microsoft.com/office/drawing/2014/main" id="{FBA66203-500D-DAB5-72F2-FE823CFE7195}"/>
              </a:ext>
            </a:extLst>
          </p:cNvPr>
          <p:cNvPicPr>
            <a:picLocks noChangeAspect="1"/>
          </p:cNvPicPr>
          <p:nvPr/>
        </p:nvPicPr>
        <p:blipFill>
          <a:blip r:embed="rId4"/>
          <a:stretch>
            <a:fillRect/>
          </a:stretch>
        </p:blipFill>
        <p:spPr>
          <a:xfrm>
            <a:off x="4525433" y="3353934"/>
            <a:ext cx="3141133" cy="3141133"/>
          </a:xfrm>
          <a:prstGeom prst="rect">
            <a:avLst/>
          </a:prstGeom>
        </p:spPr>
      </p:pic>
    </p:spTree>
    <p:extLst>
      <p:ext uri="{BB962C8B-B14F-4D97-AF65-F5344CB8AC3E}">
        <p14:creationId xmlns:p14="http://schemas.microsoft.com/office/powerpoint/2010/main" val="140128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6A2CDC-2287-EF18-BC25-40356716EC6A}"/>
              </a:ext>
            </a:extLst>
          </p:cNvPr>
          <p:cNvSpPr>
            <a:spLocks noGrp="1"/>
          </p:cNvSpPr>
          <p:nvPr>
            <p:ph type="title"/>
          </p:nvPr>
        </p:nvSpPr>
        <p:spPr/>
        <p:txBody>
          <a:bodyPr/>
          <a:lstStyle/>
          <a:p>
            <a:r>
              <a:rPr lang="it-IT" dirty="0"/>
              <a:t>DIFFERENZE TRA AI, MACHINE LEARNING E DEEP LEARNING</a:t>
            </a:r>
          </a:p>
        </p:txBody>
      </p:sp>
      <p:sp>
        <p:nvSpPr>
          <p:cNvPr id="3" name="Segnaposto contenuto 2">
            <a:extLst>
              <a:ext uri="{FF2B5EF4-FFF2-40B4-BE49-F238E27FC236}">
                <a16:creationId xmlns:a16="http://schemas.microsoft.com/office/drawing/2014/main" id="{37AA67ED-9800-F8A5-B5C1-81FD5A11564C}"/>
              </a:ext>
            </a:extLst>
          </p:cNvPr>
          <p:cNvSpPr>
            <a:spLocks noGrp="1"/>
          </p:cNvSpPr>
          <p:nvPr>
            <p:ph idx="1"/>
          </p:nvPr>
        </p:nvSpPr>
        <p:spPr>
          <a:xfrm>
            <a:off x="2231136" y="2638044"/>
            <a:ext cx="7729728" cy="3639664"/>
          </a:xfrm>
        </p:spPr>
        <p:txBody>
          <a:bodyPr>
            <a:normAutofit/>
          </a:bodyPr>
          <a:lstStyle/>
          <a:p>
            <a:r>
              <a:rPr lang="it-IT" b="1" dirty="0"/>
              <a:t>INTELLIGENZA ARTIFICIALE</a:t>
            </a:r>
            <a:r>
              <a:rPr lang="it-IT" dirty="0"/>
              <a:t>: concetto più generale. Include qualsiasi tecnologia che consenta a una macchina di simulare capacità cognitive umane.</a:t>
            </a:r>
          </a:p>
          <a:p>
            <a:pPr marL="0" indent="0">
              <a:buNone/>
            </a:pPr>
            <a:endParaRPr lang="it-IT" dirty="0"/>
          </a:p>
          <a:p>
            <a:r>
              <a:rPr lang="it-IT" b="1" dirty="0"/>
              <a:t>MACHINE LEARNING (APPRENDIMENTO AUTOMATICO): </a:t>
            </a:r>
            <a:r>
              <a:rPr lang="it-IT" dirty="0"/>
              <a:t>È una </a:t>
            </a:r>
            <a:r>
              <a:rPr lang="it-IT" dirty="0" err="1"/>
              <a:t>sottobranca</a:t>
            </a:r>
            <a:r>
              <a:rPr lang="it-IT" dirty="0"/>
              <a:t> dell’AI che permette alle macchine di apprendere dai dati senza essere esplicitamente programmate.</a:t>
            </a:r>
          </a:p>
          <a:p>
            <a:endParaRPr lang="it-IT" dirty="0"/>
          </a:p>
          <a:p>
            <a:r>
              <a:rPr lang="it-IT" b="1" dirty="0"/>
              <a:t>DEEP LEARNING (APPRENDIMENTO PROFONDO):</a:t>
            </a:r>
            <a:r>
              <a:rPr lang="it-IT" dirty="0"/>
              <a:t> È una forma avanzata di Machine Learning basata su reti neurali artificiali, ispirate al funzionamento del cervello umano.</a:t>
            </a:r>
          </a:p>
          <a:p>
            <a:endParaRPr lang="it-IT" dirty="0"/>
          </a:p>
          <a:p>
            <a:pPr marL="0" indent="0">
              <a:buNone/>
            </a:pPr>
            <a:endParaRPr lang="it-IT" dirty="0"/>
          </a:p>
        </p:txBody>
      </p:sp>
    </p:spTree>
    <p:extLst>
      <p:ext uri="{BB962C8B-B14F-4D97-AF65-F5344CB8AC3E}">
        <p14:creationId xmlns:p14="http://schemas.microsoft.com/office/powerpoint/2010/main" val="288137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06E22E4-C1CC-7744-18EB-E9E81A18AAC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it-IT">
                <a:solidFill>
                  <a:schemeClr val="bg1"/>
                </a:solidFill>
              </a:rPr>
              <a:t>Applicazioni ai</a:t>
            </a:r>
          </a:p>
        </p:txBody>
      </p:sp>
      <p:sp>
        <p:nvSpPr>
          <p:cNvPr id="3" name="Segnaposto contenuto 2">
            <a:extLst>
              <a:ext uri="{FF2B5EF4-FFF2-40B4-BE49-F238E27FC236}">
                <a16:creationId xmlns:a16="http://schemas.microsoft.com/office/drawing/2014/main" id="{79C16542-7D61-88DA-D23D-FF2AFA77B80F}"/>
              </a:ext>
            </a:extLst>
          </p:cNvPr>
          <p:cNvSpPr>
            <a:spLocks noGrp="1"/>
          </p:cNvSpPr>
          <p:nvPr>
            <p:ph idx="1"/>
          </p:nvPr>
        </p:nvSpPr>
        <p:spPr>
          <a:xfrm>
            <a:off x="643468" y="2638044"/>
            <a:ext cx="3363974" cy="3415622"/>
          </a:xfrm>
        </p:spPr>
        <p:txBody>
          <a:bodyPr>
            <a:normAutofit/>
          </a:bodyPr>
          <a:lstStyle/>
          <a:p>
            <a:pPr>
              <a:buFont typeface="Arial" panose="020B0604020202020204" pitchFamily="34" charset="0"/>
              <a:buChar char="•"/>
            </a:pPr>
            <a:r>
              <a:rPr lang="it-IT" sz="2800" b="1" dirty="0">
                <a:solidFill>
                  <a:schemeClr val="bg1"/>
                </a:solidFill>
              </a:rPr>
              <a:t>Settore sanitario.</a:t>
            </a:r>
          </a:p>
          <a:p>
            <a:pPr>
              <a:buFont typeface="Arial" panose="020B0604020202020204" pitchFamily="34" charset="0"/>
              <a:buChar char="•"/>
            </a:pPr>
            <a:r>
              <a:rPr lang="it-IT" sz="2800" b="1" dirty="0">
                <a:solidFill>
                  <a:schemeClr val="bg1"/>
                </a:solidFill>
              </a:rPr>
              <a:t>Finanza</a:t>
            </a:r>
            <a:r>
              <a:rPr lang="it-IT" sz="2800" dirty="0">
                <a:solidFill>
                  <a:schemeClr val="bg1"/>
                </a:solidFill>
              </a:rPr>
              <a:t>.</a:t>
            </a:r>
          </a:p>
          <a:p>
            <a:pPr>
              <a:buFont typeface="Arial" panose="020B0604020202020204" pitchFamily="34" charset="0"/>
              <a:buChar char="•"/>
            </a:pPr>
            <a:r>
              <a:rPr lang="it-IT" sz="2800" b="1" dirty="0">
                <a:solidFill>
                  <a:schemeClr val="bg1"/>
                </a:solidFill>
              </a:rPr>
              <a:t>Industria.</a:t>
            </a:r>
          </a:p>
          <a:p>
            <a:pPr>
              <a:buFont typeface="Arial" panose="020B0604020202020204" pitchFamily="34" charset="0"/>
              <a:buChar char="•"/>
            </a:pPr>
            <a:r>
              <a:rPr lang="it-IT" sz="2800" b="1" dirty="0">
                <a:solidFill>
                  <a:schemeClr val="bg1"/>
                </a:solidFill>
              </a:rPr>
              <a:t>Trasporti</a:t>
            </a:r>
            <a:r>
              <a:rPr lang="it-IT" sz="2800" dirty="0">
                <a:solidFill>
                  <a:schemeClr val="bg1"/>
                </a:solidFill>
              </a:rPr>
              <a:t>.</a:t>
            </a:r>
          </a:p>
          <a:p>
            <a:pPr>
              <a:buFont typeface="Arial" panose="020B0604020202020204" pitchFamily="34" charset="0"/>
              <a:buChar char="•"/>
            </a:pPr>
            <a:r>
              <a:rPr lang="it-IT" sz="2800" b="1" dirty="0">
                <a:solidFill>
                  <a:schemeClr val="bg1"/>
                </a:solidFill>
              </a:rPr>
              <a:t>Vita quotidiana.</a:t>
            </a:r>
            <a:endParaRPr lang="it-IT" sz="2800" dirty="0">
              <a:solidFill>
                <a:schemeClr val="bg1"/>
              </a:solidFill>
            </a:endParaRPr>
          </a:p>
        </p:txBody>
      </p:sp>
      <p:pic>
        <p:nvPicPr>
          <p:cNvPr id="1026" name="Picture 2" descr="Sanità, l'intelligenza artificiale riduce i costi - Assidai">
            <a:extLst>
              <a:ext uri="{FF2B5EF4-FFF2-40B4-BE49-F238E27FC236}">
                <a16:creationId xmlns:a16="http://schemas.microsoft.com/office/drawing/2014/main" id="{53E36A6A-51DC-D67B-1917-D9398196A4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443920"/>
            <a:ext cx="6250769" cy="380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73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50" name="Picture 2" descr="What is AI Testing? | BrowserStack">
            <a:extLst>
              <a:ext uri="{FF2B5EF4-FFF2-40B4-BE49-F238E27FC236}">
                <a16:creationId xmlns:a16="http://schemas.microsoft.com/office/drawing/2014/main" id="{39034412-CA79-CE98-640C-4B8BFB5EC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886" b="14621"/>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2FE898D2-8956-FE5B-924F-28105F33AA99}"/>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TESTIAMO L’AI</a:t>
            </a:r>
          </a:p>
        </p:txBody>
      </p:sp>
    </p:spTree>
    <p:extLst>
      <p:ext uri="{BB962C8B-B14F-4D97-AF65-F5344CB8AC3E}">
        <p14:creationId xmlns:p14="http://schemas.microsoft.com/office/powerpoint/2010/main" val="61204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F39DF-417B-4781-D416-B53EE89CEEDE}"/>
              </a:ext>
            </a:extLst>
          </p:cNvPr>
          <p:cNvSpPr>
            <a:spLocks noGrp="1"/>
          </p:cNvSpPr>
          <p:nvPr>
            <p:ph type="title"/>
          </p:nvPr>
        </p:nvSpPr>
        <p:spPr/>
        <p:txBody>
          <a:bodyPr/>
          <a:lstStyle/>
          <a:p>
            <a:r>
              <a:rPr lang="it-IT" dirty="0"/>
              <a:t>Obiettivi e struttura del corso</a:t>
            </a:r>
          </a:p>
        </p:txBody>
      </p:sp>
      <p:sp>
        <p:nvSpPr>
          <p:cNvPr id="3" name="Segnaposto contenuto 2">
            <a:extLst>
              <a:ext uri="{FF2B5EF4-FFF2-40B4-BE49-F238E27FC236}">
                <a16:creationId xmlns:a16="http://schemas.microsoft.com/office/drawing/2014/main" id="{823037C5-CA8A-E64E-62B2-3FB3FD70C1ED}"/>
              </a:ext>
            </a:extLst>
          </p:cNvPr>
          <p:cNvSpPr>
            <a:spLocks noGrp="1"/>
          </p:cNvSpPr>
          <p:nvPr>
            <p:ph idx="1"/>
          </p:nvPr>
        </p:nvSpPr>
        <p:spPr/>
        <p:txBody>
          <a:bodyPr/>
          <a:lstStyle/>
          <a:p>
            <a:pPr marL="342900" indent="-342900">
              <a:buFont typeface="+mj-lt"/>
              <a:buAutoNum type="arabicPeriod"/>
            </a:pPr>
            <a:r>
              <a:rPr lang="it-IT" sz="1800" dirty="0">
                <a:effectLst/>
                <a:ea typeface="Aptos" panose="020B0004020202020204" pitchFamily="34" charset="0"/>
              </a:rPr>
              <a:t>INTERAGIRE CON GLI ALTRI ATTRAVERSO LE TECNOLOGIE</a:t>
            </a:r>
            <a:r>
              <a:rPr lang="it-IT" dirty="0">
                <a:effectLst/>
              </a:rPr>
              <a:t> </a:t>
            </a:r>
          </a:p>
          <a:p>
            <a:pPr marL="342900" indent="-342900">
              <a:buFont typeface="+mj-lt"/>
              <a:buAutoNum type="arabicPeriod"/>
            </a:pPr>
            <a:r>
              <a:rPr lang="it-IT" sz="1800" dirty="0">
                <a:effectLst/>
                <a:ea typeface="Aptos" panose="020B0004020202020204" pitchFamily="34" charset="0"/>
              </a:rPr>
              <a:t>CONDIVIDERE INFORMAZIONI ATTRAVERSO LE TECNOLOGIE DIGITALI</a:t>
            </a:r>
            <a:r>
              <a:rPr lang="it-IT" dirty="0">
                <a:effectLst/>
              </a:rPr>
              <a:t> </a:t>
            </a:r>
            <a:endParaRPr lang="it-IT" dirty="0"/>
          </a:p>
          <a:p>
            <a:pPr marL="342900" indent="-342900">
              <a:buFont typeface="+mj-lt"/>
              <a:buAutoNum type="arabicPeriod"/>
            </a:pPr>
            <a:r>
              <a:rPr lang="it-IT" sz="1800" dirty="0">
                <a:effectLst/>
                <a:ea typeface="Aptos" panose="020B0004020202020204" pitchFamily="34" charset="0"/>
              </a:rPr>
              <a:t>PROTEGGERE I DISPOSITIVI</a:t>
            </a:r>
            <a:r>
              <a:rPr lang="it-IT" dirty="0">
                <a:effectLst/>
              </a:rPr>
              <a:t> </a:t>
            </a:r>
          </a:p>
          <a:p>
            <a:pPr marL="342900" indent="-342900">
              <a:buFont typeface="+mj-lt"/>
              <a:buAutoNum type="arabicPeriod"/>
            </a:pPr>
            <a:r>
              <a:rPr lang="it-IT" sz="1800" dirty="0">
                <a:effectLst/>
                <a:ea typeface="Aptos" panose="020B0004020202020204" pitchFamily="34" charset="0"/>
              </a:rPr>
              <a:t>RISOLVERE PROBLEM</a:t>
            </a:r>
            <a:r>
              <a:rPr lang="it-IT" dirty="0">
                <a:ea typeface="Aptos" panose="020B0004020202020204" pitchFamily="34" charset="0"/>
              </a:rPr>
              <a:t>I</a:t>
            </a:r>
            <a:endParaRPr lang="it-IT" dirty="0">
              <a:effectLst/>
            </a:endParaRPr>
          </a:p>
          <a:p>
            <a:endParaRPr lang="it-IT" dirty="0"/>
          </a:p>
        </p:txBody>
      </p:sp>
    </p:spTree>
    <p:extLst>
      <p:ext uri="{BB962C8B-B14F-4D97-AF65-F5344CB8AC3E}">
        <p14:creationId xmlns:p14="http://schemas.microsoft.com/office/powerpoint/2010/main" val="210988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6917A8-49BB-DB73-F57D-4A27A3D6BF34}"/>
              </a:ext>
            </a:extLst>
          </p:cNvPr>
          <p:cNvSpPr>
            <a:spLocks noGrp="1"/>
          </p:cNvSpPr>
          <p:nvPr>
            <p:ph type="title"/>
          </p:nvPr>
        </p:nvSpPr>
        <p:spPr>
          <a:xfrm>
            <a:off x="2231136" y="395986"/>
            <a:ext cx="7729728" cy="1188720"/>
          </a:xfrm>
        </p:spPr>
        <p:txBody>
          <a:bodyPr/>
          <a:lstStyle/>
          <a:p>
            <a:r>
              <a:rPr lang="it-IT" dirty="0"/>
              <a:t>STRUMENTI E SERVIZI DI COMUNICAZIONE DIGITALE</a:t>
            </a:r>
          </a:p>
        </p:txBody>
      </p:sp>
      <p:sp>
        <p:nvSpPr>
          <p:cNvPr id="3" name="Segnaposto contenuto 2">
            <a:extLst>
              <a:ext uri="{FF2B5EF4-FFF2-40B4-BE49-F238E27FC236}">
                <a16:creationId xmlns:a16="http://schemas.microsoft.com/office/drawing/2014/main" id="{BCAF41B9-51F6-4B7D-CCF1-8163581C26B2}"/>
              </a:ext>
            </a:extLst>
          </p:cNvPr>
          <p:cNvSpPr>
            <a:spLocks noGrp="1"/>
          </p:cNvSpPr>
          <p:nvPr>
            <p:ph idx="1"/>
          </p:nvPr>
        </p:nvSpPr>
        <p:spPr>
          <a:xfrm>
            <a:off x="1353908" y="2899926"/>
            <a:ext cx="2017478" cy="369333"/>
          </a:xfrm>
        </p:spPr>
        <p:txBody>
          <a:bodyPr/>
          <a:lstStyle/>
          <a:p>
            <a:pPr marL="0" indent="0" algn="ctr">
              <a:buNone/>
            </a:pPr>
            <a:r>
              <a:rPr lang="it-IT" dirty="0"/>
              <a:t>SINCRONA</a:t>
            </a:r>
          </a:p>
        </p:txBody>
      </p:sp>
      <p:sp>
        <p:nvSpPr>
          <p:cNvPr id="9" name="CasellaDiTesto 8">
            <a:extLst>
              <a:ext uri="{FF2B5EF4-FFF2-40B4-BE49-F238E27FC236}">
                <a16:creationId xmlns:a16="http://schemas.microsoft.com/office/drawing/2014/main" id="{91C567EF-EAEF-192D-6995-445BE66F0C5B}"/>
              </a:ext>
            </a:extLst>
          </p:cNvPr>
          <p:cNvSpPr txBox="1"/>
          <p:nvPr/>
        </p:nvSpPr>
        <p:spPr>
          <a:xfrm>
            <a:off x="4248614" y="1749727"/>
            <a:ext cx="3694771" cy="369332"/>
          </a:xfrm>
          <a:prstGeom prst="rect">
            <a:avLst/>
          </a:prstGeom>
          <a:noFill/>
        </p:spPr>
        <p:txBody>
          <a:bodyPr wrap="square">
            <a:spAutoFit/>
          </a:bodyPr>
          <a:lstStyle/>
          <a:p>
            <a:pPr algn="ctr"/>
            <a:r>
              <a:rPr lang="it-IT" dirty="0"/>
              <a:t>TIPOLOGIA DI COMUNICAZIONE</a:t>
            </a:r>
          </a:p>
        </p:txBody>
      </p:sp>
      <p:sp>
        <p:nvSpPr>
          <p:cNvPr id="10" name="Segnaposto contenuto 2">
            <a:extLst>
              <a:ext uri="{FF2B5EF4-FFF2-40B4-BE49-F238E27FC236}">
                <a16:creationId xmlns:a16="http://schemas.microsoft.com/office/drawing/2014/main" id="{69BECB35-5FBB-BE32-390B-43049CC11601}"/>
              </a:ext>
            </a:extLst>
          </p:cNvPr>
          <p:cNvSpPr txBox="1">
            <a:spLocks/>
          </p:cNvSpPr>
          <p:nvPr/>
        </p:nvSpPr>
        <p:spPr>
          <a:xfrm>
            <a:off x="8820614" y="2899926"/>
            <a:ext cx="2017478" cy="36933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it-IT" dirty="0"/>
              <a:t>ASINCRONA</a:t>
            </a:r>
          </a:p>
        </p:txBody>
      </p:sp>
      <p:cxnSp>
        <p:nvCxnSpPr>
          <p:cNvPr id="12" name="Connettore 2 11">
            <a:extLst>
              <a:ext uri="{FF2B5EF4-FFF2-40B4-BE49-F238E27FC236}">
                <a16:creationId xmlns:a16="http://schemas.microsoft.com/office/drawing/2014/main" id="{3518877C-5A77-4476-153D-2DAFF7E82B1B}"/>
              </a:ext>
            </a:extLst>
          </p:cNvPr>
          <p:cNvCxnSpPr>
            <a:stCxn id="9" idx="1"/>
            <a:endCxn id="3" idx="0"/>
          </p:cNvCxnSpPr>
          <p:nvPr/>
        </p:nvCxnSpPr>
        <p:spPr>
          <a:xfrm flipH="1">
            <a:off x="2362647" y="1934393"/>
            <a:ext cx="1885967" cy="965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70184A01-56A0-DBD8-B094-3C048D755AB8}"/>
              </a:ext>
            </a:extLst>
          </p:cNvPr>
          <p:cNvCxnSpPr>
            <a:stCxn id="9" idx="3"/>
            <a:endCxn id="10" idx="0"/>
          </p:cNvCxnSpPr>
          <p:nvPr/>
        </p:nvCxnSpPr>
        <p:spPr>
          <a:xfrm>
            <a:off x="7943385" y="1934393"/>
            <a:ext cx="1885968" cy="965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magine 21">
            <a:extLst>
              <a:ext uri="{FF2B5EF4-FFF2-40B4-BE49-F238E27FC236}">
                <a16:creationId xmlns:a16="http://schemas.microsoft.com/office/drawing/2014/main" id="{2E45773C-A38C-78DB-1E26-48FE0CFEAD5E}"/>
              </a:ext>
            </a:extLst>
          </p:cNvPr>
          <p:cNvPicPr>
            <a:picLocks noChangeAspect="1"/>
          </p:cNvPicPr>
          <p:nvPr/>
        </p:nvPicPr>
        <p:blipFill>
          <a:blip r:embed="rId3"/>
          <a:stretch>
            <a:fillRect/>
          </a:stretch>
        </p:blipFill>
        <p:spPr>
          <a:xfrm>
            <a:off x="1833122" y="4584479"/>
            <a:ext cx="796027" cy="740305"/>
          </a:xfrm>
          <a:prstGeom prst="rect">
            <a:avLst/>
          </a:prstGeom>
        </p:spPr>
      </p:pic>
      <p:pic>
        <p:nvPicPr>
          <p:cNvPr id="25" name="Elemento grafico 24" descr="Cornetta contorno">
            <a:extLst>
              <a:ext uri="{FF2B5EF4-FFF2-40B4-BE49-F238E27FC236}">
                <a16:creationId xmlns:a16="http://schemas.microsoft.com/office/drawing/2014/main" id="{30131DB5-3B20-C3D7-4FB7-2108A4FAB4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6708" y="3588742"/>
            <a:ext cx="914400" cy="914400"/>
          </a:xfrm>
          <a:prstGeom prst="rect">
            <a:avLst/>
          </a:prstGeom>
        </p:spPr>
      </p:pic>
      <p:pic>
        <p:nvPicPr>
          <p:cNvPr id="27" name="Elemento grafico 26" descr="Danza con riempimento a tinta unita">
            <a:extLst>
              <a:ext uri="{FF2B5EF4-FFF2-40B4-BE49-F238E27FC236}">
                <a16:creationId xmlns:a16="http://schemas.microsoft.com/office/drawing/2014/main" id="{6E843BDD-C8C3-EFFF-10F3-EC85A41712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8430" y="3618154"/>
            <a:ext cx="914400" cy="914400"/>
          </a:xfrm>
          <a:prstGeom prst="rect">
            <a:avLst/>
          </a:prstGeom>
        </p:spPr>
      </p:pic>
      <p:pic>
        <p:nvPicPr>
          <p:cNvPr id="29" name="Elemento grafico 28" descr="Vlog contorno">
            <a:extLst>
              <a:ext uri="{FF2B5EF4-FFF2-40B4-BE49-F238E27FC236}">
                <a16:creationId xmlns:a16="http://schemas.microsoft.com/office/drawing/2014/main" id="{6D087A19-BDB9-DB9D-E0AF-C9B8261A15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63414" y="3309730"/>
            <a:ext cx="914400" cy="914400"/>
          </a:xfrm>
          <a:prstGeom prst="rect">
            <a:avLst/>
          </a:prstGeom>
        </p:spPr>
      </p:pic>
      <p:pic>
        <p:nvPicPr>
          <p:cNvPr id="33" name="Elemento grafico 32" descr="Posta elettronica con riempimento a tinta unita">
            <a:extLst>
              <a:ext uri="{FF2B5EF4-FFF2-40B4-BE49-F238E27FC236}">
                <a16:creationId xmlns:a16="http://schemas.microsoft.com/office/drawing/2014/main" id="{A8163942-A4F1-624C-0F45-8B7F204ACE7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69543" y="3261300"/>
            <a:ext cx="914400" cy="914400"/>
          </a:xfrm>
          <a:prstGeom prst="rect">
            <a:avLst/>
          </a:prstGeom>
        </p:spPr>
      </p:pic>
      <p:pic>
        <p:nvPicPr>
          <p:cNvPr id="35" name="Elemento grafico 34" descr="Carta contorno">
            <a:extLst>
              <a:ext uri="{FF2B5EF4-FFF2-40B4-BE49-F238E27FC236}">
                <a16:creationId xmlns:a16="http://schemas.microsoft.com/office/drawing/2014/main" id="{DA161220-04D3-3024-4449-B586824B84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03664" y="4276001"/>
            <a:ext cx="914400" cy="914400"/>
          </a:xfrm>
          <a:prstGeom prst="rect">
            <a:avLst/>
          </a:prstGeom>
        </p:spPr>
      </p:pic>
      <p:pic>
        <p:nvPicPr>
          <p:cNvPr id="1040" name="Picture 16" descr="Icona a colori WhatsApp in PNG, SVG">
            <a:extLst>
              <a:ext uri="{FF2B5EF4-FFF2-40B4-BE49-F238E27FC236}">
                <a16:creationId xmlns:a16="http://schemas.microsoft.com/office/drawing/2014/main" id="{54A8D92A-F17F-E427-089D-6CCDA103C8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7132" y="5124281"/>
            <a:ext cx="1337733" cy="1337733"/>
          </a:xfrm>
          <a:prstGeom prst="rect">
            <a:avLst/>
          </a:prstGeom>
          <a:noFill/>
          <a:extLst>
            <a:ext uri="{909E8E84-426E-40DD-AFC4-6F175D3DCCD1}">
              <a14:hiddenFill xmlns:a14="http://schemas.microsoft.com/office/drawing/2010/main">
                <a:solidFill>
                  <a:srgbClr val="FFFFFF"/>
                </a:solidFill>
              </a14:hiddenFill>
            </a:ext>
          </a:extLst>
        </p:spPr>
      </p:pic>
      <p:sp>
        <p:nvSpPr>
          <p:cNvPr id="36" name="CasellaDiTesto 35">
            <a:extLst>
              <a:ext uri="{FF2B5EF4-FFF2-40B4-BE49-F238E27FC236}">
                <a16:creationId xmlns:a16="http://schemas.microsoft.com/office/drawing/2014/main" id="{C3AB472B-A4E9-F358-C838-6C5BBB16FDA7}"/>
              </a:ext>
            </a:extLst>
          </p:cNvPr>
          <p:cNvSpPr txBox="1"/>
          <p:nvPr/>
        </p:nvSpPr>
        <p:spPr>
          <a:xfrm>
            <a:off x="5125843" y="5069872"/>
            <a:ext cx="3694771" cy="1446550"/>
          </a:xfrm>
          <a:prstGeom prst="rect">
            <a:avLst/>
          </a:prstGeom>
          <a:noFill/>
        </p:spPr>
        <p:txBody>
          <a:bodyPr wrap="square">
            <a:spAutoFit/>
          </a:bodyPr>
          <a:lstStyle/>
          <a:p>
            <a:pPr algn="ctr"/>
            <a:r>
              <a:rPr lang="it-IT" sz="8800" dirty="0"/>
              <a:t>?</a:t>
            </a:r>
            <a:endParaRPr lang="it-IT" dirty="0"/>
          </a:p>
        </p:txBody>
      </p:sp>
    </p:spTree>
    <p:extLst>
      <p:ext uri="{BB962C8B-B14F-4D97-AF65-F5344CB8AC3E}">
        <p14:creationId xmlns:p14="http://schemas.microsoft.com/office/powerpoint/2010/main" val="137738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3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21774-5D16-FD66-9581-9DCA9C15352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9DF37E9-AE9D-5A45-2E3C-39D57B797EBD}"/>
              </a:ext>
            </a:extLst>
          </p:cNvPr>
          <p:cNvSpPr>
            <a:spLocks noGrp="1"/>
          </p:cNvSpPr>
          <p:nvPr>
            <p:ph type="title"/>
          </p:nvPr>
        </p:nvSpPr>
        <p:spPr>
          <a:xfrm>
            <a:off x="2231136" y="395986"/>
            <a:ext cx="7729728" cy="1188720"/>
          </a:xfrm>
        </p:spPr>
        <p:txBody>
          <a:bodyPr/>
          <a:lstStyle/>
          <a:p>
            <a:r>
              <a:rPr lang="it-IT" dirty="0"/>
              <a:t>STRUMENTI E SERVIZI DI COMUNICAZIONE DIGITALE</a:t>
            </a:r>
          </a:p>
        </p:txBody>
      </p:sp>
      <p:pic>
        <p:nvPicPr>
          <p:cNvPr id="5" name="Immagine 4" descr="Immagine che contiene testo, schermata&#10;&#10;Il contenuto generato dall'IA potrebbe non essere corretto.">
            <a:extLst>
              <a:ext uri="{FF2B5EF4-FFF2-40B4-BE49-F238E27FC236}">
                <a16:creationId xmlns:a16="http://schemas.microsoft.com/office/drawing/2014/main" id="{F7D16BF0-8FF8-8752-66A5-838D8BC04D58}"/>
              </a:ext>
            </a:extLst>
          </p:cNvPr>
          <p:cNvPicPr>
            <a:picLocks noChangeAspect="1"/>
          </p:cNvPicPr>
          <p:nvPr/>
        </p:nvPicPr>
        <p:blipFill>
          <a:blip r:embed="rId2"/>
          <a:stretch>
            <a:fillRect/>
          </a:stretch>
        </p:blipFill>
        <p:spPr>
          <a:xfrm>
            <a:off x="3183755" y="1837027"/>
            <a:ext cx="5824490" cy="4426613"/>
          </a:xfrm>
          <a:prstGeom prst="rect">
            <a:avLst/>
          </a:prstGeom>
        </p:spPr>
      </p:pic>
    </p:spTree>
    <p:extLst>
      <p:ext uri="{BB962C8B-B14F-4D97-AF65-F5344CB8AC3E}">
        <p14:creationId xmlns:p14="http://schemas.microsoft.com/office/powerpoint/2010/main" val="403313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04DA33-27E2-96FE-F889-14D608A5FE83}"/>
              </a:ext>
            </a:extLst>
          </p:cNvPr>
          <p:cNvSpPr>
            <a:spLocks noGrp="1"/>
          </p:cNvSpPr>
          <p:nvPr>
            <p:ph type="title"/>
          </p:nvPr>
        </p:nvSpPr>
        <p:spPr/>
        <p:txBody>
          <a:bodyPr>
            <a:normAutofit/>
          </a:bodyPr>
          <a:lstStyle/>
          <a:p>
            <a:r>
              <a:rPr lang="it-IT" dirty="0"/>
              <a:t>Moderazione di strumenti digitali Sincroni</a:t>
            </a:r>
          </a:p>
        </p:txBody>
      </p:sp>
      <p:pic>
        <p:nvPicPr>
          <p:cNvPr id="5" name="Elemento grafico 4" descr="Fumetto con riempimento a tinta unita">
            <a:extLst>
              <a:ext uri="{FF2B5EF4-FFF2-40B4-BE49-F238E27FC236}">
                <a16:creationId xmlns:a16="http://schemas.microsoft.com/office/drawing/2014/main" id="{BC438C3F-D858-9853-9D5F-5408814D8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9562" y="4475989"/>
            <a:ext cx="1586712" cy="1586712"/>
          </a:xfrm>
          <a:prstGeom prst="rect">
            <a:avLst/>
          </a:prstGeom>
        </p:spPr>
      </p:pic>
      <p:pic>
        <p:nvPicPr>
          <p:cNvPr id="7" name="Elemento grafico 6" descr="Badge Registrato con riempimento a tinta unita">
            <a:extLst>
              <a:ext uri="{FF2B5EF4-FFF2-40B4-BE49-F238E27FC236}">
                <a16:creationId xmlns:a16="http://schemas.microsoft.com/office/drawing/2014/main" id="{565218D0-7698-C3D8-A2F0-5012588979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2664" y="2743200"/>
            <a:ext cx="1586712" cy="1586712"/>
          </a:xfrm>
          <a:prstGeom prst="rect">
            <a:avLst/>
          </a:prstGeom>
        </p:spPr>
      </p:pic>
      <p:pic>
        <p:nvPicPr>
          <p:cNvPr id="9" name="Elemento grafico 8" descr="Monitor con riempimento a tinta unita">
            <a:extLst>
              <a:ext uri="{FF2B5EF4-FFF2-40B4-BE49-F238E27FC236}">
                <a16:creationId xmlns:a16="http://schemas.microsoft.com/office/drawing/2014/main" id="{1D0423EF-EC2B-55DF-A775-79FDA6B28F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6736" y="2743200"/>
            <a:ext cx="1586712" cy="1586712"/>
          </a:xfrm>
          <a:prstGeom prst="rect">
            <a:avLst/>
          </a:prstGeom>
        </p:spPr>
      </p:pic>
      <p:pic>
        <p:nvPicPr>
          <p:cNvPr id="11" name="Elemento grafico 10" descr="Radiomicrofono con riempimento a tinta unita">
            <a:extLst>
              <a:ext uri="{FF2B5EF4-FFF2-40B4-BE49-F238E27FC236}">
                <a16:creationId xmlns:a16="http://schemas.microsoft.com/office/drawing/2014/main" id="{512AD763-FBC3-15C9-733A-2E673940A2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70439" y="4475989"/>
            <a:ext cx="1586712" cy="1586712"/>
          </a:xfrm>
          <a:prstGeom prst="rect">
            <a:avLst/>
          </a:prstGeom>
        </p:spPr>
      </p:pic>
    </p:spTree>
    <p:extLst>
      <p:ext uri="{BB962C8B-B14F-4D97-AF65-F5344CB8AC3E}">
        <p14:creationId xmlns:p14="http://schemas.microsoft.com/office/powerpoint/2010/main" val="210359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DEBD8-621C-6F6E-10DB-41D804070ECF}"/>
              </a:ext>
            </a:extLst>
          </p:cNvPr>
          <p:cNvSpPr>
            <a:spLocks noGrp="1"/>
          </p:cNvSpPr>
          <p:nvPr>
            <p:ph type="title"/>
          </p:nvPr>
        </p:nvSpPr>
        <p:spPr>
          <a:xfrm>
            <a:off x="1194816" y="1631011"/>
            <a:ext cx="9802368" cy="3595977"/>
          </a:xfrm>
        </p:spPr>
        <p:txBody>
          <a:bodyPr vert="horz" lIns="274320" tIns="182880" rIns="274320" bIns="182880" rtlCol="0" anchor="ctr" anchorCtr="1">
            <a:normAutofit/>
          </a:bodyPr>
          <a:lstStyle/>
          <a:p>
            <a:r>
              <a:rPr lang="en-US" sz="8000" dirty="0"/>
              <a:t>Che ai </a:t>
            </a:r>
            <a:r>
              <a:rPr lang="en-US" sz="8000" dirty="0" err="1"/>
              <a:t>conosci</a:t>
            </a:r>
            <a:r>
              <a:rPr lang="en-US" sz="8000" dirty="0"/>
              <a:t>?</a:t>
            </a:r>
          </a:p>
        </p:txBody>
      </p:sp>
    </p:spTree>
    <p:extLst>
      <p:ext uri="{BB962C8B-B14F-4D97-AF65-F5344CB8AC3E}">
        <p14:creationId xmlns:p14="http://schemas.microsoft.com/office/powerpoint/2010/main" val="345216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124E28-5B7E-F6C9-D7CF-1B1BB941BAF8}"/>
              </a:ext>
            </a:extLst>
          </p:cNvPr>
          <p:cNvSpPr>
            <a:spLocks noGrp="1"/>
          </p:cNvSpPr>
          <p:nvPr>
            <p:ph type="title"/>
          </p:nvPr>
        </p:nvSpPr>
        <p:spPr/>
        <p:txBody>
          <a:bodyPr/>
          <a:lstStyle/>
          <a:p>
            <a:r>
              <a:rPr lang="it-IT" dirty="0"/>
              <a:t>INTRO ALL’INTELLIGENZA ARTIFICIALE</a:t>
            </a:r>
          </a:p>
        </p:txBody>
      </p:sp>
      <p:sp>
        <p:nvSpPr>
          <p:cNvPr id="4" name="CasellaDiTesto 3">
            <a:extLst>
              <a:ext uri="{FF2B5EF4-FFF2-40B4-BE49-F238E27FC236}">
                <a16:creationId xmlns:a16="http://schemas.microsoft.com/office/drawing/2014/main" id="{E6F56A1D-6230-D2B3-9501-70E1BE3459E3}"/>
              </a:ext>
            </a:extLst>
          </p:cNvPr>
          <p:cNvSpPr txBox="1"/>
          <p:nvPr/>
        </p:nvSpPr>
        <p:spPr>
          <a:xfrm>
            <a:off x="3291840" y="2926080"/>
            <a:ext cx="184731" cy="369332"/>
          </a:xfrm>
          <a:prstGeom prst="rect">
            <a:avLst/>
          </a:prstGeom>
          <a:noFill/>
        </p:spPr>
        <p:txBody>
          <a:bodyPr wrap="none" rtlCol="0">
            <a:spAutoFit/>
          </a:bodyPr>
          <a:lstStyle/>
          <a:p>
            <a:endParaRPr lang="it-IT"/>
          </a:p>
        </p:txBody>
      </p:sp>
      <p:pic>
        <p:nvPicPr>
          <p:cNvPr id="5" name="Immagine 4" descr="Immagine che contiene arte&#10;&#10;Il contenuto generato dall'IA potrebbe non essere corretto.">
            <a:extLst>
              <a:ext uri="{FF2B5EF4-FFF2-40B4-BE49-F238E27FC236}">
                <a16:creationId xmlns:a16="http://schemas.microsoft.com/office/drawing/2014/main" id="{E891E602-7B32-FB9F-A789-639C7129E5E9}"/>
              </a:ext>
            </a:extLst>
          </p:cNvPr>
          <p:cNvPicPr>
            <a:picLocks noChangeAspect="1"/>
          </p:cNvPicPr>
          <p:nvPr/>
        </p:nvPicPr>
        <p:blipFill>
          <a:blip r:embed="rId3"/>
          <a:stretch>
            <a:fillRect/>
          </a:stretch>
        </p:blipFill>
        <p:spPr>
          <a:xfrm>
            <a:off x="4525433" y="2926080"/>
            <a:ext cx="3141133" cy="3141133"/>
          </a:xfrm>
          <a:prstGeom prst="rect">
            <a:avLst/>
          </a:prstGeom>
        </p:spPr>
      </p:pic>
    </p:spTree>
    <p:extLst>
      <p:ext uri="{BB962C8B-B14F-4D97-AF65-F5344CB8AC3E}">
        <p14:creationId xmlns:p14="http://schemas.microsoft.com/office/powerpoint/2010/main" val="412955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40FA6-3EC2-C579-7EB9-ECF22E0C3E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CEEA20-7547-1E95-F815-8830B96763CB}"/>
              </a:ext>
            </a:extLst>
          </p:cNvPr>
          <p:cNvSpPr>
            <a:spLocks noGrp="1"/>
          </p:cNvSpPr>
          <p:nvPr>
            <p:ph type="title"/>
          </p:nvPr>
        </p:nvSpPr>
        <p:spPr/>
        <p:txBody>
          <a:bodyPr/>
          <a:lstStyle/>
          <a:p>
            <a:r>
              <a:rPr lang="it-IT" dirty="0"/>
              <a:t>Tipologie di ai</a:t>
            </a:r>
          </a:p>
        </p:txBody>
      </p:sp>
      <p:sp>
        <p:nvSpPr>
          <p:cNvPr id="4" name="CasellaDiTesto 3">
            <a:extLst>
              <a:ext uri="{FF2B5EF4-FFF2-40B4-BE49-F238E27FC236}">
                <a16:creationId xmlns:a16="http://schemas.microsoft.com/office/drawing/2014/main" id="{87B9A71C-E2F5-614A-4A89-8FC75618F969}"/>
              </a:ext>
            </a:extLst>
          </p:cNvPr>
          <p:cNvSpPr txBox="1"/>
          <p:nvPr/>
        </p:nvSpPr>
        <p:spPr>
          <a:xfrm>
            <a:off x="3291840" y="2926080"/>
            <a:ext cx="184731" cy="369332"/>
          </a:xfrm>
          <a:prstGeom prst="rect">
            <a:avLst/>
          </a:prstGeom>
          <a:noFill/>
        </p:spPr>
        <p:txBody>
          <a:bodyPr wrap="none" rtlCol="0">
            <a:spAutoFit/>
          </a:bodyPr>
          <a:lstStyle/>
          <a:p>
            <a:endParaRPr lang="it-IT"/>
          </a:p>
        </p:txBody>
      </p:sp>
      <p:pic>
        <p:nvPicPr>
          <p:cNvPr id="5" name="Immagine 4" descr="Immagine che contiene arte&#10;&#10;Il contenuto generato dall'IA potrebbe non essere corretto.">
            <a:extLst>
              <a:ext uri="{FF2B5EF4-FFF2-40B4-BE49-F238E27FC236}">
                <a16:creationId xmlns:a16="http://schemas.microsoft.com/office/drawing/2014/main" id="{83B0C930-6188-3F9C-E1CF-25D1163D519F}"/>
              </a:ext>
            </a:extLst>
          </p:cNvPr>
          <p:cNvPicPr>
            <a:picLocks noChangeAspect="1"/>
          </p:cNvPicPr>
          <p:nvPr/>
        </p:nvPicPr>
        <p:blipFill>
          <a:blip r:embed="rId3"/>
          <a:stretch>
            <a:fillRect/>
          </a:stretch>
        </p:blipFill>
        <p:spPr>
          <a:xfrm>
            <a:off x="8390297" y="2926080"/>
            <a:ext cx="3141133" cy="3141133"/>
          </a:xfrm>
          <a:prstGeom prst="rect">
            <a:avLst/>
          </a:prstGeom>
        </p:spPr>
      </p:pic>
      <p:sp>
        <p:nvSpPr>
          <p:cNvPr id="3" name="CasellaDiTesto 2">
            <a:extLst>
              <a:ext uri="{FF2B5EF4-FFF2-40B4-BE49-F238E27FC236}">
                <a16:creationId xmlns:a16="http://schemas.microsoft.com/office/drawing/2014/main" id="{FB0884A6-6748-4C0C-92DD-AE4AB2D7D7F2}"/>
              </a:ext>
            </a:extLst>
          </p:cNvPr>
          <p:cNvSpPr txBox="1"/>
          <p:nvPr/>
        </p:nvSpPr>
        <p:spPr>
          <a:xfrm>
            <a:off x="1248508" y="2831123"/>
            <a:ext cx="5169877" cy="2585323"/>
          </a:xfrm>
          <a:prstGeom prst="rect">
            <a:avLst/>
          </a:prstGeom>
          <a:noFill/>
        </p:spPr>
        <p:txBody>
          <a:bodyPr wrap="square" rtlCol="0">
            <a:spAutoFit/>
          </a:bodyPr>
          <a:lstStyle/>
          <a:p>
            <a:pPr>
              <a:buFont typeface="Arial" panose="020B0604020202020204" pitchFamily="34" charset="0"/>
              <a:buChar char="•"/>
            </a:pPr>
            <a:r>
              <a:rPr lang="it-IT" b="1" dirty="0"/>
              <a:t>AI Debole (</a:t>
            </a:r>
            <a:r>
              <a:rPr lang="it-IT" b="1" dirty="0" err="1"/>
              <a:t>Narrow</a:t>
            </a:r>
            <a:r>
              <a:rPr lang="it-IT" b="1" dirty="0"/>
              <a:t> AI):</a:t>
            </a:r>
            <a:r>
              <a:rPr lang="it-IT" dirty="0"/>
              <a:t> Sistemi progettati per compiti specifici. </a:t>
            </a:r>
          </a:p>
          <a:p>
            <a:endParaRPr lang="it-IT" dirty="0"/>
          </a:p>
          <a:p>
            <a:pPr>
              <a:buFont typeface="Arial" panose="020B0604020202020204" pitchFamily="34" charset="0"/>
              <a:buChar char="•"/>
            </a:pPr>
            <a:r>
              <a:rPr lang="it-IT" b="1" dirty="0"/>
              <a:t>AI Forte (General AI):</a:t>
            </a:r>
            <a:r>
              <a:rPr lang="it-IT" dirty="0"/>
              <a:t> Un'AI teorica capace di eseguire qualsiasi compito intellettuale umano. </a:t>
            </a:r>
          </a:p>
          <a:p>
            <a:pPr>
              <a:buFont typeface="Arial" panose="020B0604020202020204" pitchFamily="34" charset="0"/>
              <a:buChar char="•"/>
            </a:pPr>
            <a:endParaRPr lang="it-IT" b="1" dirty="0"/>
          </a:p>
          <a:p>
            <a:pPr>
              <a:buFont typeface="Arial" panose="020B0604020202020204" pitchFamily="34" charset="0"/>
              <a:buChar char="•"/>
            </a:pPr>
            <a:r>
              <a:rPr lang="it-IT" b="1" dirty="0"/>
              <a:t>Superintelligenza:</a:t>
            </a:r>
            <a:r>
              <a:rPr lang="it-IT" dirty="0"/>
              <a:t> Un’AI ipotetica che supererebbe l’intelligenza umana in tutte le aree.</a:t>
            </a:r>
          </a:p>
          <a:p>
            <a:endParaRPr lang="it-IT" dirty="0"/>
          </a:p>
        </p:txBody>
      </p:sp>
    </p:spTree>
    <p:extLst>
      <p:ext uri="{BB962C8B-B14F-4D97-AF65-F5344CB8AC3E}">
        <p14:creationId xmlns:p14="http://schemas.microsoft.com/office/powerpoint/2010/main" val="349169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F5E540AC-A47B-D581-672B-AAC0C845490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8242CD9-D8A2-F760-CC72-C381BA9E72D6}"/>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a:t>LE AI RAGIONANO?</a:t>
            </a:r>
          </a:p>
        </p:txBody>
      </p:sp>
      <p:sp>
        <p:nvSpPr>
          <p:cNvPr id="21" name="Rectangle 20">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schermata, software, Pagina Web&#10;&#10;Il contenuto generato dall'IA potrebbe non essere corretto.">
            <a:extLst>
              <a:ext uri="{FF2B5EF4-FFF2-40B4-BE49-F238E27FC236}">
                <a16:creationId xmlns:a16="http://schemas.microsoft.com/office/drawing/2014/main" id="{C13960D3-6C59-D8A0-70DB-71A8F61DFDBC}"/>
              </a:ext>
            </a:extLst>
          </p:cNvPr>
          <p:cNvPicPr>
            <a:picLocks noChangeAspect="1"/>
          </p:cNvPicPr>
          <p:nvPr/>
        </p:nvPicPr>
        <p:blipFill>
          <a:blip r:embed="rId3"/>
          <a:stretch>
            <a:fillRect/>
          </a:stretch>
        </p:blipFill>
        <p:spPr>
          <a:xfrm>
            <a:off x="6733030" y="642338"/>
            <a:ext cx="4818890" cy="2541964"/>
          </a:xfrm>
          <a:prstGeom prst="rect">
            <a:avLst/>
          </a:prstGeom>
        </p:spPr>
      </p:pic>
      <p:pic>
        <p:nvPicPr>
          <p:cNvPr id="9" name="Immagine 8" descr="Immagine che contiene testo, schermata, Carattere, documento&#10;&#10;Il contenuto generato dall'IA potrebbe non essere corretto.">
            <a:extLst>
              <a:ext uri="{FF2B5EF4-FFF2-40B4-BE49-F238E27FC236}">
                <a16:creationId xmlns:a16="http://schemas.microsoft.com/office/drawing/2014/main" id="{144B9925-E2BB-9242-FA87-3B2AF3BE4F40}"/>
              </a:ext>
            </a:extLst>
          </p:cNvPr>
          <p:cNvPicPr>
            <a:picLocks noChangeAspect="1"/>
          </p:cNvPicPr>
          <p:nvPr/>
        </p:nvPicPr>
        <p:blipFill>
          <a:blip r:embed="rId4"/>
          <a:stretch>
            <a:fillRect/>
          </a:stretch>
        </p:blipFill>
        <p:spPr>
          <a:xfrm>
            <a:off x="6815785" y="3671316"/>
            <a:ext cx="4653380" cy="2338324"/>
          </a:xfrm>
          <a:prstGeom prst="rect">
            <a:avLst/>
          </a:prstGeom>
        </p:spPr>
      </p:pic>
      <p:sp>
        <p:nvSpPr>
          <p:cNvPr id="4" name="CasellaDiTesto 3">
            <a:extLst>
              <a:ext uri="{FF2B5EF4-FFF2-40B4-BE49-F238E27FC236}">
                <a16:creationId xmlns:a16="http://schemas.microsoft.com/office/drawing/2014/main" id="{AB9C641A-4878-7F8E-F83F-D73E7BEAD63D}"/>
              </a:ext>
            </a:extLst>
          </p:cNvPr>
          <p:cNvSpPr txBox="1"/>
          <p:nvPr/>
        </p:nvSpPr>
        <p:spPr>
          <a:xfrm>
            <a:off x="3291840" y="2926080"/>
            <a:ext cx="184731" cy="369332"/>
          </a:xfrm>
          <a:prstGeom prst="rect">
            <a:avLst/>
          </a:prstGeom>
          <a:noFill/>
        </p:spPr>
        <p:txBody>
          <a:bodyPr wrap="none" rtlCol="0">
            <a:spAutoFit/>
          </a:bodyPr>
          <a:lstStyle/>
          <a:p>
            <a:endParaRPr lang="it-IT"/>
          </a:p>
        </p:txBody>
      </p:sp>
    </p:spTree>
    <p:extLst>
      <p:ext uri="{BB962C8B-B14F-4D97-AF65-F5344CB8AC3E}">
        <p14:creationId xmlns:p14="http://schemas.microsoft.com/office/powerpoint/2010/main" val="91820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Pacco</Template>
  <TotalTime>3059</TotalTime>
  <Words>2216</Words>
  <Application>Microsoft Macintosh PowerPoint</Application>
  <PresentationFormat>Widescreen</PresentationFormat>
  <Paragraphs>156</Paragraphs>
  <Slides>12</Slides>
  <Notes>10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Aptos</vt:lpstr>
      <vt:lpstr>Arial</vt:lpstr>
      <vt:lpstr>Gill Sans MT</vt:lpstr>
      <vt:lpstr>Salesforce-Sans</vt:lpstr>
      <vt:lpstr>var(--font-family-heading)</vt:lpstr>
      <vt:lpstr>Pacco</vt:lpstr>
      <vt:lpstr>CORSO INTERMEDIO INTELLIGENZA ARTIFICIALE</vt:lpstr>
      <vt:lpstr>Obiettivi e struttura del corso</vt:lpstr>
      <vt:lpstr>STRUMENTI E SERVIZI DI COMUNICAZIONE DIGITALE</vt:lpstr>
      <vt:lpstr>STRUMENTI E SERVIZI DI COMUNICAZIONE DIGITALE</vt:lpstr>
      <vt:lpstr>Moderazione di strumenti digitali Sincroni</vt:lpstr>
      <vt:lpstr>Che ai conosci?</vt:lpstr>
      <vt:lpstr>INTRO ALL’INTELLIGENZA ARTIFICIALE</vt:lpstr>
      <vt:lpstr>Tipologie di ai</vt:lpstr>
      <vt:lpstr>LE AI RAGIONANO?</vt:lpstr>
      <vt:lpstr>DIFFERENZE TRA AI, MACHINE LEARNING E DEEP LEARNING</vt:lpstr>
      <vt:lpstr>Applicazioni ai</vt:lpstr>
      <vt:lpstr>TESTIAMO L’AI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Massimo Giaccone</dc:creator>
  <cp:lastModifiedBy>Massimo Giaccone</cp:lastModifiedBy>
  <cp:revision>6</cp:revision>
  <dcterms:created xsi:type="dcterms:W3CDTF">2025-03-08T22:36:49Z</dcterms:created>
  <dcterms:modified xsi:type="dcterms:W3CDTF">2025-03-12T17:37:30Z</dcterms:modified>
</cp:coreProperties>
</file>