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1"/>
  </p:notesMasterIdLst>
  <p:sldIdLst>
    <p:sldId id="256" r:id="rId2"/>
    <p:sldId id="257" r:id="rId3"/>
    <p:sldId id="268" r:id="rId4"/>
    <p:sldId id="269" r:id="rId5"/>
    <p:sldId id="270" r:id="rId6"/>
    <p:sldId id="271" r:id="rId7"/>
    <p:sldId id="272" r:id="rId8"/>
    <p:sldId id="27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13"/>
    <p:restoredTop sz="58967"/>
  </p:normalViewPr>
  <p:slideViewPr>
    <p:cSldViewPr snapToGrid="0">
      <p:cViewPr varScale="1">
        <p:scale>
          <a:sx n="99" d="100"/>
          <a:sy n="99" d="100"/>
        </p:scale>
        <p:origin x="254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BBC86-98F9-4949-8BE4-C7C919364D46}" type="datetimeFigureOut">
              <a:rPr lang="it-IT" smtClean="0"/>
              <a:t>18/03/25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6282C-AFBD-3442-98D4-4F965B56B514}" type="slidenum">
              <a:rPr lang="it-IT" smtClean="0"/>
              <a:t>‹N›</a:t>
            </a:fld>
            <a:endParaRPr lang="it-IT"/>
          </a:p>
        </p:txBody>
      </p:sp>
    </p:spTree>
    <p:extLst>
      <p:ext uri="{BB962C8B-B14F-4D97-AF65-F5344CB8AC3E}">
        <p14:creationId xmlns:p14="http://schemas.microsoft.com/office/powerpoint/2010/main" val="359335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8D6282C-AFBD-3442-98D4-4F965B56B514}" type="slidenum">
              <a:rPr lang="it-IT" smtClean="0"/>
              <a:t>1</a:t>
            </a:fld>
            <a:endParaRPr lang="it-IT"/>
          </a:p>
        </p:txBody>
      </p:sp>
    </p:spTree>
    <p:extLst>
      <p:ext uri="{BB962C8B-B14F-4D97-AF65-F5344CB8AC3E}">
        <p14:creationId xmlns:p14="http://schemas.microsoft.com/office/powerpoint/2010/main" val="300087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Cosiì</a:t>
            </a:r>
            <a:r>
              <a:rPr lang="it-IT" dirty="0"/>
              <a:t> come per interagire con le persone, anche le AI hanno bisogno di chiarezza quando facciamo delle richieste. In gergo si dice che è necessario comunicare un «prompt» ben strutturato, in maniera da facilitare il lavoro all’agente e che possa rispondere nel migliore dei modi. Definizione di prompt…..</a:t>
            </a:r>
          </a:p>
          <a:p>
            <a:r>
              <a:rPr lang="it-IT" dirty="0"/>
              <a:t>Cosa deve avere secondo voi il prompt perfetto?</a:t>
            </a:r>
          </a:p>
          <a:p>
            <a:endParaRPr lang="it-IT" dirty="0"/>
          </a:p>
          <a:p>
            <a:pPr>
              <a:buNone/>
            </a:pPr>
            <a:r>
              <a:rPr lang="it-IT" b="1" dirty="0"/>
              <a:t>Slide 1: Il Prompt Perfetto</a:t>
            </a:r>
          </a:p>
          <a:p>
            <a:pPr>
              <a:buNone/>
            </a:pPr>
            <a:r>
              <a:rPr lang="it-IT" b="1" dirty="0"/>
              <a:t>Cos’è un Prompt?</a:t>
            </a:r>
            <a:r>
              <a:rPr lang="it-IT" dirty="0"/>
              <a:t> Un prompt è l’istruzione che dai a un’intelligenza artificiale per ottenere una risposta. Più il prompt è chiaro e dettagliato, migliori saranno i risultati.</a:t>
            </a:r>
          </a:p>
          <a:p>
            <a:pPr>
              <a:buNone/>
            </a:pPr>
            <a:r>
              <a:rPr lang="it-IT" b="1" dirty="0"/>
              <a:t>Le regole base per un prompt efficace:</a:t>
            </a:r>
            <a:endParaRPr lang="it-IT" dirty="0"/>
          </a:p>
          <a:p>
            <a:pPr>
              <a:buFont typeface="Arial" panose="020B0604020202020204" pitchFamily="34" charset="0"/>
              <a:buChar char="•"/>
            </a:pPr>
            <a:r>
              <a:rPr lang="it-IT" dirty="0"/>
              <a:t>Essere specifici: indica cosa vuoi sapere o creare.</a:t>
            </a:r>
          </a:p>
          <a:p>
            <a:pPr>
              <a:buFont typeface="Arial" panose="020B0604020202020204" pitchFamily="34" charset="0"/>
              <a:buChar char="•"/>
            </a:pPr>
            <a:r>
              <a:rPr lang="it-IT" dirty="0"/>
              <a:t>Contestualizzare: spiega a chi è destinato il contenuto o in quale situazione.</a:t>
            </a:r>
          </a:p>
          <a:p>
            <a:pPr>
              <a:buFont typeface="Arial" panose="020B0604020202020204" pitchFamily="34" charset="0"/>
              <a:buChar char="•"/>
            </a:pPr>
            <a:r>
              <a:rPr lang="it-IT" dirty="0"/>
              <a:t>Dare indicazioni sul tono e sullo stile (formale, informale, amichevole, ecc.).</a:t>
            </a:r>
          </a:p>
          <a:p>
            <a:pPr>
              <a:buFont typeface="Arial" panose="020B0604020202020204" pitchFamily="34" charset="0"/>
              <a:buChar char="•"/>
            </a:pPr>
            <a:r>
              <a:rPr lang="it-IT" dirty="0"/>
              <a:t>Aggiungere dettagli e limiti, ad esempio: lunghezza massima, esempi, parole chiave.</a:t>
            </a:r>
          </a:p>
          <a:p>
            <a:pPr>
              <a:buNone/>
            </a:pPr>
            <a:r>
              <a:rPr lang="it-IT" b="1" dirty="0"/>
              <a:t>Esempio:</a:t>
            </a:r>
            <a:r>
              <a:rPr lang="it-IT" dirty="0"/>
              <a:t> ❌ "Scrivimi un post social." ✅ "Scrivi un post LinkedIn formale, di massimo 100 parole, per promuovere un webinar su AI rivolto a professionisti del marketing."</a:t>
            </a:r>
          </a:p>
          <a:p>
            <a:pPr>
              <a:buNone/>
            </a:pPr>
            <a:r>
              <a:rPr lang="it-IT" b="1" dirty="0"/>
              <a:t>Domanda da porre alla classe:</a:t>
            </a:r>
            <a:endParaRPr lang="it-IT" dirty="0"/>
          </a:p>
          <a:p>
            <a:pPr>
              <a:buFont typeface="Arial" panose="020B0604020202020204" pitchFamily="34" charset="0"/>
              <a:buChar char="•"/>
            </a:pPr>
            <a:r>
              <a:rPr lang="it-IT" dirty="0"/>
              <a:t>"Secondo voi, perché un prompt generico porta spesso a risultati poco utili?"</a:t>
            </a:r>
          </a:p>
          <a:p>
            <a:pPr>
              <a:buNone/>
            </a:pPr>
            <a:r>
              <a:rPr lang="it-IT" b="1" dirty="0"/>
              <a:t>Attività pratica:</a:t>
            </a:r>
            <a:endParaRPr lang="it-IT" dirty="0"/>
          </a:p>
          <a:p>
            <a:pPr>
              <a:buFont typeface="Arial" panose="020B0604020202020204" pitchFamily="34" charset="0"/>
              <a:buChar char="•"/>
            </a:pPr>
            <a:r>
              <a:rPr lang="it-IT" dirty="0"/>
              <a:t>Fate scrivere agli studenti un prompt generico e uno ottimizzato sullo stesso argomento e confrontate i risultati con un LLM.</a:t>
            </a:r>
          </a:p>
          <a:p>
            <a:pPr>
              <a:buNone/>
            </a:pPr>
            <a:endParaRPr lang="it-IT" dirty="0"/>
          </a:p>
        </p:txBody>
      </p:sp>
      <p:sp>
        <p:nvSpPr>
          <p:cNvPr id="4" name="Segnaposto numero diapositiva 3"/>
          <p:cNvSpPr>
            <a:spLocks noGrp="1"/>
          </p:cNvSpPr>
          <p:nvPr>
            <p:ph type="sldNum" sz="quarter" idx="5"/>
          </p:nvPr>
        </p:nvSpPr>
        <p:spPr/>
        <p:txBody>
          <a:bodyPr/>
          <a:lstStyle/>
          <a:p>
            <a:fld id="{68D6282C-AFBD-3442-98D4-4F965B56B514}" type="slidenum">
              <a:rPr lang="it-IT" smtClean="0"/>
              <a:t>2</a:t>
            </a:fld>
            <a:endParaRPr lang="it-IT"/>
          </a:p>
        </p:txBody>
      </p:sp>
    </p:spTree>
    <p:extLst>
      <p:ext uri="{BB962C8B-B14F-4D97-AF65-F5344CB8AC3E}">
        <p14:creationId xmlns:p14="http://schemas.microsoft.com/office/powerpoint/2010/main" val="162227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None/>
            </a:pPr>
            <a:r>
              <a:rPr lang="it-IT" b="1" dirty="0"/>
              <a:t>Cosa fanno questi strumenti?</a:t>
            </a:r>
            <a:endParaRPr lang="it-IT" dirty="0"/>
          </a:p>
          <a:p>
            <a:pPr>
              <a:buFont typeface="Arial" panose="020B0604020202020204" pitchFamily="34" charset="0"/>
              <a:buChar char="•"/>
            </a:pPr>
            <a:r>
              <a:rPr lang="it-IT" dirty="0"/>
              <a:t>Creano articoli, post per social media, email e contenuti per blog.</a:t>
            </a:r>
          </a:p>
          <a:p>
            <a:pPr>
              <a:buFont typeface="Arial" panose="020B0604020202020204" pitchFamily="34" charset="0"/>
              <a:buChar char="•"/>
            </a:pPr>
            <a:r>
              <a:rPr lang="it-IT" dirty="0"/>
              <a:t>Automatizzano risposte per chatbot e assistenti virtuali.</a:t>
            </a:r>
          </a:p>
          <a:p>
            <a:pPr>
              <a:buFont typeface="Arial" panose="020B0604020202020204" pitchFamily="34" charset="0"/>
              <a:buChar char="•"/>
            </a:pPr>
            <a:r>
              <a:rPr lang="it-IT" dirty="0"/>
              <a:t>Possono generare descrizioni prodotto o riassunti di documenti.</a:t>
            </a:r>
          </a:p>
          <a:p>
            <a:pPr>
              <a:buNone/>
            </a:pPr>
            <a:r>
              <a:rPr lang="it-IT" b="1" dirty="0"/>
              <a:t>Applicazioni pratiche:</a:t>
            </a:r>
            <a:endParaRPr lang="it-IT" dirty="0"/>
          </a:p>
          <a:p>
            <a:pPr>
              <a:buFont typeface="Arial" panose="020B0604020202020204" pitchFamily="34" charset="0"/>
              <a:buChar char="•"/>
            </a:pPr>
            <a:r>
              <a:rPr lang="it-IT" dirty="0"/>
              <a:t>Customer service automatizzato.</a:t>
            </a:r>
          </a:p>
          <a:p>
            <a:pPr>
              <a:buFont typeface="Arial" panose="020B0604020202020204" pitchFamily="34" charset="0"/>
              <a:buChar char="•"/>
            </a:pPr>
            <a:r>
              <a:rPr lang="it-IT" dirty="0"/>
              <a:t>Creazione di contenuti di marketing.</a:t>
            </a:r>
          </a:p>
          <a:p>
            <a:pPr>
              <a:buFont typeface="Arial" panose="020B0604020202020204" pitchFamily="34" charset="0"/>
              <a:buChar char="•"/>
            </a:pPr>
            <a:r>
              <a:rPr lang="it-IT" dirty="0"/>
              <a:t>Supporto nella scrittura di report aziendali.</a:t>
            </a:r>
          </a:p>
          <a:p>
            <a:pPr>
              <a:buNone/>
            </a:pPr>
            <a:r>
              <a:rPr lang="it-IT" b="1" dirty="0"/>
              <a:t>Esempio:</a:t>
            </a:r>
            <a:r>
              <a:rPr lang="it-IT" dirty="0"/>
              <a:t> Richiedere a GPT-4: "Scrivi un’email formale di ringraziamento a un cliente per aver partecipato a un evento."</a:t>
            </a:r>
          </a:p>
          <a:p>
            <a:pPr>
              <a:buNone/>
            </a:pPr>
            <a:r>
              <a:rPr lang="it-IT" b="1" dirty="0"/>
              <a:t>Domanda per la classe:</a:t>
            </a:r>
            <a:endParaRPr lang="it-IT" dirty="0"/>
          </a:p>
          <a:p>
            <a:pPr>
              <a:buFont typeface="Arial" panose="020B0604020202020204" pitchFamily="34" charset="0"/>
              <a:buChar char="•"/>
            </a:pPr>
            <a:r>
              <a:rPr lang="it-IT" dirty="0"/>
              <a:t>"In quali settori secondo voi è più utile l’AI per scrivere testi al posto nostro?"</a:t>
            </a:r>
          </a:p>
          <a:p>
            <a:pPr>
              <a:buNone/>
            </a:pPr>
            <a:r>
              <a:rPr lang="it-IT" b="1" dirty="0"/>
              <a:t>Esercizio:</a:t>
            </a:r>
            <a:endParaRPr lang="it-IT" dirty="0"/>
          </a:p>
          <a:p>
            <a:pPr>
              <a:buFont typeface="Arial" panose="020B0604020202020204" pitchFamily="34" charset="0"/>
              <a:buChar char="•"/>
            </a:pPr>
            <a:r>
              <a:rPr lang="it-IT" dirty="0"/>
              <a:t>Ogni studente scrive un piccolo paragrafo con GPT su un tema a scelta (es. email di lavoro, post social) e lo legge in aula</a:t>
            </a:r>
          </a:p>
        </p:txBody>
      </p:sp>
      <p:sp>
        <p:nvSpPr>
          <p:cNvPr id="4" name="Segnaposto numero diapositiva 3"/>
          <p:cNvSpPr>
            <a:spLocks noGrp="1"/>
          </p:cNvSpPr>
          <p:nvPr>
            <p:ph type="sldNum" sz="quarter" idx="5"/>
          </p:nvPr>
        </p:nvSpPr>
        <p:spPr/>
        <p:txBody>
          <a:bodyPr/>
          <a:lstStyle/>
          <a:p>
            <a:fld id="{68D6282C-AFBD-3442-98D4-4F965B56B514}" type="slidenum">
              <a:rPr lang="it-IT" smtClean="0"/>
              <a:t>3</a:t>
            </a:fld>
            <a:endParaRPr lang="it-IT"/>
          </a:p>
        </p:txBody>
      </p:sp>
    </p:spTree>
    <p:extLst>
      <p:ext uri="{BB962C8B-B14F-4D97-AF65-F5344CB8AC3E}">
        <p14:creationId xmlns:p14="http://schemas.microsoft.com/office/powerpoint/2010/main" val="163569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EFFFB-79F4-86CD-3341-6DB31235B6C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CBAFAA5-B095-46BB-363F-88840BB0E60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FC9B29D-007A-71B8-CC63-B1DFCD711206}"/>
              </a:ext>
            </a:extLst>
          </p:cNvPr>
          <p:cNvSpPr>
            <a:spLocks noGrp="1"/>
          </p:cNvSpPr>
          <p:nvPr>
            <p:ph type="body" idx="1"/>
          </p:nvPr>
        </p:nvSpPr>
        <p:spPr/>
        <p:txBody>
          <a:bodyPr/>
          <a:lstStyle/>
          <a:p>
            <a:pPr>
              <a:buNone/>
            </a:pPr>
            <a:r>
              <a:rPr lang="it-IT" dirty="0"/>
              <a:t>Generato da </a:t>
            </a:r>
            <a:r>
              <a:rPr lang="it-IT" dirty="0" err="1"/>
              <a:t>Copilot</a:t>
            </a:r>
            <a:br>
              <a:rPr lang="it-IT" dirty="0"/>
            </a:br>
            <a:br>
              <a:rPr lang="it-IT" dirty="0"/>
            </a:br>
            <a:r>
              <a:rPr lang="it-IT" dirty="0"/>
              <a:t>La generazione di immagini tramite strumenti come DALL-E rappresenta un'innovazione significativa nel campo dell'intelligenza artificiale. Questi strumenti sono in grado di creare immagini originali a partire da descrizioni testuali, aprendo nuove possibilità per artisti, designer e professionisti di vari settori. È importante sottolineare come questi strumenti non solo facilitino la creazione visiva, ma stimolino anche la creatività, permettendo di esplorare concetti che potrebbero essere difficili da rappresentare tradizionalmente. Inoltre, l'uso di tali tecnologie può migliorare l'efficienza nei processi creativi, riducendo il tempo necessario per produrre contenuti visivi di alta qualità. </a:t>
            </a:r>
            <a:br>
              <a:rPr lang="it-IT" dirty="0"/>
            </a:br>
            <a:r>
              <a:rPr lang="it-IT" dirty="0"/>
              <a:t>______</a:t>
            </a:r>
          </a:p>
          <a:p>
            <a:br>
              <a:rPr lang="it-IT" dirty="0"/>
            </a:br>
            <a:r>
              <a:rPr lang="it-IT" b="1" dirty="0"/>
              <a:t>Cosa fanno questi strumenti?</a:t>
            </a:r>
            <a:endParaRPr lang="it-IT" dirty="0"/>
          </a:p>
          <a:p>
            <a:pPr>
              <a:buFont typeface="Arial" panose="020B0604020202020204" pitchFamily="34" charset="0"/>
              <a:buChar char="•"/>
            </a:pPr>
            <a:r>
              <a:rPr lang="it-IT" dirty="0"/>
              <a:t>Creano immagini partendo da una descrizione testuale.</a:t>
            </a:r>
          </a:p>
          <a:p>
            <a:pPr>
              <a:buFont typeface="Arial" panose="020B0604020202020204" pitchFamily="34" charset="0"/>
              <a:buChar char="•"/>
            </a:pPr>
            <a:r>
              <a:rPr lang="it-IT" dirty="0"/>
              <a:t>Permettono di realizzare grafiche uniche, illustrazioni e concept visivi.</a:t>
            </a:r>
          </a:p>
          <a:p>
            <a:pPr>
              <a:buNone/>
            </a:pPr>
            <a:r>
              <a:rPr lang="it-IT" b="1" dirty="0"/>
              <a:t>Applicazioni pratiche:</a:t>
            </a:r>
            <a:endParaRPr lang="it-IT" dirty="0"/>
          </a:p>
          <a:p>
            <a:pPr>
              <a:buFont typeface="Arial" panose="020B0604020202020204" pitchFamily="34" charset="0"/>
              <a:buChar char="•"/>
            </a:pPr>
            <a:r>
              <a:rPr lang="it-IT" dirty="0"/>
              <a:t>Pubblicità e campagne di marketing.</a:t>
            </a:r>
          </a:p>
          <a:p>
            <a:pPr>
              <a:buFont typeface="Arial" panose="020B0604020202020204" pitchFamily="34" charset="0"/>
              <a:buChar char="•"/>
            </a:pPr>
            <a:r>
              <a:rPr lang="it-IT" dirty="0"/>
              <a:t>Creazione di copertine, locandine o post social.</a:t>
            </a:r>
          </a:p>
          <a:p>
            <a:pPr>
              <a:buFont typeface="Arial" panose="020B0604020202020204" pitchFamily="34" charset="0"/>
              <a:buChar char="•"/>
            </a:pPr>
            <a:r>
              <a:rPr lang="it-IT" dirty="0"/>
              <a:t>Sviluppo di concept grafici per brand e prodotti.</a:t>
            </a:r>
          </a:p>
          <a:p>
            <a:pPr>
              <a:buNone/>
            </a:pPr>
            <a:r>
              <a:rPr lang="it-IT" b="1" dirty="0"/>
              <a:t>Esempio:</a:t>
            </a:r>
            <a:r>
              <a:rPr lang="it-IT" dirty="0"/>
              <a:t> Prompt per DALL-E: "Crea un’immagine di un robot che serve un caffè in un bar futuristico."</a:t>
            </a:r>
          </a:p>
          <a:p>
            <a:pPr>
              <a:buNone/>
            </a:pPr>
            <a:r>
              <a:rPr lang="it-IT" b="1" dirty="0"/>
              <a:t>Domanda da fare:</a:t>
            </a:r>
            <a:endParaRPr lang="it-IT" dirty="0"/>
          </a:p>
          <a:p>
            <a:pPr>
              <a:buFont typeface="Arial" panose="020B0604020202020204" pitchFamily="34" charset="0"/>
              <a:buChar char="•"/>
            </a:pPr>
            <a:r>
              <a:rPr lang="it-IT" dirty="0"/>
              <a:t>"In quali lavori creativi può essere utile un AI generativa di immagini?"</a:t>
            </a:r>
          </a:p>
          <a:p>
            <a:pPr>
              <a:buNone/>
            </a:pPr>
            <a:r>
              <a:rPr lang="it-IT" b="1" dirty="0"/>
              <a:t>Attività pratica:</a:t>
            </a:r>
            <a:endParaRPr lang="it-IT" dirty="0"/>
          </a:p>
          <a:p>
            <a:pPr>
              <a:buFont typeface="Arial" panose="020B0604020202020204" pitchFamily="34" charset="0"/>
              <a:buChar char="•"/>
            </a:pPr>
            <a:r>
              <a:rPr lang="it-IT" dirty="0"/>
              <a:t>Dividi la classe in gruppi e chiedi a ciascuno di creare un prompt per un'immagine che rappresenti una campagna pubblicitaria di un prodotto.</a:t>
            </a:r>
          </a:p>
        </p:txBody>
      </p:sp>
      <p:sp>
        <p:nvSpPr>
          <p:cNvPr id="4" name="Segnaposto numero diapositiva 3">
            <a:extLst>
              <a:ext uri="{FF2B5EF4-FFF2-40B4-BE49-F238E27FC236}">
                <a16:creationId xmlns:a16="http://schemas.microsoft.com/office/drawing/2014/main" id="{EF965D5A-F9D4-DED4-5883-8291CEF5063D}"/>
              </a:ext>
            </a:extLst>
          </p:cNvPr>
          <p:cNvSpPr>
            <a:spLocks noGrp="1"/>
          </p:cNvSpPr>
          <p:nvPr>
            <p:ph type="sldNum" sz="quarter" idx="5"/>
          </p:nvPr>
        </p:nvSpPr>
        <p:spPr/>
        <p:txBody>
          <a:bodyPr/>
          <a:lstStyle/>
          <a:p>
            <a:fld id="{68D6282C-AFBD-3442-98D4-4F965B56B514}" type="slidenum">
              <a:rPr lang="it-IT" smtClean="0"/>
              <a:t>4</a:t>
            </a:fld>
            <a:endParaRPr lang="it-IT"/>
          </a:p>
        </p:txBody>
      </p:sp>
    </p:spTree>
    <p:extLst>
      <p:ext uri="{BB962C8B-B14F-4D97-AF65-F5344CB8AC3E}">
        <p14:creationId xmlns:p14="http://schemas.microsoft.com/office/powerpoint/2010/main" val="1273875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ED9BB-E54F-7174-C346-D439627BFF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C84650B-21EA-70F1-DBEC-C2F49732376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C856E6-A106-8777-FEE5-F4C2012E6E0F}"/>
              </a:ext>
            </a:extLst>
          </p:cNvPr>
          <p:cNvSpPr>
            <a:spLocks noGrp="1"/>
          </p:cNvSpPr>
          <p:nvPr>
            <p:ph type="body" idx="1"/>
          </p:nvPr>
        </p:nvSpPr>
        <p:spPr/>
        <p:txBody>
          <a:bodyPr/>
          <a:lstStyle/>
          <a:p>
            <a:pPr>
              <a:buNone/>
            </a:pPr>
            <a:r>
              <a:rPr lang="it-IT" b="1" dirty="0"/>
              <a:t>Cosa fanno questi strumenti?</a:t>
            </a:r>
            <a:endParaRPr lang="it-IT" dirty="0"/>
          </a:p>
          <a:p>
            <a:pPr>
              <a:buFont typeface="Arial" panose="020B0604020202020204" pitchFamily="34" charset="0"/>
              <a:buChar char="•"/>
            </a:pPr>
            <a:r>
              <a:rPr lang="it-IT" dirty="0"/>
              <a:t>Generano video con avatar AI parlanti.</a:t>
            </a:r>
          </a:p>
          <a:p>
            <a:pPr>
              <a:buFont typeface="Arial" panose="020B0604020202020204" pitchFamily="34" charset="0"/>
              <a:buChar char="•"/>
            </a:pPr>
            <a:r>
              <a:rPr lang="it-IT" dirty="0"/>
              <a:t>Trascrivono automaticamente file audio o video.</a:t>
            </a:r>
          </a:p>
          <a:p>
            <a:pPr>
              <a:buFont typeface="Arial" panose="020B0604020202020204" pitchFamily="34" charset="0"/>
              <a:buChar char="•"/>
            </a:pPr>
            <a:r>
              <a:rPr lang="it-IT" dirty="0"/>
              <a:t>Consentono l’editing video/audio automatico (eliminazione pause, correzione errori).</a:t>
            </a:r>
          </a:p>
          <a:p>
            <a:pPr>
              <a:buNone/>
            </a:pPr>
            <a:r>
              <a:rPr lang="it-IT" b="1" dirty="0"/>
              <a:t>Applicazioni pratiche:</a:t>
            </a:r>
            <a:endParaRPr lang="it-IT" dirty="0"/>
          </a:p>
          <a:p>
            <a:pPr>
              <a:buFont typeface="Arial" panose="020B0604020202020204" pitchFamily="34" charset="0"/>
              <a:buChar char="•"/>
            </a:pPr>
            <a:r>
              <a:rPr lang="it-IT" dirty="0"/>
              <a:t>Formazione aziendale con video personalizzati.</a:t>
            </a:r>
          </a:p>
          <a:p>
            <a:pPr>
              <a:buFont typeface="Arial" panose="020B0604020202020204" pitchFamily="34" charset="0"/>
              <a:buChar char="•"/>
            </a:pPr>
            <a:r>
              <a:rPr lang="it-IT" dirty="0"/>
              <a:t>Video per presentazioni commerciali.</a:t>
            </a:r>
          </a:p>
          <a:p>
            <a:pPr>
              <a:buFont typeface="Arial" panose="020B0604020202020204" pitchFamily="34" charset="0"/>
              <a:buChar char="•"/>
            </a:pPr>
            <a:r>
              <a:rPr lang="it-IT" dirty="0"/>
              <a:t>Podcast aziendali ottimizzati.</a:t>
            </a:r>
          </a:p>
          <a:p>
            <a:pPr>
              <a:buNone/>
            </a:pPr>
            <a:r>
              <a:rPr lang="it-IT" b="1" dirty="0"/>
              <a:t>Esempio:</a:t>
            </a:r>
            <a:r>
              <a:rPr lang="it-IT" dirty="0"/>
              <a:t> Guarda un breve video generato con </a:t>
            </a:r>
            <a:r>
              <a:rPr lang="it-IT" dirty="0" err="1"/>
              <a:t>Synthesia</a:t>
            </a:r>
            <a:r>
              <a:rPr lang="it-IT" dirty="0"/>
              <a:t> che presenta un prodotto o un servizio.</a:t>
            </a:r>
          </a:p>
          <a:p>
            <a:pPr>
              <a:buNone/>
            </a:pPr>
            <a:r>
              <a:rPr lang="it-IT" b="1" dirty="0"/>
              <a:t>Domanda da porre:</a:t>
            </a:r>
            <a:endParaRPr lang="it-IT" dirty="0"/>
          </a:p>
          <a:p>
            <a:pPr>
              <a:buFont typeface="Arial" panose="020B0604020202020204" pitchFamily="34" charset="0"/>
              <a:buChar char="•"/>
            </a:pPr>
            <a:r>
              <a:rPr lang="it-IT" dirty="0"/>
              <a:t>"Perché le aziende stanno scegliendo avatar AI invece di veri speaker nei video?"</a:t>
            </a:r>
          </a:p>
          <a:p>
            <a:pPr>
              <a:buNone/>
            </a:pPr>
            <a:r>
              <a:rPr lang="it-IT" b="1" dirty="0"/>
              <a:t>Attività pratica:</a:t>
            </a:r>
            <a:endParaRPr lang="it-IT" dirty="0"/>
          </a:p>
          <a:p>
            <a:pPr>
              <a:buFont typeface="Arial" panose="020B0604020202020204" pitchFamily="34" charset="0"/>
              <a:buChar char="•"/>
            </a:pPr>
            <a:r>
              <a:rPr lang="it-IT" dirty="0"/>
              <a:t>Mostra una demo di </a:t>
            </a:r>
            <a:r>
              <a:rPr lang="it-IT" dirty="0" err="1"/>
              <a:t>Synthesia</a:t>
            </a:r>
            <a:r>
              <a:rPr lang="it-IT" dirty="0"/>
              <a:t> e chiedi agli studenti di immaginare un progetto aziendale dove questo strumento sarebbe utile.</a:t>
            </a:r>
          </a:p>
          <a:p>
            <a:pPr>
              <a:buNone/>
            </a:pPr>
            <a:endParaRPr lang="it-IT" dirty="0"/>
          </a:p>
          <a:p>
            <a:pPr>
              <a:buNone/>
            </a:pPr>
            <a:endParaRPr lang="it-IT" dirty="0"/>
          </a:p>
          <a:p>
            <a:pPr>
              <a:buNone/>
            </a:pPr>
            <a:r>
              <a:rPr lang="it-IT" dirty="0"/>
              <a:t>// prova </a:t>
            </a:r>
            <a:r>
              <a:rPr lang="it-IT" dirty="0" err="1"/>
              <a:t>Synthesia</a:t>
            </a:r>
            <a:r>
              <a:rPr lang="it-IT" dirty="0"/>
              <a:t> con un account nuovo</a:t>
            </a:r>
          </a:p>
          <a:p>
            <a:pPr>
              <a:buNone/>
            </a:pPr>
            <a:endParaRPr lang="it-IT" dirty="0"/>
          </a:p>
          <a:p>
            <a:pPr>
              <a:buNone/>
            </a:pPr>
            <a:endParaRPr lang="it-IT" dirty="0"/>
          </a:p>
        </p:txBody>
      </p:sp>
      <p:sp>
        <p:nvSpPr>
          <p:cNvPr id="4" name="Segnaposto numero diapositiva 3">
            <a:extLst>
              <a:ext uri="{FF2B5EF4-FFF2-40B4-BE49-F238E27FC236}">
                <a16:creationId xmlns:a16="http://schemas.microsoft.com/office/drawing/2014/main" id="{B1C47E79-802E-B89A-6213-7ED57B2A4CC4}"/>
              </a:ext>
            </a:extLst>
          </p:cNvPr>
          <p:cNvSpPr>
            <a:spLocks noGrp="1"/>
          </p:cNvSpPr>
          <p:nvPr>
            <p:ph type="sldNum" sz="quarter" idx="5"/>
          </p:nvPr>
        </p:nvSpPr>
        <p:spPr/>
        <p:txBody>
          <a:bodyPr/>
          <a:lstStyle/>
          <a:p>
            <a:fld id="{68D6282C-AFBD-3442-98D4-4F965B56B514}" type="slidenum">
              <a:rPr lang="it-IT" smtClean="0"/>
              <a:t>5</a:t>
            </a:fld>
            <a:endParaRPr lang="it-IT"/>
          </a:p>
        </p:txBody>
      </p:sp>
    </p:spTree>
    <p:extLst>
      <p:ext uri="{BB962C8B-B14F-4D97-AF65-F5344CB8AC3E}">
        <p14:creationId xmlns:p14="http://schemas.microsoft.com/office/powerpoint/2010/main" val="140529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54A47-AC2E-A79E-F3B9-CDC850179D3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6BE0FD1-C3F7-122E-CE9A-56F049BADC6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D4E1D2F-CBE9-C5A7-8A82-337099446975}"/>
              </a:ext>
            </a:extLst>
          </p:cNvPr>
          <p:cNvSpPr>
            <a:spLocks noGrp="1"/>
          </p:cNvSpPr>
          <p:nvPr>
            <p:ph type="body" idx="1"/>
          </p:nvPr>
        </p:nvSpPr>
        <p:spPr/>
        <p:txBody>
          <a:bodyPr/>
          <a:lstStyle/>
          <a:p>
            <a:pPr>
              <a:buNone/>
            </a:pPr>
            <a:r>
              <a:rPr lang="it-IT" b="1" dirty="0"/>
              <a:t>Cosa fanno questi strumenti?</a:t>
            </a:r>
            <a:endParaRPr lang="it-IT" dirty="0"/>
          </a:p>
          <a:p>
            <a:pPr>
              <a:buFont typeface="Arial" panose="020B0604020202020204" pitchFamily="34" charset="0"/>
              <a:buChar char="•"/>
            </a:pPr>
            <a:r>
              <a:rPr lang="it-IT" dirty="0"/>
              <a:t>Traducono testi con maggiore precisione grazie all’uso di AI avanzata.</a:t>
            </a:r>
          </a:p>
          <a:p>
            <a:pPr>
              <a:buFont typeface="Arial" panose="020B0604020202020204" pitchFamily="34" charset="0"/>
              <a:buChar char="•"/>
            </a:pPr>
            <a:r>
              <a:rPr lang="it-IT" dirty="0"/>
              <a:t>Analizzano contesto e tono della frase per rendere la traduzione più naturale.</a:t>
            </a:r>
          </a:p>
          <a:p>
            <a:pPr>
              <a:buNone/>
            </a:pPr>
            <a:r>
              <a:rPr lang="it-IT" b="1" dirty="0"/>
              <a:t>Applicazioni pratiche:</a:t>
            </a:r>
            <a:endParaRPr lang="it-IT" dirty="0"/>
          </a:p>
          <a:p>
            <a:pPr>
              <a:buFont typeface="Arial" panose="020B0604020202020204" pitchFamily="34" charset="0"/>
              <a:buChar char="•"/>
            </a:pPr>
            <a:r>
              <a:rPr lang="it-IT" dirty="0"/>
              <a:t>Traduzioni professionali per aziende internazionali.</a:t>
            </a:r>
          </a:p>
          <a:p>
            <a:pPr>
              <a:buFont typeface="Arial" panose="020B0604020202020204" pitchFamily="34" charset="0"/>
              <a:buChar char="•"/>
            </a:pPr>
            <a:r>
              <a:rPr lang="it-IT" dirty="0"/>
              <a:t>Supporto linguistico per customer care multilingua.</a:t>
            </a:r>
          </a:p>
          <a:p>
            <a:pPr>
              <a:buFont typeface="Arial" panose="020B0604020202020204" pitchFamily="34" charset="0"/>
              <a:buChar char="•"/>
            </a:pPr>
            <a:r>
              <a:rPr lang="it-IT" dirty="0"/>
              <a:t>Traduzioni di documenti e materiali di formazione.</a:t>
            </a:r>
          </a:p>
          <a:p>
            <a:pPr>
              <a:buNone/>
            </a:pPr>
            <a:r>
              <a:rPr lang="it-IT" b="1" dirty="0"/>
              <a:t>Esempio:</a:t>
            </a:r>
            <a:r>
              <a:rPr lang="it-IT" dirty="0"/>
              <a:t> Confronta la traduzione della stessa frase con Google </a:t>
            </a:r>
            <a:r>
              <a:rPr lang="it-IT" dirty="0" err="1"/>
              <a:t>Translate</a:t>
            </a:r>
            <a:r>
              <a:rPr lang="it-IT" dirty="0"/>
              <a:t> classico e con </a:t>
            </a:r>
            <a:r>
              <a:rPr lang="it-IT" dirty="0" err="1"/>
              <a:t>DeepL</a:t>
            </a:r>
            <a:r>
              <a:rPr lang="it-IT" dirty="0"/>
              <a:t>.</a:t>
            </a:r>
          </a:p>
          <a:p>
            <a:pPr>
              <a:buNone/>
            </a:pPr>
            <a:r>
              <a:rPr lang="it-IT" b="1" dirty="0"/>
              <a:t>Domanda da fare:</a:t>
            </a:r>
            <a:endParaRPr lang="it-IT" dirty="0"/>
          </a:p>
          <a:p>
            <a:pPr>
              <a:buFont typeface="Arial" panose="020B0604020202020204" pitchFamily="34" charset="0"/>
              <a:buChar char="•"/>
            </a:pPr>
            <a:r>
              <a:rPr lang="it-IT" dirty="0"/>
              <a:t>"Quale pensate sia la differenza tra una traduzione fatta da un AI di oggi e una di 10 anni fa?"</a:t>
            </a:r>
          </a:p>
          <a:p>
            <a:pPr>
              <a:buNone/>
            </a:pPr>
            <a:r>
              <a:rPr lang="it-IT" b="1" dirty="0"/>
              <a:t>Esercizio pratico:</a:t>
            </a:r>
            <a:endParaRPr lang="it-IT" dirty="0"/>
          </a:p>
          <a:p>
            <a:pPr>
              <a:buFont typeface="Arial" panose="020B0604020202020204" pitchFamily="34" charset="0"/>
              <a:buChar char="•"/>
            </a:pPr>
            <a:r>
              <a:rPr lang="it-IT" dirty="0"/>
              <a:t>Chiedi agli studenti di tradurre una frase complessa con </a:t>
            </a:r>
            <a:r>
              <a:rPr lang="it-IT" dirty="0" err="1"/>
              <a:t>DeepL</a:t>
            </a:r>
            <a:r>
              <a:rPr lang="it-IT" dirty="0"/>
              <a:t> e discutere le sfumature rispetto a una traduzione manuale.</a:t>
            </a:r>
          </a:p>
          <a:p>
            <a:pPr>
              <a:buNone/>
            </a:pPr>
            <a:endParaRPr lang="it-IT" dirty="0"/>
          </a:p>
        </p:txBody>
      </p:sp>
      <p:sp>
        <p:nvSpPr>
          <p:cNvPr id="4" name="Segnaposto numero diapositiva 3">
            <a:extLst>
              <a:ext uri="{FF2B5EF4-FFF2-40B4-BE49-F238E27FC236}">
                <a16:creationId xmlns:a16="http://schemas.microsoft.com/office/drawing/2014/main" id="{2335B819-80FA-56B6-5C08-F7ACAE78C495}"/>
              </a:ext>
            </a:extLst>
          </p:cNvPr>
          <p:cNvSpPr>
            <a:spLocks noGrp="1"/>
          </p:cNvSpPr>
          <p:nvPr>
            <p:ph type="sldNum" sz="quarter" idx="5"/>
          </p:nvPr>
        </p:nvSpPr>
        <p:spPr/>
        <p:txBody>
          <a:bodyPr/>
          <a:lstStyle/>
          <a:p>
            <a:fld id="{68D6282C-AFBD-3442-98D4-4F965B56B514}" type="slidenum">
              <a:rPr lang="it-IT" smtClean="0"/>
              <a:t>6</a:t>
            </a:fld>
            <a:endParaRPr lang="it-IT"/>
          </a:p>
        </p:txBody>
      </p:sp>
    </p:spTree>
    <p:extLst>
      <p:ext uri="{BB962C8B-B14F-4D97-AF65-F5344CB8AC3E}">
        <p14:creationId xmlns:p14="http://schemas.microsoft.com/office/powerpoint/2010/main" val="278241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FFB8C-D34A-B5E7-3352-28C2030E64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4149011-BF53-EDED-B8DD-D351994D32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78CF16B-8128-F9BC-D0CB-C8B79AB8B314}"/>
              </a:ext>
            </a:extLst>
          </p:cNvPr>
          <p:cNvSpPr>
            <a:spLocks noGrp="1"/>
          </p:cNvSpPr>
          <p:nvPr>
            <p:ph type="body" idx="1"/>
          </p:nvPr>
        </p:nvSpPr>
        <p:spPr/>
        <p:txBody>
          <a:bodyPr/>
          <a:lstStyle/>
          <a:p>
            <a:pPr>
              <a:buNone/>
            </a:pPr>
            <a:r>
              <a:rPr lang="it-IT" b="1" dirty="0"/>
              <a:t>Cosa fanno questi strumenti?</a:t>
            </a:r>
            <a:endParaRPr lang="it-IT" dirty="0"/>
          </a:p>
          <a:p>
            <a:pPr>
              <a:buFont typeface="Arial" panose="020B0604020202020204" pitchFamily="34" charset="0"/>
              <a:buChar char="•"/>
            </a:pPr>
            <a:r>
              <a:rPr lang="it-IT" dirty="0"/>
              <a:t>Integrano AI direttamente in software esistenti (Word, Excel, PowerPoint).</a:t>
            </a:r>
          </a:p>
          <a:p>
            <a:pPr>
              <a:buFont typeface="Arial" panose="020B0604020202020204" pitchFamily="34" charset="0"/>
              <a:buChar char="•"/>
            </a:pPr>
            <a:r>
              <a:rPr lang="it-IT" dirty="0"/>
              <a:t>Suggeriscono formule, automatizzano report, creano presentazioni.</a:t>
            </a:r>
          </a:p>
          <a:p>
            <a:pPr>
              <a:buFont typeface="Arial" panose="020B0604020202020204" pitchFamily="34" charset="0"/>
              <a:buChar char="•"/>
            </a:pPr>
            <a:r>
              <a:rPr lang="it-IT" dirty="0"/>
              <a:t>Forniscono assistenza intelligente nella scrittura e nella gestione dei dati.</a:t>
            </a:r>
          </a:p>
          <a:p>
            <a:pPr>
              <a:buNone/>
            </a:pPr>
            <a:r>
              <a:rPr lang="it-IT" b="1" dirty="0"/>
              <a:t>Applicazioni pratiche:</a:t>
            </a:r>
            <a:endParaRPr lang="it-IT" dirty="0"/>
          </a:p>
          <a:p>
            <a:pPr>
              <a:buFont typeface="Arial" panose="020B0604020202020204" pitchFamily="34" charset="0"/>
              <a:buChar char="•"/>
            </a:pPr>
            <a:r>
              <a:rPr lang="it-IT" dirty="0"/>
              <a:t>Ottimizzare il lavoro in Microsoft Office.</a:t>
            </a:r>
          </a:p>
          <a:p>
            <a:pPr>
              <a:buFont typeface="Arial" panose="020B0604020202020204" pitchFamily="34" charset="0"/>
              <a:buChar char="•"/>
            </a:pPr>
            <a:r>
              <a:rPr lang="it-IT" dirty="0"/>
              <a:t>Creare grafici o analisi dati in pochi clic.</a:t>
            </a:r>
          </a:p>
          <a:p>
            <a:pPr>
              <a:buFont typeface="Arial" panose="020B0604020202020204" pitchFamily="34" charset="0"/>
              <a:buChar char="•"/>
            </a:pPr>
            <a:r>
              <a:rPr lang="it-IT" dirty="0"/>
              <a:t>Automatizzare attività ripetitive.</a:t>
            </a:r>
          </a:p>
          <a:p>
            <a:pPr>
              <a:buNone/>
            </a:pPr>
            <a:r>
              <a:rPr lang="it-IT" b="1" dirty="0"/>
              <a:t>Esempio:</a:t>
            </a:r>
            <a:r>
              <a:rPr lang="it-IT" dirty="0"/>
              <a:t> Microsoft </a:t>
            </a:r>
            <a:r>
              <a:rPr lang="it-IT" dirty="0" err="1"/>
              <a:t>Copilot</a:t>
            </a:r>
            <a:r>
              <a:rPr lang="it-IT" dirty="0"/>
              <a:t> suggerisce una tabella pivot in Excel basata su dati già caricati.</a:t>
            </a:r>
          </a:p>
          <a:p>
            <a:pPr>
              <a:buNone/>
            </a:pPr>
            <a:r>
              <a:rPr lang="it-IT" b="1" dirty="0"/>
              <a:t>Domanda alla classe:</a:t>
            </a:r>
            <a:endParaRPr lang="it-IT" dirty="0"/>
          </a:p>
          <a:p>
            <a:pPr>
              <a:buFont typeface="Arial" panose="020B0604020202020204" pitchFamily="34" charset="0"/>
              <a:buChar char="•"/>
            </a:pPr>
            <a:r>
              <a:rPr lang="it-IT" dirty="0"/>
              <a:t>"Avete mai provato un AI integrata direttamente in Word o Excel? Come può aiutarvi nel lavoro di tutti i giorni?"</a:t>
            </a:r>
          </a:p>
          <a:p>
            <a:pPr>
              <a:buNone/>
            </a:pPr>
            <a:r>
              <a:rPr lang="it-IT" b="1" dirty="0"/>
              <a:t>Esercizio:</a:t>
            </a:r>
            <a:endParaRPr lang="it-IT" dirty="0"/>
          </a:p>
          <a:p>
            <a:pPr>
              <a:buFont typeface="Arial" panose="020B0604020202020204" pitchFamily="34" charset="0"/>
              <a:buChar char="•"/>
            </a:pPr>
            <a:r>
              <a:rPr lang="it-IT" dirty="0"/>
              <a:t>Simula in aula una richiesta a </a:t>
            </a:r>
            <a:r>
              <a:rPr lang="it-IT" dirty="0" err="1"/>
              <a:t>Copilot</a:t>
            </a:r>
            <a:r>
              <a:rPr lang="it-IT" dirty="0"/>
              <a:t>: "Crea una bozza di presentazione PowerPoint con 5 slide su un nuovo prodotto tecnologico."</a:t>
            </a:r>
          </a:p>
          <a:p>
            <a:pPr>
              <a:buNone/>
            </a:pPr>
            <a:endParaRPr lang="it-IT" dirty="0"/>
          </a:p>
        </p:txBody>
      </p:sp>
      <p:sp>
        <p:nvSpPr>
          <p:cNvPr id="4" name="Segnaposto numero diapositiva 3">
            <a:extLst>
              <a:ext uri="{FF2B5EF4-FFF2-40B4-BE49-F238E27FC236}">
                <a16:creationId xmlns:a16="http://schemas.microsoft.com/office/drawing/2014/main" id="{B648E108-AA2D-833F-09C9-C68549AD7187}"/>
              </a:ext>
            </a:extLst>
          </p:cNvPr>
          <p:cNvSpPr>
            <a:spLocks noGrp="1"/>
          </p:cNvSpPr>
          <p:nvPr>
            <p:ph type="sldNum" sz="quarter" idx="5"/>
          </p:nvPr>
        </p:nvSpPr>
        <p:spPr/>
        <p:txBody>
          <a:bodyPr/>
          <a:lstStyle/>
          <a:p>
            <a:fld id="{68D6282C-AFBD-3442-98D4-4F965B56B514}" type="slidenum">
              <a:rPr lang="it-IT" smtClean="0"/>
              <a:t>7</a:t>
            </a:fld>
            <a:endParaRPr lang="it-IT"/>
          </a:p>
        </p:txBody>
      </p:sp>
    </p:spTree>
    <p:extLst>
      <p:ext uri="{BB962C8B-B14F-4D97-AF65-F5344CB8AC3E}">
        <p14:creationId xmlns:p14="http://schemas.microsoft.com/office/powerpoint/2010/main" val="190731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9541-E6A0-DC0C-CAC6-C2FA851C562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4973207-ECE0-D391-61E1-704F7A0A4B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DBE578E-9F19-0698-D1AB-766954054456}"/>
              </a:ext>
            </a:extLst>
          </p:cNvPr>
          <p:cNvSpPr>
            <a:spLocks noGrp="1"/>
          </p:cNvSpPr>
          <p:nvPr>
            <p:ph type="body" idx="1"/>
          </p:nvPr>
        </p:nvSpPr>
        <p:spPr/>
        <p:txBody>
          <a:bodyPr/>
          <a:lstStyle/>
          <a:p>
            <a:pPr>
              <a:buNone/>
            </a:pPr>
            <a:r>
              <a:rPr lang="it-IT" b="1" dirty="0"/>
              <a:t>Segnali che indicano un chatbot AI:</a:t>
            </a:r>
            <a:endParaRPr lang="it-IT" dirty="0"/>
          </a:p>
          <a:p>
            <a:pPr>
              <a:buFont typeface="Arial" panose="020B0604020202020204" pitchFamily="34" charset="0"/>
              <a:buChar char="•"/>
            </a:pPr>
            <a:r>
              <a:rPr lang="it-IT" dirty="0"/>
              <a:t>Risposte sempre molto rapide e senza errori.</a:t>
            </a:r>
          </a:p>
          <a:p>
            <a:pPr>
              <a:buFont typeface="Arial" panose="020B0604020202020204" pitchFamily="34" charset="0"/>
              <a:buChar char="•"/>
            </a:pPr>
            <a:r>
              <a:rPr lang="it-IT" dirty="0"/>
              <a:t>Mancanza di empatia o di emozioni vere.</a:t>
            </a:r>
          </a:p>
          <a:p>
            <a:pPr>
              <a:buFont typeface="Arial" panose="020B0604020202020204" pitchFamily="34" charset="0"/>
              <a:buChar char="•"/>
            </a:pPr>
            <a:r>
              <a:rPr lang="it-IT" dirty="0"/>
              <a:t>Conversazioni che sembrano "meccaniche" o standardizzate.</a:t>
            </a:r>
          </a:p>
          <a:p>
            <a:pPr>
              <a:buFont typeface="Arial" panose="020B0604020202020204" pitchFamily="34" charset="0"/>
              <a:buChar char="•"/>
            </a:pPr>
            <a:r>
              <a:rPr lang="it-IT" dirty="0"/>
              <a:t>Talvolta risposte che si interrompono senza spiegazioni.</a:t>
            </a:r>
          </a:p>
          <a:p>
            <a:pPr>
              <a:buNone/>
            </a:pPr>
            <a:endParaRPr lang="it-IT" b="1" dirty="0"/>
          </a:p>
          <a:p>
            <a:pPr>
              <a:buNone/>
            </a:pPr>
            <a:r>
              <a:rPr lang="it-IT" b="1" dirty="0"/>
              <a:t>Esempio pratico:</a:t>
            </a:r>
            <a:r>
              <a:rPr lang="it-IT" dirty="0"/>
              <a:t> ChatGPT risponde in 2 secondi a una domanda complessa, senza errori grammaticali o di battitura.</a:t>
            </a:r>
          </a:p>
          <a:p>
            <a:pPr>
              <a:buNone/>
            </a:pPr>
            <a:endParaRPr lang="it-IT" dirty="0"/>
          </a:p>
          <a:p>
            <a:pPr>
              <a:buNone/>
            </a:pPr>
            <a:r>
              <a:rPr lang="it-IT" b="1" dirty="0"/>
              <a:t>Domanda finale:</a:t>
            </a:r>
            <a:endParaRPr lang="it-IT" dirty="0"/>
          </a:p>
          <a:p>
            <a:pPr>
              <a:buFont typeface="Arial" panose="020B0604020202020204" pitchFamily="34" charset="0"/>
              <a:buChar char="•"/>
            </a:pPr>
            <a:r>
              <a:rPr lang="it-IT" dirty="0"/>
              <a:t>"Raccontatemi un caso in cui vi siete accorti di parlare con un bot e non con una persona. Come l’avete capito?"</a:t>
            </a:r>
          </a:p>
          <a:p>
            <a:pPr>
              <a:buNone/>
            </a:pPr>
            <a:r>
              <a:rPr lang="it-IT" b="1" dirty="0"/>
              <a:t>Mini-gioco:</a:t>
            </a:r>
            <a:endParaRPr lang="it-IT" dirty="0"/>
          </a:p>
          <a:p>
            <a:pPr>
              <a:buFont typeface="Arial" panose="020B0604020202020204" pitchFamily="34" charset="0"/>
              <a:buChar char="•"/>
            </a:pPr>
            <a:r>
              <a:rPr lang="it-IT" dirty="0"/>
              <a:t>Simula una chat (con te o con un chatbot reale) e chiedi agli studenti di indovinare se stanno parlando con un umano o con un AI.</a:t>
            </a:r>
          </a:p>
          <a:p>
            <a:pPr>
              <a:buNone/>
            </a:pPr>
            <a:endParaRPr lang="it-IT" dirty="0"/>
          </a:p>
        </p:txBody>
      </p:sp>
      <p:sp>
        <p:nvSpPr>
          <p:cNvPr id="4" name="Segnaposto numero diapositiva 3">
            <a:extLst>
              <a:ext uri="{FF2B5EF4-FFF2-40B4-BE49-F238E27FC236}">
                <a16:creationId xmlns:a16="http://schemas.microsoft.com/office/drawing/2014/main" id="{0F7676E8-A8D3-A340-E53D-0496DDC5F735}"/>
              </a:ext>
            </a:extLst>
          </p:cNvPr>
          <p:cNvSpPr>
            <a:spLocks noGrp="1"/>
          </p:cNvSpPr>
          <p:nvPr>
            <p:ph type="sldNum" sz="quarter" idx="5"/>
          </p:nvPr>
        </p:nvSpPr>
        <p:spPr/>
        <p:txBody>
          <a:bodyPr/>
          <a:lstStyle/>
          <a:p>
            <a:fld id="{68D6282C-AFBD-3442-98D4-4F965B56B514}" type="slidenum">
              <a:rPr lang="it-IT" smtClean="0"/>
              <a:t>8</a:t>
            </a:fld>
            <a:endParaRPr lang="it-IT"/>
          </a:p>
        </p:txBody>
      </p:sp>
    </p:spTree>
    <p:extLst>
      <p:ext uri="{BB962C8B-B14F-4D97-AF65-F5344CB8AC3E}">
        <p14:creationId xmlns:p14="http://schemas.microsoft.com/office/powerpoint/2010/main" val="412578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Prendi chat </a:t>
            </a:r>
            <a:r>
              <a:rPr lang="it-IT" dirty="0" err="1"/>
              <a:t>gpt</a:t>
            </a:r>
            <a:r>
              <a:rPr lang="it-IT" dirty="0"/>
              <a:t>, gemini, </a:t>
            </a:r>
            <a:r>
              <a:rPr lang="it-IT" dirty="0" err="1"/>
              <a:t>claude</a:t>
            </a:r>
            <a:r>
              <a:rPr lang="it-IT" dirty="0"/>
              <a:t> genera del codice per una pagina html</a:t>
            </a:r>
          </a:p>
        </p:txBody>
      </p:sp>
      <p:sp>
        <p:nvSpPr>
          <p:cNvPr id="4" name="Segnaposto numero diapositiva 3"/>
          <p:cNvSpPr>
            <a:spLocks noGrp="1"/>
          </p:cNvSpPr>
          <p:nvPr>
            <p:ph type="sldNum" sz="quarter" idx="5"/>
          </p:nvPr>
        </p:nvSpPr>
        <p:spPr/>
        <p:txBody>
          <a:bodyPr/>
          <a:lstStyle/>
          <a:p>
            <a:fld id="{68D6282C-AFBD-3442-98D4-4F965B56B514}" type="slidenum">
              <a:rPr lang="it-IT" smtClean="0"/>
              <a:t>9</a:t>
            </a:fld>
            <a:endParaRPr lang="it-IT"/>
          </a:p>
        </p:txBody>
      </p:sp>
    </p:spTree>
    <p:extLst>
      <p:ext uri="{BB962C8B-B14F-4D97-AF65-F5344CB8AC3E}">
        <p14:creationId xmlns:p14="http://schemas.microsoft.com/office/powerpoint/2010/main" val="133868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1160EA64-D806-43AC-9DF2-F8C432F32B4C}" type="datetimeFigureOut">
              <a:rPr lang="en-US" dirty="0"/>
              <a:t>3/18/25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3/18/25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4F7D4976-E339-4826-83B7-FBD03F55ECF8}" type="datetimeFigureOut">
              <a:rPr lang="en-US" dirty="0"/>
              <a:t>3/18/25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3/18/25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fld id="{D1BE4249-C0D0-4B06-8692-E8BB871AF643}" type="datetimeFigureOut">
              <a:rPr lang="en-US" dirty="0"/>
              <a:t>3/18/25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3/18/25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3/18/25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CC3E9A-4141-2425-03D0-449AC37667CB}"/>
              </a:ext>
            </a:extLst>
          </p:cNvPr>
          <p:cNvSpPr>
            <a:spLocks noGrp="1"/>
          </p:cNvSpPr>
          <p:nvPr>
            <p:ph type="ctrTitle"/>
          </p:nvPr>
        </p:nvSpPr>
        <p:spPr>
          <a:xfrm>
            <a:off x="1600200" y="1493373"/>
            <a:ext cx="8991600" cy="1645920"/>
          </a:xfrm>
        </p:spPr>
        <p:txBody>
          <a:bodyPr/>
          <a:lstStyle/>
          <a:p>
            <a:r>
              <a:rPr lang="it-IT" dirty="0"/>
              <a:t>CORSO INTERMEDIO</a:t>
            </a:r>
            <a:br>
              <a:rPr lang="it-IT" dirty="0"/>
            </a:br>
            <a:r>
              <a:rPr lang="it-IT" dirty="0"/>
              <a:t>INTELLIGENZA ARTIFICIALE</a:t>
            </a:r>
          </a:p>
        </p:txBody>
      </p:sp>
      <p:pic>
        <p:nvPicPr>
          <p:cNvPr id="4" name="Immagine 3">
            <a:extLst>
              <a:ext uri="{FF2B5EF4-FFF2-40B4-BE49-F238E27FC236}">
                <a16:creationId xmlns:a16="http://schemas.microsoft.com/office/drawing/2014/main" id="{33A3998B-A890-EF30-9FDA-BE0A9A51EC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9929" y="362933"/>
            <a:ext cx="8252142" cy="620018"/>
          </a:xfrm>
          <a:prstGeom prst="rect">
            <a:avLst/>
          </a:prstGeom>
          <a:noFill/>
          <a:ln>
            <a:noFill/>
          </a:ln>
        </p:spPr>
      </p:pic>
      <p:pic>
        <p:nvPicPr>
          <p:cNvPr id="6" name="Immagine 5" descr="Immagine che contiene arte&#10;&#10;Il contenuto generato dall'IA potrebbe non essere corretto.">
            <a:extLst>
              <a:ext uri="{FF2B5EF4-FFF2-40B4-BE49-F238E27FC236}">
                <a16:creationId xmlns:a16="http://schemas.microsoft.com/office/drawing/2014/main" id="{FBA66203-500D-DAB5-72F2-FE823CFE7195}"/>
              </a:ext>
            </a:extLst>
          </p:cNvPr>
          <p:cNvPicPr>
            <a:picLocks noChangeAspect="1"/>
          </p:cNvPicPr>
          <p:nvPr/>
        </p:nvPicPr>
        <p:blipFill>
          <a:blip r:embed="rId4"/>
          <a:stretch>
            <a:fillRect/>
          </a:stretch>
        </p:blipFill>
        <p:spPr>
          <a:xfrm>
            <a:off x="4525433" y="3353934"/>
            <a:ext cx="3141133" cy="3141133"/>
          </a:xfrm>
          <a:prstGeom prst="rect">
            <a:avLst/>
          </a:prstGeom>
        </p:spPr>
      </p:pic>
    </p:spTree>
    <p:extLst>
      <p:ext uri="{BB962C8B-B14F-4D97-AF65-F5344CB8AC3E}">
        <p14:creationId xmlns:p14="http://schemas.microsoft.com/office/powerpoint/2010/main" val="140128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F39DF-417B-4781-D416-B53EE89CEEDE}"/>
              </a:ext>
            </a:extLst>
          </p:cNvPr>
          <p:cNvSpPr>
            <a:spLocks noGrp="1"/>
          </p:cNvSpPr>
          <p:nvPr>
            <p:ph type="title"/>
          </p:nvPr>
        </p:nvSpPr>
        <p:spPr/>
        <p:txBody>
          <a:bodyPr/>
          <a:lstStyle/>
          <a:p>
            <a:r>
              <a:rPr lang="it-IT" dirty="0"/>
              <a:t>IL PROMPT PERFETTO</a:t>
            </a:r>
          </a:p>
        </p:txBody>
      </p:sp>
      <p:sp>
        <p:nvSpPr>
          <p:cNvPr id="3" name="Segnaposto contenuto 2">
            <a:extLst>
              <a:ext uri="{FF2B5EF4-FFF2-40B4-BE49-F238E27FC236}">
                <a16:creationId xmlns:a16="http://schemas.microsoft.com/office/drawing/2014/main" id="{823037C5-CA8A-E64E-62B2-3FB3FD70C1ED}"/>
              </a:ext>
            </a:extLst>
          </p:cNvPr>
          <p:cNvSpPr>
            <a:spLocks noGrp="1"/>
          </p:cNvSpPr>
          <p:nvPr>
            <p:ph idx="1"/>
          </p:nvPr>
        </p:nvSpPr>
        <p:spPr>
          <a:xfrm>
            <a:off x="2231136" y="2638045"/>
            <a:ext cx="7729728" cy="727894"/>
          </a:xfrm>
        </p:spPr>
        <p:txBody>
          <a:bodyPr/>
          <a:lstStyle/>
          <a:p>
            <a:r>
              <a:rPr lang="it-IT" b="1" dirty="0"/>
              <a:t>PROMPT:</a:t>
            </a:r>
            <a:r>
              <a:rPr lang="it-IT" dirty="0"/>
              <a:t>  testo che descrive le istruzioni del compito che deve svolgere un’IA.</a:t>
            </a:r>
          </a:p>
          <a:p>
            <a:pPr marL="0" indent="0">
              <a:buNone/>
            </a:pPr>
            <a:endParaRPr lang="it-IT" dirty="0"/>
          </a:p>
        </p:txBody>
      </p:sp>
      <p:grpSp>
        <p:nvGrpSpPr>
          <p:cNvPr id="19" name="Gruppo 18">
            <a:extLst>
              <a:ext uri="{FF2B5EF4-FFF2-40B4-BE49-F238E27FC236}">
                <a16:creationId xmlns:a16="http://schemas.microsoft.com/office/drawing/2014/main" id="{1DECBAED-1472-9406-5E4C-1C13C17B7946}"/>
              </a:ext>
            </a:extLst>
          </p:cNvPr>
          <p:cNvGrpSpPr/>
          <p:nvPr/>
        </p:nvGrpSpPr>
        <p:grpSpPr>
          <a:xfrm>
            <a:off x="9225534" y="3428999"/>
            <a:ext cx="2394966" cy="1447901"/>
            <a:chOff x="9225534" y="3428999"/>
            <a:chExt cx="2394966" cy="1447901"/>
          </a:xfrm>
        </p:grpSpPr>
        <p:sp>
          <p:nvSpPr>
            <p:cNvPr id="7" name="CasellaDiTesto 6">
              <a:extLst>
                <a:ext uri="{FF2B5EF4-FFF2-40B4-BE49-F238E27FC236}">
                  <a16:creationId xmlns:a16="http://schemas.microsoft.com/office/drawing/2014/main" id="{60E4509E-27F7-B060-CECB-178E029D7285}"/>
                </a:ext>
              </a:extLst>
            </p:cNvPr>
            <p:cNvSpPr txBox="1"/>
            <p:nvPr/>
          </p:nvSpPr>
          <p:spPr>
            <a:xfrm>
              <a:off x="9225534" y="3428999"/>
              <a:ext cx="2394966" cy="584775"/>
            </a:xfrm>
            <a:prstGeom prst="rect">
              <a:avLst/>
            </a:prstGeom>
            <a:noFill/>
          </p:spPr>
          <p:txBody>
            <a:bodyPr wrap="square" rtlCol="0">
              <a:spAutoFit/>
            </a:bodyPr>
            <a:lstStyle/>
            <a:p>
              <a:r>
                <a:rPr lang="it-IT" sz="3200" dirty="0"/>
                <a:t>CONTESTO</a:t>
              </a:r>
            </a:p>
          </p:txBody>
        </p:sp>
        <p:pic>
          <p:nvPicPr>
            <p:cNvPr id="9" name="Elemento grafico 8" descr="Puzzle con riempimento a tinta unita">
              <a:extLst>
                <a:ext uri="{FF2B5EF4-FFF2-40B4-BE49-F238E27FC236}">
                  <a16:creationId xmlns:a16="http://schemas.microsoft.com/office/drawing/2014/main" id="{94604BE7-5A2D-C382-D4EA-51E8DFB8B6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76282" y="3962500"/>
              <a:ext cx="914400" cy="914400"/>
            </a:xfrm>
            <a:prstGeom prst="rect">
              <a:avLst/>
            </a:prstGeom>
          </p:spPr>
        </p:pic>
      </p:grpSp>
      <p:grpSp>
        <p:nvGrpSpPr>
          <p:cNvPr id="18" name="Gruppo 17">
            <a:extLst>
              <a:ext uri="{FF2B5EF4-FFF2-40B4-BE49-F238E27FC236}">
                <a16:creationId xmlns:a16="http://schemas.microsoft.com/office/drawing/2014/main" id="{0E4818ED-B717-6690-7CE6-05668262F486}"/>
              </a:ext>
            </a:extLst>
          </p:cNvPr>
          <p:cNvGrpSpPr/>
          <p:nvPr/>
        </p:nvGrpSpPr>
        <p:grpSpPr>
          <a:xfrm>
            <a:off x="7232906" y="4750754"/>
            <a:ext cx="1903211" cy="1499175"/>
            <a:chOff x="7232906" y="4750754"/>
            <a:chExt cx="1903211" cy="1499175"/>
          </a:xfrm>
        </p:grpSpPr>
        <p:sp>
          <p:nvSpPr>
            <p:cNvPr id="6" name="CasellaDiTesto 5">
              <a:extLst>
                <a:ext uri="{FF2B5EF4-FFF2-40B4-BE49-F238E27FC236}">
                  <a16:creationId xmlns:a16="http://schemas.microsoft.com/office/drawing/2014/main" id="{22B305FD-79D0-9427-A03E-33A498976D2A}"/>
                </a:ext>
              </a:extLst>
            </p:cNvPr>
            <p:cNvSpPr txBox="1"/>
            <p:nvPr/>
          </p:nvSpPr>
          <p:spPr>
            <a:xfrm>
              <a:off x="7232906" y="4750754"/>
              <a:ext cx="1903211" cy="584775"/>
            </a:xfrm>
            <a:prstGeom prst="rect">
              <a:avLst/>
            </a:prstGeom>
            <a:noFill/>
          </p:spPr>
          <p:txBody>
            <a:bodyPr wrap="square" rtlCol="0">
              <a:spAutoFit/>
            </a:bodyPr>
            <a:lstStyle/>
            <a:p>
              <a:r>
                <a:rPr lang="it-IT" sz="3200" dirty="0"/>
                <a:t>VINCOLI</a:t>
              </a:r>
            </a:p>
          </p:txBody>
        </p:sp>
        <p:pic>
          <p:nvPicPr>
            <p:cNvPr id="11" name="Elemento grafico 10" descr="Avviso contorno">
              <a:extLst>
                <a:ext uri="{FF2B5EF4-FFF2-40B4-BE49-F238E27FC236}">
                  <a16:creationId xmlns:a16="http://schemas.microsoft.com/office/drawing/2014/main" id="{108D9053-B8AC-7D8F-3463-FD22D541D2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27311" y="5335529"/>
              <a:ext cx="914400" cy="914400"/>
            </a:xfrm>
            <a:prstGeom prst="rect">
              <a:avLst/>
            </a:prstGeom>
          </p:spPr>
        </p:pic>
      </p:grpSp>
      <p:grpSp>
        <p:nvGrpSpPr>
          <p:cNvPr id="17" name="Gruppo 16">
            <a:extLst>
              <a:ext uri="{FF2B5EF4-FFF2-40B4-BE49-F238E27FC236}">
                <a16:creationId xmlns:a16="http://schemas.microsoft.com/office/drawing/2014/main" id="{BF577447-B1A2-E922-B90C-8A2BCF74DD24}"/>
              </a:ext>
            </a:extLst>
          </p:cNvPr>
          <p:cNvGrpSpPr/>
          <p:nvPr/>
        </p:nvGrpSpPr>
        <p:grpSpPr>
          <a:xfrm>
            <a:off x="2231135" y="4740322"/>
            <a:ext cx="2727960" cy="1914105"/>
            <a:chOff x="2231135" y="4740322"/>
            <a:chExt cx="2727960" cy="1914105"/>
          </a:xfrm>
        </p:grpSpPr>
        <p:sp>
          <p:nvSpPr>
            <p:cNvPr id="5" name="CasellaDiTesto 4">
              <a:extLst>
                <a:ext uri="{FF2B5EF4-FFF2-40B4-BE49-F238E27FC236}">
                  <a16:creationId xmlns:a16="http://schemas.microsoft.com/office/drawing/2014/main" id="{18A56B49-89CB-4DA6-E170-09FF9101A7DC}"/>
                </a:ext>
              </a:extLst>
            </p:cNvPr>
            <p:cNvSpPr txBox="1"/>
            <p:nvPr/>
          </p:nvSpPr>
          <p:spPr>
            <a:xfrm>
              <a:off x="2231135" y="4740322"/>
              <a:ext cx="2727960" cy="1077218"/>
            </a:xfrm>
            <a:prstGeom prst="rect">
              <a:avLst/>
            </a:prstGeom>
            <a:noFill/>
          </p:spPr>
          <p:txBody>
            <a:bodyPr wrap="square" rtlCol="0">
              <a:spAutoFit/>
            </a:bodyPr>
            <a:lstStyle/>
            <a:p>
              <a:pPr algn="ctr"/>
              <a:r>
                <a:rPr lang="it-IT" sz="3200" dirty="0"/>
                <a:t>FORMATO DI RITORNO</a:t>
              </a:r>
            </a:p>
          </p:txBody>
        </p:sp>
        <p:pic>
          <p:nvPicPr>
            <p:cNvPr id="13" name="Elemento grafico 12" descr="Documento contorno">
              <a:extLst>
                <a:ext uri="{FF2B5EF4-FFF2-40B4-BE49-F238E27FC236}">
                  <a16:creationId xmlns:a16="http://schemas.microsoft.com/office/drawing/2014/main" id="{4C17B2EB-3E49-7CE3-223E-9CA92E7531C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37915" y="5740027"/>
              <a:ext cx="914400" cy="914400"/>
            </a:xfrm>
            <a:prstGeom prst="rect">
              <a:avLst/>
            </a:prstGeom>
          </p:spPr>
        </p:pic>
      </p:grpSp>
      <p:grpSp>
        <p:nvGrpSpPr>
          <p:cNvPr id="16" name="Gruppo 15">
            <a:extLst>
              <a:ext uri="{FF2B5EF4-FFF2-40B4-BE49-F238E27FC236}">
                <a16:creationId xmlns:a16="http://schemas.microsoft.com/office/drawing/2014/main" id="{1A60B73B-2066-00CC-2498-489FFEA66EAE}"/>
              </a:ext>
            </a:extLst>
          </p:cNvPr>
          <p:cNvGrpSpPr/>
          <p:nvPr/>
        </p:nvGrpSpPr>
        <p:grpSpPr>
          <a:xfrm>
            <a:off x="571500" y="3428999"/>
            <a:ext cx="2217420" cy="1499175"/>
            <a:chOff x="571500" y="3428999"/>
            <a:chExt cx="2217420" cy="1499175"/>
          </a:xfrm>
        </p:grpSpPr>
        <p:sp>
          <p:nvSpPr>
            <p:cNvPr id="4" name="CasellaDiTesto 3">
              <a:extLst>
                <a:ext uri="{FF2B5EF4-FFF2-40B4-BE49-F238E27FC236}">
                  <a16:creationId xmlns:a16="http://schemas.microsoft.com/office/drawing/2014/main" id="{87384CDD-C6FF-1779-40CD-5910A4862530}"/>
                </a:ext>
              </a:extLst>
            </p:cNvPr>
            <p:cNvSpPr txBox="1"/>
            <p:nvPr/>
          </p:nvSpPr>
          <p:spPr>
            <a:xfrm>
              <a:off x="571500" y="3428999"/>
              <a:ext cx="2217420" cy="584775"/>
            </a:xfrm>
            <a:prstGeom prst="rect">
              <a:avLst/>
            </a:prstGeom>
            <a:noFill/>
          </p:spPr>
          <p:txBody>
            <a:bodyPr wrap="square" rtlCol="0">
              <a:spAutoFit/>
            </a:bodyPr>
            <a:lstStyle/>
            <a:p>
              <a:r>
                <a:rPr lang="it-IT" sz="3200" dirty="0"/>
                <a:t>OBIETTIVO</a:t>
              </a:r>
            </a:p>
          </p:txBody>
        </p:sp>
        <p:pic>
          <p:nvPicPr>
            <p:cNvPr id="15" name="Elemento grafico 14" descr="Tiro a segno con riempimento a tinta unita">
              <a:extLst>
                <a:ext uri="{FF2B5EF4-FFF2-40B4-BE49-F238E27FC236}">
                  <a16:creationId xmlns:a16="http://schemas.microsoft.com/office/drawing/2014/main" id="{C1E65DFF-0941-4C3B-9B72-05C25A11EC4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23010" y="4013774"/>
              <a:ext cx="914400" cy="914400"/>
            </a:xfrm>
            <a:prstGeom prst="rect">
              <a:avLst/>
            </a:prstGeom>
          </p:spPr>
        </p:pic>
      </p:grpSp>
    </p:spTree>
    <p:extLst>
      <p:ext uri="{BB962C8B-B14F-4D97-AF65-F5344CB8AC3E}">
        <p14:creationId xmlns:p14="http://schemas.microsoft.com/office/powerpoint/2010/main" val="210988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893E9-D47D-60A3-CA66-77A3365A4F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5CD46E1-6C31-8311-09DE-B3937397F68B}"/>
              </a:ext>
            </a:extLst>
          </p:cNvPr>
          <p:cNvSpPr>
            <a:spLocks noGrp="1"/>
          </p:cNvSpPr>
          <p:nvPr>
            <p:ph type="title"/>
          </p:nvPr>
        </p:nvSpPr>
        <p:spPr>
          <a:xfrm>
            <a:off x="2231136" y="395986"/>
            <a:ext cx="7729728" cy="1188720"/>
          </a:xfrm>
        </p:spPr>
        <p:txBody>
          <a:bodyPr/>
          <a:lstStyle/>
          <a:p>
            <a:r>
              <a:rPr lang="it-IT" dirty="0"/>
              <a:t>Generazione di testi (gpt-3, gpt-4)</a:t>
            </a:r>
          </a:p>
        </p:txBody>
      </p:sp>
      <p:sp>
        <p:nvSpPr>
          <p:cNvPr id="4" name="CasellaDiTesto 3">
            <a:extLst>
              <a:ext uri="{FF2B5EF4-FFF2-40B4-BE49-F238E27FC236}">
                <a16:creationId xmlns:a16="http://schemas.microsoft.com/office/drawing/2014/main" id="{C53DE51E-9D69-B350-CA09-9A5DDE14DFC6}"/>
              </a:ext>
            </a:extLst>
          </p:cNvPr>
          <p:cNvSpPr txBox="1"/>
          <p:nvPr/>
        </p:nvSpPr>
        <p:spPr>
          <a:xfrm>
            <a:off x="2231135" y="2199301"/>
            <a:ext cx="7729728" cy="646331"/>
          </a:xfrm>
          <a:prstGeom prst="rect">
            <a:avLst/>
          </a:prstGeom>
          <a:noFill/>
        </p:spPr>
        <p:txBody>
          <a:bodyPr wrap="square" rtlCol="0">
            <a:spAutoFit/>
          </a:bodyPr>
          <a:lstStyle/>
          <a:p>
            <a:r>
              <a:rPr lang="it-IT" sz="3600" dirty="0"/>
              <a:t>COSA FANNO QUESTI STRUMENTI?</a:t>
            </a:r>
          </a:p>
        </p:txBody>
      </p:sp>
      <p:pic>
        <p:nvPicPr>
          <p:cNvPr id="7" name="Elemento grafico 6" descr="Posta elettronica con riempimento a tinta unita">
            <a:extLst>
              <a:ext uri="{FF2B5EF4-FFF2-40B4-BE49-F238E27FC236}">
                <a16:creationId xmlns:a16="http://schemas.microsoft.com/office/drawing/2014/main" id="{390B77E5-C8B1-B530-6B5E-8B98C8CA81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1788" y="4658699"/>
            <a:ext cx="1608423" cy="1608423"/>
          </a:xfrm>
          <a:prstGeom prst="rect">
            <a:avLst/>
          </a:prstGeom>
        </p:spPr>
      </p:pic>
      <p:pic>
        <p:nvPicPr>
          <p:cNvPr id="9" name="Elemento grafico 8" descr="Documento contorno">
            <a:extLst>
              <a:ext uri="{FF2B5EF4-FFF2-40B4-BE49-F238E27FC236}">
                <a16:creationId xmlns:a16="http://schemas.microsoft.com/office/drawing/2014/main" id="{F70BA004-B5FE-5585-950C-7A72D17927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5674" y="3140776"/>
            <a:ext cx="1608423" cy="1608423"/>
          </a:xfrm>
          <a:prstGeom prst="rect">
            <a:avLst/>
          </a:prstGeom>
        </p:spPr>
      </p:pic>
      <p:pic>
        <p:nvPicPr>
          <p:cNvPr id="11" name="Elemento grafico 10" descr="Fumetto con riempimento a tinta unita">
            <a:extLst>
              <a:ext uri="{FF2B5EF4-FFF2-40B4-BE49-F238E27FC236}">
                <a16:creationId xmlns:a16="http://schemas.microsoft.com/office/drawing/2014/main" id="{EB244104-2B4B-1B15-A290-D1CDD23CB8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47903" y="3140775"/>
            <a:ext cx="1608423" cy="1608423"/>
          </a:xfrm>
          <a:prstGeom prst="rect">
            <a:avLst/>
          </a:prstGeom>
        </p:spPr>
      </p:pic>
    </p:spTree>
    <p:extLst>
      <p:ext uri="{BB962C8B-B14F-4D97-AF65-F5344CB8AC3E}">
        <p14:creationId xmlns:p14="http://schemas.microsoft.com/office/powerpoint/2010/main" val="137775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47682039-8E63-D16E-10FC-B2E0DABBE13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6D54ADB-A007-DD02-83FA-57C1BB8984E1}"/>
              </a:ext>
            </a:extLst>
          </p:cNvPr>
          <p:cNvSpPr>
            <a:spLocks noGrp="1"/>
          </p:cNvSpPr>
          <p:nvPr>
            <p:ph type="title"/>
          </p:nvPr>
        </p:nvSpPr>
        <p:spPr>
          <a:xfrm>
            <a:off x="5458969" y="2386744"/>
            <a:ext cx="5928358" cy="1645920"/>
          </a:xfrm>
        </p:spPr>
        <p:txBody>
          <a:bodyPr vert="horz" lIns="274320" tIns="182880" rIns="274320" bIns="182880" rtlCol="0" anchor="ctr" anchorCtr="1">
            <a:normAutofit/>
          </a:bodyPr>
          <a:lstStyle/>
          <a:p>
            <a:r>
              <a:rPr lang="en-US" sz="3800"/>
              <a:t>Generazione di immagini (dall-e)</a:t>
            </a:r>
          </a:p>
        </p:txBody>
      </p:sp>
      <p:sp>
        <p:nvSpPr>
          <p:cNvPr id="4" name="CasellaDiTesto 3">
            <a:extLst>
              <a:ext uri="{FF2B5EF4-FFF2-40B4-BE49-F238E27FC236}">
                <a16:creationId xmlns:a16="http://schemas.microsoft.com/office/drawing/2014/main" id="{113EC694-9F71-2754-7192-79C1F2E065A1}"/>
              </a:ext>
            </a:extLst>
          </p:cNvPr>
          <p:cNvSpPr txBox="1"/>
          <p:nvPr/>
        </p:nvSpPr>
        <p:spPr>
          <a:xfrm>
            <a:off x="5458969" y="4352544"/>
            <a:ext cx="5928358" cy="1239894"/>
          </a:xfrm>
          <a:prstGeom prst="rect">
            <a:avLst/>
          </a:prstGeom>
        </p:spPr>
        <p:txBody>
          <a:bodyPr vert="horz" lIns="91440" tIns="45720" rIns="91440" bIns="45720" rtlCol="0">
            <a:normAutofit/>
          </a:bodyPr>
          <a:lstStyle/>
          <a:p>
            <a:pPr algn="ctr" defTabSz="914400">
              <a:spcBef>
                <a:spcPts val="1000"/>
              </a:spcBef>
              <a:buClr>
                <a:schemeClr val="accent2"/>
              </a:buClr>
            </a:pPr>
            <a:r>
              <a:rPr lang="en-US" sz="2000">
                <a:solidFill>
                  <a:schemeClr val="tx1">
                    <a:lumMod val="75000"/>
                    <a:lumOff val="25000"/>
                  </a:schemeClr>
                </a:solidFill>
              </a:rPr>
              <a:t>COSA FANNO QUESTI STRUMENTI?</a:t>
            </a:r>
          </a:p>
        </p:txBody>
      </p:sp>
      <p:pic>
        <p:nvPicPr>
          <p:cNvPr id="3" name="Immagine 2" descr="image generator">
            <a:extLst>
              <a:ext uri="{FF2B5EF4-FFF2-40B4-BE49-F238E27FC236}">
                <a16:creationId xmlns:a16="http://schemas.microsoft.com/office/drawing/2014/main" id="{F2D79B7D-FE12-6E16-FFF0-847782390FF0}"/>
              </a:ext>
            </a:extLst>
          </p:cNvPr>
          <p:cNvPicPr>
            <a:picLocks noChangeAspect="1"/>
          </p:cNvPicPr>
          <p:nvPr/>
        </p:nvPicPr>
        <p:blipFill>
          <a:blip r:embed="rId3"/>
          <a:srcRect l="13902" r="18232"/>
          <a:stretch/>
        </p:blipFill>
        <p:spPr>
          <a:xfrm>
            <a:off x="20" y="10"/>
            <a:ext cx="4654277" cy="6857990"/>
          </a:xfrm>
          <a:prstGeom prst="rect">
            <a:avLst/>
          </a:prstGeom>
        </p:spPr>
      </p:pic>
    </p:spTree>
    <p:extLst>
      <p:ext uri="{BB962C8B-B14F-4D97-AF65-F5344CB8AC3E}">
        <p14:creationId xmlns:p14="http://schemas.microsoft.com/office/powerpoint/2010/main" val="252117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A3368-7727-951F-2A9B-67EE7BE6DBF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981785F-1B1B-2AC3-8D29-36459302FF0C}"/>
              </a:ext>
            </a:extLst>
          </p:cNvPr>
          <p:cNvSpPr>
            <a:spLocks noGrp="1"/>
          </p:cNvSpPr>
          <p:nvPr>
            <p:ph type="title"/>
          </p:nvPr>
        </p:nvSpPr>
        <p:spPr>
          <a:xfrm>
            <a:off x="2231136" y="395986"/>
            <a:ext cx="7729728" cy="1188720"/>
          </a:xfrm>
        </p:spPr>
        <p:txBody>
          <a:bodyPr/>
          <a:lstStyle/>
          <a:p>
            <a:r>
              <a:rPr lang="it-IT" dirty="0"/>
              <a:t>Generazione di Video (</a:t>
            </a:r>
            <a:r>
              <a:rPr lang="it-IT" dirty="0" err="1"/>
              <a:t>Synthesia</a:t>
            </a:r>
            <a:r>
              <a:rPr lang="it-IT" dirty="0"/>
              <a:t>, sora)</a:t>
            </a:r>
          </a:p>
        </p:txBody>
      </p:sp>
      <p:sp>
        <p:nvSpPr>
          <p:cNvPr id="4" name="CasellaDiTesto 3">
            <a:extLst>
              <a:ext uri="{FF2B5EF4-FFF2-40B4-BE49-F238E27FC236}">
                <a16:creationId xmlns:a16="http://schemas.microsoft.com/office/drawing/2014/main" id="{BDD9BD7F-BE9D-108A-E28F-EC2E3AC4645E}"/>
              </a:ext>
            </a:extLst>
          </p:cNvPr>
          <p:cNvSpPr txBox="1"/>
          <p:nvPr/>
        </p:nvSpPr>
        <p:spPr>
          <a:xfrm>
            <a:off x="2231136" y="2266682"/>
            <a:ext cx="7729728" cy="646331"/>
          </a:xfrm>
          <a:prstGeom prst="rect">
            <a:avLst/>
          </a:prstGeom>
          <a:noFill/>
        </p:spPr>
        <p:txBody>
          <a:bodyPr wrap="square" rtlCol="0">
            <a:spAutoFit/>
          </a:bodyPr>
          <a:lstStyle/>
          <a:p>
            <a:r>
              <a:rPr lang="it-IT" sz="3600" dirty="0"/>
              <a:t>COSA FANNO QUESTI STRUMENTI?</a:t>
            </a:r>
          </a:p>
        </p:txBody>
      </p:sp>
    </p:spTree>
    <p:extLst>
      <p:ext uri="{BB962C8B-B14F-4D97-AF65-F5344CB8AC3E}">
        <p14:creationId xmlns:p14="http://schemas.microsoft.com/office/powerpoint/2010/main" val="164732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4C5B4-6528-56C3-3AD8-A00299A8993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D184E9-8C4D-C18F-D163-DE7986A329B4}"/>
              </a:ext>
            </a:extLst>
          </p:cNvPr>
          <p:cNvSpPr>
            <a:spLocks noGrp="1"/>
          </p:cNvSpPr>
          <p:nvPr>
            <p:ph type="title"/>
          </p:nvPr>
        </p:nvSpPr>
        <p:spPr>
          <a:xfrm>
            <a:off x="2231136" y="395986"/>
            <a:ext cx="7729728" cy="1188720"/>
          </a:xfrm>
        </p:spPr>
        <p:txBody>
          <a:bodyPr>
            <a:normAutofit fontScale="90000"/>
          </a:bodyPr>
          <a:lstStyle/>
          <a:p>
            <a:r>
              <a:rPr lang="it-IT" dirty="0"/>
              <a:t>Traduzione e Interpretazione Linguistica</a:t>
            </a:r>
            <a:br>
              <a:rPr lang="it-IT" b="1" dirty="0"/>
            </a:br>
            <a:r>
              <a:rPr lang="it-IT" dirty="0"/>
              <a:t> (</a:t>
            </a:r>
            <a:r>
              <a:rPr lang="it-IT" dirty="0" err="1"/>
              <a:t>DeepL</a:t>
            </a:r>
            <a:r>
              <a:rPr lang="it-IT" dirty="0"/>
              <a:t>, </a:t>
            </a:r>
            <a:r>
              <a:rPr lang="it-IT" dirty="0" err="1"/>
              <a:t>google</a:t>
            </a:r>
            <a:r>
              <a:rPr lang="it-IT" dirty="0"/>
              <a:t> </a:t>
            </a:r>
            <a:r>
              <a:rPr lang="it-IT" dirty="0" err="1"/>
              <a:t>translate</a:t>
            </a:r>
            <a:r>
              <a:rPr lang="it-IT" dirty="0"/>
              <a:t>)</a:t>
            </a:r>
          </a:p>
        </p:txBody>
      </p:sp>
      <p:sp>
        <p:nvSpPr>
          <p:cNvPr id="4" name="CasellaDiTesto 3">
            <a:extLst>
              <a:ext uri="{FF2B5EF4-FFF2-40B4-BE49-F238E27FC236}">
                <a16:creationId xmlns:a16="http://schemas.microsoft.com/office/drawing/2014/main" id="{8E217ABD-D16E-1163-B9C1-72D0EEB56E20}"/>
              </a:ext>
            </a:extLst>
          </p:cNvPr>
          <p:cNvSpPr txBox="1"/>
          <p:nvPr/>
        </p:nvSpPr>
        <p:spPr>
          <a:xfrm>
            <a:off x="2231136" y="2266682"/>
            <a:ext cx="7729728" cy="646331"/>
          </a:xfrm>
          <a:prstGeom prst="rect">
            <a:avLst/>
          </a:prstGeom>
          <a:noFill/>
        </p:spPr>
        <p:txBody>
          <a:bodyPr wrap="square" rtlCol="0">
            <a:spAutoFit/>
          </a:bodyPr>
          <a:lstStyle/>
          <a:p>
            <a:r>
              <a:rPr lang="it-IT" sz="3600" dirty="0"/>
              <a:t>COSA FANNO QUESTI STRUMENTI?</a:t>
            </a:r>
          </a:p>
        </p:txBody>
      </p:sp>
    </p:spTree>
    <p:extLst>
      <p:ext uri="{BB962C8B-B14F-4D97-AF65-F5344CB8AC3E}">
        <p14:creationId xmlns:p14="http://schemas.microsoft.com/office/powerpoint/2010/main" val="34090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48D45-3B0A-74F7-D2F5-226E5113ADF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B702033-E2D7-048E-5AD7-F731D02A8968}"/>
              </a:ext>
            </a:extLst>
          </p:cNvPr>
          <p:cNvSpPr>
            <a:spLocks noGrp="1"/>
          </p:cNvSpPr>
          <p:nvPr>
            <p:ph type="title"/>
          </p:nvPr>
        </p:nvSpPr>
        <p:spPr>
          <a:xfrm>
            <a:off x="2231136" y="395986"/>
            <a:ext cx="7729728" cy="1188720"/>
          </a:xfrm>
        </p:spPr>
        <p:txBody>
          <a:bodyPr>
            <a:normAutofit/>
          </a:bodyPr>
          <a:lstStyle/>
          <a:p>
            <a:r>
              <a:rPr lang="it-IT" dirty="0"/>
              <a:t>Strumenti di potenziamento (</a:t>
            </a:r>
            <a:r>
              <a:rPr lang="it-IT" dirty="0" err="1"/>
              <a:t>copilot</a:t>
            </a:r>
            <a:r>
              <a:rPr lang="it-IT" dirty="0"/>
              <a:t>, </a:t>
            </a:r>
            <a:r>
              <a:rPr lang="it-IT" dirty="0" err="1"/>
              <a:t>bing</a:t>
            </a:r>
            <a:r>
              <a:rPr lang="it-IT" dirty="0"/>
              <a:t> ai)</a:t>
            </a:r>
          </a:p>
        </p:txBody>
      </p:sp>
      <p:sp>
        <p:nvSpPr>
          <p:cNvPr id="4" name="CasellaDiTesto 3">
            <a:extLst>
              <a:ext uri="{FF2B5EF4-FFF2-40B4-BE49-F238E27FC236}">
                <a16:creationId xmlns:a16="http://schemas.microsoft.com/office/drawing/2014/main" id="{830AA1AA-6F0A-97B8-244F-8C65961DCFC4}"/>
              </a:ext>
            </a:extLst>
          </p:cNvPr>
          <p:cNvSpPr txBox="1"/>
          <p:nvPr/>
        </p:nvSpPr>
        <p:spPr>
          <a:xfrm>
            <a:off x="2231136" y="2266682"/>
            <a:ext cx="7729728" cy="646331"/>
          </a:xfrm>
          <a:prstGeom prst="rect">
            <a:avLst/>
          </a:prstGeom>
          <a:noFill/>
        </p:spPr>
        <p:txBody>
          <a:bodyPr wrap="square" rtlCol="0">
            <a:spAutoFit/>
          </a:bodyPr>
          <a:lstStyle/>
          <a:p>
            <a:r>
              <a:rPr lang="it-IT" sz="3600" dirty="0"/>
              <a:t>COSA FANNO QUESTI STRUMENTI?</a:t>
            </a:r>
          </a:p>
        </p:txBody>
      </p:sp>
    </p:spTree>
    <p:extLst>
      <p:ext uri="{BB962C8B-B14F-4D97-AF65-F5344CB8AC3E}">
        <p14:creationId xmlns:p14="http://schemas.microsoft.com/office/powerpoint/2010/main" val="285297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0C2C79EA-4D68-0D6B-EDAC-8436D65719E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928A0A3-E7B6-1B81-9112-A104BC9ED960}"/>
              </a:ext>
            </a:extLst>
          </p:cNvPr>
          <p:cNvSpPr>
            <a:spLocks noGrp="1"/>
          </p:cNvSpPr>
          <p:nvPr>
            <p:ph type="title"/>
          </p:nvPr>
        </p:nvSpPr>
        <p:spPr>
          <a:xfrm>
            <a:off x="5445496" y="978776"/>
            <a:ext cx="5925310" cy="1174991"/>
          </a:xfrm>
        </p:spPr>
        <p:txBody>
          <a:bodyPr vert="horz" lIns="182880" tIns="182880" rIns="182880" bIns="182880" rtlCol="0" anchor="ctr">
            <a:normAutofit/>
          </a:bodyPr>
          <a:lstStyle/>
          <a:p>
            <a:r>
              <a:rPr lang="en-US" sz="2400"/>
              <a:t>Come riconosciamo un agente ai?</a:t>
            </a:r>
          </a:p>
        </p:txBody>
      </p:sp>
      <p:pic>
        <p:nvPicPr>
          <p:cNvPr id="3" name="Immagine 2" descr="Crea un'immagine che spiega il concetto di 'IL PROMPT PERFETTO' per un corso intermedio di intelligenza artificiale. L'immagine dovrebbe includere elementi visivi che rappresentano il contesto, i vincoli, il formato di ritorno e l'obiettivo di un prompt. Includi anche rappresentazioni visive degli strumenti di generazione di testi (gpt-3, gpt-4), immagini (dall-e), video (Synthesia, sora), traduzione e interpretazione linguistica (DeepL, google translate), e strumenti di potenziamento (copilot, bing ai). Utilizza uno stile moderno e tecnologico, con colori che richiamano l'innovazione e la tecnologia. Aggiungi icone o simboli che rappresentano risposte tempestive, assenza di empatia, dialoghi meccanici e risposte interrotte per riconoscere un agente AI.">
            <a:extLst>
              <a:ext uri="{FF2B5EF4-FFF2-40B4-BE49-F238E27FC236}">
                <a16:creationId xmlns:a16="http://schemas.microsoft.com/office/drawing/2014/main" id="{63D089C3-807F-7317-C0B6-05E697A15AF4}"/>
              </a:ext>
            </a:extLst>
          </p:cNvPr>
          <p:cNvPicPr>
            <a:picLocks noChangeAspect="1"/>
          </p:cNvPicPr>
          <p:nvPr/>
        </p:nvPicPr>
        <p:blipFill>
          <a:blip r:embed="rId3"/>
          <a:srcRect l="15686" r="16403"/>
          <a:stretch/>
        </p:blipFill>
        <p:spPr>
          <a:xfrm>
            <a:off x="20" y="10"/>
            <a:ext cx="4657325" cy="6857990"/>
          </a:xfrm>
          <a:prstGeom prst="rect">
            <a:avLst/>
          </a:prstGeom>
        </p:spPr>
      </p:pic>
      <p:sp>
        <p:nvSpPr>
          <p:cNvPr id="4" name="CasellaDiTesto 3">
            <a:extLst>
              <a:ext uri="{FF2B5EF4-FFF2-40B4-BE49-F238E27FC236}">
                <a16:creationId xmlns:a16="http://schemas.microsoft.com/office/drawing/2014/main" id="{3492E7C1-F885-AEF3-78E2-779891A1F57B}"/>
              </a:ext>
            </a:extLst>
          </p:cNvPr>
          <p:cNvSpPr txBox="1"/>
          <p:nvPr/>
        </p:nvSpPr>
        <p:spPr>
          <a:xfrm>
            <a:off x="5445496" y="2640692"/>
            <a:ext cx="5925310" cy="3255252"/>
          </a:xfrm>
          <a:prstGeom prst="rect">
            <a:avLst/>
          </a:prstGeom>
        </p:spPr>
        <p:txBody>
          <a:bodyPr vert="horz" lIns="91440" tIns="45720" rIns="91440" bIns="45720" rtlCol="0">
            <a:normAutofit/>
          </a:bodyPr>
          <a:lstStyle/>
          <a:p>
            <a:pPr marL="285750" indent="-285750" defTabSz="914400">
              <a:spcBef>
                <a:spcPts val="1000"/>
              </a:spcBef>
              <a:buClr>
                <a:schemeClr val="accent2"/>
              </a:buClr>
              <a:buFont typeface="Arial" panose="020B0604020202020204" pitchFamily="34" charset="0"/>
              <a:buChar char="•"/>
            </a:pPr>
            <a:r>
              <a:rPr lang="en-US" dirty="0" err="1">
                <a:solidFill>
                  <a:schemeClr val="tx1">
                    <a:lumMod val="85000"/>
                    <a:lumOff val="15000"/>
                  </a:schemeClr>
                </a:solidFill>
                <a:effectLst/>
              </a:rPr>
              <a:t>Risposte</a:t>
            </a:r>
            <a:r>
              <a:rPr lang="en-US" dirty="0">
                <a:solidFill>
                  <a:schemeClr val="tx1">
                    <a:lumMod val="85000"/>
                    <a:lumOff val="15000"/>
                  </a:schemeClr>
                </a:solidFill>
                <a:effectLst/>
              </a:rPr>
              <a:t> </a:t>
            </a:r>
            <a:r>
              <a:rPr lang="en-US" dirty="0" err="1">
                <a:solidFill>
                  <a:schemeClr val="tx1">
                    <a:lumMod val="85000"/>
                    <a:lumOff val="15000"/>
                  </a:schemeClr>
                </a:solidFill>
                <a:effectLst/>
              </a:rPr>
              <a:t>generalmente</a:t>
            </a:r>
            <a:r>
              <a:rPr lang="en-US" dirty="0">
                <a:solidFill>
                  <a:schemeClr val="tx1">
                    <a:lumMod val="85000"/>
                    <a:lumOff val="15000"/>
                  </a:schemeClr>
                </a:solidFill>
                <a:effectLst/>
              </a:rPr>
              <a:t> tempestive e </a:t>
            </a:r>
            <a:r>
              <a:rPr lang="en-US" dirty="0" err="1">
                <a:solidFill>
                  <a:schemeClr val="tx1">
                    <a:lumMod val="85000"/>
                    <a:lumOff val="15000"/>
                  </a:schemeClr>
                </a:solidFill>
                <a:effectLst/>
              </a:rPr>
              <a:t>prive</a:t>
            </a:r>
            <a:r>
              <a:rPr lang="en-US" dirty="0">
                <a:solidFill>
                  <a:schemeClr val="tx1">
                    <a:lumMod val="85000"/>
                    <a:lumOff val="15000"/>
                  </a:schemeClr>
                </a:solidFill>
                <a:effectLst/>
              </a:rPr>
              <a:t> di </a:t>
            </a:r>
            <a:r>
              <a:rPr lang="en-US" dirty="0" err="1">
                <a:solidFill>
                  <a:schemeClr val="tx1">
                    <a:lumMod val="85000"/>
                    <a:lumOff val="15000"/>
                  </a:schemeClr>
                </a:solidFill>
                <a:effectLst/>
              </a:rPr>
              <a:t>errori</a:t>
            </a:r>
            <a:endParaRPr lang="en-US" dirty="0">
              <a:solidFill>
                <a:schemeClr val="tx1">
                  <a:lumMod val="85000"/>
                  <a:lumOff val="15000"/>
                </a:schemeClr>
              </a:solidFill>
            </a:endParaRPr>
          </a:p>
          <a:p>
            <a:pPr marL="285750" indent="-28575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ffectLst/>
            </a:endParaRPr>
          </a:p>
          <a:p>
            <a:pPr marL="285750" indent="-28575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effectLst/>
              </a:rPr>
              <a:t>Assenza di </a:t>
            </a:r>
            <a:r>
              <a:rPr lang="en-US" dirty="0" err="1">
                <a:solidFill>
                  <a:schemeClr val="tx1">
                    <a:lumMod val="85000"/>
                    <a:lumOff val="15000"/>
                  </a:schemeClr>
                </a:solidFill>
                <a:effectLst/>
              </a:rPr>
              <a:t>empatia</a:t>
            </a:r>
            <a:r>
              <a:rPr lang="en-US" dirty="0">
                <a:solidFill>
                  <a:schemeClr val="tx1">
                    <a:lumMod val="85000"/>
                    <a:lumOff val="15000"/>
                  </a:schemeClr>
                </a:solidFill>
                <a:effectLst/>
              </a:rPr>
              <a:t> o di </a:t>
            </a:r>
            <a:r>
              <a:rPr lang="en-US" dirty="0" err="1">
                <a:solidFill>
                  <a:schemeClr val="tx1">
                    <a:lumMod val="85000"/>
                    <a:lumOff val="15000"/>
                  </a:schemeClr>
                </a:solidFill>
                <a:effectLst/>
              </a:rPr>
              <a:t>emozioni</a:t>
            </a:r>
            <a:r>
              <a:rPr lang="en-US" dirty="0">
                <a:solidFill>
                  <a:schemeClr val="tx1">
                    <a:lumMod val="85000"/>
                    <a:lumOff val="15000"/>
                  </a:schemeClr>
                </a:solidFill>
                <a:effectLst/>
              </a:rPr>
              <a:t> </a:t>
            </a:r>
            <a:r>
              <a:rPr lang="en-US" dirty="0" err="1">
                <a:solidFill>
                  <a:schemeClr val="tx1">
                    <a:lumMod val="85000"/>
                    <a:lumOff val="15000"/>
                  </a:schemeClr>
                </a:solidFill>
                <a:effectLst/>
              </a:rPr>
              <a:t>autentiche</a:t>
            </a:r>
            <a:endParaRPr lang="en-US" dirty="0">
              <a:solidFill>
                <a:schemeClr val="tx1">
                  <a:lumMod val="85000"/>
                  <a:lumOff val="15000"/>
                </a:schemeClr>
              </a:solidFill>
              <a:effectLst/>
            </a:endParaRPr>
          </a:p>
          <a:p>
            <a:pPr marL="285750" indent="-28575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ffectLst/>
            </a:endParaRPr>
          </a:p>
          <a:p>
            <a:pPr marL="285750" indent="-285750" defTabSz="914400">
              <a:spcBef>
                <a:spcPts val="1000"/>
              </a:spcBef>
              <a:buClr>
                <a:schemeClr val="accent2"/>
              </a:buClr>
              <a:buFont typeface="Arial" panose="020B0604020202020204" pitchFamily="34" charset="0"/>
              <a:buChar char="•"/>
            </a:pPr>
            <a:r>
              <a:rPr lang="en-US" dirty="0" err="1">
                <a:solidFill>
                  <a:schemeClr val="tx1">
                    <a:lumMod val="85000"/>
                    <a:lumOff val="15000"/>
                  </a:schemeClr>
                </a:solidFill>
                <a:effectLst/>
              </a:rPr>
              <a:t>Dialoghi</a:t>
            </a:r>
            <a:r>
              <a:rPr lang="en-US" dirty="0">
                <a:solidFill>
                  <a:schemeClr val="tx1">
                    <a:lumMod val="85000"/>
                    <a:lumOff val="15000"/>
                  </a:schemeClr>
                </a:solidFill>
                <a:effectLst/>
              </a:rPr>
              <a:t> </a:t>
            </a:r>
            <a:r>
              <a:rPr lang="en-US" dirty="0" err="1">
                <a:solidFill>
                  <a:schemeClr val="tx1">
                    <a:lumMod val="85000"/>
                    <a:lumOff val="15000"/>
                  </a:schemeClr>
                </a:solidFill>
                <a:effectLst/>
              </a:rPr>
              <a:t>che</a:t>
            </a:r>
            <a:r>
              <a:rPr lang="en-US" dirty="0">
                <a:solidFill>
                  <a:schemeClr val="tx1">
                    <a:lumMod val="85000"/>
                    <a:lumOff val="15000"/>
                  </a:schemeClr>
                </a:solidFill>
                <a:effectLst/>
              </a:rPr>
              <a:t> </a:t>
            </a:r>
            <a:r>
              <a:rPr lang="en-US" dirty="0" err="1">
                <a:solidFill>
                  <a:schemeClr val="tx1">
                    <a:lumMod val="85000"/>
                    <a:lumOff val="15000"/>
                  </a:schemeClr>
                </a:solidFill>
                <a:effectLst/>
              </a:rPr>
              <a:t>appaiono</a:t>
            </a:r>
            <a:r>
              <a:rPr lang="en-US" dirty="0">
                <a:solidFill>
                  <a:schemeClr val="tx1">
                    <a:lumMod val="85000"/>
                    <a:lumOff val="15000"/>
                  </a:schemeClr>
                </a:solidFill>
                <a:effectLst/>
              </a:rPr>
              <a:t> "</a:t>
            </a:r>
            <a:r>
              <a:rPr lang="en-US" dirty="0" err="1">
                <a:solidFill>
                  <a:schemeClr val="tx1">
                    <a:lumMod val="85000"/>
                    <a:lumOff val="15000"/>
                  </a:schemeClr>
                </a:solidFill>
                <a:effectLst/>
              </a:rPr>
              <a:t>meccanici</a:t>
            </a:r>
            <a:r>
              <a:rPr lang="en-US" dirty="0">
                <a:solidFill>
                  <a:schemeClr val="tx1">
                    <a:lumMod val="85000"/>
                    <a:lumOff val="15000"/>
                  </a:schemeClr>
                </a:solidFill>
                <a:effectLst/>
              </a:rPr>
              <a:t>" o </a:t>
            </a:r>
            <a:r>
              <a:rPr lang="en-US" dirty="0" err="1">
                <a:solidFill>
                  <a:schemeClr val="tx1">
                    <a:lumMod val="85000"/>
                    <a:lumOff val="15000"/>
                  </a:schemeClr>
                </a:solidFill>
                <a:effectLst/>
              </a:rPr>
              <a:t>uniformi</a:t>
            </a:r>
            <a:endParaRPr lang="en-US" dirty="0">
              <a:solidFill>
                <a:schemeClr val="tx1">
                  <a:lumMod val="85000"/>
                  <a:lumOff val="15000"/>
                </a:schemeClr>
              </a:solidFill>
              <a:effectLst/>
            </a:endParaRPr>
          </a:p>
          <a:p>
            <a:pPr marL="285750" indent="-28575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ffectLst/>
            </a:endParaRPr>
          </a:p>
          <a:p>
            <a:pPr marL="285750" indent="-28575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effectLst/>
              </a:rPr>
              <a:t>A volte le </a:t>
            </a:r>
            <a:r>
              <a:rPr lang="en-US" dirty="0" err="1">
                <a:solidFill>
                  <a:schemeClr val="tx1">
                    <a:lumMod val="85000"/>
                    <a:lumOff val="15000"/>
                  </a:schemeClr>
                </a:solidFill>
                <a:effectLst/>
              </a:rPr>
              <a:t>risposte</a:t>
            </a:r>
            <a:r>
              <a:rPr lang="en-US" dirty="0">
                <a:solidFill>
                  <a:schemeClr val="tx1">
                    <a:lumMod val="85000"/>
                    <a:lumOff val="15000"/>
                  </a:schemeClr>
                </a:solidFill>
                <a:effectLst/>
              </a:rPr>
              <a:t> </a:t>
            </a:r>
            <a:r>
              <a:rPr lang="en-US" dirty="0" err="1">
                <a:solidFill>
                  <a:schemeClr val="tx1">
                    <a:lumMod val="85000"/>
                    <a:lumOff val="15000"/>
                  </a:schemeClr>
                </a:solidFill>
                <a:effectLst/>
              </a:rPr>
              <a:t>si</a:t>
            </a:r>
            <a:r>
              <a:rPr lang="en-US" dirty="0">
                <a:solidFill>
                  <a:schemeClr val="tx1">
                    <a:lumMod val="85000"/>
                    <a:lumOff val="15000"/>
                  </a:schemeClr>
                </a:solidFill>
                <a:effectLst/>
              </a:rPr>
              <a:t> </a:t>
            </a:r>
            <a:r>
              <a:rPr lang="en-US" dirty="0" err="1">
                <a:solidFill>
                  <a:schemeClr val="tx1">
                    <a:lumMod val="85000"/>
                    <a:lumOff val="15000"/>
                  </a:schemeClr>
                </a:solidFill>
                <a:effectLst/>
              </a:rPr>
              <a:t>interrompono</a:t>
            </a:r>
            <a:r>
              <a:rPr lang="en-US" dirty="0">
                <a:solidFill>
                  <a:schemeClr val="tx1">
                    <a:lumMod val="85000"/>
                    <a:lumOff val="15000"/>
                  </a:schemeClr>
                </a:solidFill>
                <a:effectLst/>
              </a:rPr>
              <a:t> senza alcuna </a:t>
            </a:r>
            <a:r>
              <a:rPr lang="en-US" dirty="0" err="1">
                <a:solidFill>
                  <a:schemeClr val="tx1">
                    <a:lumMod val="85000"/>
                    <a:lumOff val="15000"/>
                  </a:schemeClr>
                </a:solidFill>
                <a:effectLst/>
              </a:rPr>
              <a:t>spiegazione</a:t>
            </a:r>
            <a:endParaRPr lang="en-US" dirty="0">
              <a:solidFill>
                <a:schemeClr val="tx1">
                  <a:lumMod val="85000"/>
                  <a:lumOff val="15000"/>
                </a:schemeClr>
              </a:solidFill>
            </a:endParaRPr>
          </a:p>
        </p:txBody>
      </p:sp>
    </p:spTree>
    <p:extLst>
      <p:ext uri="{BB962C8B-B14F-4D97-AF65-F5344CB8AC3E}">
        <p14:creationId xmlns:p14="http://schemas.microsoft.com/office/powerpoint/2010/main" val="275685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50" name="Picture 2" descr="What is AI Testing? | BrowserStack">
            <a:extLst>
              <a:ext uri="{FF2B5EF4-FFF2-40B4-BE49-F238E27FC236}">
                <a16:creationId xmlns:a16="http://schemas.microsoft.com/office/drawing/2014/main" id="{39034412-CA79-CE98-640C-4B8BFB5EC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886" b="14621"/>
          <a:stretch/>
        </p:blipFill>
        <p:spPr bwMode="auto">
          <a:xfrm>
            <a:off x="20" y="10"/>
            <a:ext cx="12191980" cy="457199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2FE898D2-8956-FE5B-924F-28105F33AA99}"/>
              </a:ext>
            </a:extLst>
          </p:cNvPr>
          <p:cNvSpPr>
            <a:spLocks noGrp="1"/>
          </p:cNvSpPr>
          <p:nvPr>
            <p:ph type="title"/>
          </p:nvPr>
        </p:nvSpPr>
        <p:spPr>
          <a:xfrm>
            <a:off x="1600200" y="3753529"/>
            <a:ext cx="8991600" cy="1645759"/>
          </a:xfrm>
        </p:spPr>
        <p:txBody>
          <a:bodyPr vert="horz" lIns="274320" tIns="182880" rIns="274320" bIns="182880" rtlCol="0" anchor="ctr" anchorCtr="1">
            <a:normAutofit/>
          </a:bodyPr>
          <a:lstStyle/>
          <a:p>
            <a:r>
              <a:rPr lang="en-US" sz="3800" dirty="0"/>
              <a:t>FINE</a:t>
            </a:r>
          </a:p>
        </p:txBody>
      </p:sp>
    </p:spTree>
    <p:extLst>
      <p:ext uri="{BB962C8B-B14F-4D97-AF65-F5344CB8AC3E}">
        <p14:creationId xmlns:p14="http://schemas.microsoft.com/office/powerpoint/2010/main" val="612047498"/>
      </p:ext>
    </p:extLst>
  </p:cSld>
  <p:clrMapOvr>
    <a:masterClrMapping/>
  </p:clrMapOvr>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Pacco</Template>
  <TotalTime>3164</TotalTime>
  <Words>1238</Words>
  <Application>Microsoft Macintosh PowerPoint</Application>
  <PresentationFormat>Widescreen</PresentationFormat>
  <Paragraphs>130</Paragraphs>
  <Slides>9</Slides>
  <Notes>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Aptos</vt:lpstr>
      <vt:lpstr>Arial</vt:lpstr>
      <vt:lpstr>Gill Sans MT</vt:lpstr>
      <vt:lpstr>Pacco</vt:lpstr>
      <vt:lpstr>CORSO INTERMEDIO INTELLIGENZA ARTIFICIALE</vt:lpstr>
      <vt:lpstr>IL PROMPT PERFETTO</vt:lpstr>
      <vt:lpstr>Generazione di testi (gpt-3, gpt-4)</vt:lpstr>
      <vt:lpstr>Generazione di immagini (dall-e)</vt:lpstr>
      <vt:lpstr>Generazione di Video (Synthesia, sora)</vt:lpstr>
      <vt:lpstr>Traduzione e Interpretazione Linguistica  (DeepL, google translate)</vt:lpstr>
      <vt:lpstr>Strumenti di potenziamento (copilot, bing ai)</vt:lpstr>
      <vt:lpstr>Come riconosciamo un agente ai?</vt:lpstr>
      <vt:lpstr>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Massimo Giaccone</dc:creator>
  <cp:lastModifiedBy>Massimo Giaccone</cp:lastModifiedBy>
  <cp:revision>9</cp:revision>
  <dcterms:created xsi:type="dcterms:W3CDTF">2025-03-08T22:36:49Z</dcterms:created>
  <dcterms:modified xsi:type="dcterms:W3CDTF">2025-03-18T18:01:41Z</dcterms:modified>
</cp:coreProperties>
</file>