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72" r:id="rId3"/>
    <p:sldId id="269" r:id="rId4"/>
    <p:sldId id="273" r:id="rId5"/>
    <p:sldId id="274" r:id="rId6"/>
    <p:sldId id="276" r:id="rId7"/>
    <p:sldId id="277" r:id="rId8"/>
    <p:sldId id="284" r:id="rId9"/>
    <p:sldId id="285" r:id="rId10"/>
    <p:sldId id="287" r:id="rId11"/>
    <p:sldId id="286" r:id="rId12"/>
    <p:sldId id="281" r:id="rId13"/>
    <p:sldId id="288" r:id="rId14"/>
    <p:sldId id="28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5"/>
    <p:restoredTop sz="78034"/>
  </p:normalViewPr>
  <p:slideViewPr>
    <p:cSldViewPr snapToGrid="0">
      <p:cViewPr varScale="1">
        <p:scale>
          <a:sx n="138" d="100"/>
          <a:sy n="138" d="100"/>
        </p:scale>
        <p:origin x="2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BC86-98F9-4949-8BE4-C7C919364D46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282C-AFBD-3442-98D4-4F965B56B5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35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8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9D2A9-017F-49B1-0771-50F22A862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28F091-5468-68A4-5CBA-93D063985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847B63-0E0D-F4A8-9406-8DB2606C8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b="1" dirty="0"/>
              <a:t>Testo da raccontare:</a:t>
            </a:r>
            <a:r>
              <a:rPr lang="it-IT" dirty="0"/>
              <a:t> Ottimizzare i file prima di condividerli non è solo una buona abitudine, è spesso una necessità. 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I formati digitali influenzano direttamente la qualità, la compatibilità e il peso dei file, e questo può incidere sulla velocità di caricamento, la facilità di accesso e perfino sull’esperienza utente di chi riceve il file.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Ad esempio, per le immagini è importante sapere che i file JPEG sono più leggeri e ideali per fotografie da condividere o caricare online rapidamente, mentre i file PNG, più pesanti, sono perfetti per grafiche con trasparenze o dettagli più fini. I file SVG invece sono vettoriali, quindi ideali per loghi o icone che devono mantenere qualità anche se ridimensionati.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Quando si parla di documenti, i PDF sono il formato più universale per la lettura: un curriculum in PDF mantiene la sua impaginazione su qualsiasi dispositivo. Se invece vogliamo che qualcuno possa modificare il file, allora conviene inviarlo in formato Word (DOCX) o Google Docs.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Per i video, il formato MP4 è il più compatibile con ogni tipo di dispositivo, mentre altri formati come MOV offrono maggiore qualità ma sono più pesanti e meno supportati.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None/>
            </a:pPr>
            <a:r>
              <a:rPr lang="it-IT" b="1" dirty="0"/>
              <a:t>Compressione dei file:</a:t>
            </a:r>
            <a:r>
              <a:rPr lang="it-IT" dirty="0"/>
              <a:t> I file troppo pesanti, specialmente immagini e video, vanno compressi. Ma attenzione: comprimere non significa perdere qualità. Con gli strumenti giusti, si può alleggerire il peso del file mantenendo una resa ottimale. Questo è fondamentale se dobbiamo inviare il file via e-mail, caricarlo su una piattaforma con limiti di dimensioni o condividerlo con connessioni lente.</a:t>
            </a:r>
          </a:p>
          <a:p>
            <a:pPr>
              <a:buNone/>
            </a:pPr>
            <a:endParaRPr lang="it-IT" b="1" dirty="0"/>
          </a:p>
          <a:p>
            <a:pPr>
              <a:buNone/>
            </a:pPr>
            <a:r>
              <a:rPr lang="it-IT" b="1" dirty="0"/>
              <a:t>Spunto AI:</a:t>
            </a:r>
            <a:r>
              <a:rPr lang="it-IT" dirty="0"/>
              <a:t> Esistono strumenti che usano l’intelligenza artificiale per ottimizzare i file in automatico. </a:t>
            </a:r>
            <a:r>
              <a:rPr lang="it-IT" dirty="0" err="1"/>
              <a:t>TinyPNG</a:t>
            </a:r>
            <a:r>
              <a:rPr lang="it-IT" dirty="0"/>
              <a:t> e </a:t>
            </a:r>
            <a:r>
              <a:rPr lang="it-IT" dirty="0" err="1"/>
              <a:t>CompressJPEG</a:t>
            </a:r>
            <a:r>
              <a:rPr lang="it-IT" dirty="0"/>
              <a:t>, ad esempio, comprimono immagini riducendo il peso fino al 70% senza perdita visibile di qualità. </a:t>
            </a:r>
            <a:r>
              <a:rPr lang="it-IT" dirty="0" err="1"/>
              <a:t>Descript</a:t>
            </a:r>
            <a:r>
              <a:rPr lang="it-IT" dirty="0"/>
              <a:t> è uno strumento AI molto usato nel podcasting e nella creazione di video: non solo comprime, ma permette di modificare, tagliare e generare sottotitoli automaticamente.</a:t>
            </a:r>
          </a:p>
          <a:p>
            <a:pPr>
              <a:buNone/>
            </a:pPr>
            <a:r>
              <a:rPr lang="it-IT" dirty="0"/>
              <a:t>Anche Adobe Premiere, </a:t>
            </a:r>
            <a:r>
              <a:rPr lang="it-IT" dirty="0" err="1"/>
              <a:t>Canva</a:t>
            </a:r>
            <a:r>
              <a:rPr lang="it-IT" dirty="0"/>
              <a:t>, </a:t>
            </a:r>
            <a:r>
              <a:rPr lang="it-IT" dirty="0" err="1"/>
              <a:t>Kapwing</a:t>
            </a:r>
            <a:r>
              <a:rPr lang="it-IT" dirty="0"/>
              <a:t> e Clipchamp integrano strumenti AI per ottimizzare i video per il web, suggerendo risoluzioni ideali, tagli rapidi e formati adatti a ogni piattaforma (Instagram, TikTok, YouTube).</a:t>
            </a:r>
          </a:p>
          <a:p>
            <a:pPr>
              <a:buNone/>
            </a:pPr>
            <a:endParaRPr lang="it-IT" b="1" dirty="0"/>
          </a:p>
          <a:p>
            <a:pPr>
              <a:buNone/>
            </a:pPr>
            <a:r>
              <a:rPr lang="it-IT" b="1" dirty="0"/>
              <a:t>Domande per gli studenti: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"Qual è stato il file più pesante che avete mai cercato di inviare? Cosa avreste potuto fare per facilitarne la condivisione?"</a:t>
            </a:r>
          </a:p>
          <a:p>
            <a:pPr>
              <a:buNone/>
            </a:pPr>
            <a:r>
              <a:rPr lang="it-IT" b="1" dirty="0"/>
              <a:t>Domanda per discutere sull'AI: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"L’AI che comprime e ottimizza i file potrebbe anche decidere cosa conservare e cosa scartare? Vi fidate?"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37186E-6184-FABC-4A82-8F9C0B318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41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384F-DD1F-50F9-6866-3B8661039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432F75E-6C7D-6AC0-EF7A-B284FEBA4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8F809B-2307-CC03-F305-6739681D6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Gestire la privacy sui social è fondamentale, sia per la nostra sicurezza digitale che per la reputazione personale e professionale. Ogni piattaforma offre strumenti diversi, ma spesso sottovalutiamo l'importanza di saperli usare. Su </a:t>
            </a:r>
            <a:r>
              <a:rPr lang="it-IT" b="1" dirty="0"/>
              <a:t>Facebook</a:t>
            </a:r>
            <a:r>
              <a:rPr lang="it-IT" dirty="0"/>
              <a:t>, possiamo decidere chi vede i nostri post: pubblico, amici, amici selezionati, o solo io. Possiamo creare </a:t>
            </a:r>
            <a:r>
              <a:rPr lang="it-IT" b="1" dirty="0"/>
              <a:t>liste personalizzate di amici</a:t>
            </a:r>
            <a:r>
              <a:rPr lang="it-IT" dirty="0"/>
              <a:t> per segmentare i contenuti, e controllare chi può commentare, taggare, o vedere la nostra lista amici. È anche possibile </a:t>
            </a:r>
            <a:r>
              <a:rPr lang="it-IT" b="1" dirty="0"/>
              <a:t>approvare manualmente i tag</a:t>
            </a:r>
            <a:r>
              <a:rPr lang="it-IT" dirty="0"/>
              <a:t> prima che siano visibili sul profilo.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Su </a:t>
            </a:r>
            <a:r>
              <a:rPr lang="it-IT" b="1" dirty="0"/>
              <a:t>Instagram</a:t>
            </a:r>
            <a:r>
              <a:rPr lang="it-IT" dirty="0"/>
              <a:t>, è possibile rendere l’account privato, cioè visibile solo ai follower approvati. Si può anche limitare chi può rispondere alle storie, chi può menzionarti nei post o mandarti messaggi diretti. Esistono strumenti per </a:t>
            </a:r>
            <a:r>
              <a:rPr lang="it-IT" b="1" dirty="0"/>
              <a:t>nascondere storie da utenti specifici</a:t>
            </a:r>
            <a:r>
              <a:rPr lang="it-IT" dirty="0"/>
              <a:t> e controlli su chi può vedere le interazioni con altri contenuti (like, commenti).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Su </a:t>
            </a:r>
            <a:r>
              <a:rPr lang="it-IT" b="1" dirty="0"/>
              <a:t>LinkedIn</a:t>
            </a:r>
            <a:r>
              <a:rPr lang="it-IT" dirty="0"/>
              <a:t>, piattaforma professionale, la privacy assume una forma più orientata alla </a:t>
            </a:r>
            <a:r>
              <a:rPr lang="it-IT" b="1" dirty="0"/>
              <a:t>gestione della reputazione lavorativa</a:t>
            </a:r>
            <a:r>
              <a:rPr lang="it-IT" dirty="0"/>
              <a:t>. Si può scegliere se rendere il profilo visibile a tutti o solo ai propri collegamenti. Quando pubblichiamo un contenuto, possiamo limitarne la visibilità solo ai contatti di primo livello. È anche possibile nascondere la lista dei propri collegamenti, disattivare la notifica delle modifiche al profilo e impedire che altri vedano quali profili abbiamo visitato.</a:t>
            </a:r>
          </a:p>
          <a:p>
            <a:pPr>
              <a:buNone/>
            </a:pPr>
            <a:r>
              <a:rPr lang="it-IT" dirty="0"/>
              <a:t>Gestire bene queste impostazioni significa </a:t>
            </a:r>
            <a:r>
              <a:rPr lang="it-IT" b="1" dirty="0"/>
              <a:t>decidere consapevolmente cosa vogliamo mostrare e a chi</a:t>
            </a:r>
            <a:r>
              <a:rPr lang="it-IT" dirty="0"/>
              <a:t>. È un atto di cura verso la propria identità digitale.</a:t>
            </a:r>
          </a:p>
          <a:p>
            <a:pPr>
              <a:buNone/>
            </a:pPr>
            <a:endParaRPr lang="it-IT" b="1" dirty="0"/>
          </a:p>
          <a:p>
            <a:pPr>
              <a:buNone/>
            </a:pPr>
            <a:r>
              <a:rPr lang="it-IT" b="1" dirty="0"/>
              <a:t>Attenzione anche alla geolocalizzazione</a:t>
            </a:r>
            <a:r>
              <a:rPr lang="it-IT" dirty="0"/>
              <a:t>: spesso le app social includono, in automatico, dati sulla posizione nei post o nelle foto. Disattivare la geolocalizzazione o rimuovere le informazioni di posizione da contenuti pubblici è una buona pratica per evitare rischi.</a:t>
            </a:r>
          </a:p>
          <a:p>
            <a:pPr>
              <a:buNone/>
            </a:pPr>
            <a:endParaRPr lang="it-IT" b="1" dirty="0"/>
          </a:p>
          <a:p>
            <a:pPr>
              <a:buNone/>
            </a:pPr>
            <a:r>
              <a:rPr lang="it-IT" b="1" dirty="0"/>
              <a:t>Anche le foto di gruppo possono essere un problema</a:t>
            </a:r>
            <a:r>
              <a:rPr lang="it-IT" dirty="0"/>
              <a:t>, se non tutti i soggetti sono d’accordo a essere pubblicati. È buona norma chiedere sempre il consenso prima di condividere contenuti che coinvolgono altre persone.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b="1" dirty="0"/>
              <a:t>Spunto AI:</a:t>
            </a:r>
            <a:r>
              <a:rPr lang="it-IT" dirty="0"/>
              <a:t> Oggi l’AI entra anche in questo ambito. Gli algoritmi di piattaforme come Facebook, Instagram e TikTok analizzano i contenuti e il comportamento degli utenti per suggerire: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chi taggare automaticamente,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chi potrebbe essere interessato a un nostro contenuto,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se un contenuto viola le linee guida (es. immagini inappropriate o post potenzialmente pericolosi).</a:t>
            </a:r>
          </a:p>
          <a:p>
            <a:pPr>
              <a:buNone/>
            </a:pPr>
            <a:r>
              <a:rPr lang="it-IT" dirty="0"/>
              <a:t>Inoltre, l’AI può anche aiutare nella </a:t>
            </a:r>
            <a:r>
              <a:rPr lang="it-IT" b="1" dirty="0"/>
              <a:t>moderazione automatica dei commenti</a:t>
            </a:r>
            <a:r>
              <a:rPr lang="it-IT" dirty="0"/>
              <a:t>, segnalando linguaggio offensivo, spam o hate speech, prima ancora che l’utente lo legga.</a:t>
            </a:r>
          </a:p>
          <a:p>
            <a:pPr>
              <a:buNone/>
            </a:pPr>
            <a:r>
              <a:rPr lang="it-IT" b="1" dirty="0"/>
              <a:t>Domanda da proporre agli studenti: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"Vi è mai capitato di pubblicare qualcosa di cui poi vi siete pentiti? Quale impostazione avreste potuto usare per evitarlo?"</a:t>
            </a:r>
          </a:p>
          <a:p>
            <a:pPr>
              <a:buNone/>
            </a:pPr>
            <a:r>
              <a:rPr lang="it-IT" b="1" dirty="0"/>
              <a:t>Attività pratica suggerita: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Far esplorare agli studenti le impostazioni privacy del loro account preferito e fargli descrivere almeno due modifiche che possono fare per migliorare la propria sicurezza digitale.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"L’AI può davvero aiutarci a proteggere la nostra privacy… o potrebbe anche metterla a rischio se non viene controllata?"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21A698-E8CD-BD35-D58A-6F8711721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03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F9C34-0858-5B87-0C54-D155348E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86051C-2BBC-9ADD-7FA9-A1691A3E5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D6C6D29-4235-86E8-1319-126586AD5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Proteggere i propri account e dispositivi è una priorità assoluta nel mondo digitale. Una semplice password non basta più: bisogna adottare </a:t>
            </a:r>
            <a:r>
              <a:rPr lang="it-IT" b="1" dirty="0"/>
              <a:t>misure di sicurezza avanzate</a:t>
            </a:r>
            <a:r>
              <a:rPr lang="it-IT" dirty="0"/>
              <a:t>. La prima difesa è avere password robuste: lunghe, complesse e diverse per ogni servizio. Ma anche questo non è sufficiente se non si adottano pratiche come l’autenticazione a due fattori (2FA).</a:t>
            </a:r>
          </a:p>
          <a:p>
            <a:pPr>
              <a:buNone/>
            </a:pPr>
            <a:r>
              <a:rPr lang="it-IT" dirty="0"/>
              <a:t>La </a:t>
            </a:r>
            <a:r>
              <a:rPr lang="it-IT" b="1" dirty="0"/>
              <a:t>2FA</a:t>
            </a:r>
            <a:r>
              <a:rPr lang="it-IT" dirty="0"/>
              <a:t> aggiunge un secondo livello di protezione: dopo aver inserito la password, ricevi un codice sul telefono o usi </a:t>
            </a:r>
            <a:r>
              <a:rPr lang="it-IT" dirty="0" err="1"/>
              <a:t>un'app</a:t>
            </a:r>
            <a:r>
              <a:rPr lang="it-IT" dirty="0"/>
              <a:t> di autenticazione (come Google </a:t>
            </a:r>
            <a:r>
              <a:rPr lang="it-IT" dirty="0" err="1"/>
              <a:t>Authenticator</a:t>
            </a:r>
            <a:r>
              <a:rPr lang="it-IT" dirty="0"/>
              <a:t> o Microsoft </a:t>
            </a:r>
            <a:r>
              <a:rPr lang="it-IT" dirty="0" err="1"/>
              <a:t>Authenticator</a:t>
            </a:r>
            <a:r>
              <a:rPr lang="it-IT" dirty="0"/>
              <a:t>). Questo significa che anche se qualcuno scopre la tua password, non potrà accedere senza il tuo secondo dispositivo.</a:t>
            </a:r>
          </a:p>
          <a:p>
            <a:pPr>
              <a:buNone/>
            </a:pPr>
            <a:endParaRPr lang="it-IT" b="1" dirty="0"/>
          </a:p>
          <a:p>
            <a:pPr>
              <a:buNone/>
            </a:pPr>
            <a:r>
              <a:rPr lang="it-IT" b="1" dirty="0"/>
              <a:t>Esempio pratico:</a:t>
            </a:r>
            <a:r>
              <a:rPr lang="it-IT" dirty="0"/>
              <a:t> accedi al tuo account email da un nuovo dispositivo: il sistema ti chiederà non solo la password, ma anche un codice temporaneo sul tuo cellulare.</a:t>
            </a:r>
          </a:p>
          <a:p>
            <a:pPr>
              <a:buNone/>
            </a:pPr>
            <a:r>
              <a:rPr lang="it-IT" dirty="0"/>
              <a:t>Inoltre, è fondamentale </a:t>
            </a:r>
            <a:r>
              <a:rPr lang="it-IT" b="1" dirty="0"/>
              <a:t>tenere aggiornati i dispositivi</a:t>
            </a:r>
            <a:r>
              <a:rPr lang="it-IT" dirty="0"/>
              <a:t>, usare antivirus e bloccare l’accesso automatico in caso di inattività. I dispositivi mobili possono essere configurati per richiedere l’impronta digitale o il riconoscimento facciale.</a:t>
            </a:r>
          </a:p>
          <a:p>
            <a:pPr>
              <a:buNone/>
            </a:pPr>
            <a:endParaRPr lang="it-IT" b="1" dirty="0"/>
          </a:p>
          <a:p>
            <a:pPr>
              <a:buNone/>
            </a:pPr>
            <a:r>
              <a:rPr lang="it-IT" b="1" dirty="0"/>
              <a:t>Spunto AI:</a:t>
            </a:r>
            <a:r>
              <a:rPr lang="it-IT" dirty="0"/>
              <a:t> Sempre più piattaforme usano l’intelligenza artificiale per: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riconoscere accessi insoliti (es. un login dalla Cina mentre sei in Italia);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bloccare comportamenti sospetti;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suggerire all’utente di cambiare password se rilevata in un leak online.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b="1" dirty="0"/>
              <a:t>Domanda per discutere sull'AI: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"Può l’intelligenza artificiale anticipare tentativi di accesso sospetti meglio di un essere umano?"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DCB0BE-C76A-3BCA-5D04-5BB0682E3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251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BBB3A-6751-E364-B271-3634BBB6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B26FFA-5D38-0C1D-1158-D476B4CA1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E378234-038E-40BE-02CA-CCB37075C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Non tutti i dati sono uguali. Alcuni sono pubblici (es. un post su un blog), altri estremamente sensibili (es. dati sanitari o bancari). È fondamentale configurare </a:t>
            </a:r>
            <a:r>
              <a:rPr lang="it-IT" b="1" dirty="0"/>
              <a:t>gli accessi a software e applicazioni in base alla tipologia di dati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dirty="0"/>
              <a:t>Nel cloud, possiamo differenziare gli accessi tra lettura, modifica o gestione. Ma anche nei software locali o nei sistemi interni aziendali, è importante che ogni utente abbia accesso solo a ciò che gli serve davvero. Questo principio si chiama </a:t>
            </a:r>
            <a:r>
              <a:rPr lang="it-IT" b="1" dirty="0"/>
              <a:t>“minimo privilegio”</a:t>
            </a:r>
            <a:r>
              <a:rPr lang="it-IT" dirty="0"/>
              <a:t>: meno accessi = meno rischi.</a:t>
            </a:r>
          </a:p>
          <a:p>
            <a:pPr>
              <a:buNone/>
            </a:pPr>
            <a:r>
              <a:rPr lang="it-IT" b="1" dirty="0"/>
              <a:t>Esempio pratico:</a:t>
            </a:r>
            <a:r>
              <a:rPr lang="it-IT" dirty="0"/>
              <a:t> In una scuola digitale, un docente può accedere ai voti degli studenti della sua classe, ma non a quelli dell’intera scuola. In un’azienda, un impiegato può vedere solo i file del suo reparto.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L’AI oggi può: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analizzare il comportamento degli utenti e </a:t>
            </a:r>
            <a:r>
              <a:rPr lang="it-IT" b="1" dirty="0"/>
              <a:t>suggerire revoche di accessi inutilizzati</a:t>
            </a:r>
            <a:r>
              <a:rPr lang="it-I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classificare automaticamente i documenti</a:t>
            </a:r>
            <a:r>
              <a:rPr lang="it-IT" dirty="0"/>
              <a:t> in base al contenuto (es. riservato, interno, pubblico);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bloccare l’invio di dati sensibili</a:t>
            </a:r>
            <a:r>
              <a:rPr lang="it-IT" dirty="0"/>
              <a:t> via email o su canali non autorizzati.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In sintesi, la sicurezza digitale non è solo tecnica: è una responsabilità quotidiana, e l’AI può diventare un valido alleato se usata con consapevolezza.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b="1" dirty="0"/>
              <a:t>Domanda per discutere sull'AI: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"L’AI può aiutarci a capire quali dati sono più sensibili e proteggerli in modo automatico?"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08FD30-CB0D-7CC0-7930-9E6105AC4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220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68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EFFFB-79F4-86CD-3341-6DB31235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BAFAA5-B095-46BB-363F-88840BB0E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C9B29D-007A-71B8-CC63-B1DFCD711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965D5A-F9D4-DED4-5883-8291CEF50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87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Il facilitatore online è una figura chiave nei gruppi virtuali. Il suo compito non è solo quello di "gestire" ma di favorire una comunicazione fluida, rispettosa e produttiva tra i partecipanti. Il facilitatore crea un ambiente dove tutti si sentono liberi di esprimersi, evitando discriminazioni o esclusioni. Sul piano etico, ha il dovere di vigilare affinché il gruppo sia inclusivo, proteggere da abusi o comportamenti tossici e risolvere conflitti in modo equilibrato.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Oltre ai contesti di collaborazione digitale, la </a:t>
            </a:r>
            <a:r>
              <a:rPr lang="it-IT" b="1" dirty="0"/>
              <a:t>facilitazione digitale</a:t>
            </a:r>
            <a:r>
              <a:rPr lang="it-IT" dirty="0"/>
              <a:t> è anche un servizio pubblico messo a disposizione dei cittadini, spesso all'interno delle biblioteche. Ha l'obiettivo di </a:t>
            </a:r>
            <a:r>
              <a:rPr lang="it-IT" b="1" dirty="0"/>
              <a:t>promuovere l’apprendimento delle competenze digitali di base</a:t>
            </a:r>
            <a:r>
              <a:rPr lang="it-IT" dirty="0"/>
              <a:t>, come inviare una mail, cercare un’informazione, compilare un modulo o accedere a un servizio online. Si tratta di un </a:t>
            </a:r>
            <a:r>
              <a:rPr lang="it-IT" b="1" dirty="0"/>
              <a:t>supporto individuale</a:t>
            </a:r>
            <a:r>
              <a:rPr lang="it-IT" dirty="0"/>
              <a:t> che può adattarsi alle esigenze specifiche di ogni persona.</a:t>
            </a:r>
          </a:p>
          <a:p>
            <a:pPr>
              <a:buNone/>
            </a:pPr>
            <a:r>
              <a:rPr lang="it-IT" dirty="0"/>
              <a:t>Questo servizio è attuato in modo diverso da territorio a territorio, variando per modalità di prenotazione, tipo di assistenza, orari e disponibilità tecnologica. In genere si svolge in forma di "navigazione assistita", dove il facilitatore supporta direttamente l’utente o piccoli gruppi in base alle loro necessità.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b="1" dirty="0"/>
              <a:t>Chi è il facilitatore digitale?</a:t>
            </a:r>
            <a:r>
              <a:rPr lang="it-IT" dirty="0"/>
              <a:t> È una persona che </a:t>
            </a:r>
            <a:r>
              <a:rPr lang="it-IT" b="1" dirty="0"/>
              <a:t>mette le sue competenze digitali al servizio della comunità</a:t>
            </a:r>
            <a:r>
              <a:rPr lang="it-IT" dirty="0"/>
              <a:t>. Può essere un dipendente pubblico, un volontario, uno studente in alternanza scuola-lavoro o un partecipante al servizio civile. Opera spesso in biblioteche, centri culturali o spazi civici e accompagna i cittadini in un </a:t>
            </a:r>
            <a:r>
              <a:rPr lang="it-IT" b="1" dirty="0"/>
              <a:t>percorso continuo di apprendimento digitale</a:t>
            </a:r>
            <a:r>
              <a:rPr lang="it-IT" dirty="0"/>
              <a:t>, adattando ogni intervento al livello e agli interessi dell’utente.</a:t>
            </a:r>
          </a:p>
          <a:p>
            <a:pPr>
              <a:buNone/>
            </a:pPr>
            <a:r>
              <a:rPr lang="it-IT" dirty="0"/>
              <a:t>Le sue attività includono: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Supporto individuale</a:t>
            </a:r>
            <a:r>
              <a:rPr lang="it-IT" dirty="0"/>
              <a:t>: per risolvere dubbi pratici sull'uso di internet o dei dispositivi;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Micro-corsi</a:t>
            </a:r>
            <a:r>
              <a:rPr lang="it-IT" dirty="0"/>
              <a:t> informali (es. sull'uso dello smartphone);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Animazione digitale</a:t>
            </a:r>
            <a:r>
              <a:rPr lang="it-IT" dirty="0"/>
              <a:t>: partecipazione a eventi, laboratori e iniziative culturali per l'inclusione digitale.</a:t>
            </a:r>
          </a:p>
          <a:p>
            <a:pPr>
              <a:buNone/>
            </a:pPr>
            <a:r>
              <a:rPr lang="it-IT" dirty="0"/>
              <a:t>I facilitatori sono spesso formati attraverso progetti come </a:t>
            </a:r>
            <a:r>
              <a:rPr lang="it-IT" b="1" dirty="0"/>
              <a:t>Pane e Internet</a:t>
            </a:r>
            <a:r>
              <a:rPr lang="it-IT" dirty="0"/>
              <a:t>, che forniscono loro sia le competenze tecniche che quelle relazionali, così da gestire con sensibilità e competenza le diverse esigenze della cittadinanza.</a:t>
            </a:r>
          </a:p>
          <a:p>
            <a:r>
              <a:rPr lang="it-IT" b="1" dirty="0"/>
              <a:t>Spunto AI:</a:t>
            </a:r>
            <a:r>
              <a:rPr lang="it-IT" dirty="0"/>
              <a:t> Oggi, strumenti di AI possono affiancare i facilitatori online, segnalando automaticamente contenuti inappropriati nei gruppi, analizzando il tono delle conversazioni o suggerendo contenuti formativi adatti ai partecipanti.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85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13ECC-7D2D-7AD0-1DC6-AB9971BCB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BD0B5F-5B7E-1CB2-E742-C3064EA48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5F25DF5-058D-9D45-4A31-4CF5FE770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Un buon facilitatore online non si limita a moderare, ma adotta </a:t>
            </a:r>
            <a:r>
              <a:rPr lang="it-IT" b="1" dirty="0"/>
              <a:t>tecniche specifiche per stimolare l’interazione</a:t>
            </a:r>
            <a:r>
              <a:rPr lang="it-IT" dirty="0"/>
              <a:t>, creare un clima sereno e favorire l’inclusione. Una delle prime azioni è </a:t>
            </a:r>
            <a:r>
              <a:rPr lang="it-IT" b="1" dirty="0"/>
              <a:t>stabilire regole condivise</a:t>
            </a:r>
            <a:r>
              <a:rPr lang="it-IT" dirty="0"/>
              <a:t>, la cosiddetta netiquette: comportamenti corretti da seguire nei gruppi digitali. Questo aiuta a prevenire conflitti e malintesi.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Durante le discussioni, il facilitatore deve mantenere un </a:t>
            </a:r>
            <a:r>
              <a:rPr lang="it-IT" b="1" dirty="0"/>
              <a:t>atteggiamento neutrale</a:t>
            </a:r>
            <a:r>
              <a:rPr lang="it-IT" dirty="0"/>
              <a:t>, evitando favoritismi o giudizi. Se una conversazione degenera, è suo compito riportare la calma, magari proponendo una pausa o cambiando argomento. Allo stesso tempo, deve </a:t>
            </a:r>
            <a:r>
              <a:rPr lang="it-IT" b="1" dirty="0"/>
              <a:t>promuovere la partecipazione attiva</a:t>
            </a:r>
            <a:r>
              <a:rPr lang="it-IT" dirty="0"/>
              <a:t>, coinvolgendo anche i membri più timidi o passivi, ponendo domande aperte o assegnando piccoli ruoli.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Un’altra tecnica importante è la </a:t>
            </a:r>
            <a:r>
              <a:rPr lang="it-IT" b="1" dirty="0"/>
              <a:t>parafrasi</a:t>
            </a:r>
            <a:r>
              <a:rPr lang="it-IT" dirty="0"/>
              <a:t>, ovvero riformulare quanto detto da un partecipante per mostrarne l’importanza e verificare di aver capito correttamente. Questo crea un senso di ascolto attivo e rispetto reciproco.</a:t>
            </a:r>
          </a:p>
          <a:p>
            <a:pPr>
              <a:buNone/>
            </a:pPr>
            <a:r>
              <a:rPr lang="it-IT" dirty="0"/>
              <a:t>In situazioni di gruppo eterogeneo, può essere utile dividere i partecipanti in sottogruppi (breakout rooms) o usare sondaggi e lavagne digitali per raccogliere idee.</a:t>
            </a:r>
          </a:p>
          <a:p>
            <a:pPr>
              <a:buNone/>
            </a:pPr>
            <a:r>
              <a:rPr lang="it-IT" b="1" dirty="0"/>
              <a:t>Spunto AI:</a:t>
            </a:r>
            <a:r>
              <a:rPr lang="it-IT" dirty="0"/>
              <a:t> Oggi l’intelligenza artificiale può supportare il facilitatore in modo concreto. Ad esempio: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Bot di moderazione nei forum e su </a:t>
            </a:r>
            <a:r>
              <a:rPr lang="it-IT" dirty="0" err="1"/>
              <a:t>Discord</a:t>
            </a:r>
            <a:r>
              <a:rPr lang="it-IT" dirty="0"/>
              <a:t> che </a:t>
            </a:r>
            <a:r>
              <a:rPr lang="it-IT" b="1" dirty="0"/>
              <a:t>filtrano automaticamente spam o linguaggio offensivo</a:t>
            </a:r>
            <a:r>
              <a:rPr lang="it-I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AI che analizzano il livello di coinvolgimento dei partecipanti e segnalano chi non sta interagendo;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Strumenti che suggeriscono automaticamente domande, sintesi delle discussioni o riassunti per i partecipanti assenti.</a:t>
            </a:r>
          </a:p>
          <a:p>
            <a:r>
              <a:rPr lang="it-IT" dirty="0"/>
              <a:t>Tutto ciò consente al facilitatore di </a:t>
            </a:r>
            <a:r>
              <a:rPr lang="it-IT" b="1" dirty="0"/>
              <a:t>concentrarsi sulle dinamiche umane</a:t>
            </a:r>
            <a:r>
              <a:rPr lang="it-IT" dirty="0"/>
              <a:t>, lasciando all’AI il compito di supportare sul piano tecnico e organizzativo.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b="1" dirty="0"/>
              <a:t>Domanda per discutere sull'AI: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"Può un'intelligenza artificiale imparare a gestire le dinamiche emotive di un gruppo come un facilitatore umano?"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7DA90D-B8AA-8FE8-C673-B3B425113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14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A405E-88EC-D416-59DA-E65FA353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47A43DD-9993-8A41-8A7E-497114778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D26F803-9FD1-C673-D329-742C91761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CA86D-971C-AABC-D067-A4EB828EE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07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1BE94-E4E4-3ACD-1733-E5B77163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1BA94D-E718-F91C-5DA5-19413D2B0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23A836-A186-CA3B-45FE-114C53C8E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Condividere file è essenziale nei team digitali. Alcuni strumenti funzionano anche senza internet, come Bluetooth, </a:t>
            </a:r>
            <a:r>
              <a:rPr lang="it-IT" dirty="0" err="1"/>
              <a:t>AirDrop</a:t>
            </a:r>
            <a:r>
              <a:rPr lang="it-IT" dirty="0"/>
              <a:t> e Wi-Fi Direct, utili in situazioni offline o tra dispositivi vicini. Altri strumenti, come Google Drive e Dropbox, sono perfetti per lavorare su progetti condivisi online, permettendo l’accesso a file da qualsiasi luogo.</a:t>
            </a:r>
          </a:p>
          <a:p>
            <a:r>
              <a:rPr lang="it-IT" b="1" dirty="0"/>
              <a:t>Spunto AI:</a:t>
            </a:r>
            <a:r>
              <a:rPr lang="it-IT" dirty="0"/>
              <a:t> Nei servizi cloud più moderni, l’AI aiuta a suggerire file correlati o a organizzare automaticamente documenti per migliorare la produttività.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4506E1-B55C-9408-4962-A0CEAC052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48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A0288-2515-E095-27E2-DF2024F6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7D7B80A-EA8F-EED7-AEAC-83B9B307F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D9530F7-5665-DD53-08EB-2DC82B645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Bluetooth:</a:t>
            </a:r>
            <a:r>
              <a:rPr lang="it-IT" dirty="0"/>
              <a:t>  Il </a:t>
            </a:r>
            <a:r>
              <a:rPr lang="it-IT" b="1" dirty="0"/>
              <a:t>Bluetooth</a:t>
            </a:r>
            <a:r>
              <a:rPr lang="it-IT" dirty="0"/>
              <a:t> è una tecnologia </a:t>
            </a:r>
            <a:r>
              <a:rPr lang="it-IT" b="1" dirty="0"/>
              <a:t>wireless</a:t>
            </a:r>
            <a:r>
              <a:rPr lang="it-IT" dirty="0"/>
              <a:t> (senza fili) che permette a due dispositivi elettronici di </a:t>
            </a:r>
            <a:r>
              <a:rPr lang="it-IT" b="1" dirty="0"/>
              <a:t>comunicare tra loro</a:t>
            </a:r>
            <a:r>
              <a:rPr lang="it-IT" dirty="0"/>
              <a:t> e </a:t>
            </a:r>
            <a:r>
              <a:rPr lang="it-IT" b="1" dirty="0"/>
              <a:t>scambiarsi dati</a:t>
            </a:r>
            <a:r>
              <a:rPr lang="it-IT" dirty="0"/>
              <a:t> a </a:t>
            </a:r>
            <a:r>
              <a:rPr lang="it-IT" b="1" dirty="0"/>
              <a:t>breve distanza</a:t>
            </a:r>
            <a:r>
              <a:rPr lang="it-IT" dirty="0"/>
              <a:t>, generalmente entro 10 metri.</a:t>
            </a:r>
          </a:p>
          <a:p>
            <a:pPr>
              <a:buNone/>
            </a:pPr>
            <a:r>
              <a:rPr lang="it-IT" b="1" dirty="0"/>
              <a:t>Come funziona in pratica?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Accoppiamento (</a:t>
            </a:r>
            <a:r>
              <a:rPr lang="it-IT" b="1" dirty="0" err="1"/>
              <a:t>Pairing</a:t>
            </a:r>
            <a:r>
              <a:rPr lang="it-IT" b="1" dirty="0"/>
              <a:t>):</a:t>
            </a:r>
            <a:endParaRPr lang="it-IT" dirty="0"/>
          </a:p>
          <a:p>
            <a:pPr marL="742950" lvl="1" indent="-285750">
              <a:buFont typeface="+mj-lt"/>
              <a:buAutoNum type="arabicPeriod"/>
            </a:pPr>
            <a:r>
              <a:rPr lang="it-IT" dirty="0"/>
              <a:t>Prima di poter comunicare, i dispositivi devono riconoscersi. Questo processo si chiama </a:t>
            </a:r>
            <a:r>
              <a:rPr lang="it-IT" b="1" dirty="0"/>
              <a:t>accoppiamento</a:t>
            </a:r>
            <a:r>
              <a:rPr lang="it-IT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/>
              <a:t>Un dispositivo rileva l’altro tramite una scansione e viene mostrato un nome (es. “iPhone di Luca”).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/>
              <a:t>L’utente conferma il collegamento. In certi casi viene richiesto un codice PIN (spesso è 0000 o 1234).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Connessione attiva:</a:t>
            </a:r>
            <a:endParaRPr lang="it-IT" dirty="0"/>
          </a:p>
          <a:p>
            <a:pPr marL="742950" lvl="1" indent="-285750">
              <a:buFont typeface="+mj-lt"/>
              <a:buAutoNum type="arabicPeriod"/>
            </a:pPr>
            <a:r>
              <a:rPr lang="it-IT" dirty="0"/>
              <a:t>Una volta accoppiati, i dispositivi possono trasferire dati in modo </a:t>
            </a:r>
            <a:r>
              <a:rPr lang="it-IT" b="1" dirty="0"/>
              <a:t>sicuro e cifrato</a:t>
            </a:r>
            <a:r>
              <a:rPr lang="it-IT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/>
              <a:t>La connessione rimane attiva finché entrambi sono accesi e nel raggio d’azione.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Trasferimento dati:</a:t>
            </a:r>
            <a:endParaRPr lang="it-IT" dirty="0"/>
          </a:p>
          <a:p>
            <a:pPr marL="742950" lvl="1" indent="-285750">
              <a:buFont typeface="+mj-lt"/>
              <a:buAutoNum type="arabicPeriod"/>
            </a:pPr>
            <a:r>
              <a:rPr lang="it-IT" dirty="0"/>
              <a:t>È possibile inviare </a:t>
            </a:r>
            <a:r>
              <a:rPr lang="it-IT" b="1" dirty="0"/>
              <a:t>file</a:t>
            </a:r>
            <a:r>
              <a:rPr lang="it-IT" dirty="0"/>
              <a:t> (immagini, audio, documenti), ma anche </a:t>
            </a:r>
            <a:r>
              <a:rPr lang="it-IT" b="1" dirty="0"/>
              <a:t>audio in tempo reale</a:t>
            </a:r>
            <a:r>
              <a:rPr lang="it-IT" dirty="0"/>
              <a:t> (es. cuffie Bluetooth) o </a:t>
            </a:r>
            <a:r>
              <a:rPr lang="it-IT" b="1" dirty="0"/>
              <a:t>comandi</a:t>
            </a:r>
            <a:r>
              <a:rPr lang="it-IT" dirty="0"/>
              <a:t> (es. per mouse/tastiere).</a:t>
            </a:r>
          </a:p>
          <a:p>
            <a:pPr>
              <a:buNone/>
            </a:pPr>
            <a:r>
              <a:rPr lang="it-IT" b="1" dirty="0"/>
              <a:t>✅ Vantaggi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Non richiede connessione internet o rete Wi-Fi.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Consuma poca energia (soprattutto nelle versioni moderne).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È compatibile con quasi tutti i dispositivi: smartphone, laptop, auricolari, stampanti, auto…</a:t>
            </a:r>
          </a:p>
          <a:p>
            <a:pPr>
              <a:buNone/>
            </a:pPr>
            <a:r>
              <a:rPr lang="it-IT" b="1" dirty="0"/>
              <a:t>⚠️ Limiti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Velocità di trasferimento</a:t>
            </a:r>
            <a:r>
              <a:rPr lang="it-IT" dirty="0"/>
              <a:t> relativamente bassa rispetto a Wi-Fi Direct o USB.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Non adatto a file molto grandi</a:t>
            </a:r>
            <a:r>
              <a:rPr lang="it-IT" dirty="0"/>
              <a:t> (meglio sotto i 100 MB).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Interferenze</a:t>
            </a:r>
            <a:r>
              <a:rPr lang="it-IT" dirty="0"/>
              <a:t> possibili se ci sono altri dispositivi sulla stessa frequenza.</a:t>
            </a:r>
          </a:p>
          <a:p>
            <a:pPr>
              <a:buNone/>
            </a:pPr>
            <a:r>
              <a:rPr lang="it-IT" b="1" dirty="0"/>
              <a:t>🛠 Esempi d’uso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Collegare </a:t>
            </a:r>
            <a:r>
              <a:rPr lang="it-IT" b="1" dirty="0"/>
              <a:t>auricolari o speaker wireless</a:t>
            </a:r>
            <a:r>
              <a:rPr lang="it-IT" dirty="0"/>
              <a:t> al telefono.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Condividere una foto tra due smartphone.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Collegare </a:t>
            </a:r>
            <a:r>
              <a:rPr lang="it-IT" b="1" dirty="0"/>
              <a:t>mouse, tastiera o controller</a:t>
            </a:r>
            <a:r>
              <a:rPr lang="it-IT" dirty="0"/>
              <a:t> a un PC o una console.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Usare una stampante wireless.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Immaginiamo di essere a lezione, tutti con iPhone o MacBook. Una persona deve inviare un file a un’altra, ma non c’è Wi-Fi e non vogliono usare WhatsApp perché il file perderebbe qualità. In questo caso entra in gioco </a:t>
            </a:r>
            <a:r>
              <a:rPr lang="it-IT" b="1" dirty="0" err="1"/>
              <a:t>AirDrop</a:t>
            </a:r>
            <a:r>
              <a:rPr lang="it-IT" dirty="0"/>
              <a:t>, una funzione di Apple che permette di inviare file </a:t>
            </a:r>
            <a:r>
              <a:rPr lang="it-IT" b="1" dirty="0"/>
              <a:t>in modo diretto e senza internet</a:t>
            </a:r>
            <a:r>
              <a:rPr lang="it-IT" dirty="0"/>
              <a:t>, semplicemente grazie alla </a:t>
            </a:r>
            <a:r>
              <a:rPr lang="it-IT" b="1" dirty="0"/>
              <a:t>combinazione di Bluetooth e Wi-Fi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b="1" dirty="0"/>
              <a:t>🎯 Come funziona?</a:t>
            </a:r>
          </a:p>
          <a:p>
            <a:pPr>
              <a:buNone/>
            </a:pPr>
            <a:r>
              <a:rPr lang="it-IT" dirty="0"/>
              <a:t>Quando attivi </a:t>
            </a:r>
            <a:r>
              <a:rPr lang="it-IT" dirty="0" err="1"/>
              <a:t>AirDrop</a:t>
            </a:r>
            <a:r>
              <a:rPr lang="it-IT" dirty="0"/>
              <a:t> su un dispositivo Apple, il telefono o il Mac inizia a cercare altri dispositivi Apple vicini. Questo avviene tramite </a:t>
            </a:r>
            <a:r>
              <a:rPr lang="it-IT" b="1" dirty="0"/>
              <a:t>Bluetooth</a:t>
            </a:r>
            <a:r>
              <a:rPr lang="it-IT" dirty="0"/>
              <a:t>, che serve a rilevare i dispositivi nel raggio di qualche metro (generalmente fino a 9-10 metri).</a:t>
            </a:r>
          </a:p>
          <a:p>
            <a:pPr>
              <a:buNone/>
            </a:pPr>
            <a:r>
              <a:rPr lang="it-IT" dirty="0"/>
              <a:t>Una volta trovato il dispositivo del destinatario, </a:t>
            </a:r>
            <a:r>
              <a:rPr lang="it-IT" b="1" dirty="0"/>
              <a:t>entra in gioco il Wi-Fi</a:t>
            </a:r>
            <a:r>
              <a:rPr lang="it-IT" dirty="0"/>
              <a:t>. Anche se non siamo connessi a una rete Wi-Fi, i due dispositivi si collegano </a:t>
            </a:r>
            <a:r>
              <a:rPr lang="it-IT" b="1" dirty="0"/>
              <a:t>tra loro direttamente</a:t>
            </a:r>
            <a:r>
              <a:rPr lang="it-IT" dirty="0"/>
              <a:t>, come se creassero una mini rete privata. Questo collegamento è molto veloce e stabile, e consente di trasferire file di grandi dimensioni: video, foto in alta qualità, documenti, ecc.</a:t>
            </a:r>
          </a:p>
          <a:p>
            <a:pPr>
              <a:buNone/>
            </a:pPr>
            <a:r>
              <a:rPr lang="it-IT" dirty="0"/>
              <a:t>Tutto questo </a:t>
            </a:r>
            <a:r>
              <a:rPr lang="it-IT" b="1" dirty="0"/>
              <a:t>senza passare da internet</a:t>
            </a:r>
            <a:r>
              <a:rPr lang="it-IT" dirty="0"/>
              <a:t> e </a:t>
            </a:r>
            <a:r>
              <a:rPr lang="it-IT" b="1" dirty="0"/>
              <a:t>senza cavi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b="1" dirty="0"/>
              <a:t>📦 E cosa si può inviare?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Foto e video (anche in 4K)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Documenti PDF o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Contatti, link, posizioni da Apple Maps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Appunti, file audio, file zip…</a:t>
            </a:r>
          </a:p>
          <a:p>
            <a:pPr>
              <a:buNone/>
            </a:pPr>
            <a:r>
              <a:rPr lang="it-IT" dirty="0"/>
              <a:t>E tutto questo </a:t>
            </a:r>
            <a:r>
              <a:rPr lang="it-IT" b="1" dirty="0"/>
              <a:t>mantiene la qualità originale</a:t>
            </a:r>
            <a:r>
              <a:rPr lang="it-IT" dirty="0"/>
              <a:t>, cosa che spesso non succede con i social o con le app di messaggistica.</a:t>
            </a:r>
          </a:p>
          <a:p>
            <a:pPr>
              <a:buNone/>
            </a:pPr>
            <a:r>
              <a:rPr lang="it-IT" b="1" dirty="0"/>
              <a:t>🔐 È sicuro?</a:t>
            </a:r>
          </a:p>
          <a:p>
            <a:pPr>
              <a:buNone/>
            </a:pPr>
            <a:r>
              <a:rPr lang="it-IT" dirty="0"/>
              <a:t>Sì, perché: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 file vengono </a:t>
            </a:r>
            <a:r>
              <a:rPr lang="it-IT" b="1" dirty="0"/>
              <a:t>crittografati</a:t>
            </a:r>
            <a:r>
              <a:rPr lang="it-IT" dirty="0"/>
              <a:t> (quindi non possono essere letti da altri).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Puoi scegliere </a:t>
            </a:r>
            <a:r>
              <a:rPr lang="it-IT" b="1" dirty="0"/>
              <a:t>chi può inviarti file</a:t>
            </a:r>
            <a:r>
              <a:rPr lang="it-IT" dirty="0"/>
              <a:t>: tutti, solo i contatti oppure nessuno.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Prima di accettare un file, ti appare </a:t>
            </a:r>
            <a:r>
              <a:rPr lang="it-IT" b="1" dirty="0"/>
              <a:t>un’anteprima e una richiesta di conferma</a:t>
            </a:r>
            <a:r>
              <a:rPr lang="it-IT" dirty="0"/>
              <a:t>, così puoi sempre rifiutare se arriva qualcosa di indesiderato.</a:t>
            </a:r>
          </a:p>
          <a:p>
            <a:pPr>
              <a:buNone/>
            </a:pPr>
            <a:r>
              <a:rPr lang="it-IT" b="1" dirty="0"/>
              <a:t>📌 Quando è utile?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classe, per scambiarsi file o slide rapidamente tra studenti.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azienda, per trasferire materiali da iPhone a Mac in pochi secondi.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viaggio, se vuoi inviare foto ad amici </a:t>
            </a:r>
            <a:r>
              <a:rPr lang="it-IT" b="1" dirty="0"/>
              <a:t>senza connessione</a:t>
            </a:r>
            <a:r>
              <a:rPr lang="it-IT" dirty="0"/>
              <a:t>.</a:t>
            </a:r>
          </a:p>
          <a:p>
            <a:endParaRPr lang="it-IT" b="1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None/>
            </a:pPr>
            <a:r>
              <a:rPr lang="it-IT" b="1" dirty="0"/>
              <a:t>📡 Cos’è il Wi-Fi Direct?</a:t>
            </a:r>
          </a:p>
          <a:p>
            <a:pPr>
              <a:buNone/>
            </a:pPr>
            <a:r>
              <a:rPr lang="it-IT" dirty="0"/>
              <a:t>Immagina di poter collegare due dispositivi tra loro – ad esempio uno smartphone e una stampante – </a:t>
            </a:r>
            <a:r>
              <a:rPr lang="it-IT" b="1" dirty="0"/>
              <a:t>senza passare da un router Wi-Fi</a:t>
            </a:r>
            <a:r>
              <a:rPr lang="it-IT" dirty="0"/>
              <a:t>. Ecco, questo è il Wi-Fi Direct: una </a:t>
            </a:r>
            <a:r>
              <a:rPr lang="it-IT" b="1" dirty="0"/>
              <a:t>connessione diretta</a:t>
            </a:r>
            <a:r>
              <a:rPr lang="it-IT" dirty="0"/>
              <a:t> tra dispositivi, tramite Wi-Fi, </a:t>
            </a:r>
            <a:r>
              <a:rPr lang="it-IT" b="1" dirty="0"/>
              <a:t>senza bisogno di internet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dirty="0"/>
              <a:t>È un po’ come il Bluetooth, ma </a:t>
            </a:r>
            <a:r>
              <a:rPr lang="it-IT" b="1" dirty="0"/>
              <a:t>molto più veloce</a:t>
            </a:r>
            <a:r>
              <a:rPr lang="it-IT" dirty="0"/>
              <a:t> e capace di gestire file più grandi. Se il Bluetooth è come una bicicletta, il Wi-Fi Direct è una moto: sempre senza fili, ma con più potenza.</a:t>
            </a:r>
          </a:p>
          <a:p>
            <a:pPr>
              <a:buNone/>
            </a:pPr>
            <a:r>
              <a:rPr lang="it-IT" b="1" dirty="0"/>
              <a:t>🧠 Come funziona?</a:t>
            </a:r>
          </a:p>
          <a:p>
            <a:pPr>
              <a:buFont typeface="+mj-lt"/>
              <a:buAutoNum type="arabicPeriod"/>
            </a:pPr>
            <a:r>
              <a:rPr lang="it-IT" dirty="0"/>
              <a:t>Un dispositivo crea una </a:t>
            </a:r>
            <a:r>
              <a:rPr lang="it-IT" b="1" dirty="0"/>
              <a:t>rete Wi-Fi temporanea</a:t>
            </a:r>
            <a:r>
              <a:rPr lang="it-IT" dirty="0"/>
              <a:t>.\</a:t>
            </a:r>
            <a:r>
              <a:rPr lang="it-IT" dirty="0" err="1"/>
              <a:t>n</a:t>
            </a:r>
            <a:r>
              <a:rPr lang="it-IT" dirty="0"/>
              <a:t> Non serve che sia connesso a internet: usa la propria antenna Wi-Fi per creare un punto di accesso.</a:t>
            </a:r>
          </a:p>
          <a:p>
            <a:pPr>
              <a:buFont typeface="+mj-lt"/>
              <a:buAutoNum type="arabicPeriod"/>
            </a:pPr>
            <a:r>
              <a:rPr lang="it-IT" dirty="0"/>
              <a:t>L’altro dispositivo si connette a questa rete, </a:t>
            </a:r>
            <a:r>
              <a:rPr lang="it-IT" b="1" dirty="0"/>
              <a:t>come se fosse un hotspot privato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I due dispositivi ora possono </a:t>
            </a:r>
            <a:r>
              <a:rPr lang="it-IT" b="1" dirty="0"/>
              <a:t>trasferire dati direttamente</a:t>
            </a:r>
            <a:r>
              <a:rPr lang="it-IT" dirty="0"/>
              <a:t> ad alta velocità, anche file pesanti come video in HD, cartelle di foto, documenti compressi, ecc.</a:t>
            </a:r>
          </a:p>
          <a:p>
            <a:pPr>
              <a:buNone/>
            </a:pPr>
            <a:r>
              <a:rPr lang="it-IT" dirty="0"/>
              <a:t>Tutto questo senza cavi e </a:t>
            </a:r>
            <a:r>
              <a:rPr lang="it-IT" b="1" dirty="0"/>
              <a:t>senza router</a:t>
            </a:r>
            <a:r>
              <a:rPr lang="it-IT" dirty="0"/>
              <a:t>. Funziona in modo simile al </a:t>
            </a:r>
            <a:r>
              <a:rPr lang="it-IT" dirty="0" err="1"/>
              <a:t>tethering</a:t>
            </a:r>
            <a:r>
              <a:rPr lang="it-IT" dirty="0"/>
              <a:t>, ma è pensato </a:t>
            </a:r>
            <a:r>
              <a:rPr lang="it-IT" b="1" dirty="0"/>
              <a:t>non per navigare</a:t>
            </a:r>
            <a:r>
              <a:rPr lang="it-IT" dirty="0"/>
              <a:t>, bensì per </a:t>
            </a:r>
            <a:r>
              <a:rPr lang="it-IT" b="1" dirty="0"/>
              <a:t>comunicare e scambiarsi dati tra dispositivi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b="1" dirty="0"/>
              <a:t>📲 Dove lo trovi?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Su </a:t>
            </a:r>
            <a:r>
              <a:rPr lang="it-IT" b="1" dirty="0"/>
              <a:t>smartphone Android</a:t>
            </a:r>
            <a:r>
              <a:rPr lang="it-IT" dirty="0"/>
              <a:t> (già integrato nel sistema, anche se non sempre con un’interfaccia visibile).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Su </a:t>
            </a:r>
            <a:r>
              <a:rPr lang="it-IT" b="1" dirty="0"/>
              <a:t>laptop Windows</a:t>
            </a:r>
            <a:r>
              <a:rPr lang="it-IT" dirty="0"/>
              <a:t> e alcune stampanti.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app come </a:t>
            </a:r>
            <a:r>
              <a:rPr lang="it-IT" b="1" dirty="0" err="1"/>
              <a:t>SHAREit</a:t>
            </a:r>
            <a:r>
              <a:rPr lang="it-IT" dirty="0"/>
              <a:t>, </a:t>
            </a:r>
            <a:r>
              <a:rPr lang="it-IT" b="1" dirty="0" err="1"/>
              <a:t>Send</a:t>
            </a:r>
            <a:r>
              <a:rPr lang="it-IT" b="1" dirty="0"/>
              <a:t> </a:t>
            </a:r>
            <a:r>
              <a:rPr lang="it-IT" b="1" dirty="0" err="1"/>
              <a:t>Anywhere</a:t>
            </a:r>
            <a:r>
              <a:rPr lang="it-IT" dirty="0"/>
              <a:t>, </a:t>
            </a:r>
            <a:r>
              <a:rPr lang="it-IT" b="1" dirty="0" err="1"/>
              <a:t>Feem</a:t>
            </a:r>
            <a:r>
              <a:rPr lang="it-IT" dirty="0"/>
              <a:t>, che usano Wi-Fi Direct per inviare file offline.</a:t>
            </a:r>
          </a:p>
          <a:p>
            <a:pPr>
              <a:buNone/>
            </a:pPr>
            <a:r>
              <a:rPr lang="it-IT" dirty="0"/>
              <a:t>Apple non usa Wi-Fi Direct “puro”, ma una sua versione personalizzata all’interno di </a:t>
            </a:r>
            <a:r>
              <a:rPr lang="it-IT" dirty="0" err="1"/>
              <a:t>AirDrop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b="1" dirty="0"/>
              <a:t>✅ Quando conviene usarlo?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Quando devi inviare file di grosse dimensioni </a:t>
            </a:r>
            <a:r>
              <a:rPr lang="it-IT" b="1" dirty="0"/>
              <a:t>senza internet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luoghi dove non c’è Wi-Fi pubblico.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 connettere dispositivi in ambienti aziendali, scolastici o eventi temporanei.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 stampare da telefono a stampanti compatibili senza passare dal cloud.</a:t>
            </a:r>
          </a:p>
          <a:p>
            <a:pPr>
              <a:buNone/>
            </a:pPr>
            <a:r>
              <a:rPr lang="it-IT" b="1" dirty="0"/>
              <a:t>🔒 È sicuro?</a:t>
            </a:r>
          </a:p>
          <a:p>
            <a:pPr>
              <a:buNone/>
            </a:pPr>
            <a:r>
              <a:rPr lang="it-IT" dirty="0"/>
              <a:t>Sì, la connessione è </a:t>
            </a:r>
            <a:r>
              <a:rPr lang="it-IT" b="1" dirty="0"/>
              <a:t>protetta da WPA2</a:t>
            </a:r>
            <a:r>
              <a:rPr lang="it-IT" dirty="0"/>
              <a:t>, lo stesso sistema di sicurezza usato per le reti Wi-Fi tradizionali. La comunicazione avviene solo tra i dispositivi collegati, quindi </a:t>
            </a:r>
            <a:r>
              <a:rPr lang="it-IT" b="1" dirty="0"/>
              <a:t>nessun altro può intercettarla</a:t>
            </a:r>
            <a:r>
              <a:rPr lang="it-IT" dirty="0"/>
              <a:t>.</a:t>
            </a:r>
            <a:br>
              <a:rPr lang="it-IT" dirty="0"/>
            </a:br>
            <a:r>
              <a:rPr lang="it-IT" b="1" dirty="0"/>
              <a:t>💡 Curiosità utile per la lezione:</a:t>
            </a:r>
          </a:p>
          <a:p>
            <a:r>
              <a:rPr lang="it-IT" dirty="0"/>
              <a:t>Molti studenti non sanno di avere il Wi-Fi Direct sul telefono. Puoi mostrargli che è presente nelle impostazioni di connessione, anche se non sempre ha un’interfaccia grafica evidente. Alcune app lo attivano in automatico.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8BD375-EA6D-2E23-997E-13D28D12E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53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3544C-541A-BDE3-F1CE-EC3882207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7AD45C-1A1F-67B5-CA89-719E6F299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9D8AB0-CF12-EB96-A398-E90A851CB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b="1" dirty="0"/>
              <a:t>🟢 Cos’è Google Drive?</a:t>
            </a:r>
          </a:p>
          <a:p>
            <a:pPr>
              <a:buNone/>
            </a:pPr>
            <a:r>
              <a:rPr lang="it-IT" dirty="0"/>
              <a:t>Google Drive è uno </a:t>
            </a:r>
            <a:r>
              <a:rPr lang="it-IT" b="1" dirty="0"/>
              <a:t>spazio di archiviazione online</a:t>
            </a:r>
            <a:r>
              <a:rPr lang="it-IT" dirty="0"/>
              <a:t> gratuito (almeno nei suoi 15 GB di base) offerto da Google. È pensato per </a:t>
            </a:r>
            <a:r>
              <a:rPr lang="it-IT" b="1" dirty="0"/>
              <a:t>salvare, organizzare e condividere file</a:t>
            </a:r>
            <a:r>
              <a:rPr lang="it-IT" dirty="0"/>
              <a:t>, ma è anche un vero e proprio </a:t>
            </a:r>
            <a:r>
              <a:rPr lang="it-IT" b="1" dirty="0"/>
              <a:t>ambiente di lavoro collaborativo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dirty="0"/>
              <a:t>Immagina di avere un “disco rigido” sempre accessibile via internet, da qualsiasi dispositivo: computer, tablet o smartphone. Ecco cos’è Drive. Ma non si limita a “contenere” file: Google Drive è anche </a:t>
            </a:r>
            <a:r>
              <a:rPr lang="it-IT" b="1" dirty="0"/>
              <a:t>integrato con gli altri strumenti di Google</a:t>
            </a:r>
            <a:r>
              <a:rPr lang="it-IT" dirty="0"/>
              <a:t>, come Docs, </a:t>
            </a:r>
            <a:r>
              <a:rPr lang="it-IT" dirty="0" err="1"/>
              <a:t>Sheets</a:t>
            </a:r>
            <a:r>
              <a:rPr lang="it-IT" dirty="0"/>
              <a:t>, Slides e Gmail.</a:t>
            </a:r>
          </a:p>
          <a:p>
            <a:pPr>
              <a:buNone/>
            </a:pPr>
            <a:r>
              <a:rPr lang="it-IT" b="1" dirty="0"/>
              <a:t>📦 Cosa ci puoi fare con Google Drive?</a:t>
            </a:r>
          </a:p>
          <a:p>
            <a:pPr>
              <a:buNone/>
            </a:pPr>
            <a:r>
              <a:rPr lang="it-IT" b="1" dirty="0"/>
              <a:t>✅ 1. Archiviare file</a:t>
            </a:r>
          </a:p>
          <a:p>
            <a:pPr>
              <a:buNone/>
            </a:pPr>
            <a:r>
              <a:rPr lang="it-IT" dirty="0"/>
              <a:t>Puoi caricare foto, video, PDF, documenti Word, file audio, presentazioni PowerPoint, ZIP e molto altro. Il limite massimo per un singolo file è di 5 TB (tantissimo!).</a:t>
            </a:r>
          </a:p>
          <a:p>
            <a:pPr>
              <a:buNone/>
            </a:pPr>
            <a:r>
              <a:rPr lang="it-IT" b="1" dirty="0"/>
              <a:t>✅ 2. Organizzare i contenuti</a:t>
            </a:r>
          </a:p>
          <a:p>
            <a:pPr>
              <a:buNone/>
            </a:pPr>
            <a:r>
              <a:rPr lang="it-IT" dirty="0"/>
              <a:t>Proprio come nel tuo computer, puoi creare </a:t>
            </a:r>
            <a:r>
              <a:rPr lang="it-IT" b="1" dirty="0"/>
              <a:t>cartelle</a:t>
            </a:r>
            <a:r>
              <a:rPr lang="it-IT" dirty="0"/>
              <a:t>, spostare file, rinominarli, ordinarli per data o nome. È tutto visuale e facilissimo.</a:t>
            </a:r>
          </a:p>
          <a:p>
            <a:pPr>
              <a:buNone/>
            </a:pPr>
            <a:r>
              <a:rPr lang="it-IT" b="1" dirty="0"/>
              <a:t>✅ 3. Condividere</a:t>
            </a:r>
          </a:p>
          <a:p>
            <a:pPr>
              <a:buNone/>
            </a:pPr>
            <a:r>
              <a:rPr lang="it-IT" dirty="0"/>
              <a:t>Puoi condividere un file con un singolo utente, con più persone o </a:t>
            </a:r>
            <a:r>
              <a:rPr lang="it-IT" b="1" dirty="0"/>
              <a:t>tramite link</a:t>
            </a:r>
            <a:r>
              <a:rPr lang="it-IT" dirty="0"/>
              <a:t>. Ma la cosa bella è che puoi anche </a:t>
            </a:r>
            <a:r>
              <a:rPr lang="it-IT" b="1" dirty="0"/>
              <a:t>decidere i permessi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Visualizzazione</a:t>
            </a:r>
            <a:r>
              <a:rPr lang="it-IT" dirty="0"/>
              <a:t>: l’utente può solo leggere.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Commento</a:t>
            </a:r>
            <a:r>
              <a:rPr lang="it-IT" dirty="0"/>
              <a:t>: può aggiungere note o osservazioni.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Modifica</a:t>
            </a:r>
            <a:r>
              <a:rPr lang="it-IT" dirty="0"/>
              <a:t>: può lavorare sul file insieme a te.</a:t>
            </a:r>
          </a:p>
          <a:p>
            <a:pPr>
              <a:buNone/>
            </a:pPr>
            <a:r>
              <a:rPr lang="it-IT" b="1" dirty="0"/>
              <a:t>✅ 4. Lavorare in tempo reale</a:t>
            </a:r>
          </a:p>
          <a:p>
            <a:pPr>
              <a:buNone/>
            </a:pPr>
            <a:r>
              <a:rPr lang="it-IT" dirty="0"/>
              <a:t>Google Drive ti permette di </a:t>
            </a:r>
            <a:r>
              <a:rPr lang="it-IT" b="1" dirty="0"/>
              <a:t>modificare documenti insieme ad altre persone</a:t>
            </a:r>
            <a:r>
              <a:rPr lang="it-IT" dirty="0"/>
              <a:t>, nello stesso momento, anche da luoghi diversi. Vedrai chi sta scrivendo e dove. È ideale per il lavoro di gruppo, la scuola e le PMI.</a:t>
            </a:r>
          </a:p>
          <a:p>
            <a:pPr>
              <a:buNone/>
            </a:pPr>
            <a:r>
              <a:rPr lang="it-IT" b="1" dirty="0"/>
              <a:t>🔐 Sicurezza e accessi</a:t>
            </a:r>
          </a:p>
          <a:p>
            <a:pPr>
              <a:buNone/>
            </a:pPr>
            <a:r>
              <a:rPr lang="it-IT" dirty="0"/>
              <a:t>Google Drive è </a:t>
            </a:r>
            <a:r>
              <a:rPr lang="it-IT" b="1" dirty="0"/>
              <a:t>protetto da crittografia</a:t>
            </a:r>
            <a:r>
              <a:rPr lang="it-IT" dirty="0"/>
              <a:t> e da un sistema di login Google. Puoi attivare la </a:t>
            </a:r>
            <a:r>
              <a:rPr lang="it-IT" b="1" dirty="0"/>
              <a:t>verifica in due passaggi</a:t>
            </a:r>
            <a:r>
              <a:rPr lang="it-IT" dirty="0"/>
              <a:t> per essere più sicuro. Inoltre, puoi </a:t>
            </a:r>
            <a:r>
              <a:rPr lang="it-IT" b="1" dirty="0"/>
              <a:t>revocare l’accesso</a:t>
            </a:r>
            <a:r>
              <a:rPr lang="it-IT" dirty="0"/>
              <a:t> a un file in qualsiasi momento e sapere chi lo ha aperto o modificato.</a:t>
            </a:r>
          </a:p>
          <a:p>
            <a:pPr>
              <a:buNone/>
            </a:pPr>
            <a:r>
              <a:rPr lang="it-IT" b="1" dirty="0"/>
              <a:t>📶 Serve internet?</a:t>
            </a:r>
          </a:p>
          <a:p>
            <a:pPr>
              <a:buNone/>
            </a:pPr>
            <a:r>
              <a:rPr lang="it-IT" dirty="0"/>
              <a:t>Sì, ma puoi anche attivare la </a:t>
            </a:r>
            <a:r>
              <a:rPr lang="it-IT" b="1" dirty="0"/>
              <a:t>modalità offline</a:t>
            </a:r>
            <a:r>
              <a:rPr lang="it-IT" dirty="0"/>
              <a:t>: se lavori con Chrome, puoi accedere e modificare i documenti anche </a:t>
            </a:r>
            <a:r>
              <a:rPr lang="it-IT" b="1" dirty="0"/>
              <a:t>senza connessione</a:t>
            </a:r>
            <a:r>
              <a:rPr lang="it-IT" dirty="0"/>
              <a:t>, e quando torni online le modifiche si sincronizzano.</a:t>
            </a:r>
          </a:p>
          <a:p>
            <a:pPr>
              <a:buNone/>
            </a:pPr>
            <a:r>
              <a:rPr lang="it-IT" b="1" dirty="0"/>
              <a:t>📲 Dove lo trovi?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Browser web</a:t>
            </a:r>
            <a:r>
              <a:rPr lang="it-IT" dirty="0"/>
              <a:t> (</a:t>
            </a:r>
            <a:r>
              <a:rPr lang="it-IT" dirty="0" err="1"/>
              <a:t>drive.google.com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App per </a:t>
            </a:r>
            <a:r>
              <a:rPr lang="it-IT" b="1" dirty="0"/>
              <a:t>Android e iOS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Integrazione con Google Workspace (per scuole, aziende, organizzazioni)</a:t>
            </a:r>
          </a:p>
          <a:p>
            <a:pPr>
              <a:buNone/>
            </a:pPr>
            <a:r>
              <a:rPr lang="it-IT" b="1" dirty="0"/>
              <a:t>💼 Esempi d’uso pratici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Scuola</a:t>
            </a:r>
            <a:r>
              <a:rPr lang="it-IT" dirty="0"/>
              <a:t>: consegnare compiti, collaborare su presentazioni, condividere materiali con la classe.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PMI</a:t>
            </a:r>
            <a:r>
              <a:rPr lang="it-IT" dirty="0"/>
              <a:t>: creare cartelle condivise con clienti o fornitori, salvare preventivi e fatture.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Lavoro in team</a:t>
            </a:r>
            <a:r>
              <a:rPr lang="it-IT" dirty="0"/>
              <a:t>: scrivere documenti insieme, aggiornare file costantemente accessibili da tutti.</a:t>
            </a:r>
          </a:p>
          <a:p>
            <a:pPr>
              <a:buNone/>
            </a:pPr>
            <a:r>
              <a:rPr lang="it-IT" b="1" dirty="0"/>
              <a:t>🧠 Curiosità utile per l’aula</a:t>
            </a:r>
          </a:p>
          <a:p>
            <a:r>
              <a:rPr lang="it-IT" dirty="0"/>
              <a:t>Google Drive </a:t>
            </a:r>
            <a:r>
              <a:rPr lang="it-IT" b="1" dirty="0"/>
              <a:t>non è solo uno storage</a:t>
            </a:r>
            <a:r>
              <a:rPr lang="it-IT" dirty="0"/>
              <a:t>: è anche uno strumento per </a:t>
            </a:r>
            <a:r>
              <a:rPr lang="it-IT" b="1" dirty="0"/>
              <a:t>creare</a:t>
            </a:r>
            <a:r>
              <a:rPr lang="it-IT" dirty="0"/>
              <a:t>. Puoi generare da zero documenti, fogli di calcolo, presentazioni, moduli (Google Forms), disegni, mappe concettuali e molto altro.</a:t>
            </a:r>
          </a:p>
          <a:p>
            <a:endParaRPr lang="it-IT" dirty="0"/>
          </a:p>
          <a:p>
            <a:endParaRPr lang="it-IT" dirty="0"/>
          </a:p>
          <a:p>
            <a:pPr>
              <a:buNone/>
            </a:pPr>
            <a:r>
              <a:rPr lang="it-IT" dirty="0"/>
              <a:t>Dropbox è uno dei primi e più famosi </a:t>
            </a:r>
            <a:r>
              <a:rPr lang="it-IT" b="1" dirty="0"/>
              <a:t>servizi di cloud storage</a:t>
            </a:r>
            <a:r>
              <a:rPr lang="it-IT" dirty="0"/>
              <a:t>, ovvero uno spazio online dove puoi </a:t>
            </a:r>
            <a:r>
              <a:rPr lang="it-IT" b="1" dirty="0"/>
              <a:t>salvare, sincronizzare e condividere file</a:t>
            </a:r>
            <a:r>
              <a:rPr lang="it-IT" dirty="0"/>
              <a:t>. È nato nel 2007, ed è stato tra i pionieri dell’idea: “i tuoi file, ovunque tu sia”.</a:t>
            </a:r>
          </a:p>
          <a:p>
            <a:pPr>
              <a:buNone/>
            </a:pPr>
            <a:r>
              <a:rPr lang="it-IT" dirty="0"/>
              <a:t>Immagina di avere una </a:t>
            </a:r>
            <a:r>
              <a:rPr lang="it-IT" b="1" dirty="0"/>
              <a:t>cartella speciale sul tuo computer</a:t>
            </a:r>
            <a:r>
              <a:rPr lang="it-IT" dirty="0"/>
              <a:t>. Tutto quello che ci metti dentro viene automaticamente salvato nel cloud (cioè online) e aggiornato su tutti i tuoi dispositivi. Se modifichi un file da casa, lo ritrovi identico in ufficio o sul telefono. È come una cassaforte digitale, sempre accessibile.</a:t>
            </a:r>
          </a:p>
          <a:p>
            <a:pPr>
              <a:buNone/>
            </a:pPr>
            <a:r>
              <a:rPr lang="it-IT" b="1" dirty="0"/>
              <a:t>📦 Cosa fa Dropbox?</a:t>
            </a:r>
          </a:p>
          <a:p>
            <a:pPr>
              <a:buNone/>
            </a:pPr>
            <a:r>
              <a:rPr lang="it-IT" b="1" dirty="0"/>
              <a:t>✅ Archiviazione automatica</a:t>
            </a:r>
          </a:p>
          <a:p>
            <a:pPr>
              <a:buNone/>
            </a:pPr>
            <a:r>
              <a:rPr lang="it-IT" dirty="0"/>
              <a:t>Dropbox salva i tuoi file su un server remoto. Questo ti protegge anche da problemi hardware: se il tuo PC si rompe, i file restano al sicuro online.</a:t>
            </a:r>
          </a:p>
          <a:p>
            <a:pPr>
              <a:buNone/>
            </a:pPr>
            <a:r>
              <a:rPr lang="it-IT" b="1" dirty="0"/>
              <a:t>✅ Sincronizzazione continua</a:t>
            </a:r>
          </a:p>
          <a:p>
            <a:pPr>
              <a:buNone/>
            </a:pPr>
            <a:r>
              <a:rPr lang="it-IT" dirty="0"/>
              <a:t>Ogni volta che modifichi un file dentro Dropbox, la nuova versione viene automaticamente sincronizzata su tutti i dispositivi collegati.</a:t>
            </a:r>
          </a:p>
          <a:p>
            <a:pPr>
              <a:buNone/>
            </a:pPr>
            <a:r>
              <a:rPr lang="it-IT" b="1" dirty="0"/>
              <a:t>✅ Condivisione semplice</a:t>
            </a:r>
          </a:p>
          <a:p>
            <a:pPr>
              <a:buNone/>
            </a:pPr>
            <a:r>
              <a:rPr lang="it-IT" dirty="0"/>
              <a:t>Puoi creare link per condividere file o cartelle con chi vuoi, anche con persone che non hanno Dropbox. Puoi impostare </a:t>
            </a:r>
            <a:r>
              <a:rPr lang="it-IT" b="1" dirty="0"/>
              <a:t>permessi personalizzati</a:t>
            </a:r>
            <a:r>
              <a:rPr lang="it-IT" dirty="0"/>
              <a:t>: solo lettura, modifica, o addirittura protezione con password o data di scadenza del link.</a:t>
            </a:r>
          </a:p>
          <a:p>
            <a:pPr>
              <a:buNone/>
            </a:pPr>
            <a:r>
              <a:rPr lang="it-IT" b="1" dirty="0"/>
              <a:t>🆚 In cosa è diverso da Google Drive?</a:t>
            </a:r>
          </a:p>
          <a:p>
            <a:pPr>
              <a:buNone/>
            </a:pPr>
            <a:r>
              <a:rPr lang="it-IT" dirty="0"/>
              <a:t>Dropbox è più orientato al </a:t>
            </a:r>
            <a:r>
              <a:rPr lang="it-IT" b="1" dirty="0"/>
              <a:t>backup e alla gestione precisa dei file</a:t>
            </a:r>
            <a:r>
              <a:rPr lang="it-IT" dirty="0"/>
              <a:t>, mentre Google Drive è più legato alla collaborazione su documenti Google (Docs, </a:t>
            </a:r>
            <a:r>
              <a:rPr lang="it-IT" dirty="0" err="1"/>
              <a:t>Sheets</a:t>
            </a:r>
            <a:r>
              <a:rPr lang="it-IT" dirty="0"/>
              <a:t>...).</a:t>
            </a:r>
          </a:p>
          <a:p>
            <a:pPr>
              <a:buNone/>
            </a:pPr>
            <a:r>
              <a:rPr lang="it-IT" dirty="0"/>
              <a:t>Dropbox funziona </a:t>
            </a:r>
            <a:r>
              <a:rPr lang="it-IT" b="1" dirty="0"/>
              <a:t>in modo più silenzioso e integrato con il file manager del PC</a:t>
            </a:r>
            <a:r>
              <a:rPr lang="it-IT" dirty="0"/>
              <a:t>: per molti è quasi invisibile, ma sempre presente.</a:t>
            </a:r>
          </a:p>
          <a:p>
            <a:pPr>
              <a:buNone/>
            </a:pPr>
            <a:r>
              <a:rPr lang="it-IT" b="1" dirty="0"/>
              <a:t>🛠 Funzionalità avanzate (anche con AI)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Controllo versione</a:t>
            </a:r>
            <a:r>
              <a:rPr lang="it-IT" dirty="0"/>
              <a:t>: puoi tornare indietro alle versioni precedenti di un file, anche dopo settimane.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Dropbox Paper</a:t>
            </a:r>
            <a:r>
              <a:rPr lang="it-IT" dirty="0"/>
              <a:t>: uno strumento tipo Google Docs per scrivere insieme.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Ricerche intelligenti</a:t>
            </a:r>
            <a:r>
              <a:rPr lang="it-IT" dirty="0"/>
              <a:t>: Dropbox utilizza l’AI per aiutarti a trovare file usando parole chiave, anche dentro PDF e immagini.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Dropbox AI (beta)</a:t>
            </a:r>
            <a:r>
              <a:rPr lang="it-IT" dirty="0"/>
              <a:t>: permette di riassumere documenti lunghi o rispondere a domande sui contenuti.</a:t>
            </a:r>
          </a:p>
          <a:p>
            <a:pPr>
              <a:buNone/>
            </a:pPr>
            <a:r>
              <a:rPr lang="it-IT" b="1" dirty="0"/>
              <a:t>🔐 Sicurezza</a:t>
            </a:r>
          </a:p>
          <a:p>
            <a:pPr>
              <a:buNone/>
            </a:pPr>
            <a:r>
              <a:rPr lang="it-IT" dirty="0"/>
              <a:t>Dropbox è molto attento alla </a:t>
            </a:r>
            <a:r>
              <a:rPr lang="it-IT" b="1" dirty="0"/>
              <a:t>sicurezza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Usa crittografia AES-256 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Permette l’autenticazione a due fattori.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Consente di revocare accessi da remoto in caso di furto o smarrimento del dispositivo.</a:t>
            </a:r>
          </a:p>
          <a:p>
            <a:pPr>
              <a:buNone/>
            </a:pPr>
            <a:r>
              <a:rPr lang="it-IT" b="1" dirty="0"/>
              <a:t>🟨 Quanto spazio offre?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Gratis: </a:t>
            </a:r>
            <a:r>
              <a:rPr lang="it-IT" b="1" dirty="0"/>
              <a:t>2 GB</a:t>
            </a:r>
            <a:r>
              <a:rPr lang="it-IT" dirty="0"/>
              <a:t> (espandibili con inviti o offerte promozionali).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 pagamento: piani personali, familiari e business da </a:t>
            </a:r>
            <a:r>
              <a:rPr lang="it-IT" b="1" dirty="0"/>
              <a:t>2 TB in su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b="1" dirty="0"/>
              <a:t>💼 Esempi d’uso nella vita reale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Creativi e designer</a:t>
            </a:r>
            <a:r>
              <a:rPr lang="it-IT" dirty="0"/>
              <a:t>: condividono file pesanti come video o grafica.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PMI e freelance</a:t>
            </a:r>
            <a:r>
              <a:rPr lang="it-IT" dirty="0"/>
              <a:t>: archiviano documenti importanti e collaborano in team distribuiti.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Universitari</a:t>
            </a:r>
            <a:r>
              <a:rPr lang="it-IT" dirty="0"/>
              <a:t>: tengono backup sicuri delle tesi o progetti.</a:t>
            </a:r>
          </a:p>
          <a:p>
            <a:pPr>
              <a:buNone/>
            </a:pPr>
            <a:r>
              <a:rPr lang="it-IT" b="1" dirty="0"/>
              <a:t>📲 Dove lo usi?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PC/Mac</a:t>
            </a:r>
            <a:r>
              <a:rPr lang="it-IT" dirty="0"/>
              <a:t>: Dropbox si integra come una cartella nel tuo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Smartphone</a:t>
            </a:r>
            <a:r>
              <a:rPr lang="it-IT" dirty="0"/>
              <a:t>: con l’app puoi visualizzare e caricare file ovunque.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Web</a:t>
            </a:r>
            <a:r>
              <a:rPr lang="it-IT" dirty="0"/>
              <a:t>: puoi accedere a tutto via browser da qualsiasi computer.</a:t>
            </a:r>
          </a:p>
          <a:p>
            <a:pPr>
              <a:buNone/>
            </a:pPr>
            <a:r>
              <a:rPr lang="it-IT" b="1" dirty="0"/>
              <a:t>🧠 Un esempio da raccontare in classe</a:t>
            </a:r>
          </a:p>
          <a:p>
            <a:r>
              <a:rPr lang="it-IT" dirty="0"/>
              <a:t>“Immaginate di essere due soci che lavorano su un progetto video. Uno sta a Palermo, l’altro a Milano. Grazie a Dropbox, ogni volta che uno di voi aggiorna il file del video, l’altro lo trova già aggiornato senza doversi inviare nulla via email. È tutto automatico, preciso, sicuro.”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None/>
            </a:pPr>
            <a:r>
              <a:rPr lang="it-IT" b="1" dirty="0"/>
              <a:t>🧠 Cos’è </a:t>
            </a:r>
            <a:r>
              <a:rPr lang="it-IT" b="1" dirty="0" err="1"/>
              <a:t>Notion</a:t>
            </a:r>
            <a:r>
              <a:rPr lang="it-IT" b="1" dirty="0"/>
              <a:t>?</a:t>
            </a:r>
          </a:p>
          <a:p>
            <a:pPr>
              <a:buNone/>
            </a:pPr>
            <a:r>
              <a:rPr lang="it-IT" dirty="0" err="1"/>
              <a:t>Notion</a:t>
            </a:r>
            <a:r>
              <a:rPr lang="it-IT" dirty="0"/>
              <a:t> è una piattaforma “</a:t>
            </a:r>
            <a:r>
              <a:rPr lang="it-IT" dirty="0" err="1"/>
              <a:t>all</a:t>
            </a:r>
            <a:r>
              <a:rPr lang="it-IT" dirty="0"/>
              <a:t>-in-one” per </a:t>
            </a:r>
            <a:r>
              <a:rPr lang="it-IT" b="1" dirty="0"/>
              <a:t>organizzare, scrivere, collaborare e gestire progetti</a:t>
            </a:r>
            <a:r>
              <a:rPr lang="it-IT" dirty="0"/>
              <a:t>, usata sempre di più da studenti, team aziendali, freelance e creativi. Non è solo </a:t>
            </a:r>
            <a:r>
              <a:rPr lang="it-IT" dirty="0" err="1"/>
              <a:t>un'app</a:t>
            </a:r>
            <a:r>
              <a:rPr lang="it-IT" dirty="0"/>
              <a:t> per prendere appunti: è un </a:t>
            </a:r>
            <a:r>
              <a:rPr lang="it-IT" b="1" dirty="0"/>
              <a:t>sistema modulare</a:t>
            </a:r>
            <a:r>
              <a:rPr lang="it-IT" dirty="0"/>
              <a:t> che ti permette di creare pagine, elenchi, database, calendari, bacheche tipo </a:t>
            </a:r>
            <a:r>
              <a:rPr lang="it-IT" dirty="0" err="1"/>
              <a:t>Trello</a:t>
            </a:r>
            <a:r>
              <a:rPr lang="it-IT" dirty="0"/>
              <a:t>, e molto altro.</a:t>
            </a:r>
          </a:p>
          <a:p>
            <a:pPr>
              <a:buNone/>
            </a:pPr>
            <a:r>
              <a:rPr lang="it-IT" dirty="0"/>
              <a:t>Pensa a </a:t>
            </a:r>
            <a:r>
              <a:rPr lang="it-IT" dirty="0" err="1"/>
              <a:t>Notion</a:t>
            </a:r>
            <a:r>
              <a:rPr lang="it-IT" dirty="0"/>
              <a:t> come a un </a:t>
            </a:r>
            <a:r>
              <a:rPr lang="it-IT" b="1" dirty="0"/>
              <a:t>foglio bianco digitale super intelligente</a:t>
            </a:r>
            <a:r>
              <a:rPr lang="it-IT" dirty="0"/>
              <a:t>. Sei tu a decidere cosa farci: un'agenda personale, un database di clienti, un piano editoriale, un portfolio, o una wiki per la tua azienda.</a:t>
            </a:r>
          </a:p>
          <a:p>
            <a:pPr>
              <a:buNone/>
            </a:pPr>
            <a:r>
              <a:rPr lang="it-IT" b="1" dirty="0"/>
              <a:t>🧱 Come funziona?</a:t>
            </a:r>
          </a:p>
          <a:p>
            <a:pPr>
              <a:buNone/>
            </a:pPr>
            <a:r>
              <a:rPr lang="it-IT" dirty="0"/>
              <a:t>In </a:t>
            </a:r>
            <a:r>
              <a:rPr lang="it-IT" dirty="0" err="1"/>
              <a:t>Notion</a:t>
            </a:r>
            <a:r>
              <a:rPr lang="it-IT" dirty="0"/>
              <a:t> tutto parte da una </a:t>
            </a:r>
            <a:r>
              <a:rPr lang="it-IT" b="1" dirty="0"/>
              <a:t>pagina</a:t>
            </a:r>
            <a:r>
              <a:rPr lang="it-IT" dirty="0"/>
              <a:t>. Può essere una semplice nota di testo… oppure contenere elenchi, immagini, video, link, file, tabelle, e altre pagine “figlie”.</a:t>
            </a:r>
          </a:p>
          <a:p>
            <a:pPr>
              <a:buNone/>
            </a:pPr>
            <a:r>
              <a:rPr lang="it-IT" dirty="0"/>
              <a:t>Puoi aggiungere </a:t>
            </a:r>
            <a:r>
              <a:rPr lang="it-IT" b="1" dirty="0"/>
              <a:t>blocchi</a:t>
            </a:r>
            <a:r>
              <a:rPr lang="it-IT" dirty="0"/>
              <a:t> (</a:t>
            </a:r>
            <a:r>
              <a:rPr lang="it-IT" dirty="0" err="1"/>
              <a:t>blocks</a:t>
            </a:r>
            <a:r>
              <a:rPr lang="it-IT" dirty="0"/>
              <a:t>): ogni paragrafo, immagine, </a:t>
            </a:r>
            <a:r>
              <a:rPr lang="it-IT" dirty="0" err="1"/>
              <a:t>checkbox</a:t>
            </a:r>
            <a:r>
              <a:rPr lang="it-IT" dirty="0"/>
              <a:t> o link è un blocco. Questo ti permette di costruire la tua pagina esattamente come vuoi, con la massima flessibilità.</a:t>
            </a:r>
          </a:p>
          <a:p>
            <a:pPr>
              <a:buNone/>
            </a:pPr>
            <a:r>
              <a:rPr lang="it-IT" b="1" dirty="0"/>
              <a:t>🧩 Cosa ci puoi fare (davvero)?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Scrivere appunti e testi (anche in modo collaborativo, come in Google Docs).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Creare </a:t>
            </a:r>
            <a:r>
              <a:rPr lang="it-IT" b="1" dirty="0"/>
              <a:t>tabelle smart</a:t>
            </a:r>
            <a:r>
              <a:rPr lang="it-IT" dirty="0"/>
              <a:t> con filtri, tag e collegamenti automatici.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Costruire un </a:t>
            </a:r>
            <a:r>
              <a:rPr lang="it-IT" b="1" dirty="0"/>
              <a:t>calendario editoriale</a:t>
            </a:r>
            <a:r>
              <a:rPr lang="it-IT" dirty="0"/>
              <a:t> o un piano progetti in stile </a:t>
            </a:r>
            <a:r>
              <a:rPr lang="it-IT" dirty="0" err="1"/>
              <a:t>Kanban</a:t>
            </a:r>
            <a:r>
              <a:rPr lang="it-IT" dirty="0"/>
              <a:t> (come </a:t>
            </a:r>
            <a:r>
              <a:rPr lang="it-IT" dirty="0" err="1"/>
              <a:t>Trello</a:t>
            </a:r>
            <a:r>
              <a:rPr lang="it-IT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Archiviare documenti, creare una wiki aziendale o personale.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Integrare contenuti esterni (YouTube, PDF, Google Maps…).</a:t>
            </a:r>
          </a:p>
          <a:p>
            <a:pPr>
              <a:buNone/>
            </a:pPr>
            <a:r>
              <a:rPr lang="it-IT" b="1" dirty="0"/>
              <a:t>🔥 E con l’AI?</a:t>
            </a:r>
          </a:p>
          <a:p>
            <a:pPr>
              <a:buNone/>
            </a:pPr>
            <a:r>
              <a:rPr lang="it-IT" dirty="0" err="1"/>
              <a:t>Notion</a:t>
            </a:r>
            <a:r>
              <a:rPr lang="it-IT" dirty="0"/>
              <a:t> ha integrato </a:t>
            </a:r>
            <a:r>
              <a:rPr lang="it-IT" b="1" dirty="0" err="1"/>
              <a:t>Notion</a:t>
            </a:r>
            <a:r>
              <a:rPr lang="it-IT" b="1" dirty="0"/>
              <a:t> AI</a:t>
            </a:r>
            <a:r>
              <a:rPr lang="it-IT" dirty="0"/>
              <a:t>, un assistente virtuale interno che può: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Riassumere lunghi testi.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Riscrivere appunti in modo più chiaro.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Generare idee o bozze.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Creare elenchi di pro e contro, agende, to-do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Correggere la grammatica o cambiare il tono del testo (es. più formale o più amichevole).</a:t>
            </a:r>
          </a:p>
          <a:p>
            <a:pPr>
              <a:buNone/>
            </a:pPr>
            <a:r>
              <a:rPr lang="it-IT" dirty="0"/>
              <a:t>Tutto questo </a:t>
            </a:r>
            <a:r>
              <a:rPr lang="it-IT" b="1" dirty="0"/>
              <a:t>senza dover uscire dalla piattaforma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b="1" dirty="0"/>
              <a:t>🤝 Collaborazione e condivisione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Ogni pagina può essere </a:t>
            </a:r>
            <a:r>
              <a:rPr lang="it-IT" b="1" dirty="0"/>
              <a:t>condivisa con altri utenti</a:t>
            </a:r>
            <a:r>
              <a:rPr lang="it-IT" dirty="0"/>
              <a:t>, che possono leggere, commentare o modificare.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Puoi lavorare in </a:t>
            </a:r>
            <a:r>
              <a:rPr lang="it-IT" b="1" dirty="0"/>
              <a:t>tempo reale</a:t>
            </a:r>
            <a:r>
              <a:rPr lang="it-IT" dirty="0"/>
              <a:t>, con aggiornamenti visibili subito, ideale per gruppi di lavoro, studenti o team aziendali.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Puoi anche </a:t>
            </a:r>
            <a:r>
              <a:rPr lang="it-IT" b="1" dirty="0"/>
              <a:t>pubblicare pagine online</a:t>
            </a:r>
            <a:r>
              <a:rPr lang="it-IT" dirty="0"/>
              <a:t>, trasformandole in piccoli siti web o portfolio.</a:t>
            </a:r>
          </a:p>
          <a:p>
            <a:pPr>
              <a:buNone/>
            </a:pPr>
            <a:r>
              <a:rPr lang="it-IT" b="1" dirty="0"/>
              <a:t>📚 Esempi d’uso reali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Studente universitario</a:t>
            </a:r>
            <a:r>
              <a:rPr lang="it-IT" dirty="0"/>
              <a:t>: organizza gli appunti per materia, fa to-do list degli esami, carica slide e link utili.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Freelance</a:t>
            </a:r>
            <a:r>
              <a:rPr lang="it-IT" dirty="0"/>
              <a:t>: crea un database clienti con stato del progetto, contatti, scadenze e documenti allegati.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Team aziendale</a:t>
            </a:r>
            <a:r>
              <a:rPr lang="it-IT" dirty="0"/>
              <a:t>: centralizza le informazioni aziendali, crea wiki interne, gestisce i progetti in corso.</a:t>
            </a:r>
          </a:p>
          <a:p>
            <a:pPr>
              <a:buNone/>
            </a:pPr>
            <a:r>
              <a:rPr lang="it-IT" b="1" dirty="0"/>
              <a:t>✅ Pro principali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Super personalizzabile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Interfaccia pulita e moderna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Ottimo per organizzare tutto in un solo posto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L’AI integrata è utile e discreta</a:t>
            </a:r>
          </a:p>
          <a:p>
            <a:pPr>
              <a:buNone/>
            </a:pPr>
            <a:r>
              <a:rPr lang="it-IT" b="1" dirty="0"/>
              <a:t>⚠️ Contro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Serve un po’ di tempo per imparare ad usarlo bene (ma poi non torni più indietro)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versione gratuita è limitata per i team grandi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Funziona meglio con una connessione attiva (anche se c'è modalità offline)</a:t>
            </a:r>
          </a:p>
          <a:p>
            <a:pPr>
              <a:buNone/>
            </a:pPr>
            <a:r>
              <a:rPr lang="it-IT" b="1" dirty="0"/>
              <a:t>🧠 Curiosità utile per l’aula</a:t>
            </a:r>
          </a:p>
          <a:p>
            <a:pPr>
              <a:buNone/>
            </a:pPr>
            <a:r>
              <a:rPr lang="it-IT" dirty="0"/>
              <a:t>Puoi usare </a:t>
            </a:r>
            <a:r>
              <a:rPr lang="it-IT" dirty="0" err="1"/>
              <a:t>Notion</a:t>
            </a:r>
            <a:r>
              <a:rPr lang="it-IT" dirty="0"/>
              <a:t> anche per </a:t>
            </a:r>
            <a:r>
              <a:rPr lang="it-IT" b="1" dirty="0"/>
              <a:t>fare un diario di bordo del corso</a:t>
            </a:r>
            <a:r>
              <a:rPr lang="it-IT" dirty="0"/>
              <a:t>, raccogliere tutti i materiali delle lezioni, condividere link, slide e compiti con gli studenti.</a:t>
            </a:r>
          </a:p>
          <a:p>
            <a:pPr>
              <a:buNone/>
            </a:pPr>
            <a:r>
              <a:rPr lang="it-IT" b="1" dirty="0"/>
              <a:t>Vuoi un'attività pratica?</a:t>
            </a:r>
          </a:p>
          <a:p>
            <a:pPr>
              <a:buNone/>
            </a:pPr>
            <a:r>
              <a:rPr lang="it-IT" dirty="0"/>
              <a:t>Posso prepararti una </a:t>
            </a:r>
            <a:r>
              <a:rPr lang="it-IT" b="1" dirty="0"/>
              <a:t>traccia per far creare agli studenti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una pagina personale con link, immagini e note,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oppure un database di progetto (es. un piano per organizzare un evento o un lancio prodotto).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it-IT" dirty="0"/>
            </a:br>
            <a:br>
              <a:rPr lang="it-IT" dirty="0"/>
            </a:br>
            <a:r>
              <a:rPr lang="it-IT" dirty="0"/>
              <a:t>// fai una prova con </a:t>
            </a:r>
            <a:r>
              <a:rPr lang="it-IT" dirty="0" err="1"/>
              <a:t>notion</a:t>
            </a:r>
            <a:r>
              <a:rPr lang="it-I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"Come immagini </a:t>
            </a:r>
            <a:r>
              <a:rPr lang="it-IT" dirty="0" err="1"/>
              <a:t>un'app</a:t>
            </a:r>
            <a:r>
              <a:rPr lang="it-IT" dirty="0"/>
              <a:t> che usa l’AI per scegliere il miglior metodo di condivisione offline o online in base al contesto?"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A583E-384B-847E-D863-ECDC4A389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22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22DE-1E44-DA3C-E92B-C300038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F34638-71FE-3520-CE51-32A90385A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CCB779-34A7-5E9F-2EBB-D436D9F60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b="1" dirty="0"/>
              <a:t>Testo da raccontare:</a:t>
            </a:r>
            <a:r>
              <a:rPr lang="it-IT" dirty="0"/>
              <a:t> Quando condividiamo file tramite servizi cloud come Google Drive o Dropbox, è fondamentale capire bene i </a:t>
            </a:r>
            <a:r>
              <a:rPr lang="it-IT" b="1" dirty="0"/>
              <a:t>permessi di accesso</a:t>
            </a:r>
            <a:r>
              <a:rPr lang="it-IT" dirty="0"/>
              <a:t> che stiamo concedendo. Possiamo dare accesso in </a:t>
            </a:r>
            <a:r>
              <a:rPr lang="it-IT" b="1" dirty="0"/>
              <a:t>sola lettura</a:t>
            </a:r>
            <a:r>
              <a:rPr lang="it-IT" dirty="0"/>
              <a:t> (chi riceve può solo vedere), in </a:t>
            </a:r>
            <a:r>
              <a:rPr lang="it-IT" b="1" dirty="0"/>
              <a:t>modifica</a:t>
            </a:r>
            <a:r>
              <a:rPr lang="it-IT" dirty="0"/>
              <a:t> (può cambiare il contenuto del file), oppure </a:t>
            </a:r>
            <a:r>
              <a:rPr lang="it-IT" b="1" dirty="0"/>
              <a:t>completo</a:t>
            </a:r>
            <a:r>
              <a:rPr lang="it-IT" dirty="0"/>
              <a:t> (può rimuovere o ricondividere il file con altri). Dare l’accesso sbagliato, anche solo per disattenzione, può avere conseguenze: pensiamo a un file modificato da un collaboratore per errore, o a un documento importante cancellato o divulgato senza autorizzazione.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Oppure immaginiamo di caricare un contratto importante su Google Drive: possiamo condividerlo con il cliente, ma impostando la visualizzazione soltanto, magari disattivando la possibilità di scaricarlo o stamparlo. Questo aumenta la sicurezza e ci dà maggiore controllo su documenti riservati.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b="1" dirty="0"/>
              <a:t>Spunto AI:</a:t>
            </a:r>
            <a:r>
              <a:rPr lang="it-IT" dirty="0"/>
              <a:t> Oggi, grazie all’integrazione dell’intelligenza artificiale in strumenti come Google Workspace, è possibile ricevere </a:t>
            </a:r>
            <a:r>
              <a:rPr lang="it-IT" b="1" dirty="0"/>
              <a:t>suggerimenti automatici sui permessi più adatti</a:t>
            </a:r>
            <a:r>
              <a:rPr lang="it-IT" dirty="0"/>
              <a:t>, in base al tipo di file e a chi lo stiamo condividendo. Ad esempio, se un file contiene dati sensibili o un contratto, l’AI può consigliare automaticamente di attivare la protezione con password o limitarne la condivisione esterna.</a:t>
            </a:r>
          </a:p>
          <a:p>
            <a:pPr>
              <a:buNone/>
            </a:pPr>
            <a:r>
              <a:rPr lang="it-IT" dirty="0"/>
              <a:t>In futuro, l’AI potrà anche analizzare </a:t>
            </a:r>
            <a:r>
              <a:rPr lang="it-IT" b="1" dirty="0"/>
              <a:t>modelli di collaborazione</a:t>
            </a:r>
            <a:r>
              <a:rPr lang="it-IT" dirty="0"/>
              <a:t> per suggerire in anticipo chi dovrebbe avere accesso a cosa, oppure inviare </a:t>
            </a:r>
            <a:r>
              <a:rPr lang="it-IT" b="1" dirty="0"/>
              <a:t>avvisi intelligenti</a:t>
            </a:r>
            <a:r>
              <a:rPr lang="it-IT" dirty="0"/>
              <a:t> se qualcuno sta tentando di modificare o condividere un file critico.</a:t>
            </a:r>
          </a:p>
          <a:p>
            <a:pPr>
              <a:buNone/>
            </a:pPr>
            <a:endParaRPr lang="it-IT" b="1" dirty="0"/>
          </a:p>
          <a:p>
            <a:pPr>
              <a:buNone/>
            </a:pPr>
            <a:r>
              <a:rPr lang="it-IT" b="1" dirty="0"/>
              <a:t>Extra – AI per la gestione dei gruppi online:</a:t>
            </a:r>
            <a:r>
              <a:rPr lang="it-IT" dirty="0"/>
              <a:t> In ambiti aziendali o educativi, esistono strumenti AI che aiutano a </a:t>
            </a:r>
            <a:r>
              <a:rPr lang="it-IT" b="1" dirty="0"/>
              <a:t>monitorare l’engagement</a:t>
            </a:r>
            <a:r>
              <a:rPr lang="it-IT" dirty="0"/>
              <a:t> dei membri del gruppo: chi partecipa attivamente, chi non apre i documenti condivisi, chi ha bisogno di supporto. Alcuni strumenti come Slack o Microsoft Teams integrano bot e AI che segnalano conversazioni importanti, riepilogano riunioni e aiutano a tenere il team sincronizzato.</a:t>
            </a:r>
          </a:p>
          <a:p>
            <a:pPr>
              <a:buNone/>
            </a:pPr>
            <a:r>
              <a:rPr lang="it-IT" dirty="0"/>
              <a:t>Anche </a:t>
            </a:r>
            <a:r>
              <a:rPr lang="it-IT" dirty="0" err="1"/>
              <a:t>Notion</a:t>
            </a:r>
            <a:r>
              <a:rPr lang="it-IT" dirty="0"/>
              <a:t> e </a:t>
            </a:r>
            <a:r>
              <a:rPr lang="it-IT" dirty="0" err="1"/>
              <a:t>ClickUp</a:t>
            </a:r>
            <a:r>
              <a:rPr lang="it-IT" dirty="0"/>
              <a:t> iniziano a introdurre AI che </a:t>
            </a:r>
            <a:r>
              <a:rPr lang="it-IT" b="1" dirty="0"/>
              <a:t>analizza il flusso di lavoro</a:t>
            </a:r>
            <a:r>
              <a:rPr lang="it-IT" dirty="0"/>
              <a:t> e suggerisce azioni: ad esempio, "questo file è stato aperto solo dal 20% del team", oppure "questo documento non viene aggiornato da X giorni".</a:t>
            </a:r>
          </a:p>
          <a:p>
            <a:pPr>
              <a:buNone/>
            </a:pPr>
            <a:r>
              <a:rPr lang="it-IT" b="1" dirty="0"/>
              <a:t>Esempi reali: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Dropbox permette di impostare la scadenza di un link condiviso (es. valido solo 7 giorni), utile per documenti temporanei.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Google Drive si può bloccare la copia, stampa e download di un file, per aumentarne la riservatezza.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Microsoft OneDrive si possono assegnare permessi granulari anche a livello di singole righe in una tabella Excel condivisa.</a:t>
            </a:r>
          </a:p>
          <a:p>
            <a:pPr>
              <a:buNone/>
            </a:pPr>
            <a:r>
              <a:rPr lang="it-IT" b="1" dirty="0"/>
              <a:t>Domanda da proporre: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"Ti è mai capitato di condividere un file con la persona sbagliata o con i permessi errati? Cosa sarebbe stato utile avere in quel momento?»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"Se l’AI può suggerire chi deve accedere ai file, pensate possa anche 'decidere' al posto nostro? Sarebbe un vantaggio o un rischio?"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739809-73C7-1EF4-B578-E9620C74E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282C-AFBD-3442-98D4-4F965B56B51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C3E9A-4141-2425-03D0-449AC3766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93373"/>
            <a:ext cx="8991600" cy="1645920"/>
          </a:xfrm>
        </p:spPr>
        <p:txBody>
          <a:bodyPr/>
          <a:lstStyle/>
          <a:p>
            <a:r>
              <a:rPr lang="it-IT" dirty="0"/>
              <a:t>CORSO INTERMEDIO</a:t>
            </a:r>
            <a:br>
              <a:rPr lang="it-IT" dirty="0"/>
            </a:br>
            <a:r>
              <a:rPr lang="it-IT" dirty="0"/>
              <a:t>INTELLIGENZA ARTIFICIALE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A3998B-A890-EF30-9FDA-BE0A9A51E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29" y="362933"/>
            <a:ext cx="8252142" cy="62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 descr="Immagine che contiene arte&#10;&#10;Il contenuto generato dall'IA potrebbe non essere corretto.">
            <a:extLst>
              <a:ext uri="{FF2B5EF4-FFF2-40B4-BE49-F238E27FC236}">
                <a16:creationId xmlns:a16="http://schemas.microsoft.com/office/drawing/2014/main" id="{FBA66203-500D-DAB5-72F2-FE823CFE7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433" y="3353934"/>
            <a:ext cx="3141133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814C3-6F17-018A-793C-ECD5B348B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B484F-EE17-190A-08C1-9DB622D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dei permessi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122A9-FC42-76E9-E1C3-B7BB3400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2314"/>
            <a:ext cx="7729728" cy="2136986"/>
          </a:xfrm>
        </p:spPr>
        <p:txBody>
          <a:bodyPr>
            <a:normAutofit/>
          </a:bodyPr>
          <a:lstStyle/>
          <a:p>
            <a:r>
              <a:rPr lang="it-IT" sz="2400" dirty="0"/>
              <a:t>Fondamentale capire bene i permessi che possiamo concedere. </a:t>
            </a:r>
          </a:p>
          <a:p>
            <a:r>
              <a:rPr lang="it-IT" sz="2400" dirty="0"/>
              <a:t>Possibile accesso solo in lettura o sia lettura che scrittura</a:t>
            </a:r>
          </a:p>
        </p:txBody>
      </p:sp>
    </p:spTree>
    <p:extLst>
      <p:ext uri="{BB962C8B-B14F-4D97-AF65-F5344CB8AC3E}">
        <p14:creationId xmlns:p14="http://schemas.microsoft.com/office/powerpoint/2010/main" val="38825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ED48-1EE0-EDFC-9255-EB81C5F2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FFD19-6B16-14C9-9F3F-42DAB363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Ottimizzazione dei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0B35F8-6A50-AB21-B1E4-BC2E3CA2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2314"/>
            <a:ext cx="7729728" cy="2683086"/>
          </a:xfrm>
        </p:spPr>
        <p:txBody>
          <a:bodyPr>
            <a:normAutofit/>
          </a:bodyPr>
          <a:lstStyle/>
          <a:p>
            <a:r>
              <a:rPr lang="it-IT" sz="2400" dirty="0"/>
              <a:t>Utilizzare formato corretto dei file per una migliore condivisione</a:t>
            </a:r>
          </a:p>
          <a:p>
            <a:endParaRPr lang="it-IT" sz="2400" dirty="0"/>
          </a:p>
          <a:p>
            <a:r>
              <a:rPr lang="it-IT" sz="2400" dirty="0"/>
              <a:t>PDF formato universale</a:t>
            </a:r>
          </a:p>
        </p:txBody>
      </p:sp>
    </p:spTree>
    <p:extLst>
      <p:ext uri="{BB962C8B-B14F-4D97-AF65-F5344CB8AC3E}">
        <p14:creationId xmlns:p14="http://schemas.microsoft.com/office/powerpoint/2010/main" val="39030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8E849-1DC3-1565-C971-5CF71BC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Rappresentare l'intelligenza artificiale e la privacy. Mostra un'immagine che combina elementi di AI come circuiti, robot e algoritmi con simboli di privacy come lucchetti, impronte digitali e dati protetti. Utilizza colori freddi come blu e grigio per trasmettere sicurezza e tecnologia. Stile moderno e futuristico, con un'atmosfera di protezione e innovazione.">
            <a:extLst>
              <a:ext uri="{FF2B5EF4-FFF2-40B4-BE49-F238E27FC236}">
                <a16:creationId xmlns:a16="http://schemas.microsoft.com/office/drawing/2014/main" id="{E40EE17F-2B51-D4CF-1313-E5E4DE43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75" r="6936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74CF386-7172-77BB-1C91-359C895F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Privacy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2816F1-146F-B4DE-C75D-281AE120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r>
              <a:rPr lang="it-IT" sz="2400" dirty="0"/>
              <a:t>Gestire la privacy sui social è fondamentale, sia per la nostra sicurezza digitale che per la reputazione personale e professionale.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4703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BFC6C-A8BC-D220-847F-00CC12CC4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D7EA9A-B793-23E6-9BCD-1C927CCE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Sicurezza degli account e dei dispositivi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F5CEA-8570-EAEF-E05C-5CFC318C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2314"/>
            <a:ext cx="7729728" cy="2683086"/>
          </a:xfrm>
        </p:spPr>
        <p:txBody>
          <a:bodyPr>
            <a:normAutofit/>
          </a:bodyPr>
          <a:lstStyle/>
          <a:p>
            <a:r>
              <a:rPr lang="it-IT" sz="2400" dirty="0"/>
              <a:t>Proteggere i propri account e dispositivi è una priorità assoluta nel mondo digitale. </a:t>
            </a:r>
          </a:p>
          <a:p>
            <a:endParaRPr lang="it-IT" sz="2400" dirty="0"/>
          </a:p>
          <a:p>
            <a:r>
              <a:rPr lang="it-IT" sz="2400" dirty="0"/>
              <a:t>2FA: autenticazione a 2 fattori.</a:t>
            </a:r>
          </a:p>
        </p:txBody>
      </p:sp>
    </p:spTree>
    <p:extLst>
      <p:ext uri="{BB962C8B-B14F-4D97-AF65-F5344CB8AC3E}">
        <p14:creationId xmlns:p14="http://schemas.microsoft.com/office/powerpoint/2010/main" val="34015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53AFD-B357-6273-7220-4C6BEF26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20A6B-804E-825C-30D4-914F33BA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Configurazione degli accessi e protezione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0A7BE9-E2C7-C9E4-C1B4-3AC9140A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2314"/>
            <a:ext cx="7729728" cy="2683086"/>
          </a:xfrm>
        </p:spPr>
        <p:txBody>
          <a:bodyPr>
            <a:normAutofit/>
          </a:bodyPr>
          <a:lstStyle/>
          <a:p>
            <a:r>
              <a:rPr lang="it-IT" sz="2400" dirty="0"/>
              <a:t>È fondamentale configurare gli accessi a software e applicazione in base alla tipologia di dati.</a:t>
            </a:r>
          </a:p>
          <a:p>
            <a:endParaRPr lang="it-IT" sz="2400" dirty="0"/>
          </a:p>
          <a:p>
            <a:r>
              <a:rPr lang="it-IT" sz="2400" dirty="0"/>
              <a:t>Principio di </a:t>
            </a:r>
            <a:r>
              <a:rPr lang="it-IT" sz="2400" b="1" dirty="0"/>
              <a:t>minimo privilegio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I Testing? | BrowserStack">
            <a:extLst>
              <a:ext uri="{FF2B5EF4-FFF2-40B4-BE49-F238E27FC236}">
                <a16:creationId xmlns:a16="http://schemas.microsoft.com/office/drawing/2014/main" id="{39034412-CA79-CE98-640C-4B8BFB5E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6" b="14621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E898D2-8956-FE5B-924F-28105F3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61204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8089E-61EA-3EA7-F102-AA504CE1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/>
              <a:t>OBIETTIVI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42E48E-649D-5444-E4C5-2BC1A2AC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4697" y="2638044"/>
            <a:ext cx="4738988" cy="3101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dirty="0"/>
              <a:t>SCEGLIERE MOLTEPLICI TECNOLOGIE DIGITALI SEMPLICI PER L’INTERAZIONE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40327F-9073-086A-175F-32801D72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738988" cy="325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dirty="0"/>
              <a:t>SCEGLIERE UNA VARIETÀ DI MEZZI DI COMUNICAZIONE DIGITALI APPROPRIATI PER UN DETERMINATO CONTESTO</a:t>
            </a:r>
          </a:p>
        </p:txBody>
      </p:sp>
    </p:spTree>
    <p:extLst>
      <p:ext uri="{BB962C8B-B14F-4D97-AF65-F5344CB8AC3E}">
        <p14:creationId xmlns:p14="http://schemas.microsoft.com/office/powerpoint/2010/main" val="28305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82039-8E63-D16E-10FC-B2E0DABB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54ADB-A007-DD02-83FA-57C1BB89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435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000" dirty="0"/>
              <a:t>FACILITATORE ONLINE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DEE68-6B15-49E1-8C6F-EE553B05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F07C8-CCA3-4D2E-A900-8396148C1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ottimizzazzione operativa">
            <a:extLst>
              <a:ext uri="{FF2B5EF4-FFF2-40B4-BE49-F238E27FC236}">
                <a16:creationId xmlns:a16="http://schemas.microsoft.com/office/drawing/2014/main" id="{F9DED1C6-6203-D7A2-88CE-AADAFB4D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77" r="-2" b="-2"/>
          <a:stretch/>
        </p:blipFill>
        <p:spPr>
          <a:xfrm>
            <a:off x="1126238" y="1122807"/>
            <a:ext cx="448970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CA50DA-F090-46DA-FCB1-22BB226D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È UN FACILITATORE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0DC2C-7B51-5533-956E-AA97527E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1325"/>
            <a:ext cx="7729728" cy="3401983"/>
          </a:xfrm>
        </p:spPr>
        <p:txBody>
          <a:bodyPr>
            <a:normAutofit/>
          </a:bodyPr>
          <a:lstStyle/>
          <a:p>
            <a:r>
              <a:rPr lang="it-IT" sz="2400" dirty="0"/>
              <a:t>Figura chiave dei gruppi virtuali.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Ha il compito di gestire e favorire una comunicazione, in maniera da garantire la fluidità.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303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AA98B-13E3-80EC-4B33-8EF12D527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C19D7-31AE-1021-1461-C6474EED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it-IT" sz="2000"/>
              <a:t>Tecniche di facilitazione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D1CFE9-E7A2-C43E-C3F2-B542546A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500"/>
              <a:t>Adozione di tecniche specifiche per stimolare l’interazione</a:t>
            </a:r>
          </a:p>
          <a:p>
            <a:pPr>
              <a:lnSpc>
                <a:spcPct val="90000"/>
              </a:lnSpc>
            </a:pPr>
            <a:endParaRPr lang="it-IT" sz="150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it-IT" sz="150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it-IT" sz="1500"/>
              <a:t>Avere un atteggiamento neutrale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it-IT" sz="1500"/>
              <a:t>Promuovere la partecipazione attiva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it-IT" sz="1500"/>
              <a:t>Stabilire delle regole condivise</a:t>
            </a:r>
          </a:p>
          <a:p>
            <a:pPr marL="0" indent="0">
              <a:lnSpc>
                <a:spcPct val="90000"/>
              </a:lnSpc>
              <a:buNone/>
            </a:pPr>
            <a:endParaRPr lang="it-IT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Vista posteriore di un uomo anziano che tiene un discorso a un grande gruppo di persone. Lo stato attivo è in primo piano. Isolato su bianco.">
            <a:extLst>
              <a:ext uri="{FF2B5EF4-FFF2-40B4-BE49-F238E27FC236}">
                <a16:creationId xmlns:a16="http://schemas.microsoft.com/office/drawing/2014/main" id="{29FA4619-057F-BE09-4CAB-83CDC848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1331337"/>
            <a:ext cx="6227064" cy="42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F4FBE-533F-CB35-BFE5-EF70B78F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21449-6AA8-A38A-0E7F-AFFB17D8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STRUMENTI PER LA CONDIVISIONE</a:t>
            </a:r>
          </a:p>
        </p:txBody>
      </p:sp>
      <p:pic>
        <p:nvPicPr>
          <p:cNvPr id="3" name="Immagine 2" descr="&quot;Sistema di supporto mondiale o online, può essere anche per il cantiere in costruzione. Altre immagini di meccanici e strumenti di lavoro..&quot;">
            <a:extLst>
              <a:ext uri="{FF2B5EF4-FFF2-40B4-BE49-F238E27FC236}">
                <a16:creationId xmlns:a16="http://schemas.microsoft.com/office/drawing/2014/main" id="{B1E98EFF-ACCE-6E1C-40C5-F822893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18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0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1A95E-6271-6978-AB93-900BE371A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E834B-EDE5-7A76-42B1-18E8BFA2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PER LA CONDIVISIONE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EB7B6A-3C6C-F954-6D54-1C755B88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1325"/>
            <a:ext cx="7729728" cy="3206090"/>
          </a:xfrm>
        </p:spPr>
        <p:txBody>
          <a:bodyPr>
            <a:normAutofit/>
          </a:bodyPr>
          <a:lstStyle/>
          <a:p>
            <a:r>
              <a:rPr lang="it-IT" sz="2400" dirty="0"/>
              <a:t>Condividere file è essenziale nei team digitali.</a:t>
            </a:r>
          </a:p>
        </p:txBody>
      </p:sp>
      <p:pic>
        <p:nvPicPr>
          <p:cNvPr id="5" name="Immagine 4" descr="Immagine che contiene simbolo, Elementi grafici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0BC6CF53-2DA6-7D59-9989-E3E39578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088820"/>
            <a:ext cx="973254" cy="973254"/>
          </a:xfrm>
          <a:prstGeom prst="rect">
            <a:avLst/>
          </a:prstGeom>
        </p:spPr>
      </p:pic>
      <p:pic>
        <p:nvPicPr>
          <p:cNvPr id="7" name="Immagine 6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A2A34909-DF39-930A-FC8C-EFE59404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390" y="5062074"/>
            <a:ext cx="973254" cy="97325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1AC27B8-FB72-7C98-B39C-DC94915D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81" y="4088820"/>
            <a:ext cx="973254" cy="9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a google, auto, nuovo, logo">
            <a:extLst>
              <a:ext uri="{FF2B5EF4-FFF2-40B4-BE49-F238E27FC236}">
                <a16:creationId xmlns:a16="http://schemas.microsoft.com/office/drawing/2014/main" id="{2A20B154-041C-0E80-1F56-397CFA7D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867" y="4088820"/>
            <a:ext cx="973255" cy="9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a dropbox">
            <a:extLst>
              <a:ext uri="{FF2B5EF4-FFF2-40B4-BE49-F238E27FC236}">
                <a16:creationId xmlns:a16="http://schemas.microsoft.com/office/drawing/2014/main" id="{D08617F9-90ED-25F9-A093-20A8BF63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371" y="4088820"/>
            <a:ext cx="973255" cy="9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ona nozione, logo">
            <a:extLst>
              <a:ext uri="{FF2B5EF4-FFF2-40B4-BE49-F238E27FC236}">
                <a16:creationId xmlns:a16="http://schemas.microsoft.com/office/drawing/2014/main" id="{00975347-FCB1-EA49-A336-6226605C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16" y="5062074"/>
            <a:ext cx="973255" cy="9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6AF08-9944-5448-2165-7CCB8FD900D7}"/>
              </a:ext>
            </a:extLst>
          </p:cNvPr>
          <p:cNvSpPr txBox="1"/>
          <p:nvPr/>
        </p:nvSpPr>
        <p:spPr>
          <a:xfrm>
            <a:off x="2399142" y="3429000"/>
            <a:ext cx="267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SENZA CONNESSIONE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4E3A51-5C26-35D8-9988-D64FC256C276}"/>
              </a:ext>
            </a:extLst>
          </p:cNvPr>
          <p:cNvSpPr txBox="1"/>
          <p:nvPr/>
        </p:nvSpPr>
        <p:spPr>
          <a:xfrm>
            <a:off x="7190642" y="3429000"/>
            <a:ext cx="267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CONNESSIONE</a:t>
            </a:r>
          </a:p>
        </p:txBody>
      </p:sp>
    </p:spTree>
    <p:extLst>
      <p:ext uri="{BB962C8B-B14F-4D97-AF65-F5344CB8AC3E}">
        <p14:creationId xmlns:p14="http://schemas.microsoft.com/office/powerpoint/2010/main" val="5151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4085-A371-770F-5353-318569EA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C447C-B9C7-236D-5114-9173C19F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senza connessione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43E4F0-CC40-21D1-9CD8-EC0C133B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1325"/>
            <a:ext cx="7729728" cy="3206090"/>
          </a:xfrm>
        </p:spPr>
        <p:txBody>
          <a:bodyPr>
            <a:normAutofit/>
          </a:bodyPr>
          <a:lstStyle/>
          <a:p>
            <a:r>
              <a:rPr lang="it-IT" sz="2400" dirty="0"/>
              <a:t>Strumenti che si possono utilizzare senza essere connessi ad una rete.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5937D1C-55A7-161D-067B-6D1B994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8971"/>
              </p:ext>
            </p:extLst>
          </p:nvPr>
        </p:nvGraphicFramePr>
        <p:xfrm>
          <a:off x="1516314" y="3662402"/>
          <a:ext cx="8731861" cy="2387046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1862332">
                  <a:extLst>
                    <a:ext uri="{9D8B030D-6E8A-4147-A177-3AD203B41FA5}">
                      <a16:colId xmlns:a16="http://schemas.microsoft.com/office/drawing/2014/main" val="3315007590"/>
                    </a:ext>
                  </a:extLst>
                </a:gridCol>
                <a:gridCol w="2289843">
                  <a:extLst>
                    <a:ext uri="{9D8B030D-6E8A-4147-A177-3AD203B41FA5}">
                      <a16:colId xmlns:a16="http://schemas.microsoft.com/office/drawing/2014/main" val="909336626"/>
                    </a:ext>
                  </a:extLst>
                </a:gridCol>
                <a:gridCol w="2289843">
                  <a:extLst>
                    <a:ext uri="{9D8B030D-6E8A-4147-A177-3AD203B41FA5}">
                      <a16:colId xmlns:a16="http://schemas.microsoft.com/office/drawing/2014/main" val="2490771665"/>
                    </a:ext>
                  </a:extLst>
                </a:gridCol>
                <a:gridCol w="2289843">
                  <a:extLst>
                    <a:ext uri="{9D8B030D-6E8A-4147-A177-3AD203B41FA5}">
                      <a16:colId xmlns:a16="http://schemas.microsoft.com/office/drawing/2014/main" val="871675572"/>
                    </a:ext>
                  </a:extLst>
                </a:gridCol>
              </a:tblGrid>
              <a:tr h="433952">
                <a:tc>
                  <a:txBody>
                    <a:bodyPr/>
                    <a:lstStyle/>
                    <a:p>
                      <a:r>
                        <a:rPr lang="it-IT" sz="2100" dirty="0"/>
                        <a:t>Tecnologia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Velocità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Compatibilità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/>
                        <a:t>Migliore per</a:t>
                      </a:r>
                    </a:p>
                  </a:txBody>
                  <a:tcPr marL="108333" marR="108333" marT="54166" marB="54166" anchor="ctr"/>
                </a:tc>
                <a:extLst>
                  <a:ext uri="{0D108BD9-81ED-4DB2-BD59-A6C34878D82A}">
                    <a16:rowId xmlns:a16="http://schemas.microsoft.com/office/drawing/2014/main" val="2810651452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r>
                        <a:rPr lang="it-IT" sz="2100" dirty="0"/>
                        <a:t>Bluetooth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Bassa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Quasi universale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File piccoli</a:t>
                      </a:r>
                    </a:p>
                  </a:txBody>
                  <a:tcPr marL="108333" marR="108333" marT="54166" marB="54166" anchor="ctr"/>
                </a:tc>
                <a:extLst>
                  <a:ext uri="{0D108BD9-81ED-4DB2-BD59-A6C34878D82A}">
                    <a16:rowId xmlns:a16="http://schemas.microsoft.com/office/drawing/2014/main" val="3993817408"/>
                  </a:ext>
                </a:extLst>
              </a:tr>
              <a:tr h="759571">
                <a:tc>
                  <a:txBody>
                    <a:bodyPr/>
                    <a:lstStyle/>
                    <a:p>
                      <a:r>
                        <a:rPr lang="it-IT" sz="2100" dirty="0" err="1"/>
                        <a:t>AirDrop</a:t>
                      </a:r>
                      <a:endParaRPr lang="it-IT" sz="2100" dirty="0"/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Alta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Solo dispositivi Apple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File di ogni tipo</a:t>
                      </a:r>
                    </a:p>
                  </a:txBody>
                  <a:tcPr marL="108333" marR="108333" marT="54166" marB="54166" anchor="ctr"/>
                </a:tc>
                <a:extLst>
                  <a:ext uri="{0D108BD9-81ED-4DB2-BD59-A6C34878D82A}">
                    <a16:rowId xmlns:a16="http://schemas.microsoft.com/office/drawing/2014/main" val="953834489"/>
                  </a:ext>
                </a:extLst>
              </a:tr>
              <a:tr h="759571">
                <a:tc>
                  <a:txBody>
                    <a:bodyPr/>
                    <a:lstStyle/>
                    <a:p>
                      <a:r>
                        <a:rPr lang="it-IT" sz="2100" dirty="0"/>
                        <a:t>Wi-Fi Direct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Media-Alta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Android e Windows</a:t>
                      </a:r>
                    </a:p>
                  </a:txBody>
                  <a:tcPr marL="108333" marR="108333" marT="54166" marB="54166" anchor="ctr"/>
                </a:tc>
                <a:tc>
                  <a:txBody>
                    <a:bodyPr/>
                    <a:lstStyle/>
                    <a:p>
                      <a:r>
                        <a:rPr lang="it-IT" sz="2100" dirty="0"/>
                        <a:t>File medio-grandi</a:t>
                      </a:r>
                    </a:p>
                  </a:txBody>
                  <a:tcPr marL="108333" marR="108333" marT="54166" marB="54166" anchor="ctr"/>
                </a:tc>
                <a:extLst>
                  <a:ext uri="{0D108BD9-81ED-4DB2-BD59-A6C34878D82A}">
                    <a16:rowId xmlns:a16="http://schemas.microsoft.com/office/drawing/2014/main" val="4130909104"/>
                  </a:ext>
                </a:extLst>
              </a:tr>
            </a:tbl>
          </a:graphicData>
        </a:graphic>
      </p:graphicFrame>
      <p:pic>
        <p:nvPicPr>
          <p:cNvPr id="5" name="Immagine 4" descr="Immagine che contiene simbolo, Elementi grafici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90DD366C-E792-1F11-5536-053FD321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2" y="4088820"/>
            <a:ext cx="421700" cy="421700"/>
          </a:xfrm>
          <a:prstGeom prst="rect">
            <a:avLst/>
          </a:prstGeom>
        </p:spPr>
      </p:pic>
      <p:pic>
        <p:nvPicPr>
          <p:cNvPr id="6" name="Immagine 5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EBB96E19-777F-6541-A52F-C62CD4483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2" y="5462949"/>
            <a:ext cx="468931" cy="46893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42D6064-8357-33C9-0A5A-BB7DE628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642" y="4735590"/>
            <a:ext cx="421700" cy="42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BA11D-CC79-D26B-02C6-891A9F9C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5B8B9-A4F4-A44D-AFD0-64EF203B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Con connessione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93EE9E-2758-3860-7B7F-B1F59DAC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2314"/>
            <a:ext cx="7729728" cy="937675"/>
          </a:xfrm>
        </p:spPr>
        <p:txBody>
          <a:bodyPr>
            <a:normAutofit/>
          </a:bodyPr>
          <a:lstStyle/>
          <a:p>
            <a:r>
              <a:rPr lang="it-IT" sz="2400" dirty="0"/>
              <a:t>Strumenti che si devono utilizzare connessi ad una rete.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4D6DEDF-8EED-D55F-E757-C3D4E2B75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76712"/>
              </p:ext>
            </p:extLst>
          </p:nvPr>
        </p:nvGraphicFramePr>
        <p:xfrm>
          <a:off x="2231136" y="3010619"/>
          <a:ext cx="7729728" cy="3621495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1648596">
                  <a:extLst>
                    <a:ext uri="{9D8B030D-6E8A-4147-A177-3AD203B41FA5}">
                      <a16:colId xmlns:a16="http://schemas.microsoft.com/office/drawing/2014/main" val="3315007590"/>
                    </a:ext>
                  </a:extLst>
                </a:gridCol>
                <a:gridCol w="2027044">
                  <a:extLst>
                    <a:ext uri="{9D8B030D-6E8A-4147-A177-3AD203B41FA5}">
                      <a16:colId xmlns:a16="http://schemas.microsoft.com/office/drawing/2014/main" val="909336626"/>
                    </a:ext>
                  </a:extLst>
                </a:gridCol>
                <a:gridCol w="2027044">
                  <a:extLst>
                    <a:ext uri="{9D8B030D-6E8A-4147-A177-3AD203B41FA5}">
                      <a16:colId xmlns:a16="http://schemas.microsoft.com/office/drawing/2014/main" val="2490771665"/>
                    </a:ext>
                  </a:extLst>
                </a:gridCol>
                <a:gridCol w="2027044">
                  <a:extLst>
                    <a:ext uri="{9D8B030D-6E8A-4147-A177-3AD203B41FA5}">
                      <a16:colId xmlns:a16="http://schemas.microsoft.com/office/drawing/2014/main" val="871675572"/>
                    </a:ext>
                  </a:extLst>
                </a:gridCol>
              </a:tblGrid>
              <a:tr h="588497">
                <a:tc>
                  <a:txBody>
                    <a:bodyPr/>
                    <a:lstStyle/>
                    <a:p>
                      <a:r>
                        <a:rPr lang="it-IT" sz="1600" dirty="0"/>
                        <a:t>Servizio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Velocità di sincronizzazione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Compatibilità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Ideale</a:t>
                      </a:r>
                    </a:p>
                  </a:txBody>
                  <a:tcPr marL="78389" marR="78389" marT="39194" marB="39194" anchor="ctr"/>
                </a:tc>
                <a:extLst>
                  <a:ext uri="{0D108BD9-81ED-4DB2-BD59-A6C34878D82A}">
                    <a16:rowId xmlns:a16="http://schemas.microsoft.com/office/drawing/2014/main" val="2810651452"/>
                  </a:ext>
                </a:extLst>
              </a:tr>
              <a:tr h="1095500">
                <a:tc>
                  <a:txBody>
                    <a:bodyPr/>
                    <a:lstStyle/>
                    <a:p>
                      <a:r>
                        <a:rPr lang="it-IT" sz="1600" dirty="0"/>
                        <a:t>Google Drive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Alta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Universale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Archiviare e condividere file; lavoro su documenti in tempo reale</a:t>
                      </a:r>
                    </a:p>
                  </a:txBody>
                  <a:tcPr marL="78389" marR="78389" marT="39194" marB="39194" anchor="ctr"/>
                </a:tc>
                <a:extLst>
                  <a:ext uri="{0D108BD9-81ED-4DB2-BD59-A6C34878D82A}">
                    <a16:rowId xmlns:a16="http://schemas.microsoft.com/office/drawing/2014/main" val="3993817408"/>
                  </a:ext>
                </a:extLst>
              </a:tr>
              <a:tr h="841998">
                <a:tc>
                  <a:txBody>
                    <a:bodyPr/>
                    <a:lstStyle/>
                    <a:p>
                      <a:r>
                        <a:rPr lang="it-IT" sz="1600" dirty="0"/>
                        <a:t>Dropbox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Alta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Universale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Backup, versioni file, collaborazione su file pesanti </a:t>
                      </a:r>
                    </a:p>
                  </a:txBody>
                  <a:tcPr marL="78389" marR="78389" marT="39194" marB="39194" anchor="ctr"/>
                </a:tc>
                <a:extLst>
                  <a:ext uri="{0D108BD9-81ED-4DB2-BD59-A6C34878D82A}">
                    <a16:rowId xmlns:a16="http://schemas.microsoft.com/office/drawing/2014/main" val="953834489"/>
                  </a:ext>
                </a:extLst>
              </a:tr>
              <a:tr h="10955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Notion</a:t>
                      </a:r>
                      <a:endParaRPr lang="it-IT" sz="1600" dirty="0"/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Universale</a:t>
                      </a:r>
                    </a:p>
                  </a:txBody>
                  <a:tcPr marL="78389" marR="78389" marT="39194" marB="39194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Organizzazione progetti, note condivise, gestione team</a:t>
                      </a:r>
                    </a:p>
                  </a:txBody>
                  <a:tcPr marL="78389" marR="78389" marT="39194" marB="39194" anchor="ctr"/>
                </a:tc>
                <a:extLst>
                  <a:ext uri="{0D108BD9-81ED-4DB2-BD59-A6C34878D82A}">
                    <a16:rowId xmlns:a16="http://schemas.microsoft.com/office/drawing/2014/main" val="4130909104"/>
                  </a:ext>
                </a:extLst>
              </a:tr>
            </a:tbl>
          </a:graphicData>
        </a:graphic>
      </p:graphicFrame>
      <p:pic>
        <p:nvPicPr>
          <p:cNvPr id="8" name="Picture 10" descr="Icona google, auto, nuovo, logo">
            <a:extLst>
              <a:ext uri="{FF2B5EF4-FFF2-40B4-BE49-F238E27FC236}">
                <a16:creationId xmlns:a16="http://schemas.microsoft.com/office/drawing/2014/main" id="{EEAE22A9-4F7A-C62A-46C2-4B7C7FAA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67" y="3857488"/>
            <a:ext cx="672827" cy="67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cona dropbox">
            <a:extLst>
              <a:ext uri="{FF2B5EF4-FFF2-40B4-BE49-F238E27FC236}">
                <a16:creationId xmlns:a16="http://schemas.microsoft.com/office/drawing/2014/main" id="{188D5660-D468-4480-C3D9-FDCB2EF31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11" y="4821366"/>
            <a:ext cx="672827" cy="67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cona nozione, logo">
            <a:extLst>
              <a:ext uri="{FF2B5EF4-FFF2-40B4-BE49-F238E27FC236}">
                <a16:creationId xmlns:a16="http://schemas.microsoft.com/office/drawing/2014/main" id="{85DA708C-67DC-333A-FE7E-86CEF6B3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53" y="5785244"/>
            <a:ext cx="589541" cy="5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4989</TotalTime>
  <Words>5757</Words>
  <Application>Microsoft Macintosh PowerPoint</Application>
  <PresentationFormat>Widescreen</PresentationFormat>
  <Paragraphs>392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Aptos</vt:lpstr>
      <vt:lpstr>Arial</vt:lpstr>
      <vt:lpstr>Gill Sans MT</vt:lpstr>
      <vt:lpstr>Pacco</vt:lpstr>
      <vt:lpstr>CORSO INTERMEDIO INTELLIGENZA ARTIFICIALE</vt:lpstr>
      <vt:lpstr>OBIETTIVI</vt:lpstr>
      <vt:lpstr>FACILITATORE ONLINE</vt:lpstr>
      <vt:lpstr>CHI È UN FACILITATORE ONLINE</vt:lpstr>
      <vt:lpstr>Tecniche di facilitazione online</vt:lpstr>
      <vt:lpstr>STRUMENTI PER LA CONDIVISIONE</vt:lpstr>
      <vt:lpstr>STRUMENTI PER LA CONDIVISIONE</vt:lpstr>
      <vt:lpstr>Strumenti senza connessione</vt:lpstr>
      <vt:lpstr>Strumenti Con connessione</vt:lpstr>
      <vt:lpstr>Gestione dei permessi</vt:lpstr>
      <vt:lpstr>Ottimizzazione dei file</vt:lpstr>
      <vt:lpstr>Privacy</vt:lpstr>
      <vt:lpstr>Sicurezza degli account e dei dispositivi</vt:lpstr>
      <vt:lpstr>Configurazione degli accessi e protezione dei dati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Massimo Giaccone</dc:creator>
  <cp:lastModifiedBy>Massimo Giaccone</cp:lastModifiedBy>
  <cp:revision>17</cp:revision>
  <dcterms:created xsi:type="dcterms:W3CDTF">2025-03-08T22:36:49Z</dcterms:created>
  <dcterms:modified xsi:type="dcterms:W3CDTF">2025-03-26T17:01:23Z</dcterms:modified>
</cp:coreProperties>
</file>