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308" r:id="rId2"/>
    <p:sldId id="285" r:id="rId3"/>
    <p:sldId id="286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09" r:id="rId16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95" userDrawn="1">
          <p15:clr>
            <a:srgbClr val="A4A3A4"/>
          </p15:clr>
        </p15:guide>
        <p15:guide id="3" orient="horz" pos="180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ечер Евгений" initials="ВЕ" lastIdx="1" clrIdx="0">
    <p:extLst>
      <p:ext uri="{19B8F6BF-5375-455C-9EA6-DF929625EA0E}">
        <p15:presenceInfo xmlns:p15="http://schemas.microsoft.com/office/powerpoint/2012/main" userId="918fb46b74789f52" providerId="Windows Live"/>
      </p:ext>
    </p:extLst>
  </p:cmAuthor>
  <p:cmAuthor id="2" name="Artem" initials="A" lastIdx="8" clrIdx="1">
    <p:extLst>
      <p:ext uri="{19B8F6BF-5375-455C-9EA6-DF929625EA0E}">
        <p15:presenceInfo xmlns:p15="http://schemas.microsoft.com/office/powerpoint/2012/main" userId="Artem" providerId="None"/>
      </p:ext>
    </p:extLst>
  </p:cmAuthor>
  <p:cmAuthor id="3" name="tokiplay" initials="t" lastIdx="3" clrIdx="2">
    <p:extLst>
      <p:ext uri="{19B8F6BF-5375-455C-9EA6-DF929625EA0E}">
        <p15:presenceInfo xmlns:p15="http://schemas.microsoft.com/office/powerpoint/2012/main" userId="96a573e395af6520" providerId="Windows Live"/>
      </p:ext>
    </p:extLst>
  </p:cmAuthor>
  <p:cmAuthor id="4" name="Андреева Юлия Олеговна" initials="АЮО" lastIdx="6" clrIdx="3">
    <p:extLst>
      <p:ext uri="{19B8F6BF-5375-455C-9EA6-DF929625EA0E}">
        <p15:presenceInfo xmlns:p15="http://schemas.microsoft.com/office/powerpoint/2012/main" userId="S-1-5-21-2803823264-976895225-1840217349-26703" providerId="AD"/>
      </p:ext>
    </p:extLst>
  </p:cmAuthor>
  <p:cmAuthor id="5" name="Microsoft Office User" initials="MOU" lastIdx="1" clrIdx="4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6" name="Михайлов Сергей Сергеевич" initials="МСС" lastIdx="3" clrIdx="5">
    <p:extLst>
      <p:ext uri="{19B8F6BF-5375-455C-9EA6-DF929625EA0E}">
        <p15:presenceInfo xmlns:p15="http://schemas.microsoft.com/office/powerpoint/2012/main" userId="S-1-5-21-2803823264-976895225-1840217349-276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C7BD0"/>
    <a:srgbClr val="1FBBB0"/>
    <a:srgbClr val="1BA59B"/>
    <a:srgbClr val="21CABF"/>
    <a:srgbClr val="0166B3"/>
    <a:srgbClr val="1B66B3"/>
    <a:srgbClr val="0095DA"/>
    <a:srgbClr val="76AE27"/>
    <a:srgbClr val="079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 autoAdjust="0"/>
    <p:restoredTop sz="94554"/>
  </p:normalViewPr>
  <p:slideViewPr>
    <p:cSldViewPr>
      <p:cViewPr varScale="1">
        <p:scale>
          <a:sx n="139" d="100"/>
          <a:sy n="139" d="100"/>
        </p:scale>
        <p:origin x="486" y="114"/>
      </p:cViewPr>
      <p:guideLst>
        <p:guide pos="295"/>
        <p:guide orient="horz" pos="1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12B95DE-707C-4F0B-ADD6-A229D9D75828}" type="datetimeFigureOut">
              <a:rPr lang="ru-RU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1F4B7F4-843C-4E84-98F6-AEE9401CE27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3661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4B7F4-843C-4E84-98F6-AEE9401CE27B}" type="slidenum">
              <a:rPr lang="ru-RU" altLang="ru-RU" smtClean="0"/>
              <a:pPr/>
              <a:t>2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1834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6AC9D6A7-7C7C-472A-A5F4-59B3267723C6}"/>
              </a:ext>
            </a:extLst>
          </p:cNvPr>
          <p:cNvGrpSpPr/>
          <p:nvPr userDrawn="1"/>
        </p:nvGrpSpPr>
        <p:grpSpPr>
          <a:xfrm>
            <a:off x="4171441" y="243136"/>
            <a:ext cx="4756448" cy="4419028"/>
            <a:chOff x="4283969" y="321017"/>
            <a:chExt cx="4531392" cy="4209938"/>
          </a:xfrm>
        </p:grpSpPr>
        <p:pic>
          <p:nvPicPr>
            <p:cNvPr id="8" name="Рисунок 7" descr="Изображение выглядит как окно&#10;&#10;Автоматически созданное описание">
              <a:extLst>
                <a:ext uri="{FF2B5EF4-FFF2-40B4-BE49-F238E27FC236}">
                  <a16:creationId xmlns:a16="http://schemas.microsoft.com/office/drawing/2014/main" id="{DDD94C2E-2973-4D2A-AD0A-FA2F9E319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3579862"/>
              <a:ext cx="943735" cy="943735"/>
            </a:xfrm>
            <a:prstGeom prst="rect">
              <a:avLst/>
            </a:prstGeom>
          </p:spPr>
        </p:pic>
        <p:pic>
          <p:nvPicPr>
            <p:cNvPr id="9" name="Рисунок 8" descr="Изображение выглядит как легкий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3D16FA20-9D21-45AD-83E9-75B357E89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587219"/>
              <a:ext cx="943735" cy="943735"/>
            </a:xfrm>
            <a:prstGeom prst="rect">
              <a:avLst/>
            </a:prstGeom>
          </p:spPr>
        </p:pic>
        <p:pic>
          <p:nvPicPr>
            <p:cNvPr id="10" name="Рисунок 9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2B70321D-9E9D-46DE-9810-2258A1A09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0" y="3587220"/>
              <a:ext cx="943735" cy="943735"/>
            </a:xfrm>
            <a:prstGeom prst="rect">
              <a:avLst/>
            </a:prstGeom>
          </p:spPr>
        </p:pic>
        <p:pic>
          <p:nvPicPr>
            <p:cNvPr id="11" name="Рисунок 10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80E05F64-C636-4A75-950B-F41A14559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69" y="1936378"/>
              <a:ext cx="943735" cy="943735"/>
            </a:xfrm>
            <a:prstGeom prst="rect">
              <a:avLst/>
            </a:prstGeom>
          </p:spPr>
        </p:pic>
        <p:pic>
          <p:nvPicPr>
            <p:cNvPr id="12" name="Рисунок 11" descr="Изображение выглядит как окно,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F0C4C25D-C42C-4FB2-B579-1E6EA5A88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3051" y="1908935"/>
              <a:ext cx="943735" cy="943735"/>
            </a:xfrm>
            <a:prstGeom prst="rect">
              <a:avLst/>
            </a:prstGeom>
          </p:spPr>
        </p:pic>
        <p:pic>
          <p:nvPicPr>
            <p:cNvPr id="13" name="Рисунок 12" descr="Изображение выглядит как рисунок,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C7AD4DA9-4E8B-4E00-BBD9-10E7DB8E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1626" y="1908935"/>
              <a:ext cx="943735" cy="943735"/>
            </a:xfrm>
            <a:prstGeom prst="rect">
              <a:avLst/>
            </a:prstGeom>
          </p:spPr>
        </p:pic>
        <p:pic>
          <p:nvPicPr>
            <p:cNvPr id="14" name="Рисунок 13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95753D21-C6BA-4866-BB63-C98820C79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2060">
              <a:off x="6153049" y="382052"/>
              <a:ext cx="943735" cy="943735"/>
            </a:xfrm>
            <a:prstGeom prst="rect">
              <a:avLst/>
            </a:prstGeom>
          </p:spPr>
        </p:pic>
        <p:pic>
          <p:nvPicPr>
            <p:cNvPr id="15" name="Рисунок 14" descr="Изображение выглядит как легкий&#10;&#10;Автоматически созданное описание">
              <a:extLst>
                <a:ext uri="{FF2B5EF4-FFF2-40B4-BE49-F238E27FC236}">
                  <a16:creationId xmlns:a16="http://schemas.microsoft.com/office/drawing/2014/main" id="{0D29ADAB-81F3-4802-A27A-7FAF9EFD5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5326" y="321017"/>
              <a:ext cx="943735" cy="943735"/>
            </a:xfrm>
            <a:prstGeom prst="rect">
              <a:avLst/>
            </a:prstGeom>
          </p:spPr>
        </p:pic>
        <p:pic>
          <p:nvPicPr>
            <p:cNvPr id="16" name="Рисунок 15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B0C90E7D-1642-4279-93F7-CB82E1515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970" y="382051"/>
              <a:ext cx="943735" cy="943735"/>
            </a:xfrm>
            <a:prstGeom prst="rect">
              <a:avLst/>
            </a:prstGeom>
          </p:spPr>
        </p:pic>
      </p:grp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D844698-E840-4B6F-816E-6867A3512776}"/>
              </a:ext>
            </a:extLst>
          </p:cNvPr>
          <p:cNvSpPr/>
          <p:nvPr userDrawn="1"/>
        </p:nvSpPr>
        <p:spPr>
          <a:xfrm>
            <a:off x="-744" y="0"/>
            <a:ext cx="9140825" cy="5143500"/>
          </a:xfrm>
          <a:prstGeom prst="rect">
            <a:avLst/>
          </a:prstGeom>
          <a:solidFill>
            <a:srgbClr val="0166B3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Рисунок 17" descr="Изображение выглядит как еда, рисунок, знак&#10;&#10;Автоматически созданное описание">
            <a:extLst>
              <a:ext uri="{FF2B5EF4-FFF2-40B4-BE49-F238E27FC236}">
                <a16:creationId xmlns:a16="http://schemas.microsoft.com/office/drawing/2014/main" id="{0F0BC202-3862-47B8-913E-802E0E01B39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37" y="263302"/>
            <a:ext cx="1552252" cy="70902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06B45D-8B5D-4477-860D-A1C9D56BB95C}" type="datetime1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30D33-8F23-48B5-97FD-EBC88D725DA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BF5CA-F70D-4860-869D-CD27ECC015B8}" type="datetime1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6A5FB-F50C-4411-BEDF-3BB26F07CB67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6F33B-C104-4810-B1B9-487C5AA50F76}" type="datetime1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0A57E3-EA23-4E01-B1DF-72CA8D4A16E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6E2446-5CD3-42D6-8806-5D75BADF753B}" type="datetime1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13FFA-F596-48D8-AB9D-F12DCD7417F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BBF74-A991-44DA-A911-BDC6FB1DAF7C}" type="datetime1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BB23A-6539-4C39-9672-AA0023A4A2A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42FAD-AA3C-4C77-B5FE-275A2FDA993E}" type="datetime1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A479FC-9093-4DA1-AAE9-3AB5D30110B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19FFB-5D8E-4EE1-9EA6-DDA56B9D9C4C}" type="datetime1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77CEF-DC58-476A-B444-91792B50813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75D8D-0BC5-41D9-B40A-D906C2B7330C}" type="datetime1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2D34B-3074-49F9-BFF4-B1A1EE3AFDC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C972DC-8F17-4ED8-9DA0-E162C9349712}" type="datetime1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91DE04-1ADA-4F55-AB49-252B69A3782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FE6CF2-9989-4120-91CF-EC1BC8DECD87}" type="datetime1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EAF457-91DA-4FD9-8228-4E6EC9543CF5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DB5831D-7BEB-434B-AAEF-A4E5F030E876}" type="datetime1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6671EC4-17C9-4D90-BDFA-B05C2BAD482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C7BD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8DE07D6-1386-491F-BDD5-DBA3863AB763}"/>
              </a:ext>
            </a:extLst>
          </p:cNvPr>
          <p:cNvSpPr txBox="1">
            <a:spLocks/>
          </p:cNvSpPr>
          <p:nvPr/>
        </p:nvSpPr>
        <p:spPr bwMode="auto">
          <a:xfrm>
            <a:off x="395536" y="1683940"/>
            <a:ext cx="7488832" cy="2111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3600" b="1" dirty="0">
                <a:latin typeface="Arial Narrow" panose="020B0606020202030204" pitchFamily="34" charset="0"/>
              </a:rPr>
              <a:t>Искусственный интеллект против внеплановых простоев: разработка интеллектуальной системы диагностики</a:t>
            </a:r>
            <a:endParaRPr lang="ru-RU" altLang="ru-RU" sz="3600" b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393229" y="4313866"/>
            <a:ext cx="2344339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ADDCDD1-EBB6-4431-8465-8E045C3E0293}"/>
              </a:ext>
            </a:extLst>
          </p:cNvPr>
          <p:cNvSpPr/>
          <p:nvPr/>
        </p:nvSpPr>
        <p:spPr>
          <a:xfrm>
            <a:off x="4003643" y="4572014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ru-RU" sz="1600" spc="20" dirty="0">
                <a:latin typeface="Arial Narrow" panose="020B0606020202030204" pitchFamily="34" charset="0"/>
                <a:cs typeface="Arial" panose="020B0604020202020204" pitchFamily="34" charset="0"/>
              </a:rPr>
              <a:t>e-mail</a:t>
            </a:r>
            <a:endParaRPr lang="ru-RU" altLang="ru-RU" sz="16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9A6582-B5E9-4AD1-A0EF-046C35A9141C}"/>
              </a:ext>
            </a:extLst>
          </p:cNvPr>
          <p:cNvSpPr/>
          <p:nvPr/>
        </p:nvSpPr>
        <p:spPr>
          <a:xfrm>
            <a:off x="6181261" y="4572014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latin typeface="Arial Narrow" panose="020B0606020202030204" pitchFamily="34" charset="0"/>
                <a:cs typeface="Arial" panose="020B0604020202020204" pitchFamily="34" charset="0"/>
              </a:rPr>
              <a:t>телефон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40" y="267494"/>
            <a:ext cx="1785950" cy="759468"/>
          </a:xfrm>
          <a:prstGeom prst="rect">
            <a:avLst/>
          </a:prstGeom>
        </p:spPr>
      </p:pic>
      <p:pic>
        <p:nvPicPr>
          <p:cNvPr id="20" name="Рисунок 19" descr="сотрудник компании копи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8809" y="2571750"/>
            <a:ext cx="1855947" cy="18653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10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851670"/>
            <a:ext cx="576064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представить экономический эффект, анализ рынка, готовность решения к внедрению </a:t>
            </a: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 </a:t>
            </a: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учетом юридических аспектов.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630194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Конкурентоспособность </a:t>
            </a: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 </a:t>
            </a: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перспективы внедрения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216296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11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851670"/>
            <a:ext cx="612068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представить возможности определения аномалий с их классификацией и локализацией на основе методов ИИ, а также прогнозный алгоритм.</a:t>
            </a:r>
          </a:p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endParaRPr lang="ru-RU" altLang="ru-RU" sz="18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630194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Использование инструментов </a:t>
            </a: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искусственного </a:t>
            </a: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интеллекта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251124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12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851670"/>
            <a:ext cx="612068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представить систему сбора и обработки данных, расчет каналов связи, механизмы устойчивости инфраструктуры, аналитику и мониторинг системы, схему граничных вычислений.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23528" y="357380"/>
            <a:ext cx="8229600" cy="558186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Инфраструктура решения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3883937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13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851670"/>
            <a:ext cx="612068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представить систему сбора и обработки данных, расчет каналов связи, механизмы устойчивости инфраструктуры, аналитику и мониторинг системы, схему граничных вычислений.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23528" y="357380"/>
            <a:ext cx="8229600" cy="558186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Инфраструктура решения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275260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14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851670"/>
            <a:ext cx="5832648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обосновать требования </a:t>
            </a: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по </a:t>
            </a: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безопасности алгоритмов, представить механизм мониторинга и аудита аномалий, а также схему реагирования на угрозы.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23528" y="357380"/>
            <a:ext cx="8229600" cy="558186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Информационная безопасность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308232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C7BD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9C7BD0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FA4D6A3-10D6-4DC3-9533-40BE5FF720DF}"/>
              </a:ext>
            </a:extLst>
          </p:cNvPr>
          <p:cNvSpPr txBox="1">
            <a:spLocks/>
          </p:cNvSpPr>
          <p:nvPr/>
        </p:nvSpPr>
        <p:spPr bwMode="auto">
          <a:xfrm>
            <a:off x="395536" y="2748926"/>
            <a:ext cx="8496944" cy="111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ru-RU" altLang="ru-RU" sz="3600" b="1" dirty="0">
                <a:latin typeface="Arial Narrow" panose="020B0606020202030204" pitchFamily="34" charset="0"/>
                <a:cs typeface="Arial" panose="020B0604020202020204" pitchFamily="34" charset="0"/>
              </a:rPr>
              <a:t>Девиз команды </a:t>
            </a:r>
            <a:r>
              <a:rPr lang="en-US" altLang="ru-RU" sz="36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ru-RU" altLang="ru-RU" sz="3600" b="1" dirty="0">
                <a:latin typeface="Arial Narrow" panose="020B0606020202030204" pitchFamily="34" charset="0"/>
                <a:cs typeface="Arial" panose="020B0604020202020204" pitchFamily="34" charset="0"/>
              </a:rPr>
              <a:t>Слоган </a:t>
            </a:r>
            <a:r>
              <a:rPr lang="en-US" altLang="ru-RU" sz="3600" b="1" dirty="0">
                <a:latin typeface="Arial Narrow" panose="020B0606020202030204" pitchFamily="34" charset="0"/>
                <a:cs typeface="Arial" panose="020B0604020202020204" pitchFamily="34" charset="0"/>
              </a:rPr>
              <a:t>/ </a:t>
            </a:r>
            <a:r>
              <a:rPr lang="ru-RU" altLang="ru-RU" sz="3600" b="1" dirty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ru-RU" altLang="ru-RU" sz="3600" b="1" dirty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3600" b="1" dirty="0">
                <a:latin typeface="Arial Narrow" panose="020B060602020203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4" y="214297"/>
            <a:ext cx="1785950" cy="759468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393229" y="4313866"/>
            <a:ext cx="2344339" cy="59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ADDCDD1-EBB6-4431-8465-8E045C3E0293}"/>
              </a:ext>
            </a:extLst>
          </p:cNvPr>
          <p:cNvSpPr/>
          <p:nvPr/>
        </p:nvSpPr>
        <p:spPr>
          <a:xfrm>
            <a:off x="4003643" y="4572014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ru-RU" sz="1600" spc="20" dirty="0">
                <a:latin typeface="Arial Narrow" panose="020B0606020202030204" pitchFamily="34" charset="0"/>
                <a:cs typeface="Arial" panose="020B0604020202020204" pitchFamily="34" charset="0"/>
              </a:rPr>
              <a:t>e-mail</a:t>
            </a:r>
            <a:endParaRPr lang="ru-RU" altLang="ru-RU" sz="1600" spc="2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49A6582-B5E9-4AD1-A0EF-046C35A9141C}"/>
              </a:ext>
            </a:extLst>
          </p:cNvPr>
          <p:cNvSpPr/>
          <p:nvPr/>
        </p:nvSpPr>
        <p:spPr>
          <a:xfrm>
            <a:off x="6181261" y="4572014"/>
            <a:ext cx="199113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ru-RU" altLang="ru-RU" sz="1600" spc="20" dirty="0">
                <a:latin typeface="Arial Narrow" panose="020B0606020202030204" pitchFamily="34" charset="0"/>
                <a:cs typeface="Arial" panose="020B0604020202020204" pitchFamily="34" charset="0"/>
              </a:rPr>
              <a:t>телефон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2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A11888E-22F9-4B42-AE59-08E77030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79" y="915566"/>
            <a:ext cx="8613800" cy="600164"/>
          </a:xfrm>
        </p:spPr>
        <p:txBody>
          <a:bodyPr/>
          <a:lstStyle/>
          <a:p>
            <a:pPr marL="0" indent="0" eaLnBrk="1" hangingPunct="1">
              <a:spcBef>
                <a:spcPts val="1200"/>
              </a:spcBef>
              <a:spcAft>
                <a:spcPts val="1200"/>
              </a:spcAft>
              <a:buClr>
                <a:srgbClr val="0166B3"/>
              </a:buClr>
              <a:buNone/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Здесь можно разместить название Вашей компании</a:t>
            </a:r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29E7091B-A51F-1846-A595-0C72EAFF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267494"/>
            <a:ext cx="8229600" cy="711703"/>
          </a:xfrm>
        </p:spPr>
        <p:txBody>
          <a:bodyPr anchor="t"/>
          <a:lstStyle/>
          <a:p>
            <a:pPr algn="l" eaLnBrk="1" hangingPunct="1"/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Название команды</a:t>
            </a: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98" t="29701" r="39723" b="22700"/>
          <a:stretch/>
        </p:blipFill>
        <p:spPr>
          <a:xfrm>
            <a:off x="323528" y="1460625"/>
            <a:ext cx="1111125" cy="1111125"/>
          </a:xfrm>
          <a:prstGeom prst="ellipse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327433" y="2645709"/>
            <a:ext cx="12307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0" dirty="0"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100" spc="20" dirty="0">
                <a:latin typeface="Arial Narrow" panose="020B0606020202030204" pitchFamily="34" charset="0"/>
              </a:rPr>
              <a:t>Роль в команде</a:t>
            </a:r>
            <a:endParaRPr lang="ru-RU" sz="11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317249" y="3126448"/>
            <a:ext cx="1401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spc="20" dirty="0">
                <a:latin typeface="Arial Narrow" panose="020B0606020202030204" pitchFamily="34" charset="0"/>
              </a:rPr>
              <a:t>Коротко об участнике: какие задачи решал</a:t>
            </a:r>
            <a:r>
              <a:rPr lang="ru-RU" sz="900" spc="20" dirty="0" smtClean="0">
                <a:latin typeface="Arial Narrow" panose="020B0606020202030204" pitchFamily="34" charset="0"/>
              </a:rPr>
              <a:t>,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опыт участия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в </a:t>
            </a:r>
            <a:r>
              <a:rPr lang="ru-RU" sz="900" spc="20" dirty="0">
                <a:latin typeface="Arial Narrow" panose="020B0606020202030204" pitchFamily="34" charset="0"/>
              </a:rPr>
              <a:t>аналогичных 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проектах</a:t>
            </a:r>
          </a:p>
          <a:p>
            <a:endParaRPr lang="ru-RU" sz="900" spc="20" dirty="0" smtClean="0">
              <a:latin typeface="Arial Narrow" panose="020B0606020202030204" pitchFamily="34" charset="0"/>
            </a:endParaRP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Личный </a:t>
            </a:r>
            <a:r>
              <a:rPr lang="ru-RU" sz="900" spc="20" dirty="0">
                <a:latin typeface="Arial Narrow" panose="020B0606020202030204" pitchFamily="34" charset="0"/>
              </a:rPr>
              <a:t>вклад в работу команды</a:t>
            </a:r>
            <a:endParaRPr lang="ru-RU" sz="900" spc="20" dirty="0" smtClean="0">
              <a:latin typeface="Arial Narrow" panose="020B0606020202030204" pitchFamily="34" charset="0"/>
            </a:endParaRPr>
          </a:p>
        </p:txBody>
      </p: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98" t="29701" r="39723" b="22700"/>
          <a:stretch/>
        </p:blipFill>
        <p:spPr>
          <a:xfrm>
            <a:off x="1547664" y="1460625"/>
            <a:ext cx="1111125" cy="1111125"/>
          </a:xfrm>
          <a:prstGeom prst="ellipse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98" t="29701" r="39723" b="22700"/>
          <a:stretch/>
        </p:blipFill>
        <p:spPr>
          <a:xfrm>
            <a:off x="2771800" y="1460625"/>
            <a:ext cx="1111125" cy="1111125"/>
          </a:xfrm>
          <a:prstGeom prst="ellipse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98" t="29701" r="39723" b="22700"/>
          <a:stretch/>
        </p:blipFill>
        <p:spPr>
          <a:xfrm>
            <a:off x="3995936" y="1460625"/>
            <a:ext cx="1111125" cy="1111125"/>
          </a:xfrm>
          <a:prstGeom prst="ellipse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98" t="29701" r="39723" b="22700"/>
          <a:stretch/>
        </p:blipFill>
        <p:spPr>
          <a:xfrm>
            <a:off x="5220072" y="1460625"/>
            <a:ext cx="1111125" cy="1111125"/>
          </a:xfrm>
          <a:prstGeom prst="ellipse">
            <a:avLst/>
          </a:prstGeom>
        </p:spPr>
      </p:pic>
      <p:sp>
        <p:nvSpPr>
          <p:cNvPr id="54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98" t="29701" r="39723" b="22700"/>
          <a:stretch/>
        </p:blipFill>
        <p:spPr>
          <a:xfrm>
            <a:off x="6444208" y="1460625"/>
            <a:ext cx="1111125" cy="1111125"/>
          </a:xfrm>
          <a:prstGeom prst="ellipse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1D26829-74B4-4819-BC82-76B4C96ADE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398" t="29701" r="39723" b="22700"/>
          <a:stretch/>
        </p:blipFill>
        <p:spPr>
          <a:xfrm>
            <a:off x="7668344" y="1461626"/>
            <a:ext cx="1111125" cy="1111125"/>
          </a:xfrm>
          <a:prstGeom prst="ellipse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1514041" y="2643758"/>
            <a:ext cx="12307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0" dirty="0"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100" spc="20" dirty="0">
                <a:latin typeface="Arial Narrow" panose="020B0606020202030204" pitchFamily="34" charset="0"/>
              </a:rPr>
              <a:t>Роль в команде</a:t>
            </a:r>
            <a:endParaRPr lang="ru-RU" sz="11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1514041" y="3124497"/>
            <a:ext cx="1401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spc="20" dirty="0">
                <a:latin typeface="Arial Narrow" panose="020B0606020202030204" pitchFamily="34" charset="0"/>
              </a:rPr>
              <a:t>Коротко об участнике: какие задачи решал</a:t>
            </a:r>
            <a:r>
              <a:rPr lang="ru-RU" sz="900" spc="20" dirty="0" smtClean="0">
                <a:latin typeface="Arial Narrow" panose="020B0606020202030204" pitchFamily="34" charset="0"/>
              </a:rPr>
              <a:t>,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опыт участия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в аналогичных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проектах</a:t>
            </a:r>
          </a:p>
          <a:p>
            <a:endParaRPr lang="ru-RU" sz="900" spc="20" dirty="0" smtClean="0">
              <a:latin typeface="Arial Narrow" panose="020B0606020202030204" pitchFamily="34" charset="0"/>
            </a:endParaRP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Личный </a:t>
            </a:r>
            <a:r>
              <a:rPr lang="ru-RU" sz="900" spc="20" dirty="0">
                <a:latin typeface="Arial Narrow" panose="020B0606020202030204" pitchFamily="34" charset="0"/>
              </a:rPr>
              <a:t>вклад в работу команды</a:t>
            </a:r>
            <a:endParaRPr lang="ru-RU" sz="900" spc="20" dirty="0" smtClean="0">
              <a:latin typeface="Arial Narrow" panose="020B060602020203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2709976" y="2645709"/>
            <a:ext cx="12307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0" dirty="0"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100" spc="20" dirty="0">
                <a:latin typeface="Arial Narrow" panose="020B0606020202030204" pitchFamily="34" charset="0"/>
              </a:rPr>
              <a:t>Роль в команде</a:t>
            </a:r>
            <a:endParaRPr lang="ru-RU" sz="11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2699792" y="3126448"/>
            <a:ext cx="1401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spc="20" dirty="0">
                <a:latin typeface="Arial Narrow" panose="020B0606020202030204" pitchFamily="34" charset="0"/>
              </a:rPr>
              <a:t>Коротко об участнике: какие задачи решал</a:t>
            </a:r>
            <a:r>
              <a:rPr lang="ru-RU" sz="900" spc="20" dirty="0" smtClean="0">
                <a:latin typeface="Arial Narrow" panose="020B0606020202030204" pitchFamily="34" charset="0"/>
              </a:rPr>
              <a:t>,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опыт участия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в </a:t>
            </a:r>
            <a:r>
              <a:rPr lang="ru-RU" sz="900" spc="20" dirty="0">
                <a:latin typeface="Arial Narrow" panose="020B0606020202030204" pitchFamily="34" charset="0"/>
              </a:rPr>
              <a:t>аналогичных 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проектах</a:t>
            </a:r>
          </a:p>
          <a:p>
            <a:endParaRPr lang="ru-RU" sz="900" spc="20" dirty="0" smtClean="0">
              <a:latin typeface="Arial Narrow" panose="020B0606020202030204" pitchFamily="34" charset="0"/>
            </a:endParaRP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Личный </a:t>
            </a:r>
            <a:r>
              <a:rPr lang="ru-RU" sz="900" spc="20" dirty="0">
                <a:latin typeface="Arial Narrow" panose="020B0606020202030204" pitchFamily="34" charset="0"/>
              </a:rPr>
              <a:t>вклад в работу команды</a:t>
            </a:r>
            <a:endParaRPr lang="ru-RU" sz="900" spc="20" dirty="0" smtClean="0">
              <a:latin typeface="Arial Narrow" panose="020B0606020202030204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3934112" y="2643758"/>
            <a:ext cx="12307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0" dirty="0"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100" spc="20" dirty="0">
                <a:latin typeface="Arial Narrow" panose="020B0606020202030204" pitchFamily="34" charset="0"/>
              </a:rPr>
              <a:t>Роль в команде</a:t>
            </a:r>
            <a:endParaRPr lang="ru-RU" sz="11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3923928" y="3124497"/>
            <a:ext cx="1401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spc="20" dirty="0">
                <a:latin typeface="Arial Narrow" panose="020B0606020202030204" pitchFamily="34" charset="0"/>
              </a:rPr>
              <a:t>Коротко об участнике: какие задачи решал</a:t>
            </a:r>
            <a:r>
              <a:rPr lang="ru-RU" sz="900" spc="20" dirty="0" smtClean="0">
                <a:latin typeface="Arial Narrow" panose="020B0606020202030204" pitchFamily="34" charset="0"/>
              </a:rPr>
              <a:t>,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опыт участия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в аналогичных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проектах</a:t>
            </a:r>
          </a:p>
          <a:p>
            <a:endParaRPr lang="ru-RU" sz="900" spc="20" dirty="0" smtClean="0">
              <a:latin typeface="Arial Narrow" panose="020B0606020202030204" pitchFamily="34" charset="0"/>
            </a:endParaRP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Личный </a:t>
            </a:r>
            <a:r>
              <a:rPr lang="ru-RU" sz="900" spc="20" dirty="0">
                <a:latin typeface="Arial Narrow" panose="020B0606020202030204" pitchFamily="34" charset="0"/>
              </a:rPr>
              <a:t>вклад в работу команды</a:t>
            </a:r>
            <a:endParaRPr lang="ru-RU" sz="900" spc="20" dirty="0" smtClean="0">
              <a:latin typeface="Arial Narrow" panose="020B060602020203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5148064" y="2643758"/>
            <a:ext cx="12307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0" dirty="0"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100" spc="20" dirty="0">
                <a:latin typeface="Arial Narrow" panose="020B0606020202030204" pitchFamily="34" charset="0"/>
              </a:rPr>
              <a:t>Роль в команде</a:t>
            </a:r>
            <a:endParaRPr lang="ru-RU" sz="11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5148064" y="3124497"/>
            <a:ext cx="1401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spc="20" dirty="0">
                <a:latin typeface="Arial Narrow" panose="020B0606020202030204" pitchFamily="34" charset="0"/>
              </a:rPr>
              <a:t>Коротко об участнике: какие задачи решал</a:t>
            </a:r>
            <a:r>
              <a:rPr lang="ru-RU" sz="900" spc="20" dirty="0" smtClean="0">
                <a:latin typeface="Arial Narrow" panose="020B0606020202030204" pitchFamily="34" charset="0"/>
              </a:rPr>
              <a:t>,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опыт участия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в аналогичных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проектах</a:t>
            </a:r>
          </a:p>
          <a:p>
            <a:endParaRPr lang="ru-RU" sz="900" spc="20" dirty="0" smtClean="0">
              <a:latin typeface="Arial Narrow" panose="020B0606020202030204" pitchFamily="34" charset="0"/>
            </a:endParaRP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Личный </a:t>
            </a:r>
            <a:r>
              <a:rPr lang="ru-RU" sz="900" spc="20" dirty="0">
                <a:latin typeface="Arial Narrow" panose="020B0606020202030204" pitchFamily="34" charset="0"/>
              </a:rPr>
              <a:t>вклад в работу команды</a:t>
            </a:r>
            <a:endParaRPr lang="ru-RU" sz="900" spc="20" dirty="0" smtClean="0">
              <a:latin typeface="Arial Narrow" panose="020B060602020203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6372200" y="2645709"/>
            <a:ext cx="12307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0" dirty="0"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100" spc="20" dirty="0">
                <a:latin typeface="Arial Narrow" panose="020B0606020202030204" pitchFamily="34" charset="0"/>
              </a:rPr>
              <a:t>Роль в команде</a:t>
            </a:r>
            <a:endParaRPr lang="ru-RU" sz="11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6410585" y="3126448"/>
            <a:ext cx="1401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spc="20" dirty="0">
                <a:latin typeface="Arial Narrow" panose="020B0606020202030204" pitchFamily="34" charset="0"/>
              </a:rPr>
              <a:t>Коротко об участнике: какие задачи решал</a:t>
            </a:r>
            <a:r>
              <a:rPr lang="ru-RU" sz="900" spc="20" dirty="0" smtClean="0">
                <a:latin typeface="Arial Narrow" panose="020B0606020202030204" pitchFamily="34" charset="0"/>
              </a:rPr>
              <a:t>,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опыт участия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в </a:t>
            </a:r>
            <a:r>
              <a:rPr lang="ru-RU" sz="900" spc="20" dirty="0">
                <a:latin typeface="Arial Narrow" panose="020B0606020202030204" pitchFamily="34" charset="0"/>
              </a:rPr>
              <a:t>аналогичных 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проектах</a:t>
            </a:r>
          </a:p>
          <a:p>
            <a:endParaRPr lang="ru-RU" sz="900" spc="20" dirty="0" smtClean="0">
              <a:latin typeface="Arial Narrow" panose="020B0606020202030204" pitchFamily="34" charset="0"/>
            </a:endParaRP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Личный </a:t>
            </a:r>
            <a:r>
              <a:rPr lang="ru-RU" sz="900" spc="20" dirty="0">
                <a:latin typeface="Arial Narrow" panose="020B0606020202030204" pitchFamily="34" charset="0"/>
              </a:rPr>
              <a:t>вклад в работу команды</a:t>
            </a:r>
            <a:endParaRPr lang="ru-RU" sz="900" spc="20" dirty="0" smtClean="0">
              <a:latin typeface="Arial Narrow" panose="020B060602020203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5990225-9EA8-43F7-A0D0-1E00F7CA929A}"/>
              </a:ext>
            </a:extLst>
          </p:cNvPr>
          <p:cNvSpPr/>
          <p:nvPr/>
        </p:nvSpPr>
        <p:spPr>
          <a:xfrm>
            <a:off x="7606520" y="2643758"/>
            <a:ext cx="123078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spc="20" dirty="0">
                <a:latin typeface="Arial Narrow" panose="020B0606020202030204" pitchFamily="34" charset="0"/>
              </a:rPr>
              <a:t>Имя Фамилия</a:t>
            </a:r>
          </a:p>
          <a:p>
            <a:r>
              <a:rPr lang="ru-RU" sz="1100" spc="20" dirty="0">
                <a:latin typeface="Arial Narrow" panose="020B0606020202030204" pitchFamily="34" charset="0"/>
              </a:rPr>
              <a:t>Роль в команде</a:t>
            </a:r>
            <a:endParaRPr lang="ru-RU" sz="11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01409290-CF8E-4F7A-8B3F-3A89452FE030}"/>
              </a:ext>
            </a:extLst>
          </p:cNvPr>
          <p:cNvSpPr/>
          <p:nvPr/>
        </p:nvSpPr>
        <p:spPr>
          <a:xfrm>
            <a:off x="7596336" y="3124497"/>
            <a:ext cx="14017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spc="20" dirty="0">
                <a:latin typeface="Arial Narrow" panose="020B0606020202030204" pitchFamily="34" charset="0"/>
              </a:rPr>
              <a:t>Коротко об участнике: какие задачи решал</a:t>
            </a:r>
            <a:r>
              <a:rPr lang="ru-RU" sz="900" spc="20" dirty="0" smtClean="0">
                <a:latin typeface="Arial Narrow" panose="020B0606020202030204" pitchFamily="34" charset="0"/>
              </a:rPr>
              <a:t>,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опыт участия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в аналогичных</a:t>
            </a: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проектах</a:t>
            </a:r>
          </a:p>
          <a:p>
            <a:endParaRPr lang="ru-RU" sz="900" spc="20" dirty="0" smtClean="0">
              <a:latin typeface="Arial Narrow" panose="020B0606020202030204" pitchFamily="34" charset="0"/>
            </a:endParaRPr>
          </a:p>
          <a:p>
            <a:r>
              <a:rPr lang="ru-RU" sz="900" spc="20" dirty="0" smtClean="0">
                <a:latin typeface="Arial Narrow" panose="020B0606020202030204" pitchFamily="34" charset="0"/>
              </a:rPr>
              <a:t>Личный </a:t>
            </a:r>
            <a:r>
              <a:rPr lang="ru-RU" sz="900" spc="20" dirty="0">
                <a:latin typeface="Arial Narrow" panose="020B0606020202030204" pitchFamily="34" charset="0"/>
              </a:rPr>
              <a:t>вклад в работу команды</a:t>
            </a:r>
            <a:endParaRPr lang="ru-RU" sz="900" spc="20" dirty="0" smtClean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9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3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707654"/>
            <a:ext cx="5760640" cy="241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отразить содержательную часть разработанного </a:t>
            </a: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Вами </a:t>
            </a: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решения: соответствие архитектуры БД, ФТТ и НФТ, модульность, масштабируемость, использование стандартизированных протоколов и интерфейсов взаимодействия с учетом </a:t>
            </a: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задач </a:t>
            </a: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диагностики и инновации.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Архитектура решения, </a:t>
            </a: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используемые </a:t>
            </a:r>
            <a:b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технологии </a:t>
            </a: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 компоненты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246094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4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707654"/>
            <a:ext cx="5760640" cy="241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отразить содержательную часть разработанного </a:t>
            </a: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Вами </a:t>
            </a: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решения: соответствие архитектуры БД, ФТТ и НФТ, модульность, масштабируемость, использование стандартизированных протоколов и интерфейсов взаимодействия с учетом </a:t>
            </a: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задач </a:t>
            </a: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диагностики и инновации.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Архитектура решения, </a:t>
            </a: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используемые </a:t>
            </a:r>
            <a:b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технологии </a:t>
            </a: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 компоненты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272586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5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707654"/>
            <a:ext cx="5760640" cy="241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отразить содержательную часть разработанного </a:t>
            </a: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Вами </a:t>
            </a: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решения: соответствие архитектуры БД, ФТТ и НФТ, модульность, масштабируемость, использование стандартизированных протоколов и интерфейсов взаимодействия с учетом </a:t>
            </a: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задач </a:t>
            </a: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диагностики и инновации.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19496" y="213364"/>
            <a:ext cx="8229600" cy="711703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Архитектура решения, </a:t>
            </a: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используемые </a:t>
            </a:r>
            <a:b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технологии </a:t>
            </a: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 компоненты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389183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6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707654"/>
            <a:ext cx="576064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расписать соответствие архитектуре и требованиям, удобство интерфейса, представить графики, диаграммы, мнемосхемы, тренды, разделение ролей, дополнительные возможности.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229600" cy="630194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Техническая реализация решения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47901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7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707654"/>
            <a:ext cx="576064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расписать соответствие архитектуре и требованиям, удобство интерфейса, представить графики, диаграммы, мнемосхемы, тренды, разделение ролей, дополнительные возможности.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229600" cy="630194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Техническая реализация решения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227334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8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707654"/>
            <a:ext cx="576064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расписать соответствие архитектуре и требованиям, удобство интерфейса, представить графики, диаграммы, мнемосхемы, тренды, разделение ролей, дополнительные возможности.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23528" y="267494"/>
            <a:ext cx="8229600" cy="630194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Техническая реализация решения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55113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8625296" y="4779963"/>
            <a:ext cx="333400" cy="273844"/>
          </a:xfrm>
        </p:spPr>
        <p:txBody>
          <a:bodyPr/>
          <a:lstStyle/>
          <a:p>
            <a:fld id="{1C0A57E3-EA23-4E01-B1DF-72CA8D4A16E5}" type="slidenum">
              <a:rPr lang="ru-RU" altLang="ru-RU" sz="1050" smtClean="0">
                <a:solidFill>
                  <a:schemeClr val="tx1"/>
                </a:solidFill>
                <a:latin typeface="Arial Narrow" panose="020B0606020202030204" pitchFamily="34" charset="0"/>
              </a:rPr>
              <a:pPr/>
              <a:t>9</a:t>
            </a:fld>
            <a:endParaRPr lang="ru-RU" altLang="ru-RU" sz="1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36223326-B903-4D41-A714-F5F6D4277DA1}"/>
              </a:ext>
            </a:extLst>
          </p:cNvPr>
          <p:cNvSpPr txBox="1">
            <a:spLocks/>
          </p:cNvSpPr>
          <p:nvPr/>
        </p:nvSpPr>
        <p:spPr bwMode="auto">
          <a:xfrm>
            <a:off x="395536" y="1851670"/>
            <a:ext cx="576064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eaLnBrk="1" hangingPunct="1">
              <a:spcBef>
                <a:spcPts val="1200"/>
              </a:spcBef>
              <a:spcAft>
                <a:spcPts val="1200"/>
              </a:spcAft>
              <a:buClr>
                <a:srgbClr val="9C7BD0"/>
              </a:buClr>
            </a:pP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На слайде необходимо представить экономический эффект, анализ рынка, готовность решения к внедрению </a:t>
            </a: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1800" spc="20" dirty="0" smtClean="0">
                <a:latin typeface="Arial Narrow" panose="020B0606020202030204" pitchFamily="34" charset="0"/>
                <a:cs typeface="Arial" panose="020B0604020202020204" pitchFamily="34" charset="0"/>
              </a:rPr>
              <a:t>с </a:t>
            </a:r>
            <a:r>
              <a:rPr lang="ru-RU" altLang="ru-RU" sz="1800" spc="20" dirty="0">
                <a:latin typeface="Arial Narrow" panose="020B0606020202030204" pitchFamily="34" charset="0"/>
                <a:cs typeface="Arial" panose="020B0604020202020204" pitchFamily="34" charset="0"/>
              </a:rPr>
              <a:t>учетом юридических аспектов.</a:t>
            </a:r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323528" y="195486"/>
            <a:ext cx="8229600" cy="630194"/>
          </a:xfrm>
        </p:spPr>
        <p:txBody>
          <a:bodyPr anchor="t"/>
          <a:lstStyle/>
          <a:p>
            <a:pPr algn="l" eaLnBrk="1" hangingPunct="1">
              <a:lnSpc>
                <a:spcPct val="90000"/>
              </a:lnSpc>
            </a:pP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Конкурентоспособность </a:t>
            </a: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/>
            </a:r>
            <a:b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r>
              <a:rPr lang="ru-RU" altLang="ru-RU" sz="2400" b="1" dirty="0" smtClean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и </a:t>
            </a:r>
            <a:r>
              <a:rPr lang="ru-RU" altLang="ru-RU" sz="2400" b="1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перспективы внедрения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72" y="285734"/>
            <a:ext cx="1071570" cy="455681"/>
          </a:xfrm>
          <a:prstGeom prst="rect">
            <a:avLst/>
          </a:prstGeom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73837955-C889-4FB0-9225-2384DD9E6F90}"/>
              </a:ext>
            </a:extLst>
          </p:cNvPr>
          <p:cNvSpPr txBox="1">
            <a:spLocks/>
          </p:cNvSpPr>
          <p:nvPr/>
        </p:nvSpPr>
        <p:spPr bwMode="auto">
          <a:xfrm>
            <a:off x="6442503" y="4784364"/>
            <a:ext cx="2344339" cy="26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>
              <a:buFont typeface="Arial" charset="0"/>
              <a:buNone/>
            </a:pPr>
            <a:r>
              <a:rPr lang="ru-RU" altLang="ru-RU" sz="1200" spc="20" dirty="0">
                <a:solidFill>
                  <a:srgbClr val="9C7BD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«Название команды»</a:t>
            </a:r>
          </a:p>
        </p:txBody>
      </p:sp>
    </p:spTree>
    <p:extLst>
      <p:ext uri="{BB962C8B-B14F-4D97-AF65-F5344CB8AC3E}">
        <p14:creationId xmlns:p14="http://schemas.microsoft.com/office/powerpoint/2010/main" val="1886348438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</Template>
  <TotalTime>3088</TotalTime>
  <Words>646</Words>
  <Application>Microsoft Office PowerPoint</Application>
  <PresentationFormat>Экран (16:9)</PresentationFormat>
  <Paragraphs>117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Arial Narrow</vt:lpstr>
      <vt:lpstr>Calibri</vt:lpstr>
      <vt:lpstr>Шаблон</vt:lpstr>
      <vt:lpstr>Презентация PowerPoint</vt:lpstr>
      <vt:lpstr>Название команды</vt:lpstr>
      <vt:lpstr>Архитектура решения, используемые  технологии и компоненты</vt:lpstr>
      <vt:lpstr>Архитектура решения, используемые  технологии и компоненты</vt:lpstr>
      <vt:lpstr>Архитектура решения, используемые  технологии и компоненты</vt:lpstr>
      <vt:lpstr>Техническая реализация решения</vt:lpstr>
      <vt:lpstr>Техническая реализация решения</vt:lpstr>
      <vt:lpstr>Техническая реализация решения</vt:lpstr>
      <vt:lpstr>Конкурентоспособность  и перспективы внедрения</vt:lpstr>
      <vt:lpstr>Конкурентоспособность  и перспективы внедрения</vt:lpstr>
      <vt:lpstr>Использование инструментов  искусственного интеллекта</vt:lpstr>
      <vt:lpstr>Инфраструктура решения</vt:lpstr>
      <vt:lpstr>Инфраструктура решения</vt:lpstr>
      <vt:lpstr>Информационная безопасность</vt:lpstr>
      <vt:lpstr>Презентация PowerPoint</vt:lpstr>
    </vt:vector>
  </TitlesOfParts>
  <Company>РусГидро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Требования к структуре и формату презентаций бизнес кейсов</dc:title>
  <dc:creator>Леванковский</dc:creator>
  <cp:lastModifiedBy>Аленушка</cp:lastModifiedBy>
  <cp:revision>246</cp:revision>
  <dcterms:created xsi:type="dcterms:W3CDTF">2013-07-08T05:17:23Z</dcterms:created>
  <dcterms:modified xsi:type="dcterms:W3CDTF">2025-06-26T13:49:39Z</dcterms:modified>
</cp:coreProperties>
</file>