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B46D"/>
    <a:srgbClr val="4AB360"/>
    <a:srgbClr val="0A9B69"/>
    <a:srgbClr val="D53033"/>
    <a:srgbClr val="F6D6D7"/>
    <a:srgbClr val="F2C0C1"/>
    <a:srgbClr val="6E8980"/>
    <a:srgbClr val="BDD8CF"/>
    <a:srgbClr val="008E5B"/>
    <a:srgbClr val="C5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0" y="138"/>
      </p:cViewPr>
      <p:guideLst>
        <p:guide pos="1141"/>
        <p:guide orient="horz" pos="2160"/>
        <p:guide pos="7242"/>
        <p:guide orient="horz" pos="1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8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5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9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7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288D-E110-4E17-B435-968F7143B998}" type="datetimeFigureOut">
              <a:rPr lang="ru-RU" smtClean="0"/>
              <a:t>13.08.2025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3FA1-4222-440A-A6FC-AC57FB3A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есурс 3@3x" descr="preencoded.png">
            <a:extLst>
              <a:ext uri="{FF2B5EF4-FFF2-40B4-BE49-F238E27FC236}">
                <a16:creationId xmlns:a16="http://schemas.microsoft.com/office/drawing/2014/main" id="{EAFB4125-C18C-403C-AA04-EFC0CD58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3986" y="-237217"/>
            <a:ext cx="12344400" cy="709521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ABDF297-3FFE-3813-14CD-5338F2F625E5}"/>
              </a:ext>
            </a:extLst>
          </p:cNvPr>
          <p:cNvSpPr txBox="1">
            <a:spLocks/>
          </p:cNvSpPr>
          <p:nvPr/>
        </p:nvSpPr>
        <p:spPr>
          <a:xfrm>
            <a:off x="1705964" y="1061408"/>
            <a:ext cx="10903811" cy="100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Montserrat SemiBold" panose="00000700000000000000" pitchFamily="2" charset="-52"/>
                <a:ea typeface="+mn-ea"/>
                <a:cs typeface="+mn-cs"/>
              </a:rPr>
              <a:t>Кейс №1 </a:t>
            </a:r>
          </a:p>
          <a:p>
            <a:r>
              <a:rPr lang="ru-RU" sz="2400" dirty="0">
                <a:latin typeface="Montserrat SemiBold" panose="00000700000000000000" pitchFamily="2" charset="-52"/>
                <a:ea typeface="+mn-ea"/>
                <a:cs typeface="+mn-cs"/>
              </a:rPr>
              <a:t>«Из текста в схему»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0693B2-127B-DB2A-EA8D-1748CCC6A2C3}"/>
              </a:ext>
            </a:extLst>
          </p:cNvPr>
          <p:cNvSpPr txBox="1">
            <a:spLocks/>
          </p:cNvSpPr>
          <p:nvPr/>
        </p:nvSpPr>
        <p:spPr>
          <a:xfrm>
            <a:off x="1705963" y="2111118"/>
            <a:ext cx="2368325" cy="32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ОБЩЕЕ ОПИСАНИЕ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95641D4-1A87-E35A-AF90-82071ADD45DC}"/>
              </a:ext>
            </a:extLst>
          </p:cNvPr>
          <p:cNvSpPr txBox="1">
            <a:spLocks/>
          </p:cNvSpPr>
          <p:nvPr/>
        </p:nvSpPr>
        <p:spPr>
          <a:xfrm>
            <a:off x="1705964" y="2554841"/>
            <a:ext cx="9888484" cy="874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Разработайте инструмент, который преобразует текстовые описания процессов, инструкций и регламентов в наглядные схемы. Решение может автоматически выделять шаги, логические блоки, связи и зависимости между действиями. Пользователь может редактировать и сохранять полученную визуализацию. Ввод — текстовое описание, вывод — граф-схема или блок-схема</a:t>
            </a:r>
            <a:endParaRPr lang="ru-RU" sz="1600" dirty="0">
              <a:latin typeface="Montserrat" panose="00000500000000000000" pitchFamily="2" charset="-52"/>
              <a:ea typeface="+mn-ea"/>
              <a:cs typeface="Arial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4693011-2245-4DC1-C4E6-2A2247941848}"/>
              </a:ext>
            </a:extLst>
          </p:cNvPr>
          <p:cNvSpPr txBox="1">
            <a:spLocks/>
          </p:cNvSpPr>
          <p:nvPr/>
        </p:nvSpPr>
        <p:spPr>
          <a:xfrm>
            <a:off x="1699375" y="3517224"/>
            <a:ext cx="1873308" cy="279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ПОЛЬЗА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DCBC71-3761-0E91-835E-D47CF167BFAA}"/>
              </a:ext>
            </a:extLst>
          </p:cNvPr>
          <p:cNvSpPr txBox="1">
            <a:spLocks/>
          </p:cNvSpPr>
          <p:nvPr/>
        </p:nvSpPr>
        <p:spPr>
          <a:xfrm>
            <a:off x="1716500" y="3805348"/>
            <a:ext cx="9888484" cy="551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Упрощение восприятия сложных инструкций, быстрое обучение новых сотрудников, снижение числа ошибок из-за неправильной трактовки документации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D53E955-3EDE-343A-ACF4-8C3F2FA90684}"/>
              </a:ext>
            </a:extLst>
          </p:cNvPr>
          <p:cNvSpPr txBox="1">
            <a:spLocks/>
          </p:cNvSpPr>
          <p:nvPr/>
        </p:nvSpPr>
        <p:spPr>
          <a:xfrm>
            <a:off x="1699375" y="4506081"/>
            <a:ext cx="8313895" cy="388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ВОЗМОЖНОЕ ПРИМЕНЕНИЕ В ПРОИЗВОДСТВЕ И ГОРОДСКОЙ СРЕДЕ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E9BDF44-94EB-C1A4-2A57-C68941967FE9}"/>
              </a:ext>
            </a:extLst>
          </p:cNvPr>
          <p:cNvSpPr txBox="1">
            <a:spLocks/>
          </p:cNvSpPr>
          <p:nvPr/>
        </p:nvSpPr>
        <p:spPr>
          <a:xfrm>
            <a:off x="1704926" y="5093567"/>
            <a:ext cx="9877948" cy="10015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1. Визуализация стандартов работы на производственных участках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2. Автоматическое создание «карты процесса» из технологических описаний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3. Интеграция в цифровые производственные панели и обучающие модули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4. Пошаговая схема действий в случае прошествия и алгоритм обращения в госструктуры (ГИБДД, ЗАГС и т.д.)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5. Визуализация маршрута получения субсидий или оформления документов</a:t>
            </a:r>
            <a:endParaRPr lang="ru-RU" sz="1400" dirty="0">
              <a:latin typeface="Montserrat" panose="00000500000000000000" pitchFamily="2" charset="-52"/>
              <a:ea typeface="+mn-ea"/>
              <a:cs typeface="Arial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5C22CA-0A14-97C9-C7D5-02AEB91D3D2E}"/>
              </a:ext>
            </a:extLst>
          </p:cNvPr>
          <p:cNvSpPr/>
          <p:nvPr/>
        </p:nvSpPr>
        <p:spPr>
          <a:xfrm flipV="1">
            <a:off x="1808425" y="2439118"/>
            <a:ext cx="1153658" cy="45719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01D93E1-E0DE-9A90-1937-2E6A1E015B14}"/>
              </a:ext>
            </a:extLst>
          </p:cNvPr>
          <p:cNvSpPr/>
          <p:nvPr/>
        </p:nvSpPr>
        <p:spPr>
          <a:xfrm flipV="1">
            <a:off x="1796850" y="3823103"/>
            <a:ext cx="1153658" cy="45719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A5EE74-3A3B-5CE7-65F0-AA513DB5C520}"/>
              </a:ext>
            </a:extLst>
          </p:cNvPr>
          <p:cNvSpPr/>
          <p:nvPr/>
        </p:nvSpPr>
        <p:spPr>
          <a:xfrm flipV="1">
            <a:off x="1796850" y="4896205"/>
            <a:ext cx="3094355" cy="45720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Group 120153" descr="preencoded.png">
            <a:extLst>
              <a:ext uri="{FF2B5EF4-FFF2-40B4-BE49-F238E27FC236}">
                <a16:creationId xmlns:a16="http://schemas.microsoft.com/office/drawing/2014/main" id="{C6CFA1BD-ACEA-457B-BE2B-E8FFCE41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3628" y="342659"/>
            <a:ext cx="730774" cy="89547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EF9B853-1A52-4A29-8AAF-694A7572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02" y="90403"/>
            <a:ext cx="10315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есурс 3@3x" descr="preencoded.png">
            <a:extLst>
              <a:ext uri="{FF2B5EF4-FFF2-40B4-BE49-F238E27FC236}">
                <a16:creationId xmlns:a16="http://schemas.microsoft.com/office/drawing/2014/main" id="{EAFB4125-C18C-403C-AA04-EFC0CD58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3986" y="-237217"/>
            <a:ext cx="12344400" cy="709521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ABDF297-3FFE-3813-14CD-5338F2F625E5}"/>
              </a:ext>
            </a:extLst>
          </p:cNvPr>
          <p:cNvSpPr txBox="1">
            <a:spLocks/>
          </p:cNvSpPr>
          <p:nvPr/>
        </p:nvSpPr>
        <p:spPr>
          <a:xfrm>
            <a:off x="1705964" y="1061408"/>
            <a:ext cx="10903811" cy="100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Montserrat SemiBold" panose="00000700000000000000" pitchFamily="2" charset="-52"/>
                <a:ea typeface="+mn-ea"/>
                <a:cs typeface="+mn-cs"/>
              </a:rPr>
              <a:t>Кейс №2 </a:t>
            </a:r>
          </a:p>
          <a:p>
            <a:r>
              <a:rPr lang="ru-RU" sz="2400" dirty="0">
                <a:latin typeface="Montserrat SemiBold" panose="00000700000000000000" pitchFamily="2" charset="-52"/>
                <a:ea typeface="+mn-ea"/>
                <a:cs typeface="+mn-cs"/>
              </a:rPr>
              <a:t>«Цифровой помощник по безопасности»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0693B2-127B-DB2A-EA8D-1748CCC6A2C3}"/>
              </a:ext>
            </a:extLst>
          </p:cNvPr>
          <p:cNvSpPr txBox="1">
            <a:spLocks/>
          </p:cNvSpPr>
          <p:nvPr/>
        </p:nvSpPr>
        <p:spPr>
          <a:xfrm>
            <a:off x="1705963" y="2111118"/>
            <a:ext cx="2368325" cy="32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ОБЩЕЕ ОПИСАНИЕ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95641D4-1A87-E35A-AF90-82071ADD45DC}"/>
              </a:ext>
            </a:extLst>
          </p:cNvPr>
          <p:cNvSpPr txBox="1">
            <a:spLocks/>
          </p:cNvSpPr>
          <p:nvPr/>
        </p:nvSpPr>
        <p:spPr>
          <a:xfrm>
            <a:off x="1705964" y="2554841"/>
            <a:ext cx="9888484" cy="874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Решение анализирует видеопоток с камеры (мобильной или встроенной в носимое устройство) и распознаёт потенциально опасные объекты или зоны: движущиеся механизмы, горячие поверхности, запрещённые участки. Система подаёт сигналы предупреждения пользователю — визуально, аудио или иным способом. Возможна настройка под конкретные зоны, объекты и правила безопасности</a:t>
            </a:r>
            <a:endParaRPr lang="ru-RU" sz="1600" dirty="0">
              <a:latin typeface="Montserrat" panose="00000500000000000000" pitchFamily="2" charset="-52"/>
              <a:ea typeface="+mn-ea"/>
              <a:cs typeface="Arial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4693011-2245-4DC1-C4E6-2A2247941848}"/>
              </a:ext>
            </a:extLst>
          </p:cNvPr>
          <p:cNvSpPr txBox="1">
            <a:spLocks/>
          </p:cNvSpPr>
          <p:nvPr/>
        </p:nvSpPr>
        <p:spPr>
          <a:xfrm>
            <a:off x="1688839" y="3499004"/>
            <a:ext cx="1873308" cy="279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ПОЛЬЗА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DCBC71-3761-0E91-835E-D47CF167BFAA}"/>
              </a:ext>
            </a:extLst>
          </p:cNvPr>
          <p:cNvSpPr txBox="1">
            <a:spLocks/>
          </p:cNvSpPr>
          <p:nvPr/>
        </p:nvSpPr>
        <p:spPr>
          <a:xfrm>
            <a:off x="1705964" y="3787128"/>
            <a:ext cx="9888484" cy="701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Повышение безопасности персонала в реальном времени, снижение количества несчастных случаев, цифровая поддержка при выполнении сложных и опасных операций восприятия сложных инструкций, быстрое обучение новых сотрудников, снижение числа ошибок из-за неправильной трактовки документации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D53E955-3EDE-343A-ACF4-8C3F2FA90684}"/>
              </a:ext>
            </a:extLst>
          </p:cNvPr>
          <p:cNvSpPr txBox="1">
            <a:spLocks/>
          </p:cNvSpPr>
          <p:nvPr/>
        </p:nvSpPr>
        <p:spPr>
          <a:xfrm>
            <a:off x="1700413" y="4651409"/>
            <a:ext cx="8238394" cy="3880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097280" eaLnBrk="0" fontAlgn="base" hangingPunct="0">
              <a:spcAft>
                <a:spcPct val="0"/>
              </a:spcAft>
            </a:pPr>
            <a:r>
              <a:rPr lang="ru-RU" sz="1600" dirty="0">
                <a:latin typeface="Montserrat" panose="00000500000000000000" pitchFamily="2" charset="-52"/>
                <a:ea typeface="+mn-ea"/>
                <a:cs typeface="Arial" charset="0"/>
              </a:rPr>
              <a:t>ВОЗМОЖНОЕ ПРИМЕНЕНИЕ В ПРОИЗВОДСТВЕ И ГОРОДСКОЙ СРЕДЕ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E9BDF44-94EB-C1A4-2A57-C68941967FE9}"/>
              </a:ext>
            </a:extLst>
          </p:cNvPr>
          <p:cNvSpPr txBox="1">
            <a:spLocks/>
          </p:cNvSpPr>
          <p:nvPr/>
        </p:nvSpPr>
        <p:spPr>
          <a:xfrm>
            <a:off x="1700413" y="5121913"/>
            <a:ext cx="9877948" cy="12937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1. Мгновенное оповещение сотрудников при приближении к опасной зоне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2. Система инструктажа и сопровождения на производстве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3. Инструмент визуального контроля для обходов и проверок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4. Гид для туристов при передвижении по городу</a:t>
            </a:r>
          </a:p>
          <a:p>
            <a:pPr algn="l"/>
            <a:r>
              <a:rPr lang="ru-RU" sz="1300" dirty="0">
                <a:latin typeface="Montserrat" panose="00000500000000000000" pitchFamily="2" charset="-52"/>
                <a:ea typeface="+mn-ea"/>
                <a:cs typeface="Arial" charset="0"/>
              </a:rPr>
              <a:t>5. Приложение для велосипедистов для избегания потенциально опасных участков</a:t>
            </a:r>
          </a:p>
          <a:p>
            <a:pPr algn="l"/>
            <a:endParaRPr lang="ru-RU" sz="1400" dirty="0">
              <a:latin typeface="Montserrat" panose="00000500000000000000" pitchFamily="2" charset="-52"/>
              <a:ea typeface="+mn-ea"/>
              <a:cs typeface="Arial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5C22CA-0A14-97C9-C7D5-02AEB91D3D2E}"/>
              </a:ext>
            </a:extLst>
          </p:cNvPr>
          <p:cNvSpPr/>
          <p:nvPr/>
        </p:nvSpPr>
        <p:spPr>
          <a:xfrm flipV="1">
            <a:off x="1808425" y="2439118"/>
            <a:ext cx="1153658" cy="45719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01D93E1-E0DE-9A90-1937-2E6A1E015B14}"/>
              </a:ext>
            </a:extLst>
          </p:cNvPr>
          <p:cNvSpPr/>
          <p:nvPr/>
        </p:nvSpPr>
        <p:spPr>
          <a:xfrm flipV="1">
            <a:off x="1786314" y="3804883"/>
            <a:ext cx="1153658" cy="45719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A5EE74-3A3B-5CE7-65F0-AA513DB5C520}"/>
              </a:ext>
            </a:extLst>
          </p:cNvPr>
          <p:cNvSpPr/>
          <p:nvPr/>
        </p:nvSpPr>
        <p:spPr>
          <a:xfrm flipV="1">
            <a:off x="1797888" y="5041533"/>
            <a:ext cx="3094355" cy="45720"/>
          </a:xfrm>
          <a:prstGeom prst="rect">
            <a:avLst/>
          </a:prstGeom>
          <a:solidFill>
            <a:srgbClr val="77B4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" name="Group 120153" descr="preencoded.png">
            <a:extLst>
              <a:ext uri="{FF2B5EF4-FFF2-40B4-BE49-F238E27FC236}">
                <a16:creationId xmlns:a16="http://schemas.microsoft.com/office/drawing/2014/main" id="{C6CFA1BD-ACEA-457B-BE2B-E8FFCE41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83628" y="342659"/>
            <a:ext cx="730774" cy="89547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EF9B853-1A52-4A29-8AAF-694A7572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02" y="90403"/>
            <a:ext cx="103155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3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299</Words>
  <Application>Microsoft Office PowerPoint</Application>
  <PresentationFormat>Широкоэкранный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SemiBold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РЕГИОНАЛЬНАЯ КОНФЕРЕНЦИЯ ТРУДОВЫХ КОЛЛЕКТИВОВ ГРУППЫ «ТАТНЕФТЬ»</dc:title>
  <dc:creator>Мария Степанова</dc:creator>
  <cp:lastModifiedBy>Шмидт Наталья Ильясовна</cp:lastModifiedBy>
  <cp:revision>143</cp:revision>
  <dcterms:created xsi:type="dcterms:W3CDTF">2023-04-24T06:50:16Z</dcterms:created>
  <dcterms:modified xsi:type="dcterms:W3CDTF">2025-08-13T13:17:36Z</dcterms:modified>
</cp:coreProperties>
</file>