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22058-31C3-4A67-A6E4-7A060BF36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6D8285-1422-4852-8D0E-472570B05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3E6F7-0E83-468F-9016-4A2E7A8B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4DE24-6EDC-4BA3-AE0E-9D8EB73D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E3849-07D8-4024-A328-50805C8F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99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C753E-E3B0-4145-BBEE-6099F6E3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C0FE35-4A85-4EED-BBF5-32CF61E0F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DC1A56-4649-4D0E-A9A3-7A622987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40BD7F-E2D9-467D-87A8-5DBD6FF3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24B5B9-C0E2-4D89-8B80-E36C06F2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61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A61DB5-8C4D-48A3-803E-06D837312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A85924-2437-4326-9EA5-78061030B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BEBF3A-EAE9-420D-9A39-4E6764DB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BDB8B0-6A65-4DCD-ABCA-2F0DFD650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688BD1-ADA0-4689-84DE-BF9ED1EC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010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63EC4F-FA9E-44F3-9F97-FC9D159039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5364" y="190500"/>
            <a:ext cx="3246986" cy="6391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0421" y="1417553"/>
            <a:ext cx="6086771" cy="2554373"/>
          </a:xfrm>
          <a:prstGeom prst="rect">
            <a:avLst/>
          </a:prstGeom>
        </p:spPr>
        <p:txBody>
          <a:bodyPr anchor="b"/>
          <a:lstStyle>
            <a:lvl1pPr algn="l">
              <a:defRPr sz="4999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0421" y="4149983"/>
            <a:ext cx="6080594" cy="93636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ru-RU" dirty="0"/>
              <a:t>Описание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110ECD1-BBBF-440E-A70E-A237F32A81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421" y="379934"/>
            <a:ext cx="2501918" cy="68384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E3DBE67-C10A-4A51-A0D0-516BC831738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71391" y="552450"/>
            <a:ext cx="4690531" cy="57570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ru-RU" dirty="0"/>
              <a:t>Текст, картинка или график</a:t>
            </a:r>
          </a:p>
        </p:txBody>
      </p:sp>
    </p:spTree>
    <p:extLst>
      <p:ext uri="{BB962C8B-B14F-4D97-AF65-F5344CB8AC3E}">
        <p14:creationId xmlns:p14="http://schemas.microsoft.com/office/powerpoint/2010/main" val="156022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215C3-A5C6-4949-A2B1-2F8852FD5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EEC50-C73C-40C6-BC75-8D3231253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E8534B-C006-475C-A361-8308B70D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599E0-75B1-4B9E-AC31-D75C126A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8679E9-0888-490A-B9D6-984E2E49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2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DC0434-D14C-4734-8E7F-FD850D7D8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3D96F-AFD6-4371-8AF1-CE2C52E7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08F832-1B96-4526-AD4D-F94992A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C9338-6B3B-4D32-B0FA-D8C9A33A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19141-1237-419A-A3CE-3272AF29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88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706D-2F3C-4C74-9334-68E19837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142A87-5375-4E2C-93E6-351AB6740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B7E16D-193B-45B4-ACDD-F1364747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D229E2-67E1-47CF-9D35-C7B23D37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78164E-0174-46DF-B116-07311581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23FD18-D789-4F4F-9D67-F6390F33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69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F4631-4130-48E5-87B0-99319BAA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BC8631-3ECD-4964-8606-C676B8B05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DC54DC-4C81-4578-A0BD-95ABAF9C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42B760-8316-4E55-818D-5AA8316DF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B2F9E4-17AA-44A5-A54C-D8C5328A18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931FB5-4FC0-4BC8-82A5-96CAEA2A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E18CB8-77A2-48A5-8981-A00C472A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FA3C78-6863-475F-B631-7684142B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4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2D373-8FFA-465F-8FEA-73125D24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3E80BF-C417-459D-8CDD-1BE34CE1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5B48FB-2D7B-4533-8BCB-5AC31E02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B48A35-03AB-4FC9-9B08-00EDC38C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04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2DE763F-C7BF-4D4E-9B5F-8F6133D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3BD0F-F32A-4A6E-8235-6B8190ED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F24761-A7BE-4451-BD1D-B53CA2411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364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1B897-9AE5-49D7-A707-8FBD796F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9C232A-2BE2-4CDA-9C10-5B6C293A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0C1C18-213F-4B54-93DD-EB9D99562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CC8DA-DD19-47A1-B86D-E741F1BA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A6F7A-C92F-4A9C-B358-0FD74655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98F459-66DE-475D-9363-4A1CBF49D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5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06C3-F2C9-4168-8ED8-936E219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A602A2-5869-43D8-8E33-61343AFA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3124CD-6416-472D-8CD9-66DD899E4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DF4964-0877-488A-A882-E199CB44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491694-7746-499F-A7A4-1A3D5383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DE1B29-E5D3-4CEC-8074-C49AEEA6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38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C2808-0591-42CB-B896-885A60DC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6833F-9674-444D-B418-590AA5B8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147516-D338-49EA-A1E5-BB60D48F1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F9FD-F2EB-4370-BFA4-6C3986828C9C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CF0F7-CCE6-4BA6-B9C3-E347BECBA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BA66C2-4466-4CF5-A41D-168E71CAA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63690-66BA-4DD7-9B18-A4E8F1CCD5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199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6351FDB7-8585-46B0-915F-E29EAC948E45}"/>
              </a:ext>
            </a:extLst>
          </p:cNvPr>
          <p:cNvSpPr txBox="1">
            <a:spLocks/>
          </p:cNvSpPr>
          <p:nvPr/>
        </p:nvSpPr>
        <p:spPr>
          <a:xfrm>
            <a:off x="838200" y="9714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Pragmatica Extended light" panose="020B0405040502020204" pitchFamily="34" charset="-52"/>
              </a:rPr>
              <a:t>Из текста в схему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C47D0E-2347-47BA-8BD5-0BB308C749C6}"/>
              </a:ext>
            </a:extLst>
          </p:cNvPr>
          <p:cNvSpPr txBox="1"/>
          <p:nvPr/>
        </p:nvSpPr>
        <p:spPr>
          <a:xfrm>
            <a:off x="4391285" y="3655274"/>
            <a:ext cx="912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agmatica Extended light" panose="020B0405040502020204" pitchFamily="34" charset="-52"/>
              </a:rPr>
              <a:t>Фото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350DC1-86CC-4A1C-A98F-BB28A91C24EB}"/>
              </a:ext>
            </a:extLst>
          </p:cNvPr>
          <p:cNvSpPr txBox="1"/>
          <p:nvPr/>
        </p:nvSpPr>
        <p:spPr>
          <a:xfrm>
            <a:off x="3857536" y="4472622"/>
            <a:ext cx="1979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agmatica Extended light" panose="020B0405040502020204" pitchFamily="34" charset="-52"/>
              </a:rPr>
              <a:t>Описание роли и выполненной работы. Можно предоставить ссылку на репозиторий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3EC724-B7C1-4186-B08B-194079CB2D5B}"/>
              </a:ext>
            </a:extLst>
          </p:cNvPr>
          <p:cNvSpPr txBox="1"/>
          <p:nvPr/>
        </p:nvSpPr>
        <p:spPr>
          <a:xfrm>
            <a:off x="6458124" y="4405997"/>
            <a:ext cx="1979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Pragmatica Extended light" panose="020B0405040502020204" pitchFamily="34" charset="-52"/>
              </a:rPr>
              <a:t>Описание роли и выполненной работы. Можно предоставить ссылку на репозиторий</a:t>
            </a:r>
          </a:p>
        </p:txBody>
      </p:sp>
      <p:sp>
        <p:nvSpPr>
          <p:cNvPr id="28" name="Подзаголовок 2">
            <a:extLst>
              <a:ext uri="{FF2B5EF4-FFF2-40B4-BE49-F238E27FC236}">
                <a16:creationId xmlns:a16="http://schemas.microsoft.com/office/drawing/2014/main" id="{B1F05EE8-0337-4FFC-BDA7-0C2A7DAA7C14}"/>
              </a:ext>
            </a:extLst>
          </p:cNvPr>
          <p:cNvSpPr txBox="1">
            <a:spLocks/>
          </p:cNvSpPr>
          <p:nvPr/>
        </p:nvSpPr>
        <p:spPr>
          <a:xfrm>
            <a:off x="928380" y="2750541"/>
            <a:ext cx="4375208" cy="7361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Pragmatica Extended light" panose="020B0405040502020204" pitchFamily="34" charset="-52"/>
              </a:rPr>
              <a:t>Команда: «</a:t>
            </a:r>
            <a:r>
              <a:rPr lang="ru-RU" dirty="0" err="1">
                <a:latin typeface="Pragmatica Extended light" panose="020B0405040502020204" pitchFamily="34" charset="-52"/>
              </a:rPr>
              <a:t>НейроСанитары</a:t>
            </a:r>
            <a:r>
              <a:rPr lang="ru-RU" dirty="0">
                <a:latin typeface="Pragmatica Extended light" panose="020B0405040502020204" pitchFamily="34" charset="-52"/>
              </a:rPr>
              <a:t>»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8448A6C-0650-48E2-AADC-5C7F4EA55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4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98D22F9-086F-4D64-95F0-CE6C7B04C869}"/>
              </a:ext>
            </a:extLst>
          </p:cNvPr>
          <p:cNvSpPr txBox="1">
            <a:spLocks/>
          </p:cNvSpPr>
          <p:nvPr/>
        </p:nvSpPr>
        <p:spPr>
          <a:xfrm>
            <a:off x="838200" y="499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Pragmatica Extended light" panose="020B0405040502020204" pitchFamily="34" charset="-52"/>
              </a:rPr>
              <a:t>Анализ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68A318EA-2759-4E57-9571-9C4CE6791DC4}"/>
              </a:ext>
            </a:extLst>
          </p:cNvPr>
          <p:cNvSpPr txBox="1">
            <a:spLocks/>
          </p:cNvSpPr>
          <p:nvPr/>
        </p:nvSpPr>
        <p:spPr>
          <a:xfrm>
            <a:off x="393164" y="1687608"/>
            <a:ext cx="10706869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Четко и однозначно сформулировать проблему, которую вы решаете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17EA8F4-D098-4BEF-888B-41111E97C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095080BC-75C1-4CC0-8AB9-8B04D3A7516B}"/>
              </a:ext>
            </a:extLst>
          </p:cNvPr>
          <p:cNvSpPr/>
          <p:nvPr/>
        </p:nvSpPr>
        <p:spPr>
          <a:xfrm>
            <a:off x="393164" y="2642992"/>
            <a:ext cx="3302013" cy="3767002"/>
          </a:xfrm>
          <a:prstGeom prst="roundRect">
            <a:avLst>
              <a:gd name="adj" fmla="val 7349"/>
            </a:avLst>
          </a:prstGeom>
          <a:solidFill>
            <a:srgbClr val="ADE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Pragmatica Extended light" panose="020B0405040502020204" pitchFamily="34" charset="-5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2619E-A6F5-4312-BFDD-668FA003E51B}"/>
              </a:ext>
            </a:extLst>
          </p:cNvPr>
          <p:cNvSpPr txBox="1"/>
          <p:nvPr/>
        </p:nvSpPr>
        <p:spPr>
          <a:xfrm>
            <a:off x="522182" y="5011642"/>
            <a:ext cx="294664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Митап более неформален,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чем тематическое собрание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или внутренняя конференция,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 идеально подходит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для нетворкинга.</a:t>
            </a:r>
            <a:endParaRPr lang="ru-RU" sz="1300" dirty="0">
              <a:latin typeface="Pragmatica Extended light" panose="020B0405040502020204" pitchFamily="34" charset="-52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5C15A-A687-422D-A3FD-B3DD09483B32}"/>
              </a:ext>
            </a:extLst>
          </p:cNvPr>
          <p:cNvSpPr txBox="1"/>
          <p:nvPr/>
        </p:nvSpPr>
        <p:spPr>
          <a:xfrm>
            <a:off x="522182" y="456158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Pragmatica Extended light" panose="020B0405040502020204" pitchFamily="34" charset="-52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6E585FBF-D05E-4859-B879-7D0D494A3D6E}"/>
              </a:ext>
            </a:extLst>
          </p:cNvPr>
          <p:cNvSpPr/>
          <p:nvPr/>
        </p:nvSpPr>
        <p:spPr>
          <a:xfrm>
            <a:off x="4244335" y="2642992"/>
            <a:ext cx="3302013" cy="3767002"/>
          </a:xfrm>
          <a:prstGeom prst="roundRect">
            <a:avLst>
              <a:gd name="adj" fmla="val 7349"/>
            </a:avLst>
          </a:prstGeom>
          <a:solidFill>
            <a:srgbClr val="ADE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Pragmatica Extended light" panose="020B0405040502020204" pitchFamily="34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E64624-BC7B-47D6-9ED1-3BD07DF2C9A8}"/>
              </a:ext>
            </a:extLst>
          </p:cNvPr>
          <p:cNvSpPr txBox="1"/>
          <p:nvPr/>
        </p:nvSpPr>
        <p:spPr>
          <a:xfrm>
            <a:off x="4373353" y="5011642"/>
            <a:ext cx="294664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Митап более неформален,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чем тематическое собрание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или внутренняя конференция,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 идеально подходит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для нетворкинга.</a:t>
            </a:r>
            <a:endParaRPr lang="ru-RU" sz="1300" dirty="0">
              <a:latin typeface="Pragmatica Extended light" panose="020B0405040502020204" pitchFamily="34" charset="-52"/>
              <a:cs typeface="Arial" panose="020B0604020202020204" pitchFamily="34" charset="0"/>
            </a:endParaRPr>
          </a:p>
          <a:p>
            <a:endParaRPr lang="ru-RU" sz="1300" dirty="0">
              <a:latin typeface="Pragmatica Extended light" panose="020B0405040502020204" pitchFamily="34" charset="-52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0A7D31-A616-4880-A01D-4F5D1D94D77C}"/>
              </a:ext>
            </a:extLst>
          </p:cNvPr>
          <p:cNvSpPr txBox="1"/>
          <p:nvPr/>
        </p:nvSpPr>
        <p:spPr>
          <a:xfrm>
            <a:off x="4373353" y="456158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Pragmatica Extended light" panose="020B0405040502020204" pitchFamily="34" charset="-52"/>
                <a:cs typeface="Arial" panose="020B0604020202020204" pitchFamily="34" charset="0"/>
              </a:rPr>
              <a:t>Цель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AA699F9F-49DA-4985-AE0E-640E0EF7A250}"/>
              </a:ext>
            </a:extLst>
          </p:cNvPr>
          <p:cNvSpPr/>
          <p:nvPr/>
        </p:nvSpPr>
        <p:spPr>
          <a:xfrm>
            <a:off x="8179914" y="2642992"/>
            <a:ext cx="3302013" cy="3767002"/>
          </a:xfrm>
          <a:prstGeom prst="roundRect">
            <a:avLst>
              <a:gd name="adj" fmla="val 7349"/>
            </a:avLst>
          </a:prstGeom>
          <a:solidFill>
            <a:srgbClr val="ADED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Pragmatica Extended light" panose="020B0405040502020204" pitchFamily="34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006EB6-B73B-4D62-8AE6-A5F91CBD4ED4}"/>
              </a:ext>
            </a:extLst>
          </p:cNvPr>
          <p:cNvSpPr txBox="1"/>
          <p:nvPr/>
        </p:nvSpPr>
        <p:spPr>
          <a:xfrm>
            <a:off x="8308932" y="5011642"/>
            <a:ext cx="2946640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Митап более неформален,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чем тематическое собрание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или внутренняя конференция,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и идеально подходит </a:t>
            </a:r>
          </a:p>
          <a:p>
            <a:r>
              <a:rPr lang="ru-RU" sz="1300" dirty="0">
                <a:effectLst/>
                <a:latin typeface="Pragmatica Extended light" panose="020B0405040502020204" pitchFamily="34" charset="-52"/>
                <a:cs typeface="Arial" panose="020B0604020202020204" pitchFamily="34" charset="0"/>
              </a:rPr>
              <a:t>для нетворкинга.</a:t>
            </a:r>
            <a:endParaRPr lang="ru-RU" sz="1300" dirty="0">
              <a:latin typeface="Pragmatica Extended light" panose="020B0405040502020204" pitchFamily="34" charset="-52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15D69F-3F6A-4B1A-8A0D-0695095D3C2A}"/>
              </a:ext>
            </a:extLst>
          </p:cNvPr>
          <p:cNvSpPr txBox="1"/>
          <p:nvPr/>
        </p:nvSpPr>
        <p:spPr>
          <a:xfrm>
            <a:off x="8308932" y="456158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Pragmatica Extended light" panose="020B0405040502020204" pitchFamily="34" charset="-52"/>
                <a:cs typeface="Arial" panose="020B0604020202020204" pitchFamily="34" charset="0"/>
              </a:rPr>
              <a:t>Цель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6794EF9-D785-470E-BA54-76D49F2CA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5" y="2861072"/>
            <a:ext cx="660224" cy="65678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B4A989F-662E-432A-BBFE-E3B688ED2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76" y="2861072"/>
            <a:ext cx="660224" cy="65678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61704173-C41E-4E3A-8D6F-EF0546C97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55" y="2861072"/>
            <a:ext cx="660224" cy="65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3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ECA2ACF-CBDB-4A2A-AD42-06BCA0E21862}"/>
              </a:ext>
            </a:extLst>
          </p:cNvPr>
          <p:cNvSpPr txBox="1">
            <a:spLocks/>
          </p:cNvSpPr>
          <p:nvPr/>
        </p:nvSpPr>
        <p:spPr>
          <a:xfrm>
            <a:off x="838200" y="1122491"/>
            <a:ext cx="1569440" cy="501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Анализ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B884678-0580-48E2-93CA-2EA07E8EE082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Высокоуровневое описание технологии, архитектуры системы и выбранных инструментов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5AC5B30-4530-4380-8F38-F8C25A078804}"/>
              </a:ext>
            </a:extLst>
          </p:cNvPr>
          <p:cNvSpPr txBox="1">
            <a:spLocks/>
          </p:cNvSpPr>
          <p:nvPr/>
        </p:nvSpPr>
        <p:spPr>
          <a:xfrm>
            <a:off x="7283741" y="1690687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Уникальность вашего подхода и технологические новшества, которые  внедрили (при наличии)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FA1D97-FC39-41E7-B0DD-C2455926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00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53FCDC8-A484-492A-9C0F-DB5D273960C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ragmatica Extended light" panose="020B0405040502020204" pitchFamily="34" charset="-52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F02EBB0-A70D-4FE6-B7BB-C162E6A98111}"/>
              </a:ext>
            </a:extLst>
          </p:cNvPr>
          <p:cNvSpPr txBox="1">
            <a:spLocks/>
          </p:cNvSpPr>
          <p:nvPr/>
        </p:nvSpPr>
        <p:spPr>
          <a:xfrm>
            <a:off x="4425191" y="2072077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детализированную диаграмму архитектуры системы с объяснением ключевых компонентов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6D94342-B7E8-47EC-B8A9-8049A3E20113}"/>
              </a:ext>
            </a:extLst>
          </p:cNvPr>
          <p:cNvSpPr txBox="1">
            <a:spLocks/>
          </p:cNvSpPr>
          <p:nvPr/>
        </p:nvSpPr>
        <p:spPr>
          <a:xfrm>
            <a:off x="8347745" y="2072077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описание отдельных модулей или сервисов, их функциональность и вклад в общее решение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D759BCD-D29C-4D74-8008-5BE80407D799}"/>
              </a:ext>
            </a:extLst>
          </p:cNvPr>
          <p:cNvSpPr txBox="1">
            <a:spLocks/>
          </p:cNvSpPr>
          <p:nvPr/>
        </p:nvSpPr>
        <p:spPr>
          <a:xfrm>
            <a:off x="838199" y="2072078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На данном слайде рекомендуется презентовать перечень использованных технологий, фреймворков и языков программирования. Обоснование их выбора.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3D2457-5C67-4268-BD70-9038797D9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B31E75A-0D11-401E-89E3-15E567F52637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5042483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Техническая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479361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B7A9AC-8666-450F-8887-6072B08190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ragmatica Extended light" panose="020B0405040502020204" pitchFamily="34" charset="-52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6A0444A8-651B-4214-B423-EE48DB62D69F}"/>
              </a:ext>
            </a:extLst>
          </p:cNvPr>
          <p:cNvSpPr txBox="1">
            <a:spLocks/>
          </p:cNvSpPr>
          <p:nvPr/>
        </p:nvSpPr>
        <p:spPr>
          <a:xfrm>
            <a:off x="7349455" y="2072079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Виды тестирования продукта. Укажите методы тестирования (юнит-тесты, интеграционные тесты и т.д.) и их результаты.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BF748A9-1E6F-4611-9205-CE3A2A76B78D}"/>
              </a:ext>
            </a:extLst>
          </p:cNvPr>
          <p:cNvSpPr txBox="1">
            <a:spLocks/>
          </p:cNvSpPr>
          <p:nvPr/>
        </p:nvSpPr>
        <p:spPr>
          <a:xfrm>
            <a:off x="7349455" y="4120391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Метрики. Например: скорость обработки данных, масштабируемость, производительность и т.д.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C582589-EF26-46D7-B233-06121784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0AEC403-A4B1-4172-870F-7D695042EA5D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7164898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Тестирование (при необходимости)</a:t>
            </a:r>
          </a:p>
        </p:txBody>
      </p:sp>
    </p:spTree>
    <p:extLst>
      <p:ext uri="{BB962C8B-B14F-4D97-AF65-F5344CB8AC3E}">
        <p14:creationId xmlns:p14="http://schemas.microsoft.com/office/powerpoint/2010/main" val="10892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60EE75A-1261-43AD-9632-D854099DCF1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ragmatica Extended light" panose="020B0405040502020204" pitchFamily="34" charset="-52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00D66DF8-CB55-4660-BE0C-5794003D37DA}"/>
              </a:ext>
            </a:extLst>
          </p:cNvPr>
          <p:cNvSpPr txBox="1">
            <a:spLocks/>
          </p:cNvSpPr>
          <p:nvPr/>
        </p:nvSpPr>
        <p:spPr>
          <a:xfrm>
            <a:off x="7349455" y="2072079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ru-RU" dirty="0">
                <a:latin typeface="Pragmatica Extended light" panose="020B0405040502020204" pitchFamily="34" charset="-52"/>
              </a:rPr>
              <a:t>Оценка экономической эффективности и эффекта от предлагаемых решений, оценка рисков и экономическое обоснование, определение источников финансирования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A625ECC-A261-4085-B388-D5FA4C549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10AE9B2-28DD-4523-AA2C-6B9260757CD2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7190065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Экономическая эффективность</a:t>
            </a:r>
          </a:p>
        </p:txBody>
      </p:sp>
    </p:spTree>
    <p:extLst>
      <p:ext uri="{BB962C8B-B14F-4D97-AF65-F5344CB8AC3E}">
        <p14:creationId xmlns:p14="http://schemas.microsoft.com/office/powerpoint/2010/main" val="300329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24C13C-0D2B-489F-9D35-894A17AB070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4000" dirty="0">
              <a:latin typeface="Pragmatica Extended light" panose="020B0405040502020204" pitchFamily="34" charset="-52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D1FC2C0-725A-433C-B392-4D906ED7E4A4}"/>
              </a:ext>
            </a:extLst>
          </p:cNvPr>
          <p:cNvSpPr txBox="1">
            <a:spLocks/>
          </p:cNvSpPr>
          <p:nvPr/>
        </p:nvSpPr>
        <p:spPr>
          <a:xfrm>
            <a:off x="838199" y="2130802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Краткое описание подготовленного решения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098A816-5E87-4A66-A327-0E169110D389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Краткое видео или </a:t>
            </a:r>
            <a:r>
              <a:rPr lang="ru-RU" sz="1600" dirty="0" err="1">
                <a:latin typeface="Pragmatica Extended light" panose="020B0405040502020204" pitchFamily="34" charset="-52"/>
              </a:rPr>
              <a:t>live</a:t>
            </a:r>
            <a:r>
              <a:rPr lang="ru-RU" sz="1600" dirty="0">
                <a:latin typeface="Pragmatica Extended light" panose="020B0405040502020204" pitchFamily="34" charset="-52"/>
              </a:rPr>
              <a:t>-демонстрацию подготовленного решения. Подчеркните ключевые возможности и функциональность.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209BBE-8CBB-4489-AD60-B5AB640F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42BF65-4112-485D-9DF8-EE9EF098DE25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8314190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Демонстрация и результаты (обязательно)</a:t>
            </a:r>
          </a:p>
        </p:txBody>
      </p:sp>
    </p:spTree>
    <p:extLst>
      <p:ext uri="{BB962C8B-B14F-4D97-AF65-F5344CB8AC3E}">
        <p14:creationId xmlns:p14="http://schemas.microsoft.com/office/powerpoint/2010/main" val="3430611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F014CB3-9084-466A-8AF9-5B547BB28C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418116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ragmatica Extended light" panose="020B0405040502020204" pitchFamily="34" charset="-52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6DA9EF7-FD79-4F8C-8C2B-2E04FC848C2F}"/>
              </a:ext>
            </a:extLst>
          </p:cNvPr>
          <p:cNvSpPr txBox="1">
            <a:spLocks/>
          </p:cNvSpPr>
          <p:nvPr/>
        </p:nvSpPr>
        <p:spPr>
          <a:xfrm>
            <a:off x="838199" y="1929466"/>
            <a:ext cx="3750578" cy="2055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Будущее развитие: возможные улучшения и доработки, которые вы планируете внедрить в будущем. Может быть план по масштабированию проекта или коммерциализации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0F7709-C826-4477-B84B-EE96628A4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309154D-7FD0-4919-9118-08E504269B04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9169867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Перспективы развития (при необходимости)</a:t>
            </a:r>
          </a:p>
        </p:txBody>
      </p:sp>
    </p:spTree>
    <p:extLst>
      <p:ext uri="{BB962C8B-B14F-4D97-AF65-F5344CB8AC3E}">
        <p14:creationId xmlns:p14="http://schemas.microsoft.com/office/powerpoint/2010/main" val="225966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B4CAA1E-496D-431B-8F40-B7C8FB287CA9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19161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>
              <a:latin typeface="Pragmatica Extended light" panose="020B0405040502020204" pitchFamily="34" charset="-52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8077D7E-7B0A-44F9-B113-9DCB871344BF}"/>
              </a:ext>
            </a:extLst>
          </p:cNvPr>
          <p:cNvSpPr txBox="1">
            <a:spLocks/>
          </p:cNvSpPr>
          <p:nvPr/>
        </p:nvSpPr>
        <p:spPr>
          <a:xfrm>
            <a:off x="838199" y="1895698"/>
            <a:ext cx="3750578" cy="1588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sz="1600" dirty="0">
                <a:latin typeface="Pragmatica Extended light" panose="020B0405040502020204" pitchFamily="34" charset="-52"/>
              </a:rPr>
              <a:t>Потенциальное влияние: Как ваш проект может изменить ситуацию или повлиять на отрасль в будущем.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A8C88-77FF-4F69-9B30-2538CAC5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49" y="518000"/>
            <a:ext cx="2474051" cy="604491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F6CC68E-511E-432F-AA74-87B59A3BFFC6}"/>
              </a:ext>
            </a:extLst>
          </p:cNvPr>
          <p:cNvSpPr txBox="1">
            <a:spLocks/>
          </p:cNvSpPr>
          <p:nvPr/>
        </p:nvSpPr>
        <p:spPr>
          <a:xfrm>
            <a:off x="838199" y="1122491"/>
            <a:ext cx="8716862" cy="5018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9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latin typeface="Pragmatica Extended bold" panose="020B0705040502020204" pitchFamily="34" charset="0"/>
              </a:rPr>
              <a:t>Перспективы развития (при необходимости)</a:t>
            </a:r>
          </a:p>
        </p:txBody>
      </p:sp>
    </p:spTree>
    <p:extLst>
      <p:ext uri="{BB962C8B-B14F-4D97-AF65-F5344CB8AC3E}">
        <p14:creationId xmlns:p14="http://schemas.microsoft.com/office/powerpoint/2010/main" val="3606439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296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Pragmatica Extended bold</vt:lpstr>
      <vt:lpstr>Pragmatica Extended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кейса</dc:title>
  <dc:creator>Гильмутдинов Айнур Ильгизович</dc:creator>
  <cp:lastModifiedBy>Максим</cp:lastModifiedBy>
  <cp:revision>18</cp:revision>
  <dcterms:created xsi:type="dcterms:W3CDTF">2024-08-15T06:54:38Z</dcterms:created>
  <dcterms:modified xsi:type="dcterms:W3CDTF">2025-09-01T17:30:10Z</dcterms:modified>
</cp:coreProperties>
</file>