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59" r:id="rId4"/>
    <p:sldId id="267" r:id="rId5"/>
    <p:sldId id="262" r:id="rId6"/>
    <p:sldId id="263" r:id="rId7"/>
    <p:sldId id="264" r:id="rId8"/>
    <p:sldId id="354" r:id="rId9"/>
    <p:sldId id="269" r:id="rId10"/>
    <p:sldId id="270" r:id="rId11"/>
    <p:sldId id="273" r:id="rId12"/>
    <p:sldId id="274" r:id="rId13"/>
    <p:sldId id="268" r:id="rId14"/>
    <p:sldId id="310" r:id="rId15"/>
    <p:sldId id="276" r:id="rId16"/>
    <p:sldId id="311" r:id="rId17"/>
    <p:sldId id="338" r:id="rId18"/>
    <p:sldId id="318" r:id="rId19"/>
    <p:sldId id="319" r:id="rId20"/>
    <p:sldId id="287" r:id="rId21"/>
    <p:sldId id="333" r:id="rId22"/>
    <p:sldId id="334" r:id="rId23"/>
    <p:sldId id="335" r:id="rId24"/>
    <p:sldId id="339" r:id="rId25"/>
    <p:sldId id="320" r:id="rId26"/>
    <p:sldId id="321" r:id="rId27"/>
    <p:sldId id="322" r:id="rId28"/>
    <p:sldId id="340" r:id="rId29"/>
    <p:sldId id="341" r:id="rId30"/>
    <p:sldId id="323" r:id="rId31"/>
    <p:sldId id="324" r:id="rId32"/>
    <p:sldId id="342" r:id="rId33"/>
    <p:sldId id="343" r:id="rId34"/>
    <p:sldId id="344" r:id="rId35"/>
    <p:sldId id="345" r:id="rId36"/>
    <p:sldId id="346" r:id="rId37"/>
    <p:sldId id="347" r:id="rId38"/>
    <p:sldId id="350" r:id="rId39"/>
    <p:sldId id="351" r:id="rId40"/>
    <p:sldId id="348" r:id="rId41"/>
    <p:sldId id="352" r:id="rId42"/>
    <p:sldId id="349" r:id="rId43"/>
    <p:sldId id="30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3" d="100"/>
          <a:sy n="153"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751E68-427D-4DEA-98AD-6786CA137416}" type="datetimeFigureOut">
              <a:rPr lang="en-US" smtClean="0"/>
              <a:pPr/>
              <a:t>4/4/18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8BBE-8DC4-49A8-96C8-D7AB27D48C53}" type="slidenum">
              <a:rPr lang="en-US" smtClean="0"/>
              <a:pPr/>
              <a:t>‹#›</a:t>
            </a:fld>
            <a:endParaRPr lang="en-US"/>
          </a:p>
        </p:txBody>
      </p:sp>
    </p:spTree>
    <p:extLst>
      <p:ext uri="{BB962C8B-B14F-4D97-AF65-F5344CB8AC3E}">
        <p14:creationId xmlns:p14="http://schemas.microsoft.com/office/powerpoint/2010/main" val="145671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96F6B0AD-DA05-409D-9C72-3FA4DFA6BCD2}" type="slidenum">
              <a:rPr lang="en-US"/>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79876" name="Slide Number Placeholder 3"/>
          <p:cNvSpPr>
            <a:spLocks noGrp="1"/>
          </p:cNvSpPr>
          <p:nvPr>
            <p:ph type="sldNum" sz="quarter" idx="5"/>
          </p:nvPr>
        </p:nvSpPr>
        <p:spPr>
          <a:noFill/>
        </p:spPr>
        <p:txBody>
          <a:bodyPr/>
          <a:lstStyle/>
          <a:p>
            <a:fld id="{09E371B1-4030-4399-9910-5FA37E26C879}" type="slidenum">
              <a:rPr lang="en-US"/>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3B40D318-4761-404A-B500-FD24A8A98091}" type="slidenum">
              <a:rPr lang="en-US"/>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p>
        </p:txBody>
      </p:sp>
      <p:sp>
        <p:nvSpPr>
          <p:cNvPr id="99332" name="Slide Number Placeholder 3"/>
          <p:cNvSpPr>
            <a:spLocks noGrp="1"/>
          </p:cNvSpPr>
          <p:nvPr>
            <p:ph type="sldNum" sz="quarter" idx="5"/>
          </p:nvPr>
        </p:nvSpPr>
        <p:spPr>
          <a:noFill/>
        </p:spPr>
        <p:txBody>
          <a:bodyPr/>
          <a:lstStyle/>
          <a:p>
            <a:fld id="{D0C5FD3D-381A-46F4-9FC7-B1A1FBF028F0}" type="slidenum">
              <a:rPr lang="en-US"/>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76804" name="Slide Number Placeholder 3"/>
          <p:cNvSpPr>
            <a:spLocks noGrp="1"/>
          </p:cNvSpPr>
          <p:nvPr>
            <p:ph type="sldNum" sz="quarter" idx="5"/>
          </p:nvPr>
        </p:nvSpPr>
        <p:spPr>
          <a:noFill/>
        </p:spPr>
        <p:txBody>
          <a:bodyPr/>
          <a:lstStyle/>
          <a:p>
            <a:fld id="{8988AA59-9203-4A71-94E1-B99749A93C94}" type="slidenum">
              <a:rPr lang="en-US"/>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B7A7D958-0B8E-4DF2-B18F-5ACF675DC312}" type="slidenum">
              <a:rPr lang="en-US"/>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76804" name="Slide Number Placeholder 3"/>
          <p:cNvSpPr>
            <a:spLocks noGrp="1"/>
          </p:cNvSpPr>
          <p:nvPr>
            <p:ph type="sldNum" sz="quarter" idx="5"/>
          </p:nvPr>
        </p:nvSpPr>
        <p:spPr>
          <a:noFill/>
        </p:spPr>
        <p:txBody>
          <a:bodyPr/>
          <a:lstStyle/>
          <a:p>
            <a:fld id="{8988AA59-9203-4A71-94E1-B99749A93C94}" type="slidenum">
              <a:rPr lang="en-US"/>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endParaRPr lang="en-US" smtClean="0"/>
          </a:p>
        </p:txBody>
      </p:sp>
      <p:sp>
        <p:nvSpPr>
          <p:cNvPr id="121860" name="Slide Number Placeholder 3"/>
          <p:cNvSpPr>
            <a:spLocks noGrp="1"/>
          </p:cNvSpPr>
          <p:nvPr>
            <p:ph type="sldNum" sz="quarter" idx="5"/>
          </p:nvPr>
        </p:nvSpPr>
        <p:spPr>
          <a:noFill/>
        </p:spPr>
        <p:txBody>
          <a:bodyPr/>
          <a:lstStyle/>
          <a:p>
            <a:fld id="{5122BD54-CD10-46B0-8BD1-7FE9E9C0287D}" type="slidenum">
              <a:rPr lang="en-US"/>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p>
        </p:txBody>
      </p:sp>
      <p:sp>
        <p:nvSpPr>
          <p:cNvPr id="78852" name="Slide Number Placeholder 3"/>
          <p:cNvSpPr>
            <a:spLocks noGrp="1"/>
          </p:cNvSpPr>
          <p:nvPr>
            <p:ph type="sldNum" sz="quarter" idx="5"/>
          </p:nvPr>
        </p:nvSpPr>
        <p:spPr>
          <a:noFill/>
        </p:spPr>
        <p:txBody>
          <a:bodyPr/>
          <a:lstStyle/>
          <a:p>
            <a:fld id="{F9BBFF53-F5D2-42F2-B763-8EF00B04306D}" type="slidenum">
              <a:rPr lang="en-US"/>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73732" name="Slide Number Placeholder 3"/>
          <p:cNvSpPr>
            <a:spLocks noGrp="1"/>
          </p:cNvSpPr>
          <p:nvPr>
            <p:ph type="sldNum" sz="quarter" idx="5"/>
          </p:nvPr>
        </p:nvSpPr>
        <p:spPr>
          <a:noFill/>
        </p:spPr>
        <p:txBody>
          <a:bodyPr/>
          <a:lstStyle/>
          <a:p>
            <a:fld id="{85D97E2B-CA74-4040-8DA2-CA24FCB1545B}" type="slidenum">
              <a:rPr lang="en-US"/>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74756" name="Slide Number Placeholder 3"/>
          <p:cNvSpPr>
            <a:spLocks noGrp="1"/>
          </p:cNvSpPr>
          <p:nvPr>
            <p:ph type="sldNum" sz="quarter" idx="5"/>
          </p:nvPr>
        </p:nvSpPr>
        <p:spPr>
          <a:noFill/>
        </p:spPr>
        <p:txBody>
          <a:bodyPr/>
          <a:lstStyle/>
          <a:p>
            <a:fld id="{E57FD713-857C-46B2-BD1A-61739D3D828C}" type="slidenum">
              <a:rPr lang="en-US"/>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p>
        </p:txBody>
      </p:sp>
      <p:sp>
        <p:nvSpPr>
          <p:cNvPr id="75780" name="Slide Number Placeholder 3"/>
          <p:cNvSpPr>
            <a:spLocks noGrp="1"/>
          </p:cNvSpPr>
          <p:nvPr>
            <p:ph type="sldNum" sz="quarter" idx="5"/>
          </p:nvPr>
        </p:nvSpPr>
        <p:spPr>
          <a:noFill/>
        </p:spPr>
        <p:txBody>
          <a:bodyPr/>
          <a:lstStyle/>
          <a:p>
            <a:fld id="{2E8492BF-D50B-4165-86D5-3FD7E84D9B5A}" type="slidenum">
              <a:rPr lang="en-US"/>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noFill/>
        </p:spPr>
        <p:txBody>
          <a:bodyPr/>
          <a:lstStyle/>
          <a:p>
            <a:fld id="{204CB004-C4F4-45D9-AFCD-EA1FAA1922E5}" type="slidenum">
              <a:rPr lang="en-US"/>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81924" name="Slide Number Placeholder 3"/>
          <p:cNvSpPr>
            <a:spLocks noGrp="1"/>
          </p:cNvSpPr>
          <p:nvPr>
            <p:ph type="sldNum" sz="quarter" idx="5"/>
          </p:nvPr>
        </p:nvSpPr>
        <p:spPr>
          <a:noFill/>
        </p:spPr>
        <p:txBody>
          <a:bodyPr/>
          <a:lstStyle/>
          <a:p>
            <a:fld id="{B9AB2382-8357-4F7A-BFC2-F175C97C55D1}" type="slidenum">
              <a:rPr lang="en-US"/>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84996" name="Slide Number Placeholder 3"/>
          <p:cNvSpPr>
            <a:spLocks noGrp="1"/>
          </p:cNvSpPr>
          <p:nvPr>
            <p:ph type="sldNum" sz="quarter" idx="5"/>
          </p:nvPr>
        </p:nvSpPr>
        <p:spPr>
          <a:noFill/>
        </p:spPr>
        <p:txBody>
          <a:bodyPr/>
          <a:lstStyle/>
          <a:p>
            <a:fld id="{763A377C-6FF3-4016-8086-D9B105A08845}" type="slidenum">
              <a:rPr lang="en-US"/>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844F7E9A-F725-4CD0-B0A9-97EDB45C933B}" type="slidenum">
              <a:rPr lang="en-US"/>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E6D773-C090-4DE7-B210-5BFFE712AF2F}" type="datetime1">
              <a:rPr lang="en-US" smtClean="0"/>
              <a:pPr/>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9D5B9-0C2D-477D-85DD-B4A363B70071}" type="datetime1">
              <a:rPr lang="en-US" smtClean="0"/>
              <a:pPr/>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C0D1D-3CEF-4F60-A62C-5CF8D8BF92AD}" type="datetime1">
              <a:rPr lang="en-US" smtClean="0"/>
              <a:pPr/>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7B37B-5D20-4DC2-99BE-1130A3225734}" type="datetime1">
              <a:rPr lang="en-US" smtClean="0"/>
              <a:pPr/>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F6DD4-192A-4164-877F-302F3DC5E792}" type="datetime1">
              <a:rPr lang="en-US" smtClean="0"/>
              <a:pPr/>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4A90B1-C8EE-4927-B3FC-7AC29C16C8D2}" type="datetime1">
              <a:rPr lang="en-US" smtClean="0"/>
              <a:pPr/>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F8330-2275-4D70-9E84-6CB91247C504}" type="datetime1">
              <a:rPr lang="en-US" smtClean="0"/>
              <a:pPr/>
              <a:t>4/4/18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A7DE7E-487F-4B6D-B284-A9566E283A61}" type="datetime1">
              <a:rPr lang="en-US" smtClean="0"/>
              <a:pPr/>
              <a:t>4/4/18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924DE-963D-48E0-B6F3-CF40018A5085}" type="datetime1">
              <a:rPr lang="en-US" smtClean="0"/>
              <a:pPr/>
              <a:t>4/4/18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8B5A6-68BA-4145-813C-8B5109E7B6A3}" type="datetime1">
              <a:rPr lang="en-US" smtClean="0"/>
              <a:pPr/>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29AD5-B6C2-4A86-B283-C3EB52543434}" type="datetime1">
              <a:rPr lang="en-US" smtClean="0"/>
              <a:pPr/>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1F42D-04EE-415E-9743-68804E73A9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20EA6-4B7D-4DB4-A6C0-9F3C1C98071A}" type="datetime1">
              <a:rPr lang="en-US" smtClean="0"/>
              <a:pPr/>
              <a:t>4/4/18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1F42D-04EE-415E-9743-68804E73A9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Extraction</a:t>
            </a:r>
            <a:endParaRPr lang="en-US" dirty="0"/>
          </a:p>
        </p:txBody>
      </p:sp>
      <p:sp>
        <p:nvSpPr>
          <p:cNvPr id="3" name="Subtitle 2"/>
          <p:cNvSpPr>
            <a:spLocks noGrp="1"/>
          </p:cNvSpPr>
          <p:nvPr>
            <p:ph type="subTitle" idx="1"/>
          </p:nvPr>
        </p:nvSpPr>
        <p:spPr/>
        <p:txBody>
          <a:bodyPr>
            <a:normAutofit/>
          </a:bodyPr>
          <a:lstStyle/>
          <a:p>
            <a:r>
              <a:rPr lang="en-US" sz="2800" dirty="0" smtClean="0"/>
              <a:t>Chapter 20-20.3 J&amp;M 3</a:t>
            </a:r>
            <a:r>
              <a:rPr lang="en-US" sz="2800" baseline="30000" dirty="0" smtClean="0"/>
              <a:t>rd</a:t>
            </a:r>
            <a:r>
              <a:rPr lang="en-US" sz="2800" dirty="0" smtClean="0"/>
              <a:t> edition</a:t>
            </a:r>
          </a:p>
          <a:p>
            <a:r>
              <a:rPr lang="en-US" sz="2600" dirty="0" smtClean="0"/>
              <a:t>IP disclosure: content on these slides was adapted from Ray Mooney and Ellen </a:t>
            </a:r>
            <a:r>
              <a:rPr lang="en-US" sz="2600" dirty="0" err="1" smtClean="0"/>
              <a:t>Riloff</a:t>
            </a:r>
            <a:r>
              <a:rPr lang="en-US" sz="2600" dirty="0" smtClean="0"/>
              <a:t> </a:t>
            </a:r>
            <a:endParaRPr lang="en-US" sz="26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457200" y="1447800"/>
            <a:ext cx="8001000" cy="4764088"/>
          </a:xfrm>
          <a:prstGeom prst="rect">
            <a:avLst/>
          </a:prstGeom>
          <a:noFill/>
          <a:ln w="9525">
            <a:noFill/>
            <a:miter lim="800000"/>
            <a:headEnd/>
            <a:tailEnd/>
          </a:ln>
        </p:spPr>
        <p:txBody>
          <a:bodyPr>
            <a:spAutoFit/>
          </a:bodyPr>
          <a:lstStyle/>
          <a:p>
            <a:pPr algn="just">
              <a:spcBef>
                <a:spcPct val="50000"/>
              </a:spcBef>
            </a:pPr>
            <a:r>
              <a:rPr lang="en-US" sz="1800" b="0" dirty="0">
                <a:solidFill>
                  <a:schemeClr val="bg2"/>
                </a:solidFill>
                <a:cs typeface="Arial" charset="0"/>
              </a:rPr>
              <a:t>TI - Two potentially </a:t>
            </a:r>
            <a:r>
              <a:rPr lang="en-US" sz="1800" b="0" dirty="0" err="1">
                <a:solidFill>
                  <a:schemeClr val="bg2"/>
                </a:solidFill>
                <a:cs typeface="Arial" charset="0"/>
              </a:rPr>
              <a:t>oncogenic</a:t>
            </a:r>
            <a:r>
              <a:rPr lang="en-US" sz="1800" b="0" dirty="0">
                <a:solidFill>
                  <a:schemeClr val="bg2"/>
                </a:solidFill>
                <a:cs typeface="Arial" charset="0"/>
              </a:rPr>
              <a:t> </a:t>
            </a:r>
            <a:r>
              <a:rPr lang="en-US" sz="1800" b="0" dirty="0" err="1">
                <a:solidFill>
                  <a:schemeClr val="bg2"/>
                </a:solidFill>
                <a:cs typeface="Arial" charset="0"/>
              </a:rPr>
              <a:t>cyclins</a:t>
            </a:r>
            <a:r>
              <a:rPr lang="en-US" sz="1800" b="0" dirty="0">
                <a:solidFill>
                  <a:schemeClr val="bg2"/>
                </a:solidFill>
                <a:cs typeface="Arial" charset="0"/>
              </a:rPr>
              <a:t>, </a:t>
            </a:r>
            <a:r>
              <a:rPr lang="en-US" sz="1800" dirty="0" err="1">
                <a:solidFill>
                  <a:srgbClr val="800000"/>
                </a:solidFill>
                <a:cs typeface="Arial" charset="0"/>
              </a:rPr>
              <a:t>cyclin</a:t>
            </a:r>
            <a:r>
              <a:rPr lang="en-US" sz="1800" dirty="0">
                <a:solidFill>
                  <a:srgbClr val="800000"/>
                </a:solidFill>
                <a:cs typeface="Arial" charset="0"/>
              </a:rPr>
              <a:t> A</a:t>
            </a:r>
            <a:r>
              <a:rPr lang="en-US" sz="1800" b="0" dirty="0">
                <a:solidFill>
                  <a:schemeClr val="bg2"/>
                </a:solidFill>
                <a:cs typeface="Arial" charset="0"/>
              </a:rPr>
              <a:t> and </a:t>
            </a:r>
            <a:r>
              <a:rPr lang="en-US" sz="1800" dirty="0" err="1">
                <a:solidFill>
                  <a:srgbClr val="800000"/>
                </a:solidFill>
                <a:cs typeface="Arial" charset="0"/>
              </a:rPr>
              <a:t>cyclin</a:t>
            </a:r>
            <a:r>
              <a:rPr lang="en-US" sz="1800" dirty="0">
                <a:solidFill>
                  <a:srgbClr val="800000"/>
                </a:solidFill>
                <a:cs typeface="Arial" charset="0"/>
              </a:rPr>
              <a:t> D1</a:t>
            </a:r>
            <a:r>
              <a:rPr lang="en-US" sz="1800" b="0" dirty="0">
                <a:solidFill>
                  <a:schemeClr val="bg2"/>
                </a:solidFill>
                <a:cs typeface="Arial" charset="0"/>
              </a:rPr>
              <a:t>, share common properties of subunit configuration, tyrosine </a:t>
            </a:r>
            <a:r>
              <a:rPr lang="en-US" sz="1800" b="0" dirty="0" err="1">
                <a:solidFill>
                  <a:schemeClr val="bg2"/>
                </a:solidFill>
                <a:cs typeface="Arial" charset="0"/>
              </a:rPr>
              <a:t>phosphorylation</a:t>
            </a:r>
            <a:r>
              <a:rPr lang="en-US" sz="1800" b="0" dirty="0">
                <a:solidFill>
                  <a:schemeClr val="bg2"/>
                </a:solidFill>
                <a:cs typeface="Arial" charset="0"/>
              </a:rPr>
              <a:t> and physical association with the </a:t>
            </a:r>
            <a:r>
              <a:rPr lang="en-US" sz="1800" dirty="0" err="1">
                <a:solidFill>
                  <a:srgbClr val="800000"/>
                </a:solidFill>
                <a:cs typeface="Arial" charset="0"/>
              </a:rPr>
              <a:t>Rb</a:t>
            </a:r>
            <a:r>
              <a:rPr lang="en-US" sz="1800" b="0" dirty="0">
                <a:solidFill>
                  <a:schemeClr val="bg2"/>
                </a:solidFill>
                <a:cs typeface="Arial" charset="0"/>
              </a:rPr>
              <a:t> protein</a:t>
            </a:r>
          </a:p>
          <a:p>
            <a:pPr algn="just">
              <a:spcBef>
                <a:spcPct val="50000"/>
              </a:spcBef>
            </a:pPr>
            <a:r>
              <a:rPr lang="en-US" sz="1800" b="0" dirty="0">
                <a:solidFill>
                  <a:schemeClr val="bg2"/>
                </a:solidFill>
                <a:cs typeface="Arial" charset="0"/>
              </a:rPr>
              <a:t>AB - Originally identified as a ‘mitotic </a:t>
            </a:r>
            <a:r>
              <a:rPr lang="en-US" sz="1800" b="0" dirty="0" err="1">
                <a:solidFill>
                  <a:schemeClr val="bg2"/>
                </a:solidFill>
                <a:cs typeface="Arial" charset="0"/>
              </a:rPr>
              <a:t>cyclin</a:t>
            </a:r>
            <a:r>
              <a:rPr lang="en-US" sz="1800" b="0" dirty="0">
                <a:solidFill>
                  <a:schemeClr val="bg2"/>
                </a:solidFill>
                <a:cs typeface="Arial" charset="0"/>
              </a:rPr>
              <a:t>’, </a:t>
            </a:r>
            <a:r>
              <a:rPr lang="en-US" sz="1800" dirty="0" err="1">
                <a:solidFill>
                  <a:srgbClr val="800000"/>
                </a:solidFill>
                <a:cs typeface="Arial" charset="0"/>
              </a:rPr>
              <a:t>cyclin</a:t>
            </a:r>
            <a:r>
              <a:rPr lang="en-US" sz="1800" dirty="0">
                <a:solidFill>
                  <a:srgbClr val="800000"/>
                </a:solidFill>
                <a:cs typeface="Arial" charset="0"/>
              </a:rPr>
              <a:t> A</a:t>
            </a:r>
            <a:r>
              <a:rPr lang="en-US" sz="1800" b="0" dirty="0">
                <a:solidFill>
                  <a:schemeClr val="bg2"/>
                </a:solidFill>
                <a:cs typeface="Arial" charset="0"/>
              </a:rPr>
              <a:t> exhibits properties of growth factor sensitivity, susceptibility to viral subversion and association with a tumor-suppressor protein, properties which are indicative of an </a:t>
            </a:r>
            <a:r>
              <a:rPr lang="en-US" sz="1800" dirty="0">
                <a:solidFill>
                  <a:srgbClr val="800000"/>
                </a:solidFill>
                <a:cs typeface="Arial" charset="0"/>
              </a:rPr>
              <a:t>S-phase-promoting factor</a:t>
            </a:r>
            <a:r>
              <a:rPr lang="en-US" sz="1800" b="0" dirty="0">
                <a:solidFill>
                  <a:schemeClr val="bg2"/>
                </a:solidFill>
                <a:cs typeface="Arial" charset="0"/>
              </a:rPr>
              <a:t> (</a:t>
            </a:r>
            <a:r>
              <a:rPr lang="en-US" sz="1800" dirty="0">
                <a:solidFill>
                  <a:srgbClr val="800000"/>
                </a:solidFill>
                <a:cs typeface="Arial" charset="0"/>
              </a:rPr>
              <a:t>SPF</a:t>
            </a:r>
            <a:r>
              <a:rPr lang="en-US" sz="1800" b="0" dirty="0">
                <a:solidFill>
                  <a:schemeClr val="bg2"/>
                </a:solidFill>
                <a:cs typeface="Arial" charset="0"/>
              </a:rPr>
              <a:t>) as well as a candidate proto-oncogene …</a:t>
            </a:r>
          </a:p>
          <a:p>
            <a:pPr algn="just">
              <a:spcBef>
                <a:spcPct val="50000"/>
              </a:spcBef>
            </a:pPr>
            <a:r>
              <a:rPr lang="en-US" sz="1800" b="0" dirty="0">
                <a:solidFill>
                  <a:schemeClr val="bg2"/>
                </a:solidFill>
                <a:cs typeface="Arial" charset="0"/>
              </a:rPr>
              <a:t>Moreover, </a:t>
            </a:r>
            <a:r>
              <a:rPr lang="en-US" sz="1800" dirty="0" err="1">
                <a:solidFill>
                  <a:srgbClr val="800000"/>
                </a:solidFill>
                <a:cs typeface="Arial" charset="0"/>
              </a:rPr>
              <a:t>cyclin</a:t>
            </a:r>
            <a:r>
              <a:rPr lang="en-US" sz="1800" dirty="0">
                <a:solidFill>
                  <a:srgbClr val="800000"/>
                </a:solidFill>
                <a:cs typeface="Arial" charset="0"/>
              </a:rPr>
              <a:t> D1</a:t>
            </a:r>
            <a:r>
              <a:rPr lang="en-US" sz="1800" b="0" dirty="0">
                <a:solidFill>
                  <a:schemeClr val="bg2"/>
                </a:solidFill>
                <a:cs typeface="Arial" charset="0"/>
              </a:rPr>
              <a:t> was found to be </a:t>
            </a:r>
            <a:r>
              <a:rPr lang="en-US" sz="1800" b="0" dirty="0" err="1">
                <a:solidFill>
                  <a:schemeClr val="bg2"/>
                </a:solidFill>
                <a:cs typeface="Arial" charset="0"/>
              </a:rPr>
              <a:t>phosphorylated</a:t>
            </a:r>
            <a:r>
              <a:rPr lang="en-US" sz="1800" b="0" dirty="0">
                <a:solidFill>
                  <a:schemeClr val="bg2"/>
                </a:solidFill>
                <a:cs typeface="Arial" charset="0"/>
              </a:rPr>
              <a:t> on tyrosine residues in vivo and, like </a:t>
            </a:r>
            <a:r>
              <a:rPr lang="en-US" sz="1800" dirty="0" err="1">
                <a:solidFill>
                  <a:srgbClr val="800000"/>
                </a:solidFill>
                <a:cs typeface="Arial" charset="0"/>
              </a:rPr>
              <a:t>cyclin</a:t>
            </a:r>
            <a:r>
              <a:rPr lang="en-US" sz="1800" dirty="0">
                <a:solidFill>
                  <a:srgbClr val="800000"/>
                </a:solidFill>
                <a:cs typeface="Arial" charset="0"/>
              </a:rPr>
              <a:t> A</a:t>
            </a:r>
            <a:r>
              <a:rPr lang="en-US" sz="1800" b="0" dirty="0">
                <a:solidFill>
                  <a:schemeClr val="bg2"/>
                </a:solidFill>
                <a:cs typeface="Arial" charset="0"/>
              </a:rPr>
              <a:t>, was readily </a:t>
            </a:r>
            <a:r>
              <a:rPr lang="en-US" sz="1800" b="0" dirty="0" err="1">
                <a:solidFill>
                  <a:schemeClr val="bg2"/>
                </a:solidFill>
                <a:cs typeface="Arial" charset="0"/>
              </a:rPr>
              <a:t>phosphorylated</a:t>
            </a:r>
            <a:r>
              <a:rPr lang="en-US" sz="1800" b="0" dirty="0">
                <a:solidFill>
                  <a:schemeClr val="bg2"/>
                </a:solidFill>
                <a:cs typeface="Arial" charset="0"/>
              </a:rPr>
              <a:t> by </a:t>
            </a:r>
            <a:r>
              <a:rPr lang="en-US" sz="1800" dirty="0">
                <a:solidFill>
                  <a:srgbClr val="800000"/>
                </a:solidFill>
                <a:cs typeface="Arial" charset="0"/>
              </a:rPr>
              <a:t>pp60c-src</a:t>
            </a:r>
            <a:r>
              <a:rPr lang="en-US" sz="1800" b="0" dirty="0">
                <a:solidFill>
                  <a:schemeClr val="bg2"/>
                </a:solidFill>
                <a:cs typeface="Arial" charset="0"/>
              </a:rPr>
              <a:t> in vitro.</a:t>
            </a:r>
          </a:p>
          <a:p>
            <a:pPr algn="just">
              <a:spcBef>
                <a:spcPct val="50000"/>
              </a:spcBef>
            </a:pPr>
            <a:r>
              <a:rPr lang="en-US" sz="1800" b="0" dirty="0">
                <a:solidFill>
                  <a:schemeClr val="bg2"/>
                </a:solidFill>
                <a:cs typeface="Arial" charset="0"/>
              </a:rPr>
              <a:t>In synchronized human </a:t>
            </a:r>
            <a:r>
              <a:rPr lang="en-US" sz="1800" b="0" dirty="0" err="1">
                <a:solidFill>
                  <a:schemeClr val="bg2"/>
                </a:solidFill>
                <a:cs typeface="Arial" charset="0"/>
              </a:rPr>
              <a:t>osteosarcoma</a:t>
            </a:r>
            <a:r>
              <a:rPr lang="en-US" sz="1800" b="0" dirty="0">
                <a:solidFill>
                  <a:schemeClr val="bg2"/>
                </a:solidFill>
                <a:cs typeface="Arial" charset="0"/>
              </a:rPr>
              <a:t> cells, </a:t>
            </a:r>
            <a:r>
              <a:rPr lang="en-US" sz="1800" dirty="0" err="1">
                <a:solidFill>
                  <a:srgbClr val="800000"/>
                </a:solidFill>
                <a:cs typeface="Arial" charset="0"/>
              </a:rPr>
              <a:t>cyclin</a:t>
            </a:r>
            <a:r>
              <a:rPr lang="en-US" sz="1800" dirty="0">
                <a:solidFill>
                  <a:srgbClr val="800000"/>
                </a:solidFill>
                <a:cs typeface="Arial" charset="0"/>
              </a:rPr>
              <a:t> D1</a:t>
            </a:r>
            <a:r>
              <a:rPr lang="en-US" sz="1800" b="0" dirty="0">
                <a:solidFill>
                  <a:schemeClr val="bg2"/>
                </a:solidFill>
                <a:cs typeface="Arial" charset="0"/>
              </a:rPr>
              <a:t> is induced in early G1 and becomes associated with </a:t>
            </a:r>
            <a:r>
              <a:rPr lang="en-US" sz="1800" dirty="0">
                <a:solidFill>
                  <a:srgbClr val="800000"/>
                </a:solidFill>
                <a:cs typeface="Arial" charset="0"/>
              </a:rPr>
              <a:t>p9Ckshs1</a:t>
            </a:r>
            <a:r>
              <a:rPr lang="en-US" sz="1800" b="0" dirty="0">
                <a:solidFill>
                  <a:schemeClr val="bg2"/>
                </a:solidFill>
                <a:cs typeface="Arial" charset="0"/>
              </a:rPr>
              <a:t>, a </a:t>
            </a:r>
            <a:r>
              <a:rPr lang="en-US" sz="1800" b="0" dirty="0" err="1">
                <a:solidFill>
                  <a:schemeClr val="bg2"/>
                </a:solidFill>
                <a:cs typeface="Arial" charset="0"/>
              </a:rPr>
              <a:t>Cdk</a:t>
            </a:r>
            <a:r>
              <a:rPr lang="en-US" sz="1800" b="0" dirty="0">
                <a:solidFill>
                  <a:schemeClr val="bg2"/>
                </a:solidFill>
                <a:cs typeface="Arial" charset="0"/>
              </a:rPr>
              <a:t>-binding subunit.</a:t>
            </a:r>
          </a:p>
          <a:p>
            <a:pPr algn="just">
              <a:spcBef>
                <a:spcPct val="50000"/>
              </a:spcBef>
            </a:pPr>
            <a:r>
              <a:rPr lang="en-US" sz="1800" b="0" dirty="0" err="1">
                <a:solidFill>
                  <a:schemeClr val="bg2"/>
                </a:solidFill>
                <a:cs typeface="Arial" charset="0"/>
              </a:rPr>
              <a:t>Immunoprecipitation</a:t>
            </a:r>
            <a:r>
              <a:rPr lang="en-US" sz="1800" b="0" dirty="0">
                <a:solidFill>
                  <a:schemeClr val="bg2"/>
                </a:solidFill>
                <a:cs typeface="Arial" charset="0"/>
              </a:rPr>
              <a:t> experiments with human </a:t>
            </a:r>
            <a:r>
              <a:rPr lang="en-US" sz="1800" b="0" dirty="0" err="1">
                <a:solidFill>
                  <a:schemeClr val="bg2"/>
                </a:solidFill>
                <a:cs typeface="Arial" charset="0"/>
              </a:rPr>
              <a:t>osteosarcoma</a:t>
            </a:r>
            <a:r>
              <a:rPr lang="en-US" sz="1800" b="0" dirty="0">
                <a:solidFill>
                  <a:schemeClr val="bg2"/>
                </a:solidFill>
                <a:cs typeface="Arial" charset="0"/>
              </a:rPr>
              <a:t> cells and Ewing’s sarcoma cells demonstrated that </a:t>
            </a:r>
            <a:r>
              <a:rPr lang="en-US" sz="1800" dirty="0" err="1">
                <a:solidFill>
                  <a:srgbClr val="800000"/>
                </a:solidFill>
                <a:cs typeface="Arial" charset="0"/>
              </a:rPr>
              <a:t>cyclin</a:t>
            </a:r>
            <a:r>
              <a:rPr lang="en-US" sz="1800" dirty="0">
                <a:solidFill>
                  <a:srgbClr val="800000"/>
                </a:solidFill>
                <a:cs typeface="Arial" charset="0"/>
              </a:rPr>
              <a:t> D1</a:t>
            </a:r>
            <a:r>
              <a:rPr lang="en-US" sz="1800" b="0" dirty="0">
                <a:solidFill>
                  <a:schemeClr val="bg2"/>
                </a:solidFill>
                <a:cs typeface="Arial" charset="0"/>
              </a:rPr>
              <a:t> is associated with both </a:t>
            </a:r>
            <a:r>
              <a:rPr lang="en-US" sz="1800" dirty="0">
                <a:solidFill>
                  <a:srgbClr val="800000"/>
                </a:solidFill>
                <a:cs typeface="Arial" charset="0"/>
              </a:rPr>
              <a:t>p34cdc2 </a:t>
            </a:r>
            <a:r>
              <a:rPr lang="en-US" sz="1800" b="0" dirty="0">
                <a:solidFill>
                  <a:schemeClr val="bg2"/>
                </a:solidFill>
                <a:cs typeface="Arial" charset="0"/>
              </a:rPr>
              <a:t>and </a:t>
            </a:r>
            <a:r>
              <a:rPr lang="en-US" sz="1800" dirty="0">
                <a:solidFill>
                  <a:srgbClr val="800000"/>
                </a:solidFill>
                <a:cs typeface="Arial" charset="0"/>
              </a:rPr>
              <a:t>p33cdk2</a:t>
            </a:r>
            <a:r>
              <a:rPr lang="en-US" sz="1800" b="0" dirty="0">
                <a:solidFill>
                  <a:schemeClr val="bg2"/>
                </a:solidFill>
                <a:cs typeface="Arial" charset="0"/>
              </a:rPr>
              <a:t>, and that </a:t>
            </a:r>
            <a:r>
              <a:rPr lang="en-US" sz="1800" dirty="0" err="1">
                <a:solidFill>
                  <a:srgbClr val="800000"/>
                </a:solidFill>
                <a:cs typeface="Arial" charset="0"/>
              </a:rPr>
              <a:t>cyclin</a:t>
            </a:r>
            <a:r>
              <a:rPr lang="en-US" sz="1800" dirty="0">
                <a:solidFill>
                  <a:srgbClr val="800000"/>
                </a:solidFill>
                <a:cs typeface="Arial" charset="0"/>
              </a:rPr>
              <a:t> D1</a:t>
            </a:r>
            <a:r>
              <a:rPr lang="en-US" sz="1800" b="0" dirty="0">
                <a:solidFill>
                  <a:schemeClr val="bg2"/>
                </a:solidFill>
                <a:cs typeface="Arial" charset="0"/>
              </a:rPr>
              <a:t> immune complexes exhibit appreciable </a:t>
            </a:r>
            <a:r>
              <a:rPr lang="en-US" sz="1800" b="0" dirty="0" err="1">
                <a:solidFill>
                  <a:schemeClr val="bg2"/>
                </a:solidFill>
                <a:cs typeface="Arial" charset="0"/>
              </a:rPr>
              <a:t>histone</a:t>
            </a:r>
            <a:r>
              <a:rPr lang="en-US" sz="1800" b="0" dirty="0">
                <a:solidFill>
                  <a:schemeClr val="bg2"/>
                </a:solidFill>
                <a:cs typeface="Arial" charset="0"/>
              </a:rPr>
              <a:t> H1 </a:t>
            </a:r>
            <a:r>
              <a:rPr lang="en-US" sz="1800" b="0" dirty="0" err="1">
                <a:solidFill>
                  <a:schemeClr val="bg2"/>
                </a:solidFill>
                <a:cs typeface="Arial" charset="0"/>
              </a:rPr>
              <a:t>kinase</a:t>
            </a:r>
            <a:r>
              <a:rPr lang="en-US" sz="1800" b="0" dirty="0">
                <a:solidFill>
                  <a:schemeClr val="bg2"/>
                </a:solidFill>
                <a:cs typeface="Arial" charset="0"/>
              </a:rPr>
              <a:t> activity …</a:t>
            </a:r>
          </a:p>
        </p:txBody>
      </p:sp>
      <p:sp>
        <p:nvSpPr>
          <p:cNvPr id="27652" name="Rectangle 3"/>
          <p:cNvSpPr>
            <a:spLocks noChangeArrowheads="1"/>
          </p:cNvSpPr>
          <p:nvPr/>
        </p:nvSpPr>
        <p:spPr bwMode="auto">
          <a:xfrm>
            <a:off x="685800" y="228600"/>
            <a:ext cx="7772400" cy="922338"/>
          </a:xfrm>
          <a:prstGeom prst="rect">
            <a:avLst/>
          </a:prstGeom>
          <a:noFill/>
          <a:ln w="9525">
            <a:noFill/>
            <a:miter lim="800000"/>
            <a:headEnd/>
            <a:tailEnd/>
          </a:ln>
        </p:spPr>
        <p:txBody>
          <a:bodyPr anchor="ctr"/>
          <a:lstStyle/>
          <a:p>
            <a:pPr algn="ctr"/>
            <a:r>
              <a:rPr lang="en-US" sz="3600" b="0">
                <a:solidFill>
                  <a:schemeClr val="tx2"/>
                </a:solidFill>
              </a:rPr>
              <a:t>Medline Corpus: </a:t>
            </a:r>
            <a:br>
              <a:rPr lang="en-US" sz="3600" b="0">
                <a:solidFill>
                  <a:schemeClr val="tx2"/>
                </a:solidFill>
              </a:rPr>
            </a:br>
            <a:r>
              <a:rPr lang="en-US" sz="3600" b="0">
                <a:solidFill>
                  <a:schemeClr val="tx2"/>
                </a:solidFill>
              </a:rPr>
              <a:t>Named Entity Recognition (Proteins)</a:t>
            </a:r>
            <a:endParaRPr lang="en-US" sz="4400" b="0">
              <a:solidFill>
                <a:schemeClr val="tx2"/>
              </a:solidFill>
            </a:endParaRPr>
          </a:p>
        </p:txBody>
      </p:sp>
      <p:sp>
        <p:nvSpPr>
          <p:cNvPr id="5" name="Slide Number Placeholder 4"/>
          <p:cNvSpPr>
            <a:spLocks noGrp="1"/>
          </p:cNvSpPr>
          <p:nvPr>
            <p:ph type="sldNum" sz="quarter" idx="12"/>
          </p:nvPr>
        </p:nvSpPr>
        <p:spPr/>
        <p:txBody>
          <a:bodyPr/>
          <a:lstStyle/>
          <a:p>
            <a:fld id="{6D31F42D-04EE-415E-9743-68804E73A9AA}"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Amazon Book Description</a:t>
            </a:r>
          </a:p>
        </p:txBody>
      </p:sp>
      <p:sp>
        <p:nvSpPr>
          <p:cNvPr id="30724" name="Text Box 3"/>
          <p:cNvSpPr txBox="1">
            <a:spLocks noChangeArrowheads="1"/>
          </p:cNvSpPr>
          <p:nvPr/>
        </p:nvSpPr>
        <p:spPr bwMode="auto">
          <a:xfrm>
            <a:off x="152400" y="1295400"/>
            <a:ext cx="8799513" cy="5715000"/>
          </a:xfrm>
          <a:prstGeom prst="rect">
            <a:avLst/>
          </a:prstGeom>
          <a:noFill/>
          <a:ln w="12700">
            <a:noFill/>
            <a:miter lim="800000"/>
            <a:headEnd/>
            <a:tailEnd/>
          </a:ln>
        </p:spPr>
        <p:txBody>
          <a:bodyPr wrap="none" lIns="90000" tIns="46800" rIns="90000" bIns="46800">
            <a:spAutoFit/>
          </a:bodyPr>
          <a:lstStyle/>
          <a:p>
            <a:r>
              <a:rPr lang="en-US" sz="1600" b="0"/>
              <a:t>….</a:t>
            </a:r>
          </a:p>
          <a:p>
            <a:r>
              <a:rPr lang="en-US" sz="1600" b="0"/>
              <a:t>&lt;/td&gt;&lt;/tr&gt;</a:t>
            </a:r>
          </a:p>
          <a:p>
            <a:r>
              <a:rPr lang="en-US" sz="1600" b="0"/>
              <a:t>&lt;/table&gt;</a:t>
            </a:r>
          </a:p>
          <a:p>
            <a:r>
              <a:rPr lang="en-US" sz="1600" b="0"/>
              <a:t>&lt;b class="sans"&gt;The Age of Spiritual Machines : When Computers Exceed Human Intelligence&lt;/b&gt;&lt;br&gt;</a:t>
            </a:r>
          </a:p>
          <a:p>
            <a:r>
              <a:rPr lang="en-US" sz="1600" b="0"/>
              <a:t>&lt;font face=verdana,arial,helvetica size=-1&gt;</a:t>
            </a:r>
          </a:p>
          <a:p>
            <a:r>
              <a:rPr lang="en-US" sz="1600" b="0"/>
              <a:t>by &lt;a href="/exec/obidos/search-handle-url/index=books&amp;field-author=</a:t>
            </a:r>
          </a:p>
          <a:p>
            <a:r>
              <a:rPr lang="en-US" sz="1600" b="0"/>
              <a:t>               Kurzweil%2C%20Ray/002-6235079-4593641"&gt;</a:t>
            </a:r>
          </a:p>
          <a:p>
            <a:r>
              <a:rPr lang="en-US" sz="1600" b="0"/>
              <a:t>Ray Kurzweil&lt;/a&gt;&lt;br&gt;</a:t>
            </a:r>
          </a:p>
          <a:p>
            <a:r>
              <a:rPr lang="en-US" sz="1600" b="0"/>
              <a:t>&lt;/font&gt;</a:t>
            </a:r>
          </a:p>
          <a:p>
            <a:r>
              <a:rPr lang="en-US" sz="1600" b="0"/>
              <a:t>&lt;br&gt;</a:t>
            </a:r>
          </a:p>
          <a:p>
            <a:r>
              <a:rPr lang="en-US" sz="1600" b="0"/>
              <a:t>&lt;a href="http://images.amazon.com/images/P/0140282025.01.LZZZZZZZ.jpg"&gt;</a:t>
            </a:r>
          </a:p>
          <a:p>
            <a:r>
              <a:rPr lang="en-US" sz="1600" b="0"/>
              <a:t>&lt;img src="http://images.amazon.com/images/P/0140282025.01.MZZZZZZZ.gif" width=90 </a:t>
            </a:r>
          </a:p>
          <a:p>
            <a:r>
              <a:rPr lang="en-US" sz="1600" b="0"/>
              <a:t>    height=140 align=left border=0&gt;&lt;/a&gt;</a:t>
            </a:r>
          </a:p>
          <a:p>
            <a:r>
              <a:rPr lang="en-US" sz="1600" b="0"/>
              <a:t>&lt;font face=verdana,arial,helvetica size=-1&gt;</a:t>
            </a:r>
          </a:p>
          <a:p>
            <a:r>
              <a:rPr lang="en-US" sz="1600" b="0"/>
              <a:t>&lt;span class="small"&gt;</a:t>
            </a:r>
          </a:p>
          <a:p>
            <a:r>
              <a:rPr lang="en-US" sz="1600" b="0"/>
              <a:t>&lt;span class="small"&gt;</a:t>
            </a:r>
          </a:p>
          <a:p>
            <a:r>
              <a:rPr lang="en-US" sz="1600" b="0"/>
              <a:t>&lt;b&gt;List Price:&lt;/b&gt; &lt;span class=listprice&gt;$14.95&lt;/span&gt;&lt;br&gt;</a:t>
            </a:r>
          </a:p>
          <a:p>
            <a:r>
              <a:rPr lang="en-US" sz="1600" b="0"/>
              <a:t>&lt;b&gt;Our Price: &lt;font color=#990000&gt;$11.96&lt;/font&gt;&lt;/b&gt;&lt;br&gt;</a:t>
            </a:r>
          </a:p>
          <a:p>
            <a:r>
              <a:rPr lang="en-US" sz="1600" b="0"/>
              <a:t>&lt;b&gt;You Save:&lt;/b&gt; &lt;font color=#990000&gt;&lt;b&gt;$2.99 &lt;/b&gt;</a:t>
            </a:r>
          </a:p>
          <a:p>
            <a:r>
              <a:rPr lang="en-US" sz="1600" b="0"/>
              <a:t>(20%)&lt;/font&gt;&lt;br&gt;</a:t>
            </a:r>
          </a:p>
          <a:p>
            <a:r>
              <a:rPr lang="en-US" sz="1600" b="0"/>
              <a:t>&lt;/span&gt;</a:t>
            </a:r>
          </a:p>
          <a:p>
            <a:r>
              <a:rPr lang="en-US" sz="1600" b="0"/>
              <a:t>&lt;p&gt; &lt;br&gt;</a:t>
            </a:r>
          </a:p>
          <a:p>
            <a:endParaRPr lang="en-US" sz="1600" b="0"/>
          </a:p>
        </p:txBody>
      </p:sp>
      <p:sp>
        <p:nvSpPr>
          <p:cNvPr id="432132" name="Text Box 4"/>
          <p:cNvSpPr txBox="1">
            <a:spLocks noChangeArrowheads="1"/>
          </p:cNvSpPr>
          <p:nvPr/>
        </p:nvSpPr>
        <p:spPr bwMode="auto">
          <a:xfrm>
            <a:off x="152400" y="1295400"/>
            <a:ext cx="8799513" cy="5715000"/>
          </a:xfrm>
          <a:prstGeom prst="rect">
            <a:avLst/>
          </a:prstGeom>
          <a:noFill/>
          <a:ln w="12700">
            <a:noFill/>
            <a:miter lim="800000"/>
            <a:headEnd/>
            <a:tailEnd/>
          </a:ln>
        </p:spPr>
        <p:txBody>
          <a:bodyPr wrap="none" lIns="90000" tIns="46800" rIns="90000" bIns="46800">
            <a:spAutoFit/>
          </a:bodyPr>
          <a:lstStyle/>
          <a:p>
            <a:r>
              <a:rPr lang="en-US" sz="1600" b="0"/>
              <a:t>….</a:t>
            </a:r>
          </a:p>
          <a:p>
            <a:r>
              <a:rPr lang="en-US" sz="1600" b="0"/>
              <a:t>&lt;/td&gt;&lt;/tr&gt;</a:t>
            </a:r>
          </a:p>
          <a:p>
            <a:r>
              <a:rPr lang="en-US" sz="1600" b="0"/>
              <a:t>&lt;/table&gt;</a:t>
            </a:r>
          </a:p>
          <a:p>
            <a:r>
              <a:rPr lang="en-US" sz="1600" b="0"/>
              <a:t>&lt;b class="sans"&gt;</a:t>
            </a:r>
            <a:r>
              <a:rPr lang="en-US" sz="1600" b="0">
                <a:solidFill>
                  <a:srgbClr val="FF0000"/>
                </a:solidFill>
              </a:rPr>
              <a:t>The Age of Spiritual Machines : When Computers Exceed Human Intelligence</a:t>
            </a:r>
            <a:r>
              <a:rPr lang="en-US" sz="1600" b="0"/>
              <a:t>&lt;/b&gt;&lt;br&gt;</a:t>
            </a:r>
          </a:p>
          <a:p>
            <a:r>
              <a:rPr lang="en-US" sz="1600" b="0"/>
              <a:t>&lt;font face=verdana,arial,helvetica size=-1&gt;</a:t>
            </a:r>
          </a:p>
          <a:p>
            <a:r>
              <a:rPr lang="en-US" sz="1600" b="0"/>
              <a:t>by &lt;a href="/exec/obidos/search-handle-url/index=books&amp;field-author=</a:t>
            </a:r>
          </a:p>
          <a:p>
            <a:r>
              <a:rPr lang="en-US" sz="1600" b="0"/>
              <a:t>               Kurzweil%2C%20Ray/002-6235079-4593641"&gt;</a:t>
            </a:r>
          </a:p>
          <a:p>
            <a:r>
              <a:rPr lang="en-US" sz="1600" b="0">
                <a:solidFill>
                  <a:srgbClr val="FF0000"/>
                </a:solidFill>
              </a:rPr>
              <a:t>Ray Kurzweil</a:t>
            </a:r>
            <a:r>
              <a:rPr lang="en-US" sz="1600" b="0"/>
              <a:t>&lt;/a&gt;&lt;br&gt;</a:t>
            </a:r>
          </a:p>
          <a:p>
            <a:r>
              <a:rPr lang="en-US" sz="1600" b="0"/>
              <a:t>&lt;/font&gt;</a:t>
            </a:r>
          </a:p>
          <a:p>
            <a:r>
              <a:rPr lang="en-US" sz="1600" b="0"/>
              <a:t>&lt;br&gt;</a:t>
            </a:r>
          </a:p>
          <a:p>
            <a:r>
              <a:rPr lang="en-US" sz="1600" b="0"/>
              <a:t>&lt;a href="http://images.amazon.com/images/P/0140282025.01.LZZZZZZZ.jpg"&gt;</a:t>
            </a:r>
          </a:p>
          <a:p>
            <a:r>
              <a:rPr lang="en-US" sz="1600" b="0"/>
              <a:t>&lt;img src="http://images.amazon.com/images/P/0140282025.01.MZZZZZZZ.gif" width=90 </a:t>
            </a:r>
          </a:p>
          <a:p>
            <a:r>
              <a:rPr lang="en-US" sz="1600" b="0"/>
              <a:t>    height=140 align=left border=0&gt;&lt;/a&gt;</a:t>
            </a:r>
          </a:p>
          <a:p>
            <a:r>
              <a:rPr lang="en-US" sz="1600" b="0"/>
              <a:t>&lt;font face=verdana,arial,helvetica size=-1&gt;</a:t>
            </a:r>
          </a:p>
          <a:p>
            <a:r>
              <a:rPr lang="en-US" sz="1600" b="0"/>
              <a:t>&lt;span class="small"&gt;</a:t>
            </a:r>
          </a:p>
          <a:p>
            <a:r>
              <a:rPr lang="en-US" sz="1600" b="0"/>
              <a:t>&lt;span class="small"&gt;</a:t>
            </a:r>
          </a:p>
          <a:p>
            <a:r>
              <a:rPr lang="en-US" sz="1600" b="0"/>
              <a:t>&lt;b&gt;List Price:&lt;/b&gt; &lt;span class=listprice&gt;</a:t>
            </a:r>
            <a:r>
              <a:rPr lang="en-US" sz="1600" b="0">
                <a:solidFill>
                  <a:srgbClr val="FF0000"/>
                </a:solidFill>
              </a:rPr>
              <a:t>$14.95</a:t>
            </a:r>
            <a:r>
              <a:rPr lang="en-US" sz="1600" b="0"/>
              <a:t>&lt;/span&gt;&lt;br&gt;</a:t>
            </a:r>
          </a:p>
          <a:p>
            <a:r>
              <a:rPr lang="en-US" sz="1600" b="0"/>
              <a:t>&lt;b&gt;Our Price: &lt;font color=#990000&gt;</a:t>
            </a:r>
            <a:r>
              <a:rPr lang="en-US" sz="1600" b="0">
                <a:solidFill>
                  <a:srgbClr val="FF0000"/>
                </a:solidFill>
              </a:rPr>
              <a:t>$11.96</a:t>
            </a:r>
            <a:r>
              <a:rPr lang="en-US" sz="1600" b="0"/>
              <a:t>&lt;/font&gt;&lt;/b&gt;&lt;br&gt;</a:t>
            </a:r>
          </a:p>
          <a:p>
            <a:r>
              <a:rPr lang="en-US" sz="1600" b="0"/>
              <a:t>&lt;b&gt;You Save:&lt;/b&gt; &lt;font color=#990000&gt;&lt;b&gt;$2.99 &lt;/b&gt;</a:t>
            </a:r>
          </a:p>
          <a:p>
            <a:r>
              <a:rPr lang="en-US" sz="1600" b="0"/>
              <a:t>(20%)&lt;/font&gt;&lt;br&gt;</a:t>
            </a:r>
          </a:p>
          <a:p>
            <a:r>
              <a:rPr lang="en-US" sz="1600" b="0"/>
              <a:t>&lt;/span&gt;</a:t>
            </a:r>
          </a:p>
          <a:p>
            <a:r>
              <a:rPr lang="en-US" sz="1600" b="0"/>
              <a:t>&lt;p&gt; &lt;br&gt;…</a:t>
            </a:r>
          </a:p>
          <a:p>
            <a:endParaRPr lang="en-US" sz="1600" b="0"/>
          </a:p>
        </p:txBody>
      </p:sp>
      <p:sp>
        <p:nvSpPr>
          <p:cNvPr id="6" name="Slide Number Placeholder 5"/>
          <p:cNvSpPr>
            <a:spLocks noGrp="1"/>
          </p:cNvSpPr>
          <p:nvPr>
            <p:ph type="sldNum" sz="quarter" idx="12"/>
          </p:nvPr>
        </p:nvSpPr>
        <p:spPr/>
        <p:txBody>
          <a:bodyPr/>
          <a:lstStyle/>
          <a:p>
            <a:fld id="{6D31F42D-04EE-415E-9743-68804E73A9AA}" type="slidenum">
              <a:rPr lang="en-US" smtClean="0"/>
              <a:pPr/>
              <a:t>11</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2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Extracted Book Template</a:t>
            </a:r>
          </a:p>
        </p:txBody>
      </p:sp>
      <p:sp>
        <p:nvSpPr>
          <p:cNvPr id="31748" name="Text Box 3"/>
          <p:cNvSpPr txBox="1">
            <a:spLocks noChangeArrowheads="1"/>
          </p:cNvSpPr>
          <p:nvPr/>
        </p:nvSpPr>
        <p:spPr bwMode="auto">
          <a:xfrm>
            <a:off x="762000" y="1600200"/>
            <a:ext cx="6538913" cy="2647950"/>
          </a:xfrm>
          <a:prstGeom prst="rect">
            <a:avLst/>
          </a:prstGeom>
          <a:noFill/>
          <a:ln w="12700">
            <a:noFill/>
            <a:miter lim="800000"/>
            <a:headEnd/>
            <a:tailEnd/>
          </a:ln>
        </p:spPr>
        <p:txBody>
          <a:bodyPr wrap="none" lIns="90000" tIns="46800" rIns="90000" bIns="46800">
            <a:spAutoFit/>
          </a:bodyPr>
          <a:lstStyle/>
          <a:p>
            <a:r>
              <a:rPr lang="en-US" sz="2400" b="0"/>
              <a:t>Title: </a:t>
            </a:r>
            <a:r>
              <a:rPr lang="en-US" sz="2400" b="0">
                <a:solidFill>
                  <a:srgbClr val="FF0000"/>
                </a:solidFill>
              </a:rPr>
              <a:t>The Age of Spiritual Machines : </a:t>
            </a:r>
          </a:p>
          <a:p>
            <a:r>
              <a:rPr lang="en-US" sz="2400" b="0">
                <a:solidFill>
                  <a:srgbClr val="FF0000"/>
                </a:solidFill>
              </a:rPr>
              <a:t>          When Computers Exceed Human Intelligence</a:t>
            </a:r>
            <a:endParaRPr lang="en-US" sz="2400" b="0"/>
          </a:p>
          <a:p>
            <a:r>
              <a:rPr lang="en-US" sz="2400" b="0"/>
              <a:t>Author: </a:t>
            </a:r>
            <a:r>
              <a:rPr lang="en-US" sz="2400" b="0">
                <a:solidFill>
                  <a:srgbClr val="FF0000"/>
                </a:solidFill>
              </a:rPr>
              <a:t>Ray Kurzweil</a:t>
            </a:r>
            <a:endParaRPr lang="en-US" sz="2400" b="0"/>
          </a:p>
          <a:p>
            <a:r>
              <a:rPr lang="en-US" sz="2400" b="0"/>
              <a:t>List-Price: </a:t>
            </a:r>
            <a:r>
              <a:rPr lang="en-US" sz="2400" b="0">
                <a:solidFill>
                  <a:srgbClr val="FF0000"/>
                </a:solidFill>
              </a:rPr>
              <a:t>$14.95</a:t>
            </a:r>
            <a:endParaRPr lang="en-US" sz="2400" b="0"/>
          </a:p>
          <a:p>
            <a:r>
              <a:rPr lang="en-US" sz="2400" b="0"/>
              <a:t>Price: </a:t>
            </a:r>
            <a:r>
              <a:rPr lang="en-US" sz="2400" b="0">
                <a:solidFill>
                  <a:srgbClr val="FF0000"/>
                </a:solidFill>
              </a:rPr>
              <a:t>$11.96</a:t>
            </a:r>
          </a:p>
          <a:p>
            <a:r>
              <a:rPr lang="en-US" sz="2400" b="0"/>
              <a:t>:</a:t>
            </a:r>
          </a:p>
          <a:p>
            <a:r>
              <a:rPr lang="en-US" sz="2400" b="0"/>
              <a:t>:</a:t>
            </a:r>
          </a:p>
        </p:txBody>
      </p:sp>
      <p:sp>
        <p:nvSpPr>
          <p:cNvPr id="5" name="Slide Number Placeholder 4"/>
          <p:cNvSpPr>
            <a:spLocks noGrp="1"/>
          </p:cNvSpPr>
          <p:nvPr>
            <p:ph type="sldNum" sz="quarter" idx="12"/>
          </p:nvPr>
        </p:nvSpPr>
        <p:spPr/>
        <p:txBody>
          <a:bodyPr/>
          <a:lstStyle/>
          <a:p>
            <a:fld id="{6D31F42D-04EE-415E-9743-68804E73A9AA}"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Other Applications</a:t>
            </a:r>
          </a:p>
        </p:txBody>
      </p:sp>
      <p:sp>
        <p:nvSpPr>
          <p:cNvPr id="25604" name="Rectangle 3"/>
          <p:cNvSpPr>
            <a:spLocks noGrp="1" noChangeArrowheads="1"/>
          </p:cNvSpPr>
          <p:nvPr>
            <p:ph type="body" idx="1"/>
          </p:nvPr>
        </p:nvSpPr>
        <p:spPr/>
        <p:txBody>
          <a:bodyPr>
            <a:normAutofit/>
          </a:bodyPr>
          <a:lstStyle/>
          <a:p>
            <a:pPr eaLnBrk="1" hangingPunct="1">
              <a:lnSpc>
                <a:spcPct val="90000"/>
              </a:lnSpc>
            </a:pPr>
            <a:r>
              <a:rPr lang="en-US" sz="2800" dirty="0" smtClean="0"/>
              <a:t>Job postings</a:t>
            </a:r>
            <a:endParaRPr lang="en-US" sz="2400" dirty="0" smtClean="0"/>
          </a:p>
          <a:p>
            <a:pPr eaLnBrk="1" hangingPunct="1">
              <a:lnSpc>
                <a:spcPct val="90000"/>
              </a:lnSpc>
            </a:pPr>
            <a:r>
              <a:rPr lang="en-US" sz="2800" dirty="0" smtClean="0"/>
              <a:t>Job resumes  </a:t>
            </a:r>
            <a:endParaRPr lang="en-US" sz="2400" dirty="0" smtClean="0"/>
          </a:p>
          <a:p>
            <a:pPr eaLnBrk="1" hangingPunct="1">
              <a:lnSpc>
                <a:spcPct val="90000"/>
              </a:lnSpc>
            </a:pPr>
            <a:r>
              <a:rPr lang="en-US" sz="2800" dirty="0" smtClean="0"/>
              <a:t>Seminar announcements</a:t>
            </a:r>
          </a:p>
          <a:p>
            <a:pPr eaLnBrk="1" hangingPunct="1">
              <a:lnSpc>
                <a:spcPct val="90000"/>
              </a:lnSpc>
            </a:pPr>
            <a:r>
              <a:rPr lang="en-US" sz="2800" dirty="0" smtClean="0"/>
              <a:t>Company information from the web</a:t>
            </a:r>
          </a:p>
          <a:p>
            <a:pPr eaLnBrk="1" hangingPunct="1">
              <a:lnSpc>
                <a:spcPct val="90000"/>
              </a:lnSpc>
            </a:pPr>
            <a:r>
              <a:rPr lang="en-US" sz="2800" dirty="0" smtClean="0"/>
              <a:t>Continuing education course info from the web</a:t>
            </a:r>
          </a:p>
          <a:p>
            <a:pPr eaLnBrk="1" hangingPunct="1">
              <a:lnSpc>
                <a:spcPct val="90000"/>
              </a:lnSpc>
            </a:pPr>
            <a:r>
              <a:rPr lang="en-US" sz="2800" dirty="0" smtClean="0"/>
              <a:t>University information from the web</a:t>
            </a:r>
          </a:p>
          <a:p>
            <a:pPr eaLnBrk="1" hangingPunct="1">
              <a:lnSpc>
                <a:spcPct val="90000"/>
              </a:lnSpc>
            </a:pPr>
            <a:r>
              <a:rPr lang="en-US" sz="2800" dirty="0" smtClean="0"/>
              <a:t>Apartment rental ads</a:t>
            </a:r>
          </a:p>
          <a:p>
            <a:pPr eaLnBrk="1" hangingPunct="1">
              <a:lnSpc>
                <a:spcPct val="90000"/>
              </a:lnSpc>
            </a:pPr>
            <a:r>
              <a:rPr lang="en-US" sz="2800" dirty="0" smtClean="0"/>
              <a:t>Molecular biology information from MEDLINE</a:t>
            </a:r>
          </a:p>
        </p:txBody>
      </p:sp>
      <p:sp>
        <p:nvSpPr>
          <p:cNvPr id="5" name="Slide Number Placeholder 4"/>
          <p:cNvSpPr>
            <a:spLocks noGrp="1"/>
          </p:cNvSpPr>
          <p:nvPr>
            <p:ph type="sldNum" sz="quarter" idx="12"/>
          </p:nvPr>
        </p:nvSpPr>
        <p:spPr/>
        <p:txBody>
          <a:bodyPr/>
          <a:lstStyle/>
          <a:p>
            <a:fld id="{6D31F42D-04EE-415E-9743-68804E73A9AA}"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Difficult is NER?</a:t>
            </a:r>
            <a:endParaRPr lang="en-US" dirty="0"/>
          </a:p>
        </p:txBody>
      </p:sp>
      <p:pic>
        <p:nvPicPr>
          <p:cNvPr id="4" name="fig 22.3.jpg" descr="fig 22"/>
          <p:cNvPicPr>
            <a:picLocks noChangeAspect="1" noChangeArrowheads="1"/>
          </p:cNvPicPr>
          <p:nvPr/>
        </p:nvPicPr>
        <p:blipFill>
          <a:blip r:embed="rId2" cstate="print"/>
          <a:srcRect/>
          <a:stretch>
            <a:fillRect/>
          </a:stretch>
        </p:blipFill>
        <p:spPr bwMode="auto">
          <a:xfrm>
            <a:off x="228600" y="1676400"/>
            <a:ext cx="8610600" cy="1557337"/>
          </a:xfrm>
          <a:prstGeom prst="rect">
            <a:avLst/>
          </a:prstGeom>
          <a:noFill/>
          <a:ln w="9525">
            <a:noFill/>
            <a:miter lim="800000"/>
            <a:headEnd/>
            <a:tailEnd/>
          </a:ln>
          <a:effectLst/>
        </p:spPr>
      </p:pic>
      <p:pic>
        <p:nvPicPr>
          <p:cNvPr id="5" name="fig 22.4.jpg" descr="fig 22"/>
          <p:cNvPicPr>
            <a:picLocks noGrp="1" noChangeAspect="1" noChangeArrowheads="1"/>
          </p:cNvPicPr>
          <p:nvPr>
            <p:ph idx="1"/>
          </p:nvPr>
        </p:nvPicPr>
        <p:blipFill>
          <a:blip r:embed="rId3" cstate="print"/>
          <a:srcRect/>
          <a:stretch>
            <a:fillRect/>
          </a:stretch>
        </p:blipFill>
        <p:spPr bwMode="auto">
          <a:xfrm>
            <a:off x="381000" y="3733800"/>
            <a:ext cx="8229600" cy="144447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D31F42D-04EE-415E-9743-68804E73A9AA}"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IE as Sequence Labeling</a:t>
            </a:r>
          </a:p>
        </p:txBody>
      </p:sp>
      <p:sp>
        <p:nvSpPr>
          <p:cNvPr id="33795" name="Content Placeholder 2"/>
          <p:cNvSpPr>
            <a:spLocks noGrp="1"/>
          </p:cNvSpPr>
          <p:nvPr>
            <p:ph idx="1"/>
          </p:nvPr>
        </p:nvSpPr>
        <p:spPr/>
        <p:txBody>
          <a:bodyPr/>
          <a:lstStyle/>
          <a:p>
            <a:pPr eaLnBrk="1" hangingPunct="1"/>
            <a:r>
              <a:rPr lang="en-US" dirty="0" smtClean="0"/>
              <a:t>Can extract features describing each token in the text.</a:t>
            </a:r>
          </a:p>
          <a:p>
            <a:pPr eaLnBrk="1" hangingPunct="1"/>
            <a:r>
              <a:rPr lang="en-US" dirty="0" smtClean="0"/>
              <a:t>Can apply a sliding window classifier using various classification algorithms.</a:t>
            </a:r>
          </a:p>
          <a:p>
            <a:pPr eaLnBrk="1" hangingPunct="1"/>
            <a:r>
              <a:rPr lang="en-US" dirty="0" smtClean="0"/>
              <a:t>Can apply probabilistic sequence models:</a:t>
            </a:r>
          </a:p>
          <a:p>
            <a:pPr lvl="1" eaLnBrk="1" hangingPunct="1"/>
            <a:r>
              <a:rPr lang="en-US" dirty="0" smtClean="0"/>
              <a:t>HMM</a:t>
            </a:r>
          </a:p>
          <a:p>
            <a:pPr lvl="1" eaLnBrk="1" hangingPunct="1"/>
            <a:r>
              <a:rPr lang="en-US" dirty="0" smtClean="0"/>
              <a:t>CRF (Conditional Random Fields)</a:t>
            </a:r>
          </a:p>
        </p:txBody>
      </p:sp>
      <p:sp>
        <p:nvSpPr>
          <p:cNvPr id="5" name="Slide Number Placeholder 4"/>
          <p:cNvSpPr>
            <a:spLocks noGrp="1"/>
          </p:cNvSpPr>
          <p:nvPr>
            <p:ph type="sldNum" sz="quarter" idx="12"/>
          </p:nvPr>
        </p:nvSpPr>
        <p:spPr/>
        <p:txBody>
          <a:bodyPr/>
          <a:lstStyle/>
          <a:p>
            <a:fld id="{6D31F42D-04EE-415E-9743-68804E73A9AA}"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Labeling for NER</a:t>
            </a:r>
            <a:endParaRPr lang="en-US" dirty="0"/>
          </a:p>
        </p:txBody>
      </p:sp>
      <p:pic>
        <p:nvPicPr>
          <p:cNvPr id="4" name="fig 22.5.jpg" descr="fig 22"/>
          <p:cNvPicPr>
            <a:picLocks noGrp="1" noChangeAspect="1" noChangeArrowheads="1"/>
          </p:cNvPicPr>
          <p:nvPr>
            <p:ph sz="half" idx="2"/>
          </p:nvPr>
        </p:nvPicPr>
        <p:blipFill>
          <a:blip r:embed="rId2" cstate="print"/>
          <a:stretch>
            <a:fillRect/>
          </a:stretch>
        </p:blipFill>
        <p:spPr bwMode="auto">
          <a:xfrm>
            <a:off x="1295400" y="1676400"/>
            <a:ext cx="1794098" cy="3951288"/>
          </a:xfrm>
          <a:prstGeom prst="rect">
            <a:avLst/>
          </a:prstGeom>
          <a:noFill/>
          <a:ln w="9525">
            <a:noFill/>
            <a:miter lim="800000"/>
            <a:headEnd/>
            <a:tailEnd/>
          </a:ln>
          <a:effectLst/>
        </p:spPr>
      </p:pic>
      <p:sp>
        <p:nvSpPr>
          <p:cNvPr id="6" name="Text Placeholder 5"/>
          <p:cNvSpPr>
            <a:spLocks noGrp="1"/>
          </p:cNvSpPr>
          <p:nvPr>
            <p:ph type="body" sz="quarter" idx="3"/>
          </p:nvPr>
        </p:nvSpPr>
        <p:spPr/>
        <p:txBody>
          <a:bodyPr/>
          <a:lstStyle/>
          <a:p>
            <a:r>
              <a:rPr lang="en-US" dirty="0" smtClean="0"/>
              <a:t>Typical features</a:t>
            </a:r>
            <a:endParaRPr lang="en-US" dirty="0"/>
          </a:p>
        </p:txBody>
      </p:sp>
      <p:sp>
        <p:nvSpPr>
          <p:cNvPr id="7" name="Content Placeholder 6"/>
          <p:cNvSpPr>
            <a:spLocks noGrp="1"/>
          </p:cNvSpPr>
          <p:nvPr>
            <p:ph sz="quarter" idx="4"/>
          </p:nvPr>
        </p:nvSpPr>
        <p:spPr/>
        <p:txBody>
          <a:bodyPr/>
          <a:lstStyle/>
          <a:p>
            <a:r>
              <a:rPr lang="en-US" dirty="0" smtClean="0"/>
              <a:t>Lexical items</a:t>
            </a:r>
          </a:p>
          <a:p>
            <a:r>
              <a:rPr lang="en-US" dirty="0" smtClean="0"/>
              <a:t>Shape features</a:t>
            </a:r>
          </a:p>
          <a:p>
            <a:r>
              <a:rPr lang="en-US" dirty="0" smtClean="0"/>
              <a:t>Gazetteers</a:t>
            </a:r>
          </a:p>
          <a:p>
            <a:r>
              <a:rPr lang="en-US" dirty="0" smtClean="0"/>
              <a:t>Stemmed lexical item</a:t>
            </a:r>
          </a:p>
          <a:p>
            <a:r>
              <a:rPr lang="en-US" dirty="0" smtClean="0"/>
              <a:t>POS</a:t>
            </a:r>
          </a:p>
          <a:p>
            <a:r>
              <a:rPr lang="en-US" dirty="0" smtClean="0"/>
              <a:t>Trigger words</a:t>
            </a:r>
            <a:endParaRPr lang="en-US" dirty="0"/>
          </a:p>
        </p:txBody>
      </p:sp>
      <p:sp>
        <p:nvSpPr>
          <p:cNvPr id="8" name="Slide Number Placeholder 7"/>
          <p:cNvSpPr>
            <a:spLocks noGrp="1"/>
          </p:cNvSpPr>
          <p:nvPr>
            <p:ph type="sldNum" sz="quarter" idx="12"/>
          </p:nvPr>
        </p:nvSpPr>
        <p:spPr/>
        <p:txBody>
          <a:bodyPr/>
          <a:lstStyle/>
          <a:p>
            <a:fld id="{6D31F42D-04EE-415E-9743-68804E73A9AA}" type="slidenum">
              <a:rPr lang="en-US" smtClean="0"/>
              <a:pPr/>
              <a:t>16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Labeling for NER</a:t>
            </a:r>
            <a:endParaRPr lang="en-US" dirty="0"/>
          </a:p>
        </p:txBody>
      </p:sp>
      <p:sp>
        <p:nvSpPr>
          <p:cNvPr id="8" name="Slide Number Placeholder 7"/>
          <p:cNvSpPr>
            <a:spLocks noGrp="1"/>
          </p:cNvSpPr>
          <p:nvPr>
            <p:ph type="sldNum" sz="quarter" idx="12"/>
          </p:nvPr>
        </p:nvSpPr>
        <p:spPr/>
        <p:txBody>
          <a:bodyPr/>
          <a:lstStyle/>
          <a:p>
            <a:fld id="{6D31F42D-04EE-415E-9743-68804E73A9AA}" type="slidenum">
              <a:rPr lang="en-US" smtClean="0"/>
              <a:pPr/>
              <a:t>17</a:t>
            </a:fld>
            <a:endParaRPr lang="en-US" dirty="0"/>
          </a:p>
        </p:txBody>
      </p:sp>
      <p:sp>
        <p:nvSpPr>
          <p:cNvPr id="9" name="Content Placeholder 8"/>
          <p:cNvSpPr>
            <a:spLocks noGrp="1"/>
          </p:cNvSpPr>
          <p:nvPr>
            <p:ph sz="half" idx="2"/>
          </p:nvPr>
        </p:nvSpPr>
        <p:spPr/>
        <p:txBody>
          <a:bodyPr/>
          <a:lstStyle/>
          <a:p>
            <a:endParaRPr lang="en-US" dirty="0"/>
          </a:p>
        </p:txBody>
      </p:sp>
      <p:sp>
        <p:nvSpPr>
          <p:cNvPr id="10" name="Content Placeholder 9"/>
          <p:cNvSpPr>
            <a:spLocks noGrp="1"/>
          </p:cNvSpPr>
          <p:nvPr>
            <p:ph sz="quarter" idx="4"/>
          </p:nvPr>
        </p:nvSpPr>
        <p:spPr/>
        <p:txBody>
          <a:bodyPr/>
          <a:lstStyle/>
          <a:p>
            <a:endParaRPr lang="en-US"/>
          </a:p>
        </p:txBody>
      </p:sp>
      <p:sp>
        <p:nvSpPr>
          <p:cNvPr id="11" name="Text Placeholder 10"/>
          <p:cNvSpPr>
            <a:spLocks noGrp="1"/>
          </p:cNvSpPr>
          <p:nvPr>
            <p:ph type="body" sz="quarter" idx="3"/>
          </p:nvPr>
        </p:nvSpPr>
        <p:spPr/>
        <p:txBody>
          <a:bodyPr/>
          <a:lstStyle/>
          <a:p>
            <a:endParaRPr lang="en-US"/>
          </a:p>
        </p:txBody>
      </p:sp>
      <p:pic>
        <p:nvPicPr>
          <p:cNvPr id="12" name="fig 22.8.jpg" descr="fig 22"/>
          <p:cNvPicPr>
            <a:picLocks noChangeAspect="1" noChangeArrowheads="1"/>
          </p:cNvPicPr>
          <p:nvPr/>
        </p:nvPicPr>
        <p:blipFill>
          <a:blip r:embed="rId2" cstate="print"/>
          <a:srcRect/>
          <a:stretch>
            <a:fillRect/>
          </a:stretch>
        </p:blipFill>
        <p:spPr bwMode="auto">
          <a:xfrm>
            <a:off x="914400" y="1447800"/>
            <a:ext cx="7215187" cy="5029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Labeling for NER</a:t>
            </a:r>
            <a:endParaRPr lang="en-US" dirty="0"/>
          </a:p>
        </p:txBody>
      </p:sp>
      <p:pic>
        <p:nvPicPr>
          <p:cNvPr id="4" name="fig 22.9.jpg" descr="fig 22"/>
          <p:cNvPicPr>
            <a:picLocks noChangeAspect="1" noChangeArrowheads="1"/>
          </p:cNvPicPr>
          <p:nvPr/>
        </p:nvPicPr>
        <p:blipFill>
          <a:blip r:embed="rId2" cstate="print"/>
          <a:srcRect/>
          <a:stretch>
            <a:fillRect/>
          </a:stretch>
        </p:blipFill>
        <p:spPr bwMode="auto">
          <a:xfrm>
            <a:off x="228600" y="1928813"/>
            <a:ext cx="8610600" cy="30003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D31F42D-04EE-415E-9743-68804E73A9AA}"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Labeling for NER</a:t>
            </a:r>
            <a:endParaRPr lang="en-US" dirty="0"/>
          </a:p>
        </p:txBody>
      </p:sp>
      <p:pic>
        <p:nvPicPr>
          <p:cNvPr id="5" name="fig 22.10.jpg" descr="fig 22"/>
          <p:cNvPicPr>
            <a:picLocks noChangeAspect="1" noChangeArrowheads="1"/>
          </p:cNvPicPr>
          <p:nvPr/>
        </p:nvPicPr>
        <p:blipFill>
          <a:blip r:embed="rId2" cstate="print"/>
          <a:srcRect/>
          <a:stretch>
            <a:fillRect/>
          </a:stretch>
        </p:blipFill>
        <p:spPr bwMode="auto">
          <a:xfrm>
            <a:off x="762000" y="1676400"/>
            <a:ext cx="7543800" cy="43243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D31F42D-04EE-415E-9743-68804E73A9AA}" type="slidenum">
              <a:rPr lang="en-US" smtClean="0"/>
              <a:pPr/>
              <a:t>19</a:t>
            </a:fld>
            <a:endParaRPr lang="en-US"/>
          </a:p>
        </p:txBody>
      </p:sp>
      <p:sp>
        <p:nvSpPr>
          <p:cNvPr id="3" name="Oval Callout 2"/>
          <p:cNvSpPr/>
          <p:nvPr/>
        </p:nvSpPr>
        <p:spPr>
          <a:xfrm>
            <a:off x="2743200" y="2362200"/>
            <a:ext cx="4267200" cy="2209800"/>
          </a:xfrm>
          <a:prstGeom prst="wedgeEllipseCallout">
            <a:avLst>
              <a:gd name="adj1" fmla="val -20833"/>
              <a:gd name="adj2" fmla="val 7398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Commercial systems are more complex, often including several iterations over the data</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lstStyle/>
          <a:p>
            <a:r>
              <a:rPr lang="en-US" dirty="0" smtClean="0"/>
              <a:t>Information extraction</a:t>
            </a:r>
          </a:p>
          <a:p>
            <a:r>
              <a:rPr lang="en-US" dirty="0" smtClean="0"/>
              <a:t>Named Entity Recognition</a:t>
            </a:r>
          </a:p>
          <a:p>
            <a:r>
              <a:rPr lang="en-US" dirty="0" smtClean="0"/>
              <a:t>Relation Extraction</a:t>
            </a:r>
          </a:p>
          <a:p>
            <a:r>
              <a:rPr lang="en-US" dirty="0" smtClean="0"/>
              <a:t>Temporal Expression Processing</a:t>
            </a:r>
            <a:endParaRPr lang="en-US" dirty="0"/>
          </a:p>
        </p:txBody>
      </p:sp>
      <p:sp>
        <p:nvSpPr>
          <p:cNvPr id="4" name="Slide Number Placeholder 3"/>
          <p:cNvSpPr>
            <a:spLocks noGrp="1"/>
          </p:cNvSpPr>
          <p:nvPr>
            <p:ph type="sldNum" sz="quarter" idx="12"/>
          </p:nvPr>
        </p:nvSpPr>
        <p:spPr/>
        <p:txBody>
          <a:bodyPr/>
          <a:lstStyle/>
          <a:p>
            <a:fld id="{6D31F42D-04EE-415E-9743-68804E73A9AA}"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dirty="0" smtClean="0"/>
              <a:t>Evaluating IE Accuracy</a:t>
            </a:r>
          </a:p>
        </p:txBody>
      </p:sp>
      <p:sp>
        <p:nvSpPr>
          <p:cNvPr id="45060" name="Rectangle 3"/>
          <p:cNvSpPr>
            <a:spLocks noGrp="1" noChangeArrowheads="1"/>
          </p:cNvSpPr>
          <p:nvPr>
            <p:ph type="body" idx="1"/>
          </p:nvPr>
        </p:nvSpPr>
        <p:spPr>
          <a:xfrm>
            <a:off x="457200" y="1295400"/>
            <a:ext cx="8229600" cy="4687888"/>
          </a:xfrm>
        </p:spPr>
        <p:txBody>
          <a:bodyPr>
            <a:normAutofit fontScale="92500" lnSpcReduction="10000"/>
          </a:bodyPr>
          <a:lstStyle/>
          <a:p>
            <a:pPr eaLnBrk="1" hangingPunct="1">
              <a:lnSpc>
                <a:spcPct val="90000"/>
              </a:lnSpc>
            </a:pPr>
            <a:r>
              <a:rPr lang="en-US" sz="2800" dirty="0" smtClean="0"/>
              <a:t>Always evaluate performance on independent, manually-annotated test data not used during system development.</a:t>
            </a:r>
          </a:p>
          <a:p>
            <a:pPr eaLnBrk="1" hangingPunct="1">
              <a:lnSpc>
                <a:spcPct val="90000"/>
              </a:lnSpc>
            </a:pPr>
            <a:r>
              <a:rPr lang="en-US" sz="2800" dirty="0" smtClean="0"/>
              <a:t>Measure for each test document:</a:t>
            </a:r>
          </a:p>
          <a:p>
            <a:pPr lvl="1" eaLnBrk="1" hangingPunct="1">
              <a:lnSpc>
                <a:spcPct val="90000"/>
              </a:lnSpc>
            </a:pPr>
            <a:r>
              <a:rPr lang="en-US" sz="2400" dirty="0" smtClean="0"/>
              <a:t>Total number of NEs in the solution template: </a:t>
            </a:r>
            <a:r>
              <a:rPr lang="en-US" sz="2400" i="1" dirty="0" smtClean="0"/>
              <a:t>N</a:t>
            </a:r>
          </a:p>
          <a:p>
            <a:pPr lvl="1" eaLnBrk="1" hangingPunct="1">
              <a:lnSpc>
                <a:spcPct val="90000"/>
              </a:lnSpc>
            </a:pPr>
            <a:r>
              <a:rPr lang="en-US" sz="2400" dirty="0" smtClean="0"/>
              <a:t>Total number of NEs extracted by the system: </a:t>
            </a:r>
            <a:r>
              <a:rPr lang="en-US" sz="2400" i="1" dirty="0" smtClean="0"/>
              <a:t>E</a:t>
            </a:r>
          </a:p>
          <a:p>
            <a:pPr lvl="1" eaLnBrk="1" hangingPunct="1">
              <a:lnSpc>
                <a:spcPct val="90000"/>
              </a:lnSpc>
            </a:pPr>
            <a:r>
              <a:rPr lang="en-US" sz="2400" dirty="0" smtClean="0"/>
              <a:t>Number of extracted NEs that are correct (i.e. in the gold standard): </a:t>
            </a:r>
            <a:r>
              <a:rPr lang="en-US" sz="2400" i="1" dirty="0" smtClean="0"/>
              <a:t>C</a:t>
            </a:r>
          </a:p>
          <a:p>
            <a:pPr eaLnBrk="1" hangingPunct="1">
              <a:lnSpc>
                <a:spcPct val="90000"/>
              </a:lnSpc>
            </a:pPr>
            <a:r>
              <a:rPr lang="en-US" sz="2800" dirty="0" smtClean="0"/>
              <a:t>Compute average value of metrics adapted from IR:</a:t>
            </a:r>
          </a:p>
          <a:p>
            <a:pPr lvl="1" eaLnBrk="1" hangingPunct="1">
              <a:lnSpc>
                <a:spcPct val="90000"/>
              </a:lnSpc>
            </a:pPr>
            <a:r>
              <a:rPr lang="en-US" sz="2400" dirty="0" smtClean="0"/>
              <a:t>Recall = </a:t>
            </a:r>
            <a:r>
              <a:rPr lang="en-US" sz="2400" i="1" dirty="0" smtClean="0"/>
              <a:t>C</a:t>
            </a:r>
            <a:r>
              <a:rPr lang="en-US" sz="2400" dirty="0" smtClean="0"/>
              <a:t>/</a:t>
            </a:r>
            <a:r>
              <a:rPr lang="en-US" sz="2400" i="1" dirty="0" smtClean="0"/>
              <a:t>N</a:t>
            </a:r>
          </a:p>
          <a:p>
            <a:pPr lvl="1" eaLnBrk="1" hangingPunct="1">
              <a:lnSpc>
                <a:spcPct val="90000"/>
              </a:lnSpc>
            </a:pPr>
            <a:r>
              <a:rPr lang="en-US" sz="2400" dirty="0" smtClean="0"/>
              <a:t>Precision = </a:t>
            </a:r>
            <a:r>
              <a:rPr lang="en-US" sz="2400" i="1" dirty="0" smtClean="0"/>
              <a:t>C</a:t>
            </a:r>
            <a:r>
              <a:rPr lang="en-US" sz="2400" dirty="0" smtClean="0"/>
              <a:t>/</a:t>
            </a:r>
            <a:r>
              <a:rPr lang="en-US" sz="2400" i="1" dirty="0" smtClean="0"/>
              <a:t>E</a:t>
            </a:r>
          </a:p>
          <a:p>
            <a:pPr lvl="1" eaLnBrk="1" hangingPunct="1">
              <a:lnSpc>
                <a:spcPct val="90000"/>
              </a:lnSpc>
            </a:pPr>
            <a:r>
              <a:rPr lang="en-US" sz="2400" dirty="0" smtClean="0"/>
              <a:t>F-Measure = Harmonic mean of recall and precision</a:t>
            </a:r>
          </a:p>
          <a:p>
            <a:pPr lvl="1" eaLnBrk="1" hangingPunct="1">
              <a:lnSpc>
                <a:spcPct val="90000"/>
              </a:lnSpc>
              <a:buNone/>
            </a:pPr>
            <a:r>
              <a:rPr lang="en-US" sz="2400" dirty="0" smtClean="0"/>
              <a:t>			2 x Precision x Recall / (Precision + Recall) </a:t>
            </a:r>
          </a:p>
          <a:p>
            <a:pPr lvl="1" eaLnBrk="1" hangingPunct="1">
              <a:lnSpc>
                <a:spcPct val="90000"/>
              </a:lnSpc>
            </a:pPr>
            <a:endParaRPr lang="en-US" sz="2400" dirty="0" smtClean="0"/>
          </a:p>
        </p:txBody>
      </p:sp>
      <p:sp>
        <p:nvSpPr>
          <p:cNvPr id="5" name="Slide Number Placeholder 4"/>
          <p:cNvSpPr>
            <a:spLocks noGrp="1"/>
          </p:cNvSpPr>
          <p:nvPr>
            <p:ph type="sldNum" sz="quarter" idx="12"/>
          </p:nvPr>
        </p:nvSpPr>
        <p:spPr/>
        <p:txBody>
          <a:bodyPr/>
          <a:lstStyle/>
          <a:p>
            <a:fld id="{6D31F42D-04EE-415E-9743-68804E73A9AA}"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Relation Extraction</a:t>
            </a:r>
            <a:endParaRPr lang="en-US" dirty="0"/>
          </a:p>
        </p:txBody>
      </p:sp>
      <p:sp>
        <p:nvSpPr>
          <p:cNvPr id="3" name="Slide Number Placeholder 2"/>
          <p:cNvSpPr>
            <a:spLocks noGrp="1"/>
          </p:cNvSpPr>
          <p:nvPr>
            <p:ph type="sldNum" sz="quarter" idx="12"/>
          </p:nvPr>
        </p:nvSpPr>
        <p:spPr/>
        <p:txBody>
          <a:bodyPr/>
          <a:lstStyle/>
          <a:p>
            <a:fld id="{6D31F42D-04EE-415E-9743-68804E73A9AA}"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Relation Extraction</a:t>
            </a:r>
          </a:p>
        </p:txBody>
      </p:sp>
      <p:sp>
        <p:nvSpPr>
          <p:cNvPr id="22532" name="Rectangle 3"/>
          <p:cNvSpPr>
            <a:spLocks noGrp="1" noChangeArrowheads="1"/>
          </p:cNvSpPr>
          <p:nvPr>
            <p:ph type="body" idx="1"/>
          </p:nvPr>
        </p:nvSpPr>
        <p:spPr/>
        <p:txBody>
          <a:bodyPr/>
          <a:lstStyle/>
          <a:p>
            <a:pPr eaLnBrk="1" hangingPunct="1"/>
            <a:r>
              <a:rPr lang="en-US" smtClean="0"/>
              <a:t>Once entities are recognized, identify specific relations between entities</a:t>
            </a:r>
          </a:p>
          <a:p>
            <a:pPr lvl="1" eaLnBrk="1" hangingPunct="1"/>
            <a:r>
              <a:rPr lang="en-US" smtClean="0"/>
              <a:t>Employed-by</a:t>
            </a:r>
          </a:p>
          <a:p>
            <a:pPr lvl="1" eaLnBrk="1" hangingPunct="1"/>
            <a:r>
              <a:rPr lang="en-US" smtClean="0"/>
              <a:t>Located-at</a:t>
            </a:r>
          </a:p>
          <a:p>
            <a:pPr lvl="1" eaLnBrk="1" hangingPunct="1"/>
            <a:r>
              <a:rPr lang="en-US" smtClean="0"/>
              <a:t>Part-of</a:t>
            </a:r>
          </a:p>
          <a:p>
            <a:pPr eaLnBrk="1" hangingPunct="1"/>
            <a:r>
              <a:rPr lang="en-US" smtClean="0"/>
              <a:t>Example:</a:t>
            </a:r>
          </a:p>
          <a:p>
            <a:pPr lvl="1" eaLnBrk="1" hangingPunct="1"/>
            <a:r>
              <a:rPr lang="en-US" smtClean="0">
                <a:solidFill>
                  <a:srgbClr val="FF0000"/>
                </a:solidFill>
              </a:rPr>
              <a:t>Michael Dell</a:t>
            </a:r>
            <a:r>
              <a:rPr lang="en-US" smtClean="0"/>
              <a:t> </a:t>
            </a:r>
            <a:r>
              <a:rPr lang="en-US" smtClean="0">
                <a:solidFill>
                  <a:schemeClr val="tx1"/>
                </a:solidFill>
              </a:rPr>
              <a:t>is the</a:t>
            </a:r>
            <a:r>
              <a:rPr lang="en-US" smtClean="0"/>
              <a:t> </a:t>
            </a:r>
            <a:r>
              <a:rPr lang="en-US" smtClean="0">
                <a:solidFill>
                  <a:srgbClr val="E97C05"/>
                </a:solidFill>
              </a:rPr>
              <a:t>CEO of</a:t>
            </a:r>
            <a:r>
              <a:rPr lang="en-US" smtClean="0"/>
              <a:t>  </a:t>
            </a:r>
            <a:r>
              <a:rPr lang="en-US" smtClean="0">
                <a:solidFill>
                  <a:srgbClr val="00CC00"/>
                </a:solidFill>
              </a:rPr>
              <a:t>Dell Computer Corporation</a:t>
            </a:r>
            <a:r>
              <a:rPr lang="en-US" smtClean="0"/>
              <a:t> </a:t>
            </a:r>
            <a:r>
              <a:rPr lang="en-US" smtClean="0">
                <a:solidFill>
                  <a:schemeClr val="tx1"/>
                </a:solidFill>
              </a:rPr>
              <a:t>and</a:t>
            </a:r>
            <a:r>
              <a:rPr lang="en-US" smtClean="0"/>
              <a:t> </a:t>
            </a:r>
            <a:r>
              <a:rPr lang="en-US" smtClean="0">
                <a:solidFill>
                  <a:srgbClr val="996633"/>
                </a:solidFill>
              </a:rPr>
              <a:t>lives in</a:t>
            </a:r>
            <a:r>
              <a:rPr lang="en-US" smtClean="0"/>
              <a:t> </a:t>
            </a:r>
            <a:r>
              <a:rPr lang="en-US" smtClean="0">
                <a:solidFill>
                  <a:schemeClr val="tx2"/>
                </a:solidFill>
              </a:rPr>
              <a:t>Austin Texas</a:t>
            </a:r>
            <a:r>
              <a:rPr lang="en-US" smtClean="0"/>
              <a:t>.</a:t>
            </a:r>
          </a:p>
        </p:txBody>
      </p:sp>
      <p:sp>
        <p:nvSpPr>
          <p:cNvPr id="22533" name="Freeform 4"/>
          <p:cNvSpPr>
            <a:spLocks/>
          </p:cNvSpPr>
          <p:nvPr/>
        </p:nvSpPr>
        <p:spPr bwMode="auto">
          <a:xfrm>
            <a:off x="2819400" y="4648200"/>
            <a:ext cx="1693863" cy="195262"/>
          </a:xfrm>
          <a:custGeom>
            <a:avLst/>
            <a:gdLst>
              <a:gd name="T0" fmla="*/ 0 w 1067"/>
              <a:gd name="T1" fmla="*/ 123 h 123"/>
              <a:gd name="T2" fmla="*/ 476 w 1067"/>
              <a:gd name="T3" fmla="*/ 0 h 123"/>
              <a:gd name="T4" fmla="*/ 1067 w 1067"/>
              <a:gd name="T5" fmla="*/ 123 h 123"/>
              <a:gd name="T6" fmla="*/ 0 60000 65536"/>
              <a:gd name="T7" fmla="*/ 0 60000 65536"/>
              <a:gd name="T8" fmla="*/ 0 60000 65536"/>
              <a:gd name="T9" fmla="*/ 0 w 1067"/>
              <a:gd name="T10" fmla="*/ 0 h 123"/>
              <a:gd name="T11" fmla="*/ 1067 w 1067"/>
              <a:gd name="T12" fmla="*/ 123 h 123"/>
            </a:gdLst>
            <a:ahLst/>
            <a:cxnLst>
              <a:cxn ang="T6">
                <a:pos x="T0" y="T1"/>
              </a:cxn>
              <a:cxn ang="T7">
                <a:pos x="T2" y="T3"/>
              </a:cxn>
              <a:cxn ang="T8">
                <a:pos x="T4" y="T5"/>
              </a:cxn>
            </a:cxnLst>
            <a:rect l="T9" t="T10" r="T11" b="T12"/>
            <a:pathLst>
              <a:path w="1067" h="123">
                <a:moveTo>
                  <a:pt x="0" y="123"/>
                </a:moveTo>
                <a:cubicBezTo>
                  <a:pt x="149" y="61"/>
                  <a:pt x="298" y="0"/>
                  <a:pt x="476" y="0"/>
                </a:cubicBezTo>
                <a:cubicBezTo>
                  <a:pt x="654" y="0"/>
                  <a:pt x="969" y="104"/>
                  <a:pt x="1067" y="123"/>
                </a:cubicBezTo>
              </a:path>
            </a:pathLst>
          </a:custGeom>
          <a:noFill/>
          <a:ln w="28575">
            <a:solidFill>
              <a:srgbClr val="E97C05"/>
            </a:solidFill>
            <a:round/>
            <a:headEnd/>
            <a:tailEnd/>
          </a:ln>
        </p:spPr>
        <p:txBody>
          <a:bodyPr wrap="none" lIns="90000" tIns="46800" rIns="90000" bIns="46800">
            <a:spAutoFit/>
          </a:bodyPr>
          <a:lstStyle/>
          <a:p>
            <a:endParaRPr lang="en-US"/>
          </a:p>
        </p:txBody>
      </p:sp>
      <p:sp>
        <p:nvSpPr>
          <p:cNvPr id="22534" name="Freeform 5"/>
          <p:cNvSpPr>
            <a:spLocks/>
          </p:cNvSpPr>
          <p:nvPr/>
        </p:nvSpPr>
        <p:spPr bwMode="auto">
          <a:xfrm>
            <a:off x="4876800" y="4572000"/>
            <a:ext cx="1511300" cy="309562"/>
          </a:xfrm>
          <a:custGeom>
            <a:avLst/>
            <a:gdLst>
              <a:gd name="T0" fmla="*/ 0 w 952"/>
              <a:gd name="T1" fmla="*/ 195 h 195"/>
              <a:gd name="T2" fmla="*/ 438 w 952"/>
              <a:gd name="T3" fmla="*/ 3 h 195"/>
              <a:gd name="T4" fmla="*/ 952 w 952"/>
              <a:gd name="T5" fmla="*/ 179 h 195"/>
              <a:gd name="T6" fmla="*/ 0 60000 65536"/>
              <a:gd name="T7" fmla="*/ 0 60000 65536"/>
              <a:gd name="T8" fmla="*/ 0 60000 65536"/>
              <a:gd name="T9" fmla="*/ 0 w 952"/>
              <a:gd name="T10" fmla="*/ 0 h 195"/>
              <a:gd name="T11" fmla="*/ 952 w 952"/>
              <a:gd name="T12" fmla="*/ 195 h 195"/>
            </a:gdLst>
            <a:ahLst/>
            <a:cxnLst>
              <a:cxn ang="T6">
                <a:pos x="T0" y="T1"/>
              </a:cxn>
              <a:cxn ang="T7">
                <a:pos x="T2" y="T3"/>
              </a:cxn>
              <a:cxn ang="T8">
                <a:pos x="T4" y="T5"/>
              </a:cxn>
            </a:cxnLst>
            <a:rect l="T9" t="T10" r="T11" b="T12"/>
            <a:pathLst>
              <a:path w="952" h="195">
                <a:moveTo>
                  <a:pt x="0" y="195"/>
                </a:moveTo>
                <a:cubicBezTo>
                  <a:pt x="139" y="100"/>
                  <a:pt x="279" y="6"/>
                  <a:pt x="438" y="3"/>
                </a:cubicBezTo>
                <a:cubicBezTo>
                  <a:pt x="597" y="0"/>
                  <a:pt x="868" y="150"/>
                  <a:pt x="952" y="179"/>
                </a:cubicBezTo>
              </a:path>
            </a:pathLst>
          </a:custGeom>
          <a:noFill/>
          <a:ln w="28575">
            <a:solidFill>
              <a:srgbClr val="E97C05"/>
            </a:solidFill>
            <a:round/>
            <a:headEnd/>
            <a:tailEnd/>
          </a:ln>
        </p:spPr>
        <p:txBody>
          <a:bodyPr wrap="none" lIns="90000" tIns="46800" rIns="90000" bIns="46800">
            <a:spAutoFit/>
          </a:bodyPr>
          <a:lstStyle/>
          <a:p>
            <a:endParaRPr lang="en-US"/>
          </a:p>
        </p:txBody>
      </p:sp>
      <p:sp>
        <p:nvSpPr>
          <p:cNvPr id="22535" name="Freeform 6"/>
          <p:cNvSpPr>
            <a:spLocks/>
          </p:cNvSpPr>
          <p:nvPr/>
        </p:nvSpPr>
        <p:spPr bwMode="auto">
          <a:xfrm>
            <a:off x="2514600" y="5257800"/>
            <a:ext cx="1304925" cy="700088"/>
          </a:xfrm>
          <a:custGeom>
            <a:avLst/>
            <a:gdLst>
              <a:gd name="T0" fmla="*/ 0 w 921"/>
              <a:gd name="T1" fmla="*/ 0 h 441"/>
              <a:gd name="T2" fmla="*/ 322 w 921"/>
              <a:gd name="T3" fmla="*/ 400 h 441"/>
              <a:gd name="T4" fmla="*/ 921 w 921"/>
              <a:gd name="T5" fmla="*/ 246 h 441"/>
              <a:gd name="T6" fmla="*/ 0 60000 65536"/>
              <a:gd name="T7" fmla="*/ 0 60000 65536"/>
              <a:gd name="T8" fmla="*/ 0 60000 65536"/>
              <a:gd name="T9" fmla="*/ 0 w 921"/>
              <a:gd name="T10" fmla="*/ 0 h 441"/>
              <a:gd name="T11" fmla="*/ 921 w 921"/>
              <a:gd name="T12" fmla="*/ 441 h 441"/>
            </a:gdLst>
            <a:ahLst/>
            <a:cxnLst>
              <a:cxn ang="T6">
                <a:pos x="T0" y="T1"/>
              </a:cxn>
              <a:cxn ang="T7">
                <a:pos x="T2" y="T3"/>
              </a:cxn>
              <a:cxn ang="T8">
                <a:pos x="T4" y="T5"/>
              </a:cxn>
            </a:cxnLst>
            <a:rect l="T9" t="T10" r="T11" b="T12"/>
            <a:pathLst>
              <a:path w="921" h="441">
                <a:moveTo>
                  <a:pt x="0" y="0"/>
                </a:moveTo>
                <a:cubicBezTo>
                  <a:pt x="84" y="179"/>
                  <a:pt x="168" y="359"/>
                  <a:pt x="322" y="400"/>
                </a:cubicBezTo>
                <a:cubicBezTo>
                  <a:pt x="476" y="441"/>
                  <a:pt x="823" y="272"/>
                  <a:pt x="921" y="246"/>
                </a:cubicBezTo>
              </a:path>
            </a:pathLst>
          </a:custGeom>
          <a:noFill/>
          <a:ln w="28575">
            <a:solidFill>
              <a:srgbClr val="996633"/>
            </a:solidFill>
            <a:round/>
            <a:headEnd/>
            <a:tailEnd/>
          </a:ln>
        </p:spPr>
        <p:txBody>
          <a:bodyPr lIns="90000" tIns="46800" rIns="90000" bIns="46800">
            <a:spAutoFit/>
          </a:bodyPr>
          <a:lstStyle/>
          <a:p>
            <a:endParaRPr lang="en-US"/>
          </a:p>
        </p:txBody>
      </p:sp>
      <p:sp>
        <p:nvSpPr>
          <p:cNvPr id="22536" name="Freeform 7"/>
          <p:cNvSpPr>
            <a:spLocks/>
          </p:cNvSpPr>
          <p:nvPr/>
        </p:nvSpPr>
        <p:spPr bwMode="auto">
          <a:xfrm>
            <a:off x="4191000" y="5638800"/>
            <a:ext cx="1560513" cy="517525"/>
          </a:xfrm>
          <a:custGeom>
            <a:avLst/>
            <a:gdLst>
              <a:gd name="T0" fmla="*/ 0 w 876"/>
              <a:gd name="T1" fmla="*/ 0 h 319"/>
              <a:gd name="T2" fmla="*/ 438 w 876"/>
              <a:gd name="T3" fmla="*/ 315 h 319"/>
              <a:gd name="T4" fmla="*/ 876 w 876"/>
              <a:gd name="T5" fmla="*/ 23 h 319"/>
              <a:gd name="T6" fmla="*/ 0 60000 65536"/>
              <a:gd name="T7" fmla="*/ 0 60000 65536"/>
              <a:gd name="T8" fmla="*/ 0 60000 65536"/>
              <a:gd name="T9" fmla="*/ 0 w 876"/>
              <a:gd name="T10" fmla="*/ 0 h 319"/>
              <a:gd name="T11" fmla="*/ 876 w 876"/>
              <a:gd name="T12" fmla="*/ 319 h 319"/>
            </a:gdLst>
            <a:ahLst/>
            <a:cxnLst>
              <a:cxn ang="T6">
                <a:pos x="T0" y="T1"/>
              </a:cxn>
              <a:cxn ang="T7">
                <a:pos x="T2" y="T3"/>
              </a:cxn>
              <a:cxn ang="T8">
                <a:pos x="T4" y="T5"/>
              </a:cxn>
            </a:cxnLst>
            <a:rect l="T9" t="T10" r="T11" b="T12"/>
            <a:pathLst>
              <a:path w="876" h="319">
                <a:moveTo>
                  <a:pt x="0" y="0"/>
                </a:moveTo>
                <a:cubicBezTo>
                  <a:pt x="146" y="155"/>
                  <a:pt x="292" y="311"/>
                  <a:pt x="438" y="315"/>
                </a:cubicBezTo>
                <a:cubicBezTo>
                  <a:pt x="584" y="319"/>
                  <a:pt x="730" y="171"/>
                  <a:pt x="876" y="23"/>
                </a:cubicBezTo>
              </a:path>
            </a:pathLst>
          </a:custGeom>
          <a:noFill/>
          <a:ln w="28575">
            <a:solidFill>
              <a:srgbClr val="996633"/>
            </a:solidFill>
            <a:round/>
            <a:headEnd/>
            <a:tailEnd/>
          </a:ln>
        </p:spPr>
        <p:txBody>
          <a:bodyPr lIns="90000" tIns="46800" rIns="90000" bIns="46800">
            <a:spAutoFit/>
          </a:bodyPr>
          <a:lstStyle/>
          <a:p>
            <a:endParaRPr lang="en-US"/>
          </a:p>
        </p:txBody>
      </p:sp>
      <p:sp>
        <p:nvSpPr>
          <p:cNvPr id="9" name="Slide Number Placeholder 8"/>
          <p:cNvSpPr>
            <a:spLocks noGrp="1"/>
          </p:cNvSpPr>
          <p:nvPr>
            <p:ph type="sldNum" sz="quarter" idx="12"/>
          </p:nvPr>
        </p:nvSpPr>
        <p:spPr/>
        <p:txBody>
          <a:bodyPr/>
          <a:lstStyle/>
          <a:p>
            <a:fld id="{6D31F42D-04EE-415E-9743-68804E73A9AA}"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auto">
          <a:xfrm>
            <a:off x="457200" y="1447800"/>
            <a:ext cx="8001000" cy="4764088"/>
          </a:xfrm>
          <a:prstGeom prst="rect">
            <a:avLst/>
          </a:prstGeom>
          <a:noFill/>
          <a:ln w="9525">
            <a:noFill/>
            <a:miter lim="800000"/>
            <a:headEnd/>
            <a:tailEnd/>
          </a:ln>
        </p:spPr>
        <p:txBody>
          <a:bodyPr>
            <a:spAutoFit/>
          </a:bodyPr>
          <a:lstStyle/>
          <a:p>
            <a:pPr algn="just">
              <a:spcBef>
                <a:spcPct val="50000"/>
              </a:spcBef>
            </a:pPr>
            <a:r>
              <a:rPr lang="en-US" sz="1800" b="0">
                <a:solidFill>
                  <a:schemeClr val="bg2"/>
                </a:solidFill>
                <a:cs typeface="Arial" charset="0"/>
              </a:rPr>
              <a:t>TI - Two potentially oncogenic cyclins, </a:t>
            </a:r>
            <a:r>
              <a:rPr lang="en-US" sz="1800">
                <a:solidFill>
                  <a:srgbClr val="800000"/>
                </a:solidFill>
                <a:cs typeface="Arial" charset="0"/>
              </a:rPr>
              <a:t>cyclin A</a:t>
            </a:r>
            <a:r>
              <a:rPr lang="en-US" sz="1800" b="0">
                <a:solidFill>
                  <a:schemeClr val="bg2"/>
                </a:solidFill>
                <a:cs typeface="Arial" charset="0"/>
              </a:rPr>
              <a:t> and </a:t>
            </a:r>
            <a:r>
              <a:rPr lang="en-US" sz="1800">
                <a:solidFill>
                  <a:srgbClr val="800000"/>
                </a:solidFill>
                <a:cs typeface="Arial" charset="0"/>
              </a:rPr>
              <a:t>cyclin D1</a:t>
            </a:r>
            <a:r>
              <a:rPr lang="en-US" sz="1800" b="0">
                <a:solidFill>
                  <a:schemeClr val="bg2"/>
                </a:solidFill>
                <a:cs typeface="Arial" charset="0"/>
              </a:rPr>
              <a:t>, share common properties of subunit configuration, tyrosine phosphorylation and physical association with the </a:t>
            </a:r>
            <a:r>
              <a:rPr lang="en-US" sz="1800">
                <a:solidFill>
                  <a:srgbClr val="800000"/>
                </a:solidFill>
                <a:cs typeface="Arial" charset="0"/>
              </a:rPr>
              <a:t>Rb</a:t>
            </a:r>
            <a:r>
              <a:rPr lang="en-US" sz="1800" b="0">
                <a:solidFill>
                  <a:schemeClr val="bg2"/>
                </a:solidFill>
                <a:cs typeface="Arial" charset="0"/>
              </a:rPr>
              <a:t> protein</a:t>
            </a:r>
          </a:p>
          <a:p>
            <a:pPr algn="just">
              <a:spcBef>
                <a:spcPct val="50000"/>
              </a:spcBef>
            </a:pPr>
            <a:r>
              <a:rPr lang="en-US" sz="1800" b="0">
                <a:solidFill>
                  <a:schemeClr val="bg2"/>
                </a:solidFill>
                <a:cs typeface="Arial" charset="0"/>
              </a:rPr>
              <a:t>AB - Originally identified as a ‘mitotic cyclin’, </a:t>
            </a:r>
            <a:r>
              <a:rPr lang="en-US" sz="1800">
                <a:solidFill>
                  <a:srgbClr val="800000"/>
                </a:solidFill>
                <a:cs typeface="Arial" charset="0"/>
              </a:rPr>
              <a:t>cyclin A</a:t>
            </a:r>
            <a:r>
              <a:rPr lang="en-US" sz="1800" b="0">
                <a:solidFill>
                  <a:schemeClr val="bg2"/>
                </a:solidFill>
                <a:cs typeface="Arial" charset="0"/>
              </a:rPr>
              <a:t> exhibits properties of growth factor sensitivity, susceptibility to viral subversion and association with a tumor-suppressor protein, properties which are indicative of an </a:t>
            </a:r>
            <a:r>
              <a:rPr lang="en-US" sz="1800">
                <a:solidFill>
                  <a:srgbClr val="800000"/>
                </a:solidFill>
                <a:cs typeface="Arial" charset="0"/>
              </a:rPr>
              <a:t>S-phase-promoting factor</a:t>
            </a:r>
            <a:r>
              <a:rPr lang="en-US" sz="1800" b="0">
                <a:solidFill>
                  <a:schemeClr val="bg2"/>
                </a:solidFill>
                <a:cs typeface="Arial" charset="0"/>
              </a:rPr>
              <a:t> (</a:t>
            </a:r>
            <a:r>
              <a:rPr lang="en-US" sz="1800">
                <a:solidFill>
                  <a:srgbClr val="800000"/>
                </a:solidFill>
                <a:cs typeface="Arial" charset="0"/>
              </a:rPr>
              <a:t>SPF</a:t>
            </a:r>
            <a:r>
              <a:rPr lang="en-US" sz="1800" b="0">
                <a:solidFill>
                  <a:schemeClr val="bg2"/>
                </a:solidFill>
                <a:cs typeface="Arial" charset="0"/>
              </a:rPr>
              <a:t>) as well as a candidate proto-oncogene …</a:t>
            </a:r>
          </a:p>
          <a:p>
            <a:pPr algn="just">
              <a:spcBef>
                <a:spcPct val="50000"/>
              </a:spcBef>
            </a:pPr>
            <a:r>
              <a:rPr lang="en-US" sz="1800" b="0">
                <a:solidFill>
                  <a:schemeClr val="bg2"/>
                </a:solidFill>
                <a:cs typeface="Arial" charset="0"/>
              </a:rPr>
              <a:t>Moreover, </a:t>
            </a:r>
            <a:r>
              <a:rPr lang="en-US" sz="1800">
                <a:solidFill>
                  <a:srgbClr val="800000"/>
                </a:solidFill>
                <a:cs typeface="Arial" charset="0"/>
              </a:rPr>
              <a:t>cyclin D1</a:t>
            </a:r>
            <a:r>
              <a:rPr lang="en-US" sz="1800" b="0">
                <a:solidFill>
                  <a:schemeClr val="bg2"/>
                </a:solidFill>
                <a:cs typeface="Arial" charset="0"/>
              </a:rPr>
              <a:t> was found to be phosphorylated on tyrosine residues in vivo and, like </a:t>
            </a:r>
            <a:r>
              <a:rPr lang="en-US" sz="1800">
                <a:solidFill>
                  <a:srgbClr val="800000"/>
                </a:solidFill>
                <a:cs typeface="Arial" charset="0"/>
              </a:rPr>
              <a:t>cyclin A</a:t>
            </a:r>
            <a:r>
              <a:rPr lang="en-US" sz="1800" b="0">
                <a:solidFill>
                  <a:schemeClr val="bg2"/>
                </a:solidFill>
                <a:cs typeface="Arial" charset="0"/>
              </a:rPr>
              <a:t>, was readily phosphorylated by </a:t>
            </a:r>
            <a:r>
              <a:rPr lang="en-US" sz="1800">
                <a:solidFill>
                  <a:srgbClr val="800000"/>
                </a:solidFill>
                <a:cs typeface="Arial" charset="0"/>
              </a:rPr>
              <a:t>pp60c-src</a:t>
            </a:r>
            <a:r>
              <a:rPr lang="en-US" sz="1800" b="0">
                <a:solidFill>
                  <a:schemeClr val="bg2"/>
                </a:solidFill>
                <a:cs typeface="Arial" charset="0"/>
              </a:rPr>
              <a:t> in vitro.</a:t>
            </a:r>
          </a:p>
          <a:p>
            <a:pPr algn="just">
              <a:spcBef>
                <a:spcPct val="50000"/>
              </a:spcBef>
            </a:pPr>
            <a:r>
              <a:rPr lang="en-US" sz="1800" b="0">
                <a:solidFill>
                  <a:schemeClr val="bg2"/>
                </a:solidFill>
                <a:cs typeface="Arial" charset="0"/>
              </a:rPr>
              <a:t>In synchronized human osteosarcoma cells, </a:t>
            </a:r>
            <a:r>
              <a:rPr lang="en-US" sz="1800">
                <a:solidFill>
                  <a:srgbClr val="800000"/>
                </a:solidFill>
                <a:cs typeface="Arial" charset="0"/>
              </a:rPr>
              <a:t>cyclin D1</a:t>
            </a:r>
            <a:r>
              <a:rPr lang="en-US" sz="1800" b="0">
                <a:solidFill>
                  <a:schemeClr val="bg2"/>
                </a:solidFill>
                <a:cs typeface="Arial" charset="0"/>
              </a:rPr>
              <a:t> is induced in early G1 and becomes associated with </a:t>
            </a:r>
            <a:r>
              <a:rPr lang="en-US" sz="1800">
                <a:solidFill>
                  <a:srgbClr val="800000"/>
                </a:solidFill>
                <a:cs typeface="Arial" charset="0"/>
              </a:rPr>
              <a:t>p9Ckshs1</a:t>
            </a:r>
            <a:r>
              <a:rPr lang="en-US" sz="1800" b="0">
                <a:solidFill>
                  <a:schemeClr val="bg2"/>
                </a:solidFill>
                <a:cs typeface="Arial" charset="0"/>
              </a:rPr>
              <a:t>, a Cdk-binding subunit.</a:t>
            </a:r>
          </a:p>
          <a:p>
            <a:pPr algn="just">
              <a:spcBef>
                <a:spcPct val="50000"/>
              </a:spcBef>
            </a:pPr>
            <a:r>
              <a:rPr lang="en-US" sz="1800" b="0">
                <a:solidFill>
                  <a:schemeClr val="bg2"/>
                </a:solidFill>
                <a:cs typeface="Arial" charset="0"/>
              </a:rPr>
              <a:t>Immunoprecipitation experiments with human osteosarcoma cells and Ewing’s sarcoma cells demonstrated that </a:t>
            </a:r>
            <a:r>
              <a:rPr lang="en-US" sz="1800">
                <a:solidFill>
                  <a:srgbClr val="800000"/>
                </a:solidFill>
                <a:cs typeface="Arial" charset="0"/>
              </a:rPr>
              <a:t>cyclin D1</a:t>
            </a:r>
            <a:r>
              <a:rPr lang="en-US" sz="1800" b="0">
                <a:solidFill>
                  <a:schemeClr val="bg2"/>
                </a:solidFill>
                <a:cs typeface="Arial" charset="0"/>
              </a:rPr>
              <a:t> is associated with both </a:t>
            </a:r>
            <a:r>
              <a:rPr lang="en-US" sz="1800">
                <a:solidFill>
                  <a:srgbClr val="800000"/>
                </a:solidFill>
                <a:cs typeface="Arial" charset="0"/>
              </a:rPr>
              <a:t>p34cdc2 </a:t>
            </a:r>
            <a:r>
              <a:rPr lang="en-US" sz="1800" b="0">
                <a:solidFill>
                  <a:schemeClr val="bg2"/>
                </a:solidFill>
                <a:cs typeface="Arial" charset="0"/>
              </a:rPr>
              <a:t>and </a:t>
            </a:r>
            <a:r>
              <a:rPr lang="en-US" sz="1800">
                <a:solidFill>
                  <a:srgbClr val="800000"/>
                </a:solidFill>
                <a:cs typeface="Arial" charset="0"/>
              </a:rPr>
              <a:t>p33cdk2</a:t>
            </a:r>
            <a:r>
              <a:rPr lang="en-US" sz="1800" b="0">
                <a:solidFill>
                  <a:schemeClr val="bg2"/>
                </a:solidFill>
                <a:cs typeface="Arial" charset="0"/>
              </a:rPr>
              <a:t>, and that </a:t>
            </a:r>
            <a:r>
              <a:rPr lang="en-US" sz="1800">
                <a:solidFill>
                  <a:srgbClr val="800000"/>
                </a:solidFill>
                <a:cs typeface="Arial" charset="0"/>
              </a:rPr>
              <a:t>cyclin D1</a:t>
            </a:r>
            <a:r>
              <a:rPr lang="en-US" sz="1800" b="0">
                <a:solidFill>
                  <a:schemeClr val="bg2"/>
                </a:solidFill>
                <a:cs typeface="Arial" charset="0"/>
              </a:rPr>
              <a:t> immune complexes exhibit appreciable histone H1 kinase activity …</a:t>
            </a:r>
          </a:p>
        </p:txBody>
      </p:sp>
      <p:sp>
        <p:nvSpPr>
          <p:cNvPr id="28676" name="Rectangle 3"/>
          <p:cNvSpPr>
            <a:spLocks noChangeArrowheads="1"/>
          </p:cNvSpPr>
          <p:nvPr/>
        </p:nvSpPr>
        <p:spPr bwMode="auto">
          <a:xfrm>
            <a:off x="685800" y="228600"/>
            <a:ext cx="7772400" cy="922338"/>
          </a:xfrm>
          <a:prstGeom prst="rect">
            <a:avLst/>
          </a:prstGeom>
          <a:noFill/>
          <a:ln w="9525">
            <a:noFill/>
            <a:miter lim="800000"/>
            <a:headEnd/>
            <a:tailEnd/>
          </a:ln>
        </p:spPr>
        <p:txBody>
          <a:bodyPr anchor="ctr"/>
          <a:lstStyle/>
          <a:p>
            <a:pPr algn="ctr"/>
            <a:r>
              <a:rPr lang="en-US" sz="3600" b="0">
                <a:solidFill>
                  <a:schemeClr val="tx2"/>
                </a:solidFill>
              </a:rPr>
              <a:t>Medline Corpus:  Relation Extraction</a:t>
            </a:r>
            <a:br>
              <a:rPr lang="en-US" sz="3600" b="0">
                <a:solidFill>
                  <a:schemeClr val="tx2"/>
                </a:solidFill>
              </a:rPr>
            </a:br>
            <a:r>
              <a:rPr lang="en-US" sz="3600" b="0">
                <a:solidFill>
                  <a:schemeClr val="tx2"/>
                </a:solidFill>
              </a:rPr>
              <a:t>Protein Interactions</a:t>
            </a:r>
            <a:endParaRPr lang="en-US" sz="4400" b="0">
              <a:solidFill>
                <a:schemeClr val="tx2"/>
              </a:solidFill>
            </a:endParaRPr>
          </a:p>
        </p:txBody>
      </p:sp>
      <p:grpSp>
        <p:nvGrpSpPr>
          <p:cNvPr id="2" name="Group 4"/>
          <p:cNvGrpSpPr>
            <a:grpSpLocks/>
          </p:cNvGrpSpPr>
          <p:nvPr/>
        </p:nvGrpSpPr>
        <p:grpSpPr bwMode="auto">
          <a:xfrm>
            <a:off x="1447800" y="1752600"/>
            <a:ext cx="5562600" cy="3886200"/>
            <a:chOff x="912" y="1104"/>
            <a:chExt cx="3504" cy="2448"/>
          </a:xfrm>
        </p:grpSpPr>
        <p:sp>
          <p:nvSpPr>
            <p:cNvPr id="28678" name="Line 5"/>
            <p:cNvSpPr>
              <a:spLocks noChangeShapeType="1"/>
            </p:cNvSpPr>
            <p:nvPr/>
          </p:nvSpPr>
          <p:spPr bwMode="auto">
            <a:xfrm flipV="1">
              <a:off x="1776" y="1104"/>
              <a:ext cx="1248" cy="240"/>
            </a:xfrm>
            <a:prstGeom prst="line">
              <a:avLst/>
            </a:prstGeom>
            <a:noFill/>
            <a:ln w="19050">
              <a:solidFill>
                <a:srgbClr val="993300"/>
              </a:solidFill>
              <a:round/>
              <a:headEnd type="diamond" w="med" len="med"/>
              <a:tailEnd type="diamond" w="med" len="med"/>
            </a:ln>
          </p:spPr>
          <p:txBody>
            <a:bodyPr wrap="none" anchor="ctr"/>
            <a:lstStyle/>
            <a:p>
              <a:endParaRPr lang="en-US"/>
            </a:p>
          </p:txBody>
        </p:sp>
        <p:sp>
          <p:nvSpPr>
            <p:cNvPr id="28679" name="Line 6"/>
            <p:cNvSpPr>
              <a:spLocks noChangeShapeType="1"/>
            </p:cNvSpPr>
            <p:nvPr/>
          </p:nvSpPr>
          <p:spPr bwMode="auto">
            <a:xfrm flipH="1">
              <a:off x="1776" y="1104"/>
              <a:ext cx="2208" cy="240"/>
            </a:xfrm>
            <a:prstGeom prst="line">
              <a:avLst/>
            </a:prstGeom>
            <a:noFill/>
            <a:ln w="19050">
              <a:solidFill>
                <a:srgbClr val="993300"/>
              </a:solidFill>
              <a:round/>
              <a:headEnd type="diamond" w="med" len="med"/>
              <a:tailEnd type="diamond" w="med" len="med"/>
            </a:ln>
          </p:spPr>
          <p:txBody>
            <a:bodyPr wrap="none" anchor="ctr"/>
            <a:lstStyle/>
            <a:p>
              <a:endParaRPr lang="en-US"/>
            </a:p>
          </p:txBody>
        </p:sp>
        <p:sp>
          <p:nvSpPr>
            <p:cNvPr id="28680" name="Line 7"/>
            <p:cNvSpPr>
              <a:spLocks noChangeShapeType="1"/>
            </p:cNvSpPr>
            <p:nvPr/>
          </p:nvSpPr>
          <p:spPr bwMode="auto">
            <a:xfrm>
              <a:off x="1632" y="2400"/>
              <a:ext cx="1536" cy="192"/>
            </a:xfrm>
            <a:prstGeom prst="line">
              <a:avLst/>
            </a:prstGeom>
            <a:noFill/>
            <a:ln w="19050">
              <a:solidFill>
                <a:srgbClr val="993300"/>
              </a:solidFill>
              <a:round/>
              <a:headEnd type="diamond" w="med" len="med"/>
              <a:tailEnd type="diamond" w="med" len="med"/>
            </a:ln>
          </p:spPr>
          <p:txBody>
            <a:bodyPr wrap="none" anchor="ctr"/>
            <a:lstStyle/>
            <a:p>
              <a:endParaRPr lang="en-US"/>
            </a:p>
          </p:txBody>
        </p:sp>
        <p:sp>
          <p:nvSpPr>
            <p:cNvPr id="28681" name="Line 8"/>
            <p:cNvSpPr>
              <a:spLocks noChangeShapeType="1"/>
            </p:cNvSpPr>
            <p:nvPr/>
          </p:nvSpPr>
          <p:spPr bwMode="auto">
            <a:xfrm flipV="1">
              <a:off x="2448" y="2880"/>
              <a:ext cx="480" cy="96"/>
            </a:xfrm>
            <a:prstGeom prst="line">
              <a:avLst/>
            </a:prstGeom>
            <a:noFill/>
            <a:ln w="19050">
              <a:solidFill>
                <a:srgbClr val="993300"/>
              </a:solidFill>
              <a:round/>
              <a:headEnd type="diamond" w="med" len="med"/>
              <a:tailEnd type="diamond" w="med" len="med"/>
            </a:ln>
          </p:spPr>
          <p:txBody>
            <a:bodyPr wrap="none" anchor="ctr"/>
            <a:lstStyle/>
            <a:p>
              <a:endParaRPr lang="en-US"/>
            </a:p>
          </p:txBody>
        </p:sp>
        <p:sp>
          <p:nvSpPr>
            <p:cNvPr id="28682" name="Line 9"/>
            <p:cNvSpPr>
              <a:spLocks noChangeShapeType="1"/>
            </p:cNvSpPr>
            <p:nvPr/>
          </p:nvSpPr>
          <p:spPr bwMode="auto">
            <a:xfrm>
              <a:off x="1440" y="2592"/>
              <a:ext cx="1728" cy="0"/>
            </a:xfrm>
            <a:prstGeom prst="line">
              <a:avLst/>
            </a:prstGeom>
            <a:noFill/>
            <a:ln w="19050">
              <a:solidFill>
                <a:srgbClr val="993300"/>
              </a:solidFill>
              <a:round/>
              <a:headEnd type="diamond" w="med" len="med"/>
              <a:tailEnd type="diamond" w="med" len="med"/>
            </a:ln>
          </p:spPr>
          <p:txBody>
            <a:bodyPr wrap="none" anchor="ctr"/>
            <a:lstStyle/>
            <a:p>
              <a:endParaRPr lang="en-US"/>
            </a:p>
          </p:txBody>
        </p:sp>
        <p:sp>
          <p:nvSpPr>
            <p:cNvPr id="28683" name="Line 10"/>
            <p:cNvSpPr>
              <a:spLocks noChangeShapeType="1"/>
            </p:cNvSpPr>
            <p:nvPr/>
          </p:nvSpPr>
          <p:spPr bwMode="auto">
            <a:xfrm flipV="1">
              <a:off x="912" y="3456"/>
              <a:ext cx="1344" cy="96"/>
            </a:xfrm>
            <a:prstGeom prst="line">
              <a:avLst/>
            </a:prstGeom>
            <a:noFill/>
            <a:ln w="19050">
              <a:solidFill>
                <a:srgbClr val="993300"/>
              </a:solidFill>
              <a:round/>
              <a:headEnd type="diamond" w="med" len="med"/>
              <a:tailEnd type="diamond" w="med" len="med"/>
            </a:ln>
          </p:spPr>
          <p:txBody>
            <a:bodyPr wrap="none" anchor="ctr"/>
            <a:lstStyle/>
            <a:p>
              <a:endParaRPr lang="en-US"/>
            </a:p>
          </p:txBody>
        </p:sp>
        <p:sp>
          <p:nvSpPr>
            <p:cNvPr id="28684" name="Line 11"/>
            <p:cNvSpPr>
              <a:spLocks noChangeShapeType="1"/>
            </p:cNvSpPr>
            <p:nvPr/>
          </p:nvSpPr>
          <p:spPr bwMode="auto">
            <a:xfrm>
              <a:off x="3024" y="3456"/>
              <a:ext cx="1392" cy="0"/>
            </a:xfrm>
            <a:prstGeom prst="line">
              <a:avLst/>
            </a:prstGeom>
            <a:noFill/>
            <a:ln w="19050">
              <a:solidFill>
                <a:srgbClr val="993300"/>
              </a:solidFill>
              <a:round/>
              <a:headEnd type="diamond" w="med" len="med"/>
              <a:tailEnd type="diamond" w="med" len="med"/>
            </a:ln>
          </p:spPr>
          <p:txBody>
            <a:bodyPr wrap="none" anchor="ctr"/>
            <a:lstStyle/>
            <a:p>
              <a:endParaRPr lang="en-US"/>
            </a:p>
          </p:txBody>
        </p:sp>
      </p:grpSp>
      <p:sp>
        <p:nvSpPr>
          <p:cNvPr id="13" name="Slide Number Placeholder 12"/>
          <p:cNvSpPr>
            <a:spLocks noGrp="1"/>
          </p:cNvSpPr>
          <p:nvPr>
            <p:ph type="sldNum" sz="quarter" idx="12"/>
          </p:nvPr>
        </p:nvSpPr>
        <p:spPr/>
        <p:txBody>
          <a:bodyPr/>
          <a:lstStyle/>
          <a:p>
            <a:fld id="{6D31F42D-04EE-415E-9743-68804E73A9AA}" type="slidenum">
              <a:rPr lang="en-US" smtClean="0"/>
              <a:pPr/>
              <a:t>23</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Relation Extraction</a:t>
            </a:r>
          </a:p>
        </p:txBody>
      </p:sp>
      <p:sp>
        <p:nvSpPr>
          <p:cNvPr id="22532" name="Rectangle 3"/>
          <p:cNvSpPr>
            <a:spLocks noGrp="1" noChangeArrowheads="1"/>
          </p:cNvSpPr>
          <p:nvPr>
            <p:ph type="body" idx="1"/>
          </p:nvPr>
        </p:nvSpPr>
        <p:spPr/>
        <p:txBody>
          <a:bodyPr/>
          <a:lstStyle/>
          <a:p>
            <a:pPr eaLnBrk="1" hangingPunct="1"/>
            <a:r>
              <a:rPr lang="en-US" dirty="0" smtClean="0"/>
              <a:t>The goal is to identify a set of ordered </a:t>
            </a:r>
            <a:r>
              <a:rPr lang="en-US" dirty="0" err="1" smtClean="0"/>
              <a:t>tuples</a:t>
            </a:r>
            <a:r>
              <a:rPr lang="en-US" dirty="0" smtClean="0"/>
              <a:t> over elements of a domain.</a:t>
            </a:r>
          </a:p>
        </p:txBody>
      </p:sp>
      <p:sp>
        <p:nvSpPr>
          <p:cNvPr id="9" name="Slide Number Placeholder 8"/>
          <p:cNvSpPr>
            <a:spLocks noGrp="1"/>
          </p:cNvSpPr>
          <p:nvPr>
            <p:ph type="sldNum" sz="quarter" idx="12"/>
          </p:nvPr>
        </p:nvSpPr>
        <p:spPr/>
        <p:txBody>
          <a:bodyPr/>
          <a:lstStyle/>
          <a:p>
            <a:fld id="{6D31F42D-04EE-415E-9743-68804E73A9AA}" type="slidenum">
              <a:rPr lang="en-US" smtClean="0"/>
              <a:pPr/>
              <a:t>24</a:t>
            </a:fld>
            <a:endParaRPr lang="en-US"/>
          </a:p>
        </p:txBody>
      </p:sp>
      <p:pic>
        <p:nvPicPr>
          <p:cNvPr id="10" name="fig 22.11.jpg" descr="fig 22"/>
          <p:cNvPicPr>
            <a:picLocks noChangeAspect="1" noChangeArrowheads="1"/>
          </p:cNvPicPr>
          <p:nvPr/>
        </p:nvPicPr>
        <p:blipFill>
          <a:blip r:embed="rId3" cstate="print"/>
          <a:srcRect/>
          <a:stretch>
            <a:fillRect/>
          </a:stretch>
        </p:blipFill>
        <p:spPr bwMode="auto">
          <a:xfrm>
            <a:off x="533400" y="2819400"/>
            <a:ext cx="7850120" cy="3048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for Relation Extraction</a:t>
            </a:r>
            <a:endParaRPr lang="en-US" dirty="0"/>
          </a:p>
        </p:txBody>
      </p:sp>
      <p:sp>
        <p:nvSpPr>
          <p:cNvPr id="3" name="Content Placeholder 2"/>
          <p:cNvSpPr>
            <a:spLocks noGrp="1"/>
          </p:cNvSpPr>
          <p:nvPr>
            <p:ph idx="1"/>
          </p:nvPr>
        </p:nvSpPr>
        <p:spPr/>
        <p:txBody>
          <a:bodyPr/>
          <a:lstStyle/>
          <a:p>
            <a:endParaRPr lang="en-US" dirty="0"/>
          </a:p>
        </p:txBody>
      </p:sp>
      <p:pic>
        <p:nvPicPr>
          <p:cNvPr id="4" name="fig 22.13.jpg" descr="fig 22"/>
          <p:cNvPicPr>
            <a:picLocks noChangeAspect="1" noChangeArrowheads="1"/>
          </p:cNvPicPr>
          <p:nvPr/>
        </p:nvPicPr>
        <p:blipFill>
          <a:blip r:embed="rId2" cstate="print"/>
          <a:srcRect/>
          <a:stretch>
            <a:fillRect/>
          </a:stretch>
        </p:blipFill>
        <p:spPr bwMode="auto">
          <a:xfrm>
            <a:off x="381000" y="2286000"/>
            <a:ext cx="8610600" cy="224631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D31F42D-04EE-415E-9743-68804E73A9AA}"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a:t>
            </a:r>
            <a:r>
              <a:rPr lang="en-US" dirty="0" smtClean="0"/>
              <a:t>Learning for Relation Extraction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Features commonly used include:</a:t>
            </a:r>
          </a:p>
          <a:p>
            <a:pPr lvl="1"/>
            <a:r>
              <a:rPr lang="en-US" dirty="0" smtClean="0"/>
              <a:t>NE types</a:t>
            </a:r>
          </a:p>
          <a:p>
            <a:pPr lvl="1"/>
            <a:r>
              <a:rPr lang="en-US" dirty="0" smtClean="0"/>
              <a:t>Bag of words for each argument</a:t>
            </a:r>
          </a:p>
          <a:p>
            <a:pPr lvl="1"/>
            <a:r>
              <a:rPr lang="en-US" dirty="0" smtClean="0"/>
              <a:t>Headwords of the arguments</a:t>
            </a:r>
          </a:p>
          <a:p>
            <a:pPr lvl="1"/>
            <a:r>
              <a:rPr lang="en-US" dirty="0" smtClean="0"/>
              <a:t>Bag of words and bigrams between entities</a:t>
            </a:r>
          </a:p>
          <a:p>
            <a:pPr lvl="2"/>
            <a:r>
              <a:rPr lang="en-US" dirty="0" smtClean="0"/>
              <a:t>Stemmed versions </a:t>
            </a:r>
          </a:p>
          <a:p>
            <a:pPr lvl="1"/>
            <a:r>
              <a:rPr lang="en-US" dirty="0" smtClean="0"/>
              <a:t>Words and stems in the immediate context</a:t>
            </a:r>
          </a:p>
          <a:p>
            <a:pPr lvl="1"/>
            <a:r>
              <a:rPr lang="en-US" dirty="0" smtClean="0"/>
              <a:t>Presence of particular constructions</a:t>
            </a:r>
          </a:p>
          <a:p>
            <a:pPr lvl="1"/>
            <a:r>
              <a:rPr lang="en-US" dirty="0" smtClean="0"/>
              <a:t>Chunk based-phrase paths</a:t>
            </a:r>
          </a:p>
          <a:p>
            <a:pPr lvl="1"/>
            <a:r>
              <a:rPr lang="en-US" dirty="0" smtClean="0"/>
              <a:t>Constituent-tree paths </a:t>
            </a:r>
          </a:p>
          <a:p>
            <a:pPr lvl="1"/>
            <a:endParaRPr lang="en-US" dirty="0"/>
          </a:p>
        </p:txBody>
      </p:sp>
      <p:sp>
        <p:nvSpPr>
          <p:cNvPr id="5" name="Slide Number Placeholder 4"/>
          <p:cNvSpPr>
            <a:spLocks noGrp="1"/>
          </p:cNvSpPr>
          <p:nvPr>
            <p:ph type="sldNum" sz="quarter" idx="12"/>
          </p:nvPr>
        </p:nvSpPr>
        <p:spPr/>
        <p:txBody>
          <a:bodyPr/>
          <a:lstStyle/>
          <a:p>
            <a:fld id="{6D31F42D-04EE-415E-9743-68804E73A9AA}" type="slidenum">
              <a:rPr lang="en-US" smtClean="0"/>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for Relation Extraction</a:t>
            </a:r>
            <a:endParaRPr lang="en-US" dirty="0"/>
          </a:p>
        </p:txBody>
      </p:sp>
      <p:pic>
        <p:nvPicPr>
          <p:cNvPr id="4" name="fig 22.15.jpg" descr="fig 22"/>
          <p:cNvPicPr>
            <a:picLocks noGrp="1" noChangeAspect="1" noChangeArrowheads="1"/>
          </p:cNvPicPr>
          <p:nvPr>
            <p:ph idx="1"/>
          </p:nvPr>
        </p:nvPicPr>
        <p:blipFill>
          <a:blip r:embed="rId2" cstate="print"/>
          <a:srcRect/>
          <a:stretch>
            <a:fillRect/>
          </a:stretch>
        </p:blipFill>
        <p:spPr bwMode="auto">
          <a:xfrm>
            <a:off x="457200" y="1942726"/>
            <a:ext cx="8229600" cy="384091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D31F42D-04EE-415E-9743-68804E73A9AA}"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Syntactic Features for Supervised Learning for Relation Extraction</a:t>
            </a:r>
            <a:endParaRPr lang="en-US" dirty="0"/>
          </a:p>
        </p:txBody>
      </p:sp>
      <p:sp>
        <p:nvSpPr>
          <p:cNvPr id="5" name="Slide Number Placeholder 4"/>
          <p:cNvSpPr>
            <a:spLocks noGrp="1"/>
          </p:cNvSpPr>
          <p:nvPr>
            <p:ph type="sldNum" sz="quarter" idx="12"/>
          </p:nvPr>
        </p:nvSpPr>
        <p:spPr/>
        <p:txBody>
          <a:bodyPr/>
          <a:lstStyle/>
          <a:p>
            <a:fld id="{6D31F42D-04EE-415E-9743-68804E73A9AA}" type="slidenum">
              <a:rPr lang="en-US" smtClean="0"/>
              <a:pPr/>
              <a:t>28</a:t>
            </a:fld>
            <a:endParaRPr lang="en-US" dirty="0"/>
          </a:p>
        </p:txBody>
      </p:sp>
      <p:pic>
        <p:nvPicPr>
          <p:cNvPr id="6" name="fig 22.14.jpg" descr="fig 22"/>
          <p:cNvPicPr>
            <a:picLocks noChangeAspect="1" noChangeArrowheads="1"/>
          </p:cNvPicPr>
          <p:nvPr/>
        </p:nvPicPr>
        <p:blipFill>
          <a:blip r:embed="rId2" cstate="print"/>
          <a:srcRect/>
          <a:stretch>
            <a:fillRect/>
          </a:stretch>
        </p:blipFill>
        <p:spPr bwMode="auto">
          <a:xfrm>
            <a:off x="228600" y="1676400"/>
            <a:ext cx="8610600" cy="3722687"/>
          </a:xfrm>
          <a:prstGeom prst="rect">
            <a:avLst/>
          </a:prstGeom>
          <a:noFill/>
          <a:ln w="9525">
            <a:noFill/>
            <a:miter lim="800000"/>
            <a:headEnd/>
            <a:tailEnd/>
          </a:ln>
          <a:effectLst/>
        </p:spPr>
      </p:pic>
      <p:sp>
        <p:nvSpPr>
          <p:cNvPr id="7" name="TextBox 6"/>
          <p:cNvSpPr txBox="1"/>
          <p:nvPr/>
        </p:nvSpPr>
        <p:spPr>
          <a:xfrm>
            <a:off x="2286000" y="5486400"/>
            <a:ext cx="5791200" cy="369332"/>
          </a:xfrm>
          <a:prstGeom prst="rect">
            <a:avLst/>
          </a:prstGeom>
          <a:noFill/>
        </p:spPr>
        <p:txBody>
          <a:bodyPr wrap="square" rtlCol="0">
            <a:spAutoFit/>
          </a:bodyPr>
          <a:lstStyle/>
          <a:p>
            <a:r>
              <a:rPr lang="en-US" dirty="0" smtClean="0"/>
              <a:t>Example of an appositive construction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Lightly Supervised Relation Extraction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can use regular expressions to mine the web for relations:</a:t>
            </a:r>
          </a:p>
          <a:p>
            <a:pPr lvl="1"/>
            <a:r>
              <a:rPr lang="en-US" dirty="0" smtClean="0"/>
              <a:t> * </a:t>
            </a:r>
            <a:r>
              <a:rPr lang="en-US" i="1" dirty="0" smtClean="0"/>
              <a:t>is the Capital of </a:t>
            </a:r>
            <a:r>
              <a:rPr lang="en-US" dirty="0" smtClean="0"/>
              <a:t>*</a:t>
            </a:r>
          </a:p>
          <a:p>
            <a:r>
              <a:rPr lang="en-US" dirty="0" smtClean="0"/>
              <a:t>Will return the following examples:</a:t>
            </a:r>
          </a:p>
          <a:p>
            <a:pPr lvl="1"/>
            <a:r>
              <a:rPr lang="en-US" dirty="0" smtClean="0"/>
              <a:t>Cairo </a:t>
            </a:r>
            <a:r>
              <a:rPr lang="en-US" i="1" dirty="0" smtClean="0"/>
              <a:t>is the Capital of </a:t>
            </a:r>
            <a:r>
              <a:rPr lang="en-US" dirty="0" smtClean="0"/>
              <a:t>Egypt</a:t>
            </a:r>
          </a:p>
          <a:p>
            <a:pPr lvl="1"/>
            <a:r>
              <a:rPr lang="en-US" dirty="0" smtClean="0"/>
              <a:t>Madrid </a:t>
            </a:r>
            <a:r>
              <a:rPr lang="en-US" i="1" dirty="0" smtClean="0"/>
              <a:t>is the Capital of</a:t>
            </a:r>
            <a:r>
              <a:rPr lang="en-US" dirty="0" smtClean="0"/>
              <a:t> Spain</a:t>
            </a:r>
          </a:p>
          <a:p>
            <a:r>
              <a:rPr lang="en-US" dirty="0" smtClean="0"/>
              <a:t>But also:</a:t>
            </a:r>
          </a:p>
          <a:p>
            <a:pPr lvl="1"/>
            <a:r>
              <a:rPr lang="en-US" dirty="0" smtClean="0"/>
              <a:t>New York City </a:t>
            </a:r>
            <a:r>
              <a:rPr lang="en-US" i="1" dirty="0" smtClean="0"/>
              <a:t>is the Capital of </a:t>
            </a:r>
            <a:r>
              <a:rPr lang="en-US" dirty="0" smtClean="0"/>
              <a:t>the World</a:t>
            </a:r>
          </a:p>
          <a:p>
            <a:pPr lvl="1"/>
            <a:r>
              <a:rPr lang="en-US" dirty="0" smtClean="0"/>
              <a:t>Harlem </a:t>
            </a:r>
            <a:r>
              <a:rPr lang="en-US" i="1" dirty="0" smtClean="0"/>
              <a:t>is the Capital of</a:t>
            </a:r>
            <a:r>
              <a:rPr lang="en-US" dirty="0" smtClean="0"/>
              <a:t> every Ghetto in Town</a:t>
            </a:r>
          </a:p>
          <a:p>
            <a:r>
              <a:rPr lang="en-US" dirty="0" smtClean="0"/>
              <a:t>Are we missing something?</a:t>
            </a:r>
            <a:endParaRPr lang="en-US" dirty="0"/>
          </a:p>
        </p:txBody>
      </p:sp>
      <p:sp>
        <p:nvSpPr>
          <p:cNvPr id="5" name="Slide Number Placeholder 4"/>
          <p:cNvSpPr>
            <a:spLocks noGrp="1"/>
          </p:cNvSpPr>
          <p:nvPr>
            <p:ph type="sldNum" sz="quarter" idx="12"/>
          </p:nvPr>
        </p:nvSpPr>
        <p:spPr/>
        <p:txBody>
          <a:bodyPr/>
          <a:lstStyle/>
          <a:p>
            <a:fld id="{6D31F42D-04EE-415E-9743-68804E73A9AA}" type="slidenum">
              <a:rPr lang="en-US" smtClean="0"/>
              <a:pPr/>
              <a:t>29</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Information Extraction  (IE)</a:t>
            </a:r>
          </a:p>
        </p:txBody>
      </p:sp>
      <p:sp>
        <p:nvSpPr>
          <p:cNvPr id="16388" name="Rectangle 3"/>
          <p:cNvSpPr>
            <a:spLocks noGrp="1" noChangeArrowheads="1"/>
          </p:cNvSpPr>
          <p:nvPr>
            <p:ph type="body" idx="1"/>
          </p:nvPr>
        </p:nvSpPr>
        <p:spPr>
          <a:xfrm>
            <a:off x="685800" y="1371600"/>
            <a:ext cx="8001000" cy="4687888"/>
          </a:xfrm>
        </p:spPr>
        <p:txBody>
          <a:bodyPr>
            <a:normAutofit fontScale="92500"/>
          </a:bodyPr>
          <a:lstStyle/>
          <a:p>
            <a:pPr eaLnBrk="1" hangingPunct="1">
              <a:lnSpc>
                <a:spcPct val="90000"/>
              </a:lnSpc>
            </a:pPr>
            <a:r>
              <a:rPr lang="en-US" sz="2800" dirty="0" smtClean="0"/>
              <a:t>Identify specific pieces of information (data) in an unstructured or semi-structured textual document or speech transcription.</a:t>
            </a:r>
          </a:p>
          <a:p>
            <a:pPr eaLnBrk="1" hangingPunct="1">
              <a:lnSpc>
                <a:spcPct val="90000"/>
              </a:lnSpc>
            </a:pPr>
            <a:r>
              <a:rPr lang="en-US" sz="2800" dirty="0" smtClean="0"/>
              <a:t>Transform unstructured information in a corpus of documents or web pages into a structured database.</a:t>
            </a:r>
          </a:p>
          <a:p>
            <a:pPr eaLnBrk="1" hangingPunct="1">
              <a:lnSpc>
                <a:spcPct val="90000"/>
              </a:lnSpc>
            </a:pPr>
            <a:r>
              <a:rPr lang="en-US" sz="2800" dirty="0" smtClean="0"/>
              <a:t>Applied to different types of text:</a:t>
            </a:r>
          </a:p>
          <a:p>
            <a:pPr lvl="1" eaLnBrk="1" hangingPunct="1">
              <a:lnSpc>
                <a:spcPct val="90000"/>
              </a:lnSpc>
            </a:pPr>
            <a:r>
              <a:rPr lang="en-US" sz="2400" dirty="0" smtClean="0"/>
              <a:t>Newspaper articles</a:t>
            </a:r>
          </a:p>
          <a:p>
            <a:pPr lvl="1" eaLnBrk="1" hangingPunct="1">
              <a:lnSpc>
                <a:spcPct val="90000"/>
              </a:lnSpc>
            </a:pPr>
            <a:r>
              <a:rPr lang="en-US" sz="2400" dirty="0" smtClean="0"/>
              <a:t>Web pages</a:t>
            </a:r>
          </a:p>
          <a:p>
            <a:pPr lvl="1" eaLnBrk="1" hangingPunct="1">
              <a:lnSpc>
                <a:spcPct val="90000"/>
              </a:lnSpc>
            </a:pPr>
            <a:r>
              <a:rPr lang="en-US" sz="2400" dirty="0" smtClean="0"/>
              <a:t>Scientific articles</a:t>
            </a:r>
          </a:p>
          <a:p>
            <a:pPr lvl="1" eaLnBrk="1" hangingPunct="1">
              <a:lnSpc>
                <a:spcPct val="90000"/>
              </a:lnSpc>
            </a:pPr>
            <a:r>
              <a:rPr lang="en-US" sz="2400" dirty="0" smtClean="0"/>
              <a:t>Newsgroup messages</a:t>
            </a:r>
          </a:p>
          <a:p>
            <a:pPr lvl="1" eaLnBrk="1" hangingPunct="1">
              <a:lnSpc>
                <a:spcPct val="90000"/>
              </a:lnSpc>
            </a:pPr>
            <a:r>
              <a:rPr lang="en-US" sz="2400" dirty="0" smtClean="0"/>
              <a:t>Classified ads</a:t>
            </a:r>
          </a:p>
          <a:p>
            <a:pPr lvl="1" eaLnBrk="1" hangingPunct="1">
              <a:lnSpc>
                <a:spcPct val="90000"/>
              </a:lnSpc>
            </a:pPr>
            <a:r>
              <a:rPr lang="en-US" sz="2400" dirty="0" smtClean="0"/>
              <a:t>Medical notes</a:t>
            </a:r>
          </a:p>
        </p:txBody>
      </p:sp>
      <p:sp>
        <p:nvSpPr>
          <p:cNvPr id="5" name="Slide Number Placeholder 4"/>
          <p:cNvSpPr>
            <a:spLocks noGrp="1"/>
          </p:cNvSpPr>
          <p:nvPr>
            <p:ph type="sldNum" sz="quarter" idx="12"/>
          </p:nvPr>
        </p:nvSpPr>
        <p:spPr/>
        <p:txBody>
          <a:bodyPr/>
          <a:lstStyle/>
          <a:p>
            <a:fld id="{6D31F42D-04EE-415E-9743-68804E73A9AA}"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Lightly Supervised Relation Extraction</a:t>
            </a:r>
            <a:endParaRPr lang="en-US" dirty="0"/>
          </a:p>
        </p:txBody>
      </p:sp>
      <p:pic>
        <p:nvPicPr>
          <p:cNvPr id="4" name="fig 22.16.jpg" descr="fig 22"/>
          <p:cNvPicPr>
            <a:picLocks noGrp="1" noChangeAspect="1" noChangeArrowheads="1"/>
          </p:cNvPicPr>
          <p:nvPr>
            <p:ph idx="1"/>
          </p:nvPr>
        </p:nvPicPr>
        <p:blipFill>
          <a:blip r:embed="rId2" cstate="print"/>
          <a:srcRect/>
          <a:stretch>
            <a:fillRect/>
          </a:stretch>
        </p:blipFill>
        <p:spPr bwMode="auto">
          <a:xfrm>
            <a:off x="2514600" y="1600200"/>
            <a:ext cx="5636105" cy="452596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D31F42D-04EE-415E-9743-68804E73A9AA}" type="slidenum">
              <a:rPr lang="en-US" smtClean="0"/>
              <a:pPr/>
              <a:t>30</a:t>
            </a:fld>
            <a:endParaRPr lang="en-US" dirty="0"/>
          </a:p>
        </p:txBody>
      </p:sp>
      <p:sp>
        <p:nvSpPr>
          <p:cNvPr id="6" name="TextBox 5"/>
          <p:cNvSpPr txBox="1"/>
          <p:nvPr/>
        </p:nvSpPr>
        <p:spPr>
          <a:xfrm>
            <a:off x="0" y="5562600"/>
            <a:ext cx="2514600" cy="338554"/>
          </a:xfrm>
          <a:prstGeom prst="rect">
            <a:avLst/>
          </a:prstGeom>
          <a:noFill/>
        </p:spPr>
        <p:txBody>
          <a:bodyPr wrap="square" rtlCol="0">
            <a:spAutoFit/>
          </a:bodyPr>
          <a:lstStyle/>
          <a:p>
            <a:r>
              <a:rPr lang="en-US" sz="1600" dirty="0" smtClean="0"/>
              <a:t>Cairo, Capital, Egypt</a:t>
            </a:r>
            <a:endParaRPr lang="en-US" sz="1600" dirty="0"/>
          </a:p>
        </p:txBody>
      </p:sp>
      <p:sp>
        <p:nvSpPr>
          <p:cNvPr id="7" name="TextBox 6"/>
          <p:cNvSpPr txBox="1"/>
          <p:nvPr/>
        </p:nvSpPr>
        <p:spPr>
          <a:xfrm>
            <a:off x="152400" y="1828800"/>
            <a:ext cx="2438400" cy="1077218"/>
          </a:xfrm>
          <a:prstGeom prst="rect">
            <a:avLst/>
          </a:prstGeom>
          <a:noFill/>
        </p:spPr>
        <p:txBody>
          <a:bodyPr wrap="square" rtlCol="0">
            <a:spAutoFit/>
          </a:bodyPr>
          <a:lstStyle/>
          <a:p>
            <a:r>
              <a:rPr lang="en-US" sz="1600" dirty="0" smtClean="0"/>
              <a:t>-Cairo is Egypt’s Capital</a:t>
            </a:r>
          </a:p>
          <a:p>
            <a:r>
              <a:rPr lang="en-US" sz="1600" dirty="0" smtClean="0"/>
              <a:t>-Cairo the Capital of Egypt</a:t>
            </a:r>
          </a:p>
          <a:p>
            <a:r>
              <a:rPr lang="en-US" sz="1600" dirty="0" smtClean="0"/>
              <a:t>-Cairo,  Egypt’s Capital City</a:t>
            </a:r>
          </a:p>
          <a:p>
            <a:endParaRPr lang="en-US" sz="1600" dirty="0"/>
          </a:p>
        </p:txBody>
      </p:sp>
      <p:sp>
        <p:nvSpPr>
          <p:cNvPr id="8" name="TextBox 7"/>
          <p:cNvSpPr txBox="1"/>
          <p:nvPr/>
        </p:nvSpPr>
        <p:spPr>
          <a:xfrm>
            <a:off x="4572000" y="1371600"/>
            <a:ext cx="2438400" cy="1077218"/>
          </a:xfrm>
          <a:prstGeom prst="rect">
            <a:avLst/>
          </a:prstGeom>
          <a:noFill/>
        </p:spPr>
        <p:txBody>
          <a:bodyPr wrap="square" rtlCol="0">
            <a:spAutoFit/>
          </a:bodyPr>
          <a:lstStyle/>
          <a:p>
            <a:r>
              <a:rPr lang="en-US" sz="1600" dirty="0" smtClean="0"/>
              <a:t>-[LOC] is [LOC]’s Capital</a:t>
            </a:r>
          </a:p>
          <a:p>
            <a:r>
              <a:rPr lang="en-US" sz="1600" dirty="0" smtClean="0"/>
              <a:t>-[LOC] the Capital of [LOC]</a:t>
            </a:r>
          </a:p>
          <a:p>
            <a:r>
              <a:rPr lang="en-US" sz="1600" dirty="0" smtClean="0"/>
              <a:t>-[LOC],  [LOC]’s Capital City</a:t>
            </a:r>
          </a:p>
          <a:p>
            <a:endParaRPr 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Lightly Supervised Relation Extraction</a:t>
            </a:r>
            <a:endParaRPr lang="en-US" dirty="0"/>
          </a:p>
        </p:txBody>
      </p:sp>
      <p:sp>
        <p:nvSpPr>
          <p:cNvPr id="3" name="Content Placeholder 2"/>
          <p:cNvSpPr>
            <a:spLocks noGrp="1"/>
          </p:cNvSpPr>
          <p:nvPr>
            <p:ph idx="1"/>
          </p:nvPr>
        </p:nvSpPr>
        <p:spPr/>
        <p:txBody>
          <a:bodyPr/>
          <a:lstStyle/>
          <a:p>
            <a:pPr>
              <a:buNone/>
            </a:pPr>
            <a:r>
              <a:rPr lang="en-US" dirty="0" smtClean="0"/>
              <a:t>We need to address the following problems:</a:t>
            </a:r>
          </a:p>
          <a:p>
            <a:r>
              <a:rPr lang="en-US" dirty="0" smtClean="0"/>
              <a:t>Representation of the search patterns</a:t>
            </a:r>
          </a:p>
          <a:p>
            <a:r>
              <a:rPr lang="en-US" dirty="0" smtClean="0"/>
              <a:t>Assessing accuracy and coverage of discovered patterns</a:t>
            </a:r>
          </a:p>
          <a:p>
            <a:pPr lvl="1"/>
            <a:r>
              <a:rPr lang="en-US" dirty="0" smtClean="0"/>
              <a:t>(</a:t>
            </a:r>
            <a:r>
              <a:rPr lang="en-US" dirty="0" err="1" smtClean="0"/>
              <a:t>Riloff</a:t>
            </a:r>
            <a:r>
              <a:rPr lang="en-US" dirty="0" smtClean="0"/>
              <a:t> and Jones, 1999)</a:t>
            </a:r>
          </a:p>
          <a:p>
            <a:r>
              <a:rPr lang="en-US" dirty="0" smtClean="0"/>
              <a:t>Assessing reliability of discovered </a:t>
            </a:r>
            <a:r>
              <a:rPr lang="en-US" dirty="0" err="1" smtClean="0"/>
              <a:t>tuples</a:t>
            </a:r>
            <a:endParaRPr lang="en-US" dirty="0"/>
          </a:p>
        </p:txBody>
      </p:sp>
      <p:sp>
        <p:nvSpPr>
          <p:cNvPr id="4" name="Slide Number Placeholder 3"/>
          <p:cNvSpPr>
            <a:spLocks noGrp="1"/>
          </p:cNvSpPr>
          <p:nvPr>
            <p:ph type="sldNum" sz="quarter" idx="12"/>
          </p:nvPr>
        </p:nvSpPr>
        <p:spPr/>
        <p:txBody>
          <a:bodyPr/>
          <a:lstStyle/>
          <a:p>
            <a:fld id="{6D31F42D-04EE-415E-9743-68804E73A9AA}" type="slidenum">
              <a:rPr lang="en-US" smtClean="0"/>
              <a:pPr/>
              <a:t>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of Relation Extraction Systems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Can focus on:</a:t>
            </a:r>
          </a:p>
          <a:p>
            <a:pPr marL="514350" indent="-514350">
              <a:buFont typeface="+mj-lt"/>
              <a:buAutoNum type="arabicPeriod"/>
            </a:pPr>
            <a:r>
              <a:rPr lang="en-US" dirty="0" smtClean="0"/>
              <a:t>Measuring relation extraction (can use labeled or unlabeled recall, precision and f-measure)</a:t>
            </a:r>
          </a:p>
          <a:p>
            <a:pPr marL="514350" indent="-514350">
              <a:buFont typeface="+mj-lt"/>
              <a:buAutoNum type="arabicPeriod"/>
            </a:pPr>
            <a:r>
              <a:rPr lang="en-US" dirty="0" smtClean="0"/>
              <a:t>Measuring how much the system can discover (humans analyze the output of the system and compute accuracy, no recall)</a:t>
            </a:r>
          </a:p>
          <a:p>
            <a:pPr marL="514350" indent="-514350">
              <a:buFont typeface="+mj-lt"/>
              <a:buAutoNum type="arabicPeriod"/>
            </a:pPr>
            <a:r>
              <a:rPr lang="en-US" dirty="0" smtClean="0"/>
              <a:t>Use external sources such as gazetteers to measure recall</a:t>
            </a:r>
            <a:endParaRPr lang="en-US" dirty="0"/>
          </a:p>
        </p:txBody>
      </p:sp>
      <p:sp>
        <p:nvSpPr>
          <p:cNvPr id="4" name="Slide Number Placeholder 3"/>
          <p:cNvSpPr>
            <a:spLocks noGrp="1"/>
          </p:cNvSpPr>
          <p:nvPr>
            <p:ph type="sldNum" sz="quarter" idx="12"/>
          </p:nvPr>
        </p:nvSpPr>
        <p:spPr/>
        <p:txBody>
          <a:bodyPr/>
          <a:lstStyle/>
          <a:p>
            <a:fld id="{6D31F42D-04EE-415E-9743-68804E73A9AA}"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Temporal Expression Recognition</a:t>
            </a:r>
            <a:endParaRPr lang="en-US" dirty="0"/>
          </a:p>
        </p:txBody>
      </p:sp>
      <p:sp>
        <p:nvSpPr>
          <p:cNvPr id="3" name="Slide Number Placeholder 2"/>
          <p:cNvSpPr>
            <a:spLocks noGrp="1"/>
          </p:cNvSpPr>
          <p:nvPr>
            <p:ph type="sldNum" sz="quarter" idx="12"/>
          </p:nvPr>
        </p:nvSpPr>
        <p:spPr/>
        <p:txBody>
          <a:bodyPr/>
          <a:lstStyle/>
          <a:p>
            <a:fld id="{6D31F42D-04EE-415E-9743-68804E73A9AA}"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Expression Recognition</a:t>
            </a:r>
            <a:endParaRPr lang="en-US" dirty="0"/>
          </a:p>
        </p:txBody>
      </p:sp>
      <p:sp>
        <p:nvSpPr>
          <p:cNvPr id="3" name="Content Placeholder 2"/>
          <p:cNvSpPr>
            <a:spLocks noGrp="1"/>
          </p:cNvSpPr>
          <p:nvPr>
            <p:ph idx="1"/>
          </p:nvPr>
        </p:nvSpPr>
        <p:spPr/>
        <p:txBody>
          <a:bodyPr/>
          <a:lstStyle/>
          <a:p>
            <a:pPr>
              <a:buNone/>
            </a:pPr>
            <a:r>
              <a:rPr lang="en-US" dirty="0" smtClean="0"/>
              <a:t>Types of temporal expressions</a:t>
            </a:r>
            <a:endParaRPr lang="en-US" dirty="0"/>
          </a:p>
        </p:txBody>
      </p:sp>
      <p:pic>
        <p:nvPicPr>
          <p:cNvPr id="4" name="fig 22.17.jpg" descr="fig 22"/>
          <p:cNvPicPr>
            <a:picLocks noChangeAspect="1" noChangeArrowheads="1"/>
          </p:cNvPicPr>
          <p:nvPr/>
        </p:nvPicPr>
        <p:blipFill>
          <a:blip r:embed="rId2" cstate="print"/>
          <a:srcRect/>
          <a:stretch>
            <a:fillRect/>
          </a:stretch>
        </p:blipFill>
        <p:spPr bwMode="auto">
          <a:xfrm>
            <a:off x="228600" y="2659063"/>
            <a:ext cx="8610600" cy="15398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D31F42D-04EE-415E-9743-68804E73A9AA}"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Expression Recognition</a:t>
            </a:r>
            <a:endParaRPr lang="en-US" dirty="0"/>
          </a:p>
        </p:txBody>
      </p:sp>
      <p:sp>
        <p:nvSpPr>
          <p:cNvPr id="3" name="Content Placeholder 2"/>
          <p:cNvSpPr>
            <a:spLocks noGrp="1"/>
          </p:cNvSpPr>
          <p:nvPr>
            <p:ph idx="1"/>
          </p:nvPr>
        </p:nvSpPr>
        <p:spPr/>
        <p:txBody>
          <a:bodyPr/>
          <a:lstStyle/>
          <a:p>
            <a:pPr>
              <a:buNone/>
            </a:pPr>
            <a:r>
              <a:rPr lang="en-US" dirty="0" smtClean="0"/>
              <a:t>Examples of lexical triggers</a:t>
            </a:r>
            <a:endParaRPr lang="en-US" dirty="0"/>
          </a:p>
        </p:txBody>
      </p:sp>
      <p:pic>
        <p:nvPicPr>
          <p:cNvPr id="5" name="fig 22.18.jpg" descr="fig 22"/>
          <p:cNvPicPr>
            <a:picLocks noChangeAspect="1" noChangeArrowheads="1"/>
          </p:cNvPicPr>
          <p:nvPr/>
        </p:nvPicPr>
        <p:blipFill>
          <a:blip r:embed="rId2" cstate="print"/>
          <a:srcRect/>
          <a:stretch>
            <a:fillRect/>
          </a:stretch>
        </p:blipFill>
        <p:spPr bwMode="auto">
          <a:xfrm>
            <a:off x="228600" y="2652713"/>
            <a:ext cx="8610600" cy="155098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D31F42D-04EE-415E-9743-68804E73A9AA}"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Expression Recognition</a:t>
            </a:r>
            <a:endParaRPr lang="en-US" dirty="0"/>
          </a:p>
        </p:txBody>
      </p:sp>
      <p:sp>
        <p:nvSpPr>
          <p:cNvPr id="3" name="Content Placeholder 2"/>
          <p:cNvSpPr>
            <a:spLocks noGrp="1"/>
          </p:cNvSpPr>
          <p:nvPr>
            <p:ph idx="1"/>
          </p:nvPr>
        </p:nvSpPr>
        <p:spPr/>
        <p:txBody>
          <a:bodyPr/>
          <a:lstStyle/>
          <a:p>
            <a:pPr>
              <a:buNone/>
            </a:pPr>
            <a:r>
              <a:rPr lang="en-US" dirty="0" smtClean="0"/>
              <a:t>Annotation scheme</a:t>
            </a:r>
            <a:endParaRPr lang="en-US" sz="2800" dirty="0" smtClean="0">
              <a:latin typeface="Times New Roman" pitchFamily="18" charset="0"/>
              <a:cs typeface="Times New Roman" pitchFamily="18" charset="0"/>
            </a:endParaRPr>
          </a:p>
          <a:p>
            <a:pPr indent="176213">
              <a:buNone/>
            </a:pPr>
            <a:r>
              <a:rPr lang="en-US" sz="2400" dirty="0" smtClean="0">
                <a:latin typeface="Times New Roman" pitchFamily="18" charset="0"/>
                <a:cs typeface="Times New Roman" pitchFamily="18" charset="0"/>
              </a:rPr>
              <a:t>A fare increase initiated </a:t>
            </a:r>
            <a:r>
              <a:rPr lang="en-US" sz="2400" dirty="0" smtClean="0">
                <a:solidFill>
                  <a:srgbClr val="C00000"/>
                </a:solidFill>
                <a:latin typeface="Times New Roman" pitchFamily="18" charset="0"/>
                <a:cs typeface="Times New Roman" pitchFamily="18" charset="0"/>
              </a:rPr>
              <a:t>&lt;TIMEX3&gt;</a:t>
            </a:r>
            <a:r>
              <a:rPr lang="en-US" sz="2400" dirty="0" smtClean="0">
                <a:latin typeface="Times New Roman" pitchFamily="18" charset="0"/>
                <a:cs typeface="Times New Roman" pitchFamily="18" charset="0"/>
              </a:rPr>
              <a:t>last week </a:t>
            </a:r>
            <a:r>
              <a:rPr lang="en-US" sz="2400" dirty="0" smtClean="0">
                <a:solidFill>
                  <a:srgbClr val="C00000"/>
                </a:solidFill>
                <a:latin typeface="Times New Roman" pitchFamily="18" charset="0"/>
                <a:cs typeface="Times New Roman" pitchFamily="18" charset="0"/>
              </a:rPr>
              <a:t>&lt;/TIMEX3&gt; </a:t>
            </a:r>
            <a:r>
              <a:rPr lang="en-US" sz="2400" dirty="0" smtClean="0">
                <a:latin typeface="Times New Roman" pitchFamily="18" charset="0"/>
                <a:cs typeface="Times New Roman" pitchFamily="18" charset="0"/>
              </a:rPr>
              <a:t>by UAL Corp’s United Airlines was matched by competitors over </a:t>
            </a:r>
            <a:r>
              <a:rPr lang="en-US" sz="2400" dirty="0" smtClean="0">
                <a:solidFill>
                  <a:srgbClr val="C00000"/>
                </a:solidFill>
                <a:latin typeface="Times New Roman" pitchFamily="18" charset="0"/>
                <a:cs typeface="Times New Roman" pitchFamily="18" charset="0"/>
              </a:rPr>
              <a:t>&lt;TIMEX3&gt;</a:t>
            </a:r>
            <a:r>
              <a:rPr lang="en-US" sz="2400" dirty="0" smtClean="0">
                <a:latin typeface="Times New Roman" pitchFamily="18" charset="0"/>
                <a:cs typeface="Times New Roman" pitchFamily="18" charset="0"/>
              </a:rPr>
              <a:t>the weekend </a:t>
            </a:r>
            <a:r>
              <a:rPr lang="en-US" sz="2400" dirty="0" smtClean="0">
                <a:solidFill>
                  <a:srgbClr val="C00000"/>
                </a:solidFill>
                <a:latin typeface="Times New Roman" pitchFamily="18" charset="0"/>
                <a:cs typeface="Times New Roman" pitchFamily="18" charset="0"/>
              </a:rPr>
              <a:t>&lt;/TIMEX3&gt;</a:t>
            </a:r>
            <a:r>
              <a:rPr lang="en-US" sz="2400" dirty="0" smtClean="0">
                <a:latin typeface="Times New Roman" pitchFamily="18" charset="0"/>
                <a:cs typeface="Times New Roman" pitchFamily="18" charset="0"/>
              </a:rPr>
              <a:t>, marking the second successful fare increase in </a:t>
            </a:r>
            <a:r>
              <a:rPr lang="en-US" sz="2400" dirty="0" smtClean="0">
                <a:solidFill>
                  <a:srgbClr val="C00000"/>
                </a:solidFill>
                <a:latin typeface="Times New Roman" pitchFamily="18" charset="0"/>
                <a:cs typeface="Times New Roman" pitchFamily="18" charset="0"/>
              </a:rPr>
              <a:t>&lt;TIMEX3&gt;</a:t>
            </a:r>
            <a:r>
              <a:rPr lang="en-US" sz="2400" dirty="0" smtClean="0">
                <a:latin typeface="Times New Roman" pitchFamily="18" charset="0"/>
                <a:cs typeface="Times New Roman" pitchFamily="18" charset="0"/>
              </a:rPr>
              <a:t>two weeks </a:t>
            </a:r>
            <a:r>
              <a:rPr lang="en-US" sz="2400" dirty="0" smtClean="0">
                <a:solidFill>
                  <a:srgbClr val="C00000"/>
                </a:solidFill>
                <a:latin typeface="Times New Roman" pitchFamily="18" charset="0"/>
                <a:cs typeface="Times New Roman" pitchFamily="18" charset="0"/>
              </a:rPr>
              <a:t>&lt;/TIMEX3&gt;</a:t>
            </a:r>
            <a:r>
              <a:rPr lang="en-US" sz="2400" dirty="0" smtClean="0">
                <a:latin typeface="Times New Roman" pitchFamily="18" charset="0"/>
                <a:cs typeface="Times New Roman" pitchFamily="18" charset="0"/>
              </a:rPr>
              <a:t>.</a:t>
            </a:r>
          </a:p>
          <a:p>
            <a:pPr indent="176213">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D31F42D-04EE-415E-9743-68804E73A9AA}" type="slidenum">
              <a:rPr lang="en-US" smtClean="0"/>
              <a:pPr/>
              <a:t>36</a:t>
            </a:fld>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Expression Recognition</a:t>
            </a:r>
            <a:endParaRPr lang="en-US" dirty="0"/>
          </a:p>
        </p:txBody>
      </p:sp>
      <p:sp>
        <p:nvSpPr>
          <p:cNvPr id="3" name="Content Placeholder 2"/>
          <p:cNvSpPr>
            <a:spLocks noGrp="1"/>
          </p:cNvSpPr>
          <p:nvPr>
            <p:ph idx="1"/>
          </p:nvPr>
        </p:nvSpPr>
        <p:spPr/>
        <p:txBody>
          <a:bodyPr/>
          <a:lstStyle/>
          <a:p>
            <a:pPr>
              <a:buNone/>
            </a:pPr>
            <a:r>
              <a:rPr lang="en-US" dirty="0" smtClean="0"/>
              <a:t>Approaches:</a:t>
            </a:r>
          </a:p>
          <a:p>
            <a:r>
              <a:rPr lang="en-US" dirty="0" smtClean="0"/>
              <a:t>Rule-based systems</a:t>
            </a:r>
          </a:p>
          <a:p>
            <a:r>
              <a:rPr lang="en-US" dirty="0" smtClean="0"/>
              <a:t>Sequence labeling systems</a:t>
            </a:r>
          </a:p>
          <a:p>
            <a:r>
              <a:rPr lang="en-US" dirty="0" smtClean="0"/>
              <a:t>Constituent based classification</a:t>
            </a:r>
            <a:endParaRPr lang="en-US" dirty="0"/>
          </a:p>
        </p:txBody>
      </p:sp>
      <p:sp>
        <p:nvSpPr>
          <p:cNvPr id="4" name="Slide Number Placeholder 3"/>
          <p:cNvSpPr>
            <a:spLocks noGrp="1"/>
          </p:cNvSpPr>
          <p:nvPr>
            <p:ph type="sldNum" sz="quarter" idx="12"/>
          </p:nvPr>
        </p:nvSpPr>
        <p:spPr/>
        <p:txBody>
          <a:bodyPr/>
          <a:lstStyle/>
          <a:p>
            <a:fld id="{6D31F42D-04EE-415E-9743-68804E73A9AA}" type="slidenum">
              <a:rPr lang="en-US" smtClean="0"/>
              <a:pPr/>
              <a:t>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Rule-based Systems for Temporal Expression Recognition</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6D31F42D-04EE-415E-9743-68804E73A9AA}" type="slidenum">
              <a:rPr lang="en-US" smtClean="0"/>
              <a:pPr/>
              <a:t>38</a:t>
            </a:fld>
            <a:endParaRPr lang="en-US"/>
          </a:p>
        </p:txBody>
      </p:sp>
      <p:pic>
        <p:nvPicPr>
          <p:cNvPr id="5" name="fig 22.19.jpg" descr="fig 22"/>
          <p:cNvPicPr>
            <a:picLocks noChangeAspect="1" noChangeArrowheads="1"/>
          </p:cNvPicPr>
          <p:nvPr/>
        </p:nvPicPr>
        <p:blipFill>
          <a:blip r:embed="rId2" cstate="print"/>
          <a:srcRect/>
          <a:stretch>
            <a:fillRect/>
          </a:stretch>
        </p:blipFill>
        <p:spPr bwMode="auto">
          <a:xfrm>
            <a:off x="228600" y="2262188"/>
            <a:ext cx="8610600" cy="233203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Labeling Systems for Temporal Expression Recognition</a:t>
            </a:r>
            <a:endParaRPr lang="en-US" dirty="0"/>
          </a:p>
        </p:txBody>
      </p:sp>
      <p:sp>
        <p:nvSpPr>
          <p:cNvPr id="3" name="Content Placeholder 2"/>
          <p:cNvSpPr>
            <a:spLocks noGrp="1"/>
          </p:cNvSpPr>
          <p:nvPr>
            <p:ph idx="1"/>
          </p:nvPr>
        </p:nvSpPr>
        <p:spPr/>
        <p:txBody>
          <a:bodyPr/>
          <a:lstStyle/>
          <a:p>
            <a:pPr>
              <a:buNone/>
            </a:pPr>
            <a:r>
              <a:rPr lang="en-US" dirty="0" smtClean="0"/>
              <a:t>Use the same I,O,B scheme to train a classification algorithm:</a:t>
            </a:r>
          </a:p>
          <a:p>
            <a:pPr>
              <a:buNone/>
            </a:pPr>
            <a:r>
              <a:rPr lang="en-US" i="1" dirty="0" smtClean="0"/>
              <a:t>A fare increase initiated last week by UAL Corp’s</a:t>
            </a:r>
          </a:p>
          <a:p>
            <a:pPr>
              <a:buNone/>
            </a:pPr>
            <a:r>
              <a:rPr lang="en-US" dirty="0" smtClean="0"/>
              <a:t>O   </a:t>
            </a:r>
            <a:r>
              <a:rPr lang="en-US" dirty="0" err="1" smtClean="0"/>
              <a:t>O</a:t>
            </a:r>
            <a:r>
              <a:rPr lang="en-US" dirty="0" smtClean="0"/>
              <a:t>     </a:t>
            </a:r>
            <a:r>
              <a:rPr lang="en-US" dirty="0" err="1" smtClean="0"/>
              <a:t>O</a:t>
            </a:r>
            <a:r>
              <a:rPr lang="en-US" dirty="0" smtClean="0"/>
              <a:t>                </a:t>
            </a:r>
            <a:r>
              <a:rPr lang="en-US" dirty="0" err="1" smtClean="0"/>
              <a:t>O</a:t>
            </a:r>
            <a:r>
              <a:rPr lang="en-US" dirty="0" smtClean="0"/>
              <a:t>          B     I        O   </a:t>
            </a:r>
            <a:r>
              <a:rPr lang="en-US" dirty="0" err="1" smtClean="0"/>
              <a:t>O</a:t>
            </a:r>
            <a:r>
              <a:rPr lang="en-US" dirty="0" smtClean="0"/>
              <a:t>      </a:t>
            </a:r>
            <a:r>
              <a:rPr lang="en-US" dirty="0" err="1" smtClean="0"/>
              <a:t>O</a:t>
            </a:r>
            <a:endParaRPr lang="en-US" dirty="0"/>
          </a:p>
        </p:txBody>
      </p:sp>
      <p:sp>
        <p:nvSpPr>
          <p:cNvPr id="4" name="Slide Number Placeholder 3"/>
          <p:cNvSpPr>
            <a:spLocks noGrp="1"/>
          </p:cNvSpPr>
          <p:nvPr>
            <p:ph type="sldNum" sz="quarter" idx="12"/>
          </p:nvPr>
        </p:nvSpPr>
        <p:spPr/>
        <p:txBody>
          <a:bodyPr/>
          <a:lstStyle/>
          <a:p>
            <a:fld id="{6D31F42D-04EE-415E-9743-68804E73A9AA}" type="slidenum">
              <a:rPr lang="en-US" smtClean="0"/>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MUC</a:t>
            </a:r>
          </a:p>
        </p:txBody>
      </p:sp>
      <p:sp>
        <p:nvSpPr>
          <p:cNvPr id="24580" name="Rectangle 3"/>
          <p:cNvSpPr>
            <a:spLocks noGrp="1" noChangeArrowheads="1"/>
          </p:cNvSpPr>
          <p:nvPr>
            <p:ph type="body" idx="1"/>
          </p:nvPr>
        </p:nvSpPr>
        <p:spPr>
          <a:xfrm>
            <a:off x="685800" y="1371600"/>
            <a:ext cx="7772400" cy="4891088"/>
          </a:xfrm>
        </p:spPr>
        <p:txBody>
          <a:bodyPr/>
          <a:lstStyle/>
          <a:p>
            <a:pPr eaLnBrk="1" hangingPunct="1">
              <a:lnSpc>
                <a:spcPct val="90000"/>
              </a:lnSpc>
            </a:pPr>
            <a:r>
              <a:rPr lang="en-US" sz="2400" dirty="0" smtClean="0"/>
              <a:t>DARPA funded significant efforts in IE in the early to mid 1990’s.</a:t>
            </a:r>
          </a:p>
          <a:p>
            <a:pPr eaLnBrk="1" hangingPunct="1">
              <a:lnSpc>
                <a:spcPct val="90000"/>
              </a:lnSpc>
            </a:pPr>
            <a:r>
              <a:rPr lang="en-US" sz="2400" dirty="0" smtClean="0"/>
              <a:t>Message Understanding Conference (MUC) was an annual event/competition where results were presented.</a:t>
            </a:r>
          </a:p>
          <a:p>
            <a:pPr eaLnBrk="1" hangingPunct="1">
              <a:lnSpc>
                <a:spcPct val="90000"/>
              </a:lnSpc>
            </a:pPr>
            <a:r>
              <a:rPr lang="en-US" sz="2400" dirty="0" smtClean="0"/>
              <a:t>Focused on extracting information from news articles:</a:t>
            </a:r>
          </a:p>
          <a:p>
            <a:pPr lvl="1" eaLnBrk="1" hangingPunct="1">
              <a:lnSpc>
                <a:spcPct val="90000"/>
              </a:lnSpc>
            </a:pPr>
            <a:r>
              <a:rPr lang="en-US" sz="2000" dirty="0" smtClean="0"/>
              <a:t>Terrorist events</a:t>
            </a:r>
          </a:p>
          <a:p>
            <a:pPr lvl="1" eaLnBrk="1" hangingPunct="1">
              <a:lnSpc>
                <a:spcPct val="90000"/>
              </a:lnSpc>
            </a:pPr>
            <a:r>
              <a:rPr lang="en-US" sz="2000" dirty="0" smtClean="0"/>
              <a:t>Industrial joint ventures</a:t>
            </a:r>
          </a:p>
          <a:p>
            <a:pPr lvl="1" eaLnBrk="1" hangingPunct="1">
              <a:lnSpc>
                <a:spcPct val="90000"/>
              </a:lnSpc>
            </a:pPr>
            <a:r>
              <a:rPr lang="en-US" sz="2000" dirty="0" smtClean="0"/>
              <a:t>Company management changes</a:t>
            </a:r>
          </a:p>
          <a:p>
            <a:pPr eaLnBrk="1" hangingPunct="1">
              <a:lnSpc>
                <a:spcPct val="90000"/>
              </a:lnSpc>
            </a:pPr>
            <a:r>
              <a:rPr lang="en-US" sz="2400" dirty="0" smtClean="0"/>
              <a:t>Information extraction of particular interest to the intelligence community (CIA, NSA).</a:t>
            </a:r>
          </a:p>
          <a:p>
            <a:pPr eaLnBrk="1" hangingPunct="1">
              <a:lnSpc>
                <a:spcPct val="90000"/>
              </a:lnSpc>
            </a:pPr>
            <a:r>
              <a:rPr lang="en-US" sz="2400" dirty="0" smtClean="0"/>
              <a:t>Established standard evaluation methodology using development (training) and test data and metrics: precision, recall, F-measure.</a:t>
            </a:r>
          </a:p>
        </p:txBody>
      </p:sp>
      <p:sp>
        <p:nvSpPr>
          <p:cNvPr id="5" name="Slide Number Placeholder 4"/>
          <p:cNvSpPr>
            <a:spLocks noGrp="1"/>
          </p:cNvSpPr>
          <p:nvPr>
            <p:ph type="sldNum" sz="quarter" idx="12"/>
          </p:nvPr>
        </p:nvSpPr>
        <p:spPr/>
        <p:txBody>
          <a:bodyPr/>
          <a:lstStyle/>
          <a:p>
            <a:fld id="{6D31F42D-04EE-415E-9743-68804E73A9AA}"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Constituent Based Approaches</a:t>
            </a:r>
            <a:endParaRPr lang="en-US" dirty="0"/>
          </a:p>
        </p:txBody>
      </p:sp>
      <p:sp>
        <p:nvSpPr>
          <p:cNvPr id="3" name="Content Placeholder 2"/>
          <p:cNvSpPr>
            <a:spLocks noGrp="1"/>
          </p:cNvSpPr>
          <p:nvPr>
            <p:ph idx="1"/>
          </p:nvPr>
        </p:nvSpPr>
        <p:spPr/>
        <p:txBody>
          <a:bodyPr/>
          <a:lstStyle/>
          <a:p>
            <a:r>
              <a:rPr lang="en-US" dirty="0" smtClean="0"/>
              <a:t>Give the segmentation task to the syntactic parser</a:t>
            </a:r>
          </a:p>
          <a:p>
            <a:r>
              <a:rPr lang="en-US" dirty="0" smtClean="0"/>
              <a:t>Train binary classifiers on chunks</a:t>
            </a:r>
          </a:p>
        </p:txBody>
      </p:sp>
      <p:sp>
        <p:nvSpPr>
          <p:cNvPr id="4" name="Slide Number Placeholder 3"/>
          <p:cNvSpPr>
            <a:spLocks noGrp="1"/>
          </p:cNvSpPr>
          <p:nvPr>
            <p:ph type="sldNum" sz="quarter" idx="12"/>
          </p:nvPr>
        </p:nvSpPr>
        <p:spPr/>
        <p:txBody>
          <a:bodyPr/>
          <a:lstStyle/>
          <a:p>
            <a:fld id="{6D31F42D-04EE-415E-9743-68804E73A9AA}" type="slidenum">
              <a:rPr lang="en-US" smtClean="0"/>
              <a:pPr/>
              <a:t>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of Temporal Expression Recognition</a:t>
            </a:r>
            <a:endParaRPr lang="en-US" dirty="0"/>
          </a:p>
        </p:txBody>
      </p:sp>
      <p:sp>
        <p:nvSpPr>
          <p:cNvPr id="3" name="Content Placeholder 2"/>
          <p:cNvSpPr>
            <a:spLocks noGrp="1"/>
          </p:cNvSpPr>
          <p:nvPr>
            <p:ph idx="1"/>
          </p:nvPr>
        </p:nvSpPr>
        <p:spPr/>
        <p:txBody>
          <a:bodyPr/>
          <a:lstStyle/>
          <a:p>
            <a:r>
              <a:rPr lang="en-US" dirty="0" smtClean="0"/>
              <a:t>Standard measures: precision, recall, and f-measure</a:t>
            </a:r>
          </a:p>
          <a:p>
            <a:r>
              <a:rPr lang="en-US" dirty="0" smtClean="0"/>
              <a:t>Best systems are at ~.87 (labeled p, and r)</a:t>
            </a:r>
          </a:p>
        </p:txBody>
      </p:sp>
      <p:sp>
        <p:nvSpPr>
          <p:cNvPr id="4" name="Slide Number Placeholder 3"/>
          <p:cNvSpPr>
            <a:spLocks noGrp="1"/>
          </p:cNvSpPr>
          <p:nvPr>
            <p:ph type="sldNum" sz="quarter" idx="12"/>
          </p:nvPr>
        </p:nvSpPr>
        <p:spPr/>
        <p:txBody>
          <a:bodyPr/>
          <a:lstStyle/>
          <a:p>
            <a:fld id="{6D31F42D-04EE-415E-9743-68804E73A9AA}" type="slidenum">
              <a:rPr lang="en-US" smtClean="0"/>
              <a:pPr/>
              <a:t>41</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Processing</a:t>
            </a:r>
            <a:endParaRPr lang="en-US" dirty="0"/>
          </a:p>
        </p:txBody>
      </p:sp>
      <p:sp>
        <p:nvSpPr>
          <p:cNvPr id="3" name="Content Placeholder 2"/>
          <p:cNvSpPr>
            <a:spLocks noGrp="1"/>
          </p:cNvSpPr>
          <p:nvPr>
            <p:ph idx="1"/>
          </p:nvPr>
        </p:nvSpPr>
        <p:spPr/>
        <p:txBody>
          <a:bodyPr/>
          <a:lstStyle/>
          <a:p>
            <a:r>
              <a:rPr lang="en-US" dirty="0" smtClean="0"/>
              <a:t>Ambiguities from trigger words:</a:t>
            </a:r>
          </a:p>
          <a:p>
            <a:pPr lvl="1"/>
            <a:r>
              <a:rPr lang="en-US" dirty="0" smtClean="0"/>
              <a:t> I was listening to </a:t>
            </a:r>
            <a:r>
              <a:rPr lang="en-US" i="1" dirty="0" smtClean="0"/>
              <a:t>Manic Monday </a:t>
            </a:r>
            <a:r>
              <a:rPr lang="en-US" dirty="0" smtClean="0"/>
              <a:t>on the radio </a:t>
            </a:r>
          </a:p>
          <a:p>
            <a:r>
              <a:rPr lang="en-US" dirty="0" smtClean="0"/>
              <a:t>After extraction of temporal expressions we need to do </a:t>
            </a:r>
            <a:r>
              <a:rPr lang="en-US" dirty="0" smtClean="0">
                <a:solidFill>
                  <a:srgbClr val="C00000"/>
                </a:solidFill>
              </a:rPr>
              <a:t>normalization</a:t>
            </a:r>
            <a:r>
              <a:rPr lang="en-US" dirty="0" smtClean="0"/>
              <a:t>.</a:t>
            </a:r>
          </a:p>
        </p:txBody>
      </p:sp>
      <p:sp>
        <p:nvSpPr>
          <p:cNvPr id="4" name="Slide Number Placeholder 3"/>
          <p:cNvSpPr>
            <a:spLocks noGrp="1"/>
          </p:cNvSpPr>
          <p:nvPr>
            <p:ph type="sldNum" sz="quarter" idx="12"/>
          </p:nvPr>
        </p:nvSpPr>
        <p:spPr/>
        <p:txBody>
          <a:bodyPr/>
          <a:lstStyle/>
          <a:p>
            <a:fld id="{6D31F42D-04EE-415E-9743-68804E73A9AA}" type="slidenum">
              <a:rPr lang="en-US" smtClean="0"/>
              <a:pPr/>
              <a:t>42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smtClean="0"/>
              <a:t>Information Extraction Issues</a:t>
            </a:r>
          </a:p>
        </p:txBody>
      </p:sp>
      <p:sp>
        <p:nvSpPr>
          <p:cNvPr id="67588" name="Rectangle 3"/>
          <p:cNvSpPr>
            <a:spLocks noGrp="1" noChangeArrowheads="1"/>
          </p:cNvSpPr>
          <p:nvPr>
            <p:ph type="body" idx="1"/>
          </p:nvPr>
        </p:nvSpPr>
        <p:spPr/>
        <p:txBody>
          <a:bodyPr>
            <a:normAutofit/>
          </a:bodyPr>
          <a:lstStyle/>
          <a:p>
            <a:pPr eaLnBrk="1" hangingPunct="1"/>
            <a:r>
              <a:rPr lang="en-US" sz="2800" dirty="0" smtClean="0"/>
              <a:t>Better active learning methods</a:t>
            </a:r>
          </a:p>
          <a:p>
            <a:pPr eaLnBrk="1" hangingPunct="1"/>
            <a:r>
              <a:rPr lang="en-US" sz="2800" dirty="0" smtClean="0"/>
              <a:t>Integrating entity and relation extraction</a:t>
            </a:r>
          </a:p>
          <a:p>
            <a:pPr eaLnBrk="1" hangingPunct="1"/>
            <a:r>
              <a:rPr lang="en-US" sz="2800" dirty="0" smtClean="0"/>
              <a:t>Semi-supervised IE</a:t>
            </a:r>
          </a:p>
          <a:p>
            <a:pPr eaLnBrk="1" hangingPunct="1"/>
            <a:r>
              <a:rPr lang="en-US" sz="2800" dirty="0" smtClean="0"/>
              <a:t>Adaptation and transfer to new tasks</a:t>
            </a:r>
          </a:p>
          <a:p>
            <a:pPr eaLnBrk="1" hangingPunct="1"/>
            <a:r>
              <a:rPr lang="en-US" sz="2800" dirty="0" smtClean="0"/>
              <a:t>Mining extracted data to find cross-document regularities.</a:t>
            </a:r>
          </a:p>
        </p:txBody>
      </p:sp>
      <p:sp>
        <p:nvSpPr>
          <p:cNvPr id="5" name="Slide Number Placeholder 4"/>
          <p:cNvSpPr>
            <a:spLocks noGrp="1"/>
          </p:cNvSpPr>
          <p:nvPr>
            <p:ph type="sldNum" sz="quarter" idx="12"/>
          </p:nvPr>
        </p:nvSpPr>
        <p:spPr/>
        <p:txBody>
          <a:bodyPr/>
          <a:lstStyle/>
          <a:p>
            <a:fld id="{6D31F42D-04EE-415E-9743-68804E73A9AA}"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smtClean="0"/>
              <a:t>Named Entity (NE) Recognition</a:t>
            </a:r>
          </a:p>
        </p:txBody>
      </p:sp>
      <p:sp>
        <p:nvSpPr>
          <p:cNvPr id="19460" name="Rectangle 3"/>
          <p:cNvSpPr>
            <a:spLocks noGrp="1" noChangeArrowheads="1"/>
          </p:cNvSpPr>
          <p:nvPr>
            <p:ph type="body" idx="1"/>
          </p:nvPr>
        </p:nvSpPr>
        <p:spPr/>
        <p:txBody>
          <a:bodyPr/>
          <a:lstStyle/>
          <a:p>
            <a:pPr eaLnBrk="1" hangingPunct="1"/>
            <a:r>
              <a:rPr lang="en-US" dirty="0" smtClean="0"/>
              <a:t>Specific type of information extraction in which the goal is to extract </a:t>
            </a:r>
            <a:r>
              <a:rPr lang="en-US" dirty="0" smtClean="0">
                <a:solidFill>
                  <a:srgbClr val="C00000"/>
                </a:solidFill>
              </a:rPr>
              <a:t>proper names </a:t>
            </a:r>
            <a:r>
              <a:rPr lang="en-US" dirty="0" smtClean="0"/>
              <a:t>of particular types of entities such as people, places, organizations, etc.</a:t>
            </a:r>
          </a:p>
          <a:p>
            <a:pPr eaLnBrk="1" hangingPunct="1"/>
            <a:r>
              <a:rPr lang="en-US" dirty="0" smtClean="0"/>
              <a:t>Usually a preprocessing step for subsequent task-specific IE, or other tasks such as question answering.</a:t>
            </a:r>
          </a:p>
          <a:p>
            <a:pPr eaLnBrk="1" hangingPunct="1"/>
            <a:r>
              <a:rPr lang="en-US" dirty="0" smtClean="0"/>
              <a:t>NEs are application specific</a:t>
            </a:r>
          </a:p>
        </p:txBody>
      </p:sp>
      <p:sp>
        <p:nvSpPr>
          <p:cNvPr id="5" name="Slide Number Placeholder 4"/>
          <p:cNvSpPr>
            <a:spLocks noGrp="1"/>
          </p:cNvSpPr>
          <p:nvPr>
            <p:ph type="sldNum" sz="quarter" idx="12"/>
          </p:nvPr>
        </p:nvSpPr>
        <p:spPr/>
        <p:txBody>
          <a:bodyPr/>
          <a:lstStyle/>
          <a:p>
            <a:fld id="{6D31F42D-04EE-415E-9743-68804E73A9AA}"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smtClean="0"/>
              <a:t>Named Entity Recognition Example</a:t>
            </a:r>
          </a:p>
        </p:txBody>
      </p:sp>
      <p:sp>
        <p:nvSpPr>
          <p:cNvPr id="20484" name="Text Box 5"/>
          <p:cNvSpPr txBox="1">
            <a:spLocks noChangeArrowheads="1"/>
          </p:cNvSpPr>
          <p:nvPr/>
        </p:nvSpPr>
        <p:spPr bwMode="auto">
          <a:xfrm>
            <a:off x="682625" y="1479550"/>
            <a:ext cx="7662863" cy="5638800"/>
          </a:xfrm>
          <a:prstGeom prst="rect">
            <a:avLst/>
          </a:prstGeom>
          <a:noFill/>
          <a:ln w="12700">
            <a:noFill/>
            <a:miter lim="800000"/>
            <a:headEnd/>
            <a:tailEnd/>
          </a:ln>
        </p:spPr>
        <p:txBody>
          <a:bodyPr lIns="90000" tIns="46800" rIns="90000" bIns="46800">
            <a:spAutoFit/>
          </a:bodyPr>
          <a:lstStyle/>
          <a:p>
            <a:pPr>
              <a:spcBef>
                <a:spcPct val="50000"/>
              </a:spcBef>
            </a:pPr>
            <a:r>
              <a:rPr lang="en-US" sz="2400"/>
              <a:t>           </a:t>
            </a:r>
            <a:r>
              <a:rPr lang="en-US" sz="2400">
                <a:solidFill>
                  <a:srgbClr val="FF0000"/>
                </a:solidFill>
              </a:rPr>
              <a:t> </a:t>
            </a:r>
            <a:endParaRPr lang="en-US" sz="2400">
              <a:solidFill>
                <a:srgbClr val="339933"/>
              </a:solidFill>
            </a:endParaRPr>
          </a:p>
          <a:p>
            <a:pPr>
              <a:spcBef>
                <a:spcPct val="50000"/>
              </a:spcBef>
            </a:pPr>
            <a:r>
              <a:rPr lang="en-US"/>
              <a:t>         U.S. Supreme Court quashes 'illegal' Guantanamo trials</a:t>
            </a:r>
            <a:endParaRPr lang="en-US" sz="2400"/>
          </a:p>
          <a:p>
            <a:pPr>
              <a:spcBef>
                <a:spcPct val="50000"/>
              </a:spcBef>
            </a:pPr>
            <a:r>
              <a:rPr lang="en-US" b="0"/>
              <a:t>Military trials arranged by the Bush administration for detainees at Guantanamo Bay are illegal, the United States Supreme Court ruled Thursday. The court found that the trials — known as military commissions — for people detained on suspicion of terrorist activity abroad do not conform to any act of Congress. The justices also rejected the government's argument that the Geneva Conventions regarding prisoners of war do not apply to those held at Guantanamo Bay. Writing for the 5-3 majority, Justice Stephen Breyer said the White House had overstepped its powers under the U.S. Constitution. "Congress has not issued the executive a blank cheque," Breyer wrote.</a:t>
            </a:r>
          </a:p>
          <a:p>
            <a:pPr>
              <a:spcBef>
                <a:spcPct val="50000"/>
              </a:spcBef>
            </a:pPr>
            <a:r>
              <a:rPr lang="en-US" b="0"/>
              <a:t>President George W. Bush said he takes the ruling very seriously and would find a way to both respect the court's findings and protect the American people.</a:t>
            </a:r>
          </a:p>
          <a:p>
            <a:pPr>
              <a:spcBef>
                <a:spcPct val="50000"/>
              </a:spcBef>
            </a:pPr>
            <a:r>
              <a:rPr lang="en-US"/>
              <a:t>                  </a:t>
            </a:r>
          </a:p>
        </p:txBody>
      </p:sp>
      <p:sp>
        <p:nvSpPr>
          <p:cNvPr id="5" name="Slide Number Placeholder 4"/>
          <p:cNvSpPr>
            <a:spLocks noGrp="1"/>
          </p:cNvSpPr>
          <p:nvPr>
            <p:ph type="sldNum" sz="quarter" idx="12"/>
          </p:nvPr>
        </p:nvSpPr>
        <p:spPr/>
        <p:txBody>
          <a:bodyPr/>
          <a:lstStyle/>
          <a:p>
            <a:fld id="{6D31F42D-04EE-415E-9743-68804E73A9AA}"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Named Entity Recognition Example</a:t>
            </a:r>
          </a:p>
        </p:txBody>
      </p:sp>
      <p:sp>
        <p:nvSpPr>
          <p:cNvPr id="21508" name="Text Box 3"/>
          <p:cNvSpPr txBox="1">
            <a:spLocks noChangeArrowheads="1"/>
          </p:cNvSpPr>
          <p:nvPr/>
        </p:nvSpPr>
        <p:spPr bwMode="auto">
          <a:xfrm>
            <a:off x="682625" y="1479550"/>
            <a:ext cx="7662863" cy="5638800"/>
          </a:xfrm>
          <a:prstGeom prst="rect">
            <a:avLst/>
          </a:prstGeom>
          <a:noFill/>
          <a:ln w="12700">
            <a:noFill/>
            <a:miter lim="800000"/>
            <a:headEnd/>
            <a:tailEnd/>
          </a:ln>
        </p:spPr>
        <p:txBody>
          <a:bodyPr lIns="90000" tIns="46800" rIns="90000" bIns="46800">
            <a:spAutoFit/>
          </a:bodyPr>
          <a:lstStyle/>
          <a:p>
            <a:pPr>
              <a:spcBef>
                <a:spcPct val="50000"/>
              </a:spcBef>
            </a:pPr>
            <a:r>
              <a:rPr lang="en-US" sz="2400"/>
              <a:t>           </a:t>
            </a:r>
            <a:r>
              <a:rPr lang="en-US" sz="2400">
                <a:solidFill>
                  <a:srgbClr val="FF0000"/>
                </a:solidFill>
              </a:rPr>
              <a:t>people </a:t>
            </a:r>
            <a:r>
              <a:rPr lang="en-US" sz="2400"/>
              <a:t>                 </a:t>
            </a:r>
            <a:r>
              <a:rPr lang="en-US" sz="2400">
                <a:solidFill>
                  <a:schemeClr val="tx2"/>
                </a:solidFill>
              </a:rPr>
              <a:t>places</a:t>
            </a:r>
            <a:r>
              <a:rPr lang="en-US" sz="2400"/>
              <a:t>             </a:t>
            </a:r>
            <a:r>
              <a:rPr lang="en-US" sz="2400">
                <a:solidFill>
                  <a:srgbClr val="33CC33"/>
                </a:solidFill>
              </a:rPr>
              <a:t> </a:t>
            </a:r>
            <a:r>
              <a:rPr lang="en-US" sz="2400">
                <a:solidFill>
                  <a:srgbClr val="339933"/>
                </a:solidFill>
              </a:rPr>
              <a:t>organizations</a:t>
            </a:r>
          </a:p>
          <a:p>
            <a:pPr>
              <a:spcBef>
                <a:spcPct val="50000"/>
              </a:spcBef>
            </a:pPr>
            <a:r>
              <a:rPr lang="en-US"/>
              <a:t>         </a:t>
            </a:r>
            <a:r>
              <a:rPr lang="en-US">
                <a:solidFill>
                  <a:srgbClr val="339933"/>
                </a:solidFill>
              </a:rPr>
              <a:t>U.S. Supreme Court</a:t>
            </a:r>
            <a:r>
              <a:rPr lang="en-US"/>
              <a:t> quashes 'illegal' </a:t>
            </a:r>
            <a:r>
              <a:rPr lang="en-US">
                <a:solidFill>
                  <a:schemeClr val="tx2"/>
                </a:solidFill>
              </a:rPr>
              <a:t>Guantanamo</a:t>
            </a:r>
            <a:r>
              <a:rPr lang="en-US"/>
              <a:t> trials</a:t>
            </a:r>
            <a:endParaRPr lang="en-US" sz="2400">
              <a:solidFill>
                <a:srgbClr val="339933"/>
              </a:solidFill>
            </a:endParaRPr>
          </a:p>
          <a:p>
            <a:pPr>
              <a:spcBef>
                <a:spcPct val="50000"/>
              </a:spcBef>
            </a:pPr>
            <a:r>
              <a:rPr lang="en-US" b="0"/>
              <a:t>Military trials arranged by the </a:t>
            </a:r>
            <a:r>
              <a:rPr lang="en-US" b="0">
                <a:solidFill>
                  <a:srgbClr val="339933"/>
                </a:solidFill>
              </a:rPr>
              <a:t>Bush administration</a:t>
            </a:r>
            <a:r>
              <a:rPr lang="en-US" b="0"/>
              <a:t> for detainees at </a:t>
            </a:r>
            <a:r>
              <a:rPr lang="en-US" b="0">
                <a:solidFill>
                  <a:schemeClr val="tx2"/>
                </a:solidFill>
              </a:rPr>
              <a:t>Guantanamo Bay</a:t>
            </a:r>
            <a:r>
              <a:rPr lang="en-US" b="0"/>
              <a:t> are illegal, the </a:t>
            </a:r>
            <a:r>
              <a:rPr lang="en-US" b="0">
                <a:solidFill>
                  <a:srgbClr val="339933"/>
                </a:solidFill>
              </a:rPr>
              <a:t>United States Supreme Court</a:t>
            </a:r>
            <a:r>
              <a:rPr lang="en-US" b="0"/>
              <a:t> ruled Thursday. The court found that the trials — known as military commissions — for people detained on suspicion of terrorist activity abroad do not conform to any act of </a:t>
            </a:r>
            <a:r>
              <a:rPr lang="en-US" b="0">
                <a:solidFill>
                  <a:srgbClr val="339933"/>
                </a:solidFill>
              </a:rPr>
              <a:t>Congress</a:t>
            </a:r>
            <a:r>
              <a:rPr lang="en-US" b="0"/>
              <a:t>. The justices also rejected the government's argument that the Geneva Conventions regarding prisoners of war do not apply to those held at </a:t>
            </a:r>
            <a:r>
              <a:rPr lang="en-US" b="0">
                <a:solidFill>
                  <a:schemeClr val="tx2"/>
                </a:solidFill>
              </a:rPr>
              <a:t>Guantanamo Bay</a:t>
            </a:r>
            <a:r>
              <a:rPr lang="en-US" b="0"/>
              <a:t>. Writing for the 5-3 majority, </a:t>
            </a:r>
            <a:r>
              <a:rPr lang="en-US" b="0">
                <a:solidFill>
                  <a:srgbClr val="FF0000"/>
                </a:solidFill>
              </a:rPr>
              <a:t>Justice Stephen Breyer</a:t>
            </a:r>
            <a:r>
              <a:rPr lang="en-US" b="0"/>
              <a:t> said the </a:t>
            </a:r>
            <a:r>
              <a:rPr lang="en-US" b="0">
                <a:solidFill>
                  <a:srgbClr val="339933"/>
                </a:solidFill>
              </a:rPr>
              <a:t>White House</a:t>
            </a:r>
            <a:r>
              <a:rPr lang="en-US" b="0"/>
              <a:t> had overstepped its powers under the U.S. Constitution. "</a:t>
            </a:r>
            <a:r>
              <a:rPr lang="en-US" b="0">
                <a:solidFill>
                  <a:srgbClr val="339933"/>
                </a:solidFill>
              </a:rPr>
              <a:t>Congress</a:t>
            </a:r>
            <a:r>
              <a:rPr lang="en-US" b="0"/>
              <a:t> has not issued the executive a blank cheque," </a:t>
            </a:r>
            <a:r>
              <a:rPr lang="en-US" b="0">
                <a:solidFill>
                  <a:srgbClr val="FF0000"/>
                </a:solidFill>
              </a:rPr>
              <a:t>Breyer</a:t>
            </a:r>
            <a:r>
              <a:rPr lang="en-US" b="0"/>
              <a:t> wrote.</a:t>
            </a:r>
          </a:p>
          <a:p>
            <a:pPr>
              <a:spcBef>
                <a:spcPct val="50000"/>
              </a:spcBef>
            </a:pPr>
            <a:r>
              <a:rPr lang="en-US" b="0">
                <a:solidFill>
                  <a:srgbClr val="FF0000"/>
                </a:solidFill>
              </a:rPr>
              <a:t>President George W. Bush</a:t>
            </a:r>
            <a:r>
              <a:rPr lang="en-US" b="0"/>
              <a:t> said he takes the ruling very seriously and would find a way to both respect the court's findings and protect the American people.</a:t>
            </a:r>
          </a:p>
          <a:p>
            <a:pPr>
              <a:spcBef>
                <a:spcPct val="50000"/>
              </a:spcBef>
            </a:pPr>
            <a:r>
              <a:rPr lang="en-US"/>
              <a:t>                  </a:t>
            </a:r>
          </a:p>
        </p:txBody>
      </p:sp>
      <p:sp>
        <p:nvSpPr>
          <p:cNvPr id="5" name="Slide Number Placeholder 4"/>
          <p:cNvSpPr>
            <a:spLocks noGrp="1"/>
          </p:cNvSpPr>
          <p:nvPr>
            <p:ph type="sldNum" sz="quarter" idx="12"/>
          </p:nvPr>
        </p:nvSpPr>
        <p:spPr/>
        <p:txBody>
          <a:bodyPr/>
          <a:lstStyle/>
          <a:p>
            <a:fld id="{6D31F42D-04EE-415E-9743-68804E73A9AA}" type="slidenum">
              <a:rPr lang="en-US" smtClean="0"/>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Biomedical Information Extraction</a:t>
            </a:r>
            <a:endParaRPr lang="en-US" dirty="0"/>
          </a:p>
        </p:txBody>
      </p:sp>
      <p:sp>
        <p:nvSpPr>
          <p:cNvPr id="3" name="Slide Number Placeholder 2"/>
          <p:cNvSpPr>
            <a:spLocks noGrp="1"/>
          </p:cNvSpPr>
          <p:nvPr>
            <p:ph type="sldNum" sz="quarter" idx="12"/>
          </p:nvPr>
        </p:nvSpPr>
        <p:spPr/>
        <p:txBody>
          <a:bodyPr/>
          <a:lstStyle/>
          <a:p>
            <a:fld id="{6D31F42D-04EE-415E-9743-68804E73A9AA}" type="slidenum">
              <a:rPr lang="en-US" smtClean="0"/>
              <a:pPr/>
              <a:t>8</a:t>
            </a:fld>
            <a:endParaRPr lang="en-US"/>
          </a:p>
        </p:txBody>
      </p:sp>
      <p:pic>
        <p:nvPicPr>
          <p:cNvPr id="4" name="fig 22.30.jpg" descr="fig 22"/>
          <p:cNvPicPr>
            <a:picLocks noChangeAspect="1" noChangeArrowheads="1"/>
          </p:cNvPicPr>
          <p:nvPr/>
        </p:nvPicPr>
        <p:blipFill>
          <a:blip r:embed="rId2" cstate="print"/>
          <a:srcRect/>
          <a:stretch>
            <a:fillRect/>
          </a:stretch>
        </p:blipFill>
        <p:spPr bwMode="auto">
          <a:xfrm>
            <a:off x="762000" y="1219200"/>
            <a:ext cx="7315200" cy="54578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457200" y="1447800"/>
            <a:ext cx="8001000" cy="4764088"/>
          </a:xfrm>
          <a:prstGeom prst="rect">
            <a:avLst/>
          </a:prstGeom>
          <a:noFill/>
          <a:ln w="9525">
            <a:noFill/>
            <a:miter lim="800000"/>
            <a:headEnd/>
            <a:tailEnd/>
          </a:ln>
        </p:spPr>
        <p:txBody>
          <a:bodyPr>
            <a:spAutoFit/>
          </a:bodyPr>
          <a:lstStyle/>
          <a:p>
            <a:pPr algn="just">
              <a:spcBef>
                <a:spcPct val="50000"/>
              </a:spcBef>
            </a:pPr>
            <a:r>
              <a:rPr lang="en-US" sz="1800" b="0">
                <a:cs typeface="Arial" charset="0"/>
              </a:rPr>
              <a:t>TI - Two potentially oncogenic cyclins, cyclin A and cyclin D1, share common properties of subunit configuration, tyrosine phosphorylation and physical association with the Rb protein</a:t>
            </a:r>
          </a:p>
          <a:p>
            <a:pPr algn="just">
              <a:spcBef>
                <a:spcPct val="50000"/>
              </a:spcBef>
            </a:pPr>
            <a:r>
              <a:rPr lang="en-US" sz="1800" b="0">
                <a:cs typeface="Arial" charset="0"/>
              </a:rPr>
              <a:t>AB - Originally identified as a ‘mitotic cyclin’, cyclin A exhibits properties of growth factor sensitivity, susceptibility to viral subversion and association with a tumor-suppressor protein, properties which are indicative of an S-phase-promoting factor (SPF) as well as a candidate proto-oncogene …</a:t>
            </a:r>
          </a:p>
          <a:p>
            <a:pPr algn="just">
              <a:spcBef>
                <a:spcPct val="50000"/>
              </a:spcBef>
            </a:pPr>
            <a:r>
              <a:rPr lang="en-US" sz="1800" b="0">
                <a:cs typeface="Arial" charset="0"/>
              </a:rPr>
              <a:t>Moreover, cyclin D1 was found to be phosphorylated on tyrosine residues in vivo and, like cyclin A, was readily phosphorylated by pp60c-src in vitro.</a:t>
            </a:r>
          </a:p>
          <a:p>
            <a:pPr algn="just">
              <a:spcBef>
                <a:spcPct val="50000"/>
              </a:spcBef>
            </a:pPr>
            <a:r>
              <a:rPr lang="en-US" sz="1800" b="0">
                <a:cs typeface="Arial" charset="0"/>
              </a:rPr>
              <a:t>In synchronized human osteosarcoma cells, cyclin D1 is induced in early G1 and becomes associated with p9Ckshs1, a Cdk-binding subunit.</a:t>
            </a:r>
          </a:p>
          <a:p>
            <a:pPr algn="just">
              <a:spcBef>
                <a:spcPct val="50000"/>
              </a:spcBef>
            </a:pPr>
            <a:r>
              <a:rPr lang="en-US" sz="1800" b="0">
                <a:cs typeface="Arial" charset="0"/>
              </a:rPr>
              <a:t>Immunoprecipitation experiments with human osteosarcoma cells and Ewing’s sarcoma cells demonstrated that cyclin D1 is associated with both p34cdc2 and p33cdk2, and that cyclin D1 immune complexes exhibit appreciable histone H1 kinase activity …</a:t>
            </a:r>
          </a:p>
        </p:txBody>
      </p:sp>
      <p:sp>
        <p:nvSpPr>
          <p:cNvPr id="26628" name="Rectangle 3"/>
          <p:cNvSpPr>
            <a:spLocks noChangeArrowheads="1"/>
          </p:cNvSpPr>
          <p:nvPr/>
        </p:nvSpPr>
        <p:spPr bwMode="auto">
          <a:xfrm>
            <a:off x="685800" y="228600"/>
            <a:ext cx="7772400" cy="922338"/>
          </a:xfrm>
          <a:prstGeom prst="rect">
            <a:avLst/>
          </a:prstGeom>
          <a:noFill/>
          <a:ln w="9525">
            <a:noFill/>
            <a:miter lim="800000"/>
            <a:headEnd/>
            <a:tailEnd/>
          </a:ln>
        </p:spPr>
        <p:txBody>
          <a:bodyPr anchor="ctr"/>
          <a:lstStyle/>
          <a:p>
            <a:pPr algn="ctr"/>
            <a:r>
              <a:rPr lang="en-US" sz="3600" b="0">
                <a:solidFill>
                  <a:schemeClr val="tx2"/>
                </a:solidFill>
              </a:rPr>
              <a:t>Medline Corpus</a:t>
            </a:r>
            <a:endParaRPr lang="en-US" sz="4400" b="0">
              <a:solidFill>
                <a:schemeClr val="tx2"/>
              </a:solidFill>
            </a:endParaRPr>
          </a:p>
        </p:txBody>
      </p:sp>
      <p:sp>
        <p:nvSpPr>
          <p:cNvPr id="5" name="Slide Number Placeholder 4"/>
          <p:cNvSpPr>
            <a:spLocks noGrp="1"/>
          </p:cNvSpPr>
          <p:nvPr>
            <p:ph type="sldNum" sz="quarter" idx="12"/>
          </p:nvPr>
        </p:nvSpPr>
        <p:spPr/>
        <p:txBody>
          <a:bodyPr/>
          <a:lstStyle/>
          <a:p>
            <a:fld id="{6D31F42D-04EE-415E-9743-68804E73A9AA}"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2601</Words>
  <Application>Microsoft Macintosh PowerPoint</Application>
  <PresentationFormat>On-screen Show (4:3)</PresentationFormat>
  <Paragraphs>300</Paragraphs>
  <Slides>43</Slides>
  <Notes>16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Information Extraction</vt:lpstr>
      <vt:lpstr>Today’s Lecture</vt:lpstr>
      <vt:lpstr>Information Extraction  (IE)</vt:lpstr>
      <vt:lpstr>MUC</vt:lpstr>
      <vt:lpstr>Named Entity (NE) Recognition</vt:lpstr>
      <vt:lpstr>Named Entity Recognition Example</vt:lpstr>
      <vt:lpstr>Named Entity Recognition Example</vt:lpstr>
      <vt:lpstr>Biomedical Information Extraction</vt:lpstr>
      <vt:lpstr>PowerPoint Presentation</vt:lpstr>
      <vt:lpstr>PowerPoint Presentation</vt:lpstr>
      <vt:lpstr>Amazon Book Description</vt:lpstr>
      <vt:lpstr>Extracted Book Template</vt:lpstr>
      <vt:lpstr>Other Applications</vt:lpstr>
      <vt:lpstr>How Difficult is NER?</vt:lpstr>
      <vt:lpstr>IE as Sequence Labeling</vt:lpstr>
      <vt:lpstr>Sequence Labeling for NER</vt:lpstr>
      <vt:lpstr>Sequence Labeling for NER</vt:lpstr>
      <vt:lpstr>Sequence Labeling for NER</vt:lpstr>
      <vt:lpstr>Sequence Labeling for NER</vt:lpstr>
      <vt:lpstr>Evaluating IE Accuracy</vt:lpstr>
      <vt:lpstr>Relation Extraction</vt:lpstr>
      <vt:lpstr>Relation Extraction</vt:lpstr>
      <vt:lpstr>PowerPoint Presentation</vt:lpstr>
      <vt:lpstr>Relation Extraction</vt:lpstr>
      <vt:lpstr>Supervised Learning for Relation Extraction</vt:lpstr>
      <vt:lpstr>Supervised Learning for Relation Extraction</vt:lpstr>
      <vt:lpstr>Supervised Learning for Relation Extraction</vt:lpstr>
      <vt:lpstr>Syntactic Features for Supervised Learning for Relation Extraction</vt:lpstr>
      <vt:lpstr>Lightly Supervised Relation Extraction</vt:lpstr>
      <vt:lpstr>Lightly Supervised Relation Extraction</vt:lpstr>
      <vt:lpstr>Lightly Supervised Relation Extraction</vt:lpstr>
      <vt:lpstr>Evaluation of Relation Extraction Systems</vt:lpstr>
      <vt:lpstr>Temporal Expression Recognition</vt:lpstr>
      <vt:lpstr>Temporal Expression Recognition</vt:lpstr>
      <vt:lpstr>Temporal Expression Recognition</vt:lpstr>
      <vt:lpstr>Temporal Expression Recognition</vt:lpstr>
      <vt:lpstr>Temporal Expression Recognition</vt:lpstr>
      <vt:lpstr>Rule-based Systems for Temporal Expression Recognition</vt:lpstr>
      <vt:lpstr>Sequence Labeling Systems for Temporal Expression Recognition</vt:lpstr>
      <vt:lpstr>Constituent Based Approaches</vt:lpstr>
      <vt:lpstr>Evaluation of Temporal Expression Recognition</vt:lpstr>
      <vt:lpstr>Temporal Processing</vt:lpstr>
      <vt:lpstr>Information Extraction Issues</vt:lpstr>
    </vt:vector>
  </TitlesOfParts>
  <Company>Department of Chemistry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solorio</dc:creator>
  <cp:lastModifiedBy>Thamar Solorio</cp:lastModifiedBy>
  <cp:revision>49</cp:revision>
  <cp:lastPrinted>2015-11-04T03:22:22Z</cp:lastPrinted>
  <dcterms:created xsi:type="dcterms:W3CDTF">2010-04-05T16:46:41Z</dcterms:created>
  <dcterms:modified xsi:type="dcterms:W3CDTF">2018-04-04T19:23:27Z</dcterms:modified>
</cp:coreProperties>
</file>