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73333E4-C071-484A-A655-40BE7A2F2C2B}" type="datetime">
              <a:rPr lang="ru-RU" sz="1000" b="0" strike="noStrike" spc="-1">
                <a:solidFill>
                  <a:srgbClr val="8B8B8B"/>
                </a:solidFill>
                <a:latin typeface="Gill Sans MT"/>
              </a:rPr>
              <a:t>30.01.2020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44D91B9E-280A-4BD5-977C-DA1D9B002832}" type="slidenum">
              <a:rPr lang="ru-RU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ru-RU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BA7EDB6-110B-4CD8-8B25-97FB3B4A69F3}" type="datetime">
              <a:rPr lang="ru-RU" sz="1000" b="0" strike="noStrike" spc="-1">
                <a:solidFill>
                  <a:srgbClr val="8B8B8B"/>
                </a:solidFill>
                <a:latin typeface="Gill Sans MT"/>
              </a:rPr>
              <a:t>30.01.2020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015E37C-7262-45AD-842F-9745B0D4CB84}" type="slidenum">
              <a:rPr lang="ru-RU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ru-RU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9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1447200" y="804240"/>
            <a:ext cx="9607320" cy="10558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47200" y="2019600"/>
            <a:ext cx="4644720" cy="8017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200" b="0" strike="noStrike" cap="all" spc="-1">
                <a:solidFill>
                  <a:srgbClr val="B71E42"/>
                </a:solidFill>
                <a:latin typeface="Gill Sans MT"/>
              </a:rPr>
              <a:t>Click to edit Master text styles</a:t>
            </a:r>
            <a:endParaRPr lang="en-US" sz="2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447200" y="2824200"/>
            <a:ext cx="4644720" cy="2644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6412320" y="2022840"/>
            <a:ext cx="4644720" cy="8017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200" b="0" strike="noStrike" cap="all" spc="-1">
                <a:solidFill>
                  <a:srgbClr val="B71E42"/>
                </a:solidFill>
                <a:latin typeface="Gill Sans MT"/>
              </a:rPr>
              <a:t>Click to edit Master text styles</a:t>
            </a:r>
            <a:endParaRPr lang="en-US" sz="2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412320" y="2821320"/>
            <a:ext cx="4644720" cy="2637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98" name="PlaceHolder 8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FB06E6C-E279-4271-810C-97CABEECAAD7}" type="datetime">
              <a:rPr lang="ru-RU" sz="1000" b="0" strike="noStrike" spc="-1">
                <a:solidFill>
                  <a:srgbClr val="8B8B8B"/>
                </a:solidFill>
                <a:latin typeface="Gill Sans MT"/>
              </a:rPr>
              <a:t>30.01.2020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24A8584D-1122-4021-B874-47A8251E696C}" type="slidenum">
              <a:rPr lang="ru-RU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ru-RU" sz="2800" b="0" strike="noStrike" spc="-1">
              <a:latin typeface="Times New Roman"/>
            </a:endParaRPr>
          </a:p>
        </p:txBody>
      </p:sp>
      <p:sp>
        <p:nvSpPr>
          <p:cNvPr id="101" name="Line 11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206120" y="369397"/>
            <a:ext cx="9779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600" b="0" strike="noStrike" cap="all" spc="-1" dirty="0" err="1">
                <a:solidFill>
                  <a:srgbClr val="000000"/>
                </a:solidFill>
                <a:latin typeface="Gill Sans MT"/>
              </a:rPr>
              <a:t>Фінальний</a:t>
            </a:r>
            <a:r>
              <a:rPr lang="en-US" sz="66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6600" b="0" strike="noStrike" cap="all" spc="-1" dirty="0" err="1">
                <a:solidFill>
                  <a:srgbClr val="000000"/>
                </a:solidFill>
                <a:latin typeface="Gill Sans MT"/>
              </a:rPr>
              <a:t>проект</a:t>
            </a:r>
            <a:r>
              <a:rPr lang="en-US" sz="6600" b="0" strike="noStrike" cap="all" spc="-1" dirty="0">
                <a:solidFill>
                  <a:srgbClr val="000000"/>
                </a:solidFill>
                <a:latin typeface="Gill Sans MT"/>
              </a:rPr>
              <a:t>:</a:t>
            </a:r>
            <a:br>
              <a:rPr dirty="0"/>
            </a:br>
            <a:r>
              <a:rPr lang="en-US" sz="6600" b="0" strike="noStrike" cap="all" spc="-1" dirty="0" err="1">
                <a:solidFill>
                  <a:srgbClr val="000000"/>
                </a:solidFill>
                <a:latin typeface="Gill Sans MT"/>
              </a:rPr>
              <a:t>Система</a:t>
            </a:r>
            <a:r>
              <a:rPr lang="en-US" sz="66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6600" b="0" strike="noStrike" cap="all" spc="-1" dirty="0" err="1">
                <a:solidFill>
                  <a:srgbClr val="000000"/>
                </a:solidFill>
                <a:latin typeface="Gill Sans MT"/>
              </a:rPr>
              <a:t>ресторану</a:t>
            </a:r>
            <a:endParaRPr lang="en-US" sz="6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86800" y="4149000"/>
            <a:ext cx="416772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ru-RU" sz="1800" b="0" strike="noStrike" cap="all" spc="-1">
                <a:solidFill>
                  <a:srgbClr val="000000"/>
                </a:solidFill>
                <a:latin typeface="Gill Sans MT"/>
              </a:rPr>
              <a:t>Розробник: Іванченко максим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ru-RU" sz="1800" b="0" strike="noStrike" cap="all" spc="-1">
                <a:solidFill>
                  <a:srgbClr val="000000"/>
                </a:solidFill>
                <a:latin typeface="Gill Sans MT"/>
              </a:rPr>
              <a:t>Тренер: Ляшенко максим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Завдання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Система </a:t>
            </a:r>
            <a:r>
              <a:rPr lang="en-US" sz="3200" b="1" strike="noStrike" spc="-1">
                <a:solidFill>
                  <a:srgbClr val="000000"/>
                </a:solidFill>
                <a:latin typeface="Gill Sans MT"/>
                <a:ea typeface="Gill Sans MT"/>
              </a:rPr>
              <a:t>Ресторан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Gill Sans MT"/>
                <a:ea typeface="Gill Sans MT"/>
              </a:rPr>
              <a:t>Клієнт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 здійснює замовлення з </a:t>
            </a:r>
            <a:r>
              <a:rPr lang="en-US" sz="3200" b="1" strike="noStrike" spc="-1">
                <a:solidFill>
                  <a:srgbClr val="000000"/>
                </a:solidFill>
                <a:latin typeface="Gill Sans MT"/>
                <a:ea typeface="Gill Sans MT"/>
              </a:rPr>
              <a:t>Меню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Gill Sans MT"/>
                <a:ea typeface="Gill Sans MT"/>
              </a:rPr>
              <a:t>Адміністратор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 підтверджує </a:t>
            </a:r>
            <a:r>
              <a:rPr lang="en-US" sz="3200" b="1" strike="noStrike" spc="-1">
                <a:solidFill>
                  <a:srgbClr val="000000"/>
                </a:solidFill>
                <a:latin typeface="Gill Sans MT"/>
                <a:ea typeface="Gill Sans MT"/>
              </a:rPr>
              <a:t>Замовлення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 і відправляє його на кухню для виконання. </a:t>
            </a:r>
            <a:r>
              <a:rPr lang="en-US" sz="3200" b="1" strike="noStrike" spc="-1">
                <a:solidFill>
                  <a:srgbClr val="000000"/>
                </a:solidFill>
                <a:latin typeface="Gill Sans MT"/>
                <a:ea typeface="Gill Sans MT"/>
              </a:rPr>
              <a:t>Адміністратор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 виставляє</a:t>
            </a:r>
            <a:r>
              <a:rPr lang="en-US" sz="3200" b="1" strike="noStrike" spc="-1">
                <a:solidFill>
                  <a:srgbClr val="000000"/>
                </a:solidFill>
                <a:latin typeface="Gill Sans MT"/>
                <a:ea typeface="Gill Sans MT"/>
              </a:rPr>
              <a:t> Рахунок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Gill Sans MT"/>
                <a:ea typeface="Gill Sans MT"/>
              </a:rPr>
              <a:t>Клієнт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  <a:ea typeface="Gill Sans MT"/>
              </a:rPr>
              <a:t> проводить його оплату.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Вимоги: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921640" y="2095560"/>
            <a:ext cx="5866920" cy="39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5. Код должен быть документирован.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6. Приложение должно быть покрыто Юнит-тестами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7. При разработке бизнес логики использовать сессии и фильтры, и события в системе обрабатывать с помощью Log4j.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8. В приложении необходимо реализовать Pagination, Transaction в зависимости от Вашего проекта Используя сервлеты и JSP, реализовать функциональности, предложенные в постановке конкретной задачи.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10 . В страницах JSP применять библиотеку JSTL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11 . Приложение должно корректно реагировать на ошибки и исключения разного рода (Пользователь никогда не должен видеть stack-trace на стороне front-end).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12 . В приложении должна быть реализована система Авторизации и Аутентификации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54440" y="2095560"/>
            <a:ext cx="4600080" cy="374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1. На основе сущностей предметной области создать классы их описывающие.​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2. Классы и методы должны иметь отражающую их функциональность названия и должны быть грамотно структурированы по пакетам​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3. Информацию о предметной области хранить в БД, для доступа использовать API JDBC с использованием пула соединений, стандартного или разработанного самостоятельно. В качестве СУБД рекомендуется MySQL.​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4. Приложение должно поддерживать работу с кириллицей (быть многоязычной), в том числе и при хранении информации в БД.​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447200" y="804240"/>
            <a:ext cx="9607320" cy="105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Список технологій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456560" y="1589139"/>
            <a:ext cx="4644720" cy="801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200" b="0" strike="noStrike" cap="all" spc="-1" dirty="0">
                <a:solidFill>
                  <a:srgbClr val="B71E42"/>
                </a:solidFill>
                <a:latin typeface="Gill Sans MT"/>
              </a:rPr>
              <a:t>Spring</a:t>
            </a:r>
            <a:endParaRPr lang="en-US" sz="2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447200" y="2309760"/>
            <a:ext cx="4644720" cy="379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Thymeleaf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Spring boot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Hibernate, JPA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SLF4J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JUnit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Mockito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Maven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Lombok</a:t>
            </a:r>
          </a:p>
        </p:txBody>
      </p:sp>
      <p:sp>
        <p:nvSpPr>
          <p:cNvPr id="148" name="TextShape 4"/>
          <p:cNvSpPr txBox="1"/>
          <p:nvPr/>
        </p:nvSpPr>
        <p:spPr>
          <a:xfrm>
            <a:off x="6422040" y="1592739"/>
            <a:ext cx="4644720" cy="801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200" b="0" strike="noStrike" cap="all" spc="-1" dirty="0">
                <a:solidFill>
                  <a:srgbClr val="B71E42"/>
                </a:solidFill>
                <a:latin typeface="Gill Sans MT"/>
              </a:rPr>
              <a:t>servlet</a:t>
            </a:r>
            <a:endParaRPr lang="en-US" sz="2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6422040" y="2307240"/>
            <a:ext cx="4635360" cy="3789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JSP+JSTL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Servlets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JDBC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Log4j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JUnit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Apache Tomcat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ER-Діаграма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6BEC31-10F8-4A5F-8875-EABED390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13" y="1853640"/>
            <a:ext cx="10501174" cy="42859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</TotalTime>
  <Words>195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subject/>
  <dc:creator/>
  <dc:description/>
  <cp:lastModifiedBy>Maksim Ivanchenko</cp:lastModifiedBy>
  <cp:revision>192</cp:revision>
  <dcterms:created xsi:type="dcterms:W3CDTF">2020-01-30T14:00:24Z</dcterms:created>
  <dcterms:modified xsi:type="dcterms:W3CDTF">2020-01-30T21:34:42Z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Широкий екран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