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j+zLv+ADQyzxMpeR7cfyvqHHhZ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58F193-1FEB-40C0-8391-4FFE07626B75}">
  <a:tblStyle styleId="{B358F193-1FEB-40C0-8391-4FFE07626B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F422725-4F58-4814-8D9F-FC1E9A198A6D}" styleName="Table_1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e4c5b92cc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2e4c5b92cc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e54afeb1e2_3_1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e54afeb1e2_3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e54afeb1e2_3_1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e54afeb1e2_3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1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1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1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1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2117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1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EF8B67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1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1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16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7" name="Google Shape;107;p2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EF8B6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2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EF8B6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EF8B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2" name="Google Shape;122;p2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EF8B6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EF8B6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g2e54afeb1e2_3_1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2" name="Google Shape;162;g2e54afeb1e2_3_1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g2e54afeb1e2_3_1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4" name="Google Shape;164;g2e54afeb1e2_3_1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65" name="Google Shape;165;g2e54afeb1e2_3_1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66" name="Google Shape;166;g2e54afeb1e2_3_1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g2e54afeb1e2_3_1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2117">
                <a:alpha val="69803"/>
              </a:srgbClr>
            </a:solidFill>
            <a:ln>
              <a:noFill/>
            </a:ln>
          </p:spPr>
        </p:sp>
        <p:sp>
          <p:nvSpPr>
            <p:cNvPr id="168" name="Google Shape;168;g2e54afeb1e2_3_1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EF8B67">
                <a:alpha val="69803"/>
              </a:srgbClr>
            </a:solidFill>
            <a:ln>
              <a:noFill/>
            </a:ln>
          </p:spPr>
        </p:sp>
        <p:sp>
          <p:nvSpPr>
            <p:cNvPr id="169" name="Google Shape;169;g2e54afeb1e2_3_1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70" name="Google Shape;170;g2e54afeb1e2_3_1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g2e54afeb1e2_3_1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g2e54afeb1e2_3_17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g2e54afeb1e2_3_17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4" name="Google Shape;174;g2e54afeb1e2_3_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g2e54afeb1e2_3_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g2e54afeb1e2_3_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54afeb1e2_3_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g2e54afeb1e2_3_3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80" name="Google Shape;180;g2e54afeb1e2_3_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g2e54afeb1e2_3_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g2e54afeb1e2_3_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54afeb1e2_3_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g2e54afeb1e2_3_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g2e54afeb1e2_3_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g2e54afeb1e2_3_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54afeb1e2_3_4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g2e54afeb1e2_3_4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1" name="Google Shape;191;g2e54afeb1e2_3_4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g2e54afeb1e2_3_4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g2e54afeb1e2_3_4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54afeb1e2_3_5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g2e54afeb1e2_3_51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97" name="Google Shape;197;g2e54afeb1e2_3_51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98" name="Google Shape;198;g2e54afeb1e2_3_5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g2e54afeb1e2_3_5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g2e54afeb1e2_3_5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54afeb1e2_3_5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g2e54afeb1e2_3_58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4" name="Google Shape;204;g2e54afeb1e2_3_58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05" name="Google Shape;205;g2e54afeb1e2_3_5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6" name="Google Shape;206;g2e54afeb1e2_3_5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07" name="Google Shape;207;g2e54afeb1e2_3_5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g2e54afeb1e2_3_5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g2e54afeb1e2_3_5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54afeb1e2_3_6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g2e54afeb1e2_3_6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g2e54afeb1e2_3_6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54afeb1e2_3_71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g2e54afeb1e2_3_71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17" name="Google Shape;217;g2e54afeb1e2_3_71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218" name="Google Shape;218;g2e54afeb1e2_3_7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g2e54afeb1e2_3_7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g2e54afeb1e2_3_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54afeb1e2_3_78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g2e54afeb1e2_3_78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g2e54afeb1e2_3_78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25" name="Google Shape;225;g2e54afeb1e2_3_7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g2e54afeb1e2_3_7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g2e54afeb1e2_3_7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e54afeb1e2_3_85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g2e54afeb1e2_3_85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1" name="Google Shape;231;g2e54afeb1e2_3_8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g2e54afeb1e2_3_8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g2e54afeb1e2_3_8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54afeb1e2_3_9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g2e54afeb1e2_3_91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37" name="Google Shape;237;g2e54afeb1e2_3_91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8" name="Google Shape;238;g2e54afeb1e2_3_9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g2e54afeb1e2_3_9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g2e54afeb1e2_3_9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1" name="Google Shape;241;g2e54afeb1e2_3_9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EF8B6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42" name="Google Shape;242;g2e54afeb1e2_3_9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EF8B6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EF8B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54afeb1e2_3_100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g2e54afeb1e2_3_100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6" name="Google Shape;246;g2e54afeb1e2_3_10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g2e54afeb1e2_3_10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g2e54afeb1e2_3_10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54afeb1e2_3_10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g2e54afeb1e2_3_10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2" name="Google Shape;252;g2e54afeb1e2_3_10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3" name="Google Shape;253;g2e54afeb1e2_3_10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g2e54afeb1e2_3_10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g2e54afeb1e2_3_10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6" name="Google Shape;256;g2e54afeb1e2_3_10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EF8B6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57" name="Google Shape;257;g2e54afeb1e2_3_10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EF8B6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54afeb1e2_3_1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g2e54afeb1e2_3_1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1" name="Google Shape;261;g2e54afeb1e2_3_1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2" name="Google Shape;262;g2e54afeb1e2_3_1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g2e54afeb1e2_3_1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g2e54afeb1e2_3_1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e54afeb1e2_3_1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g2e54afeb1e2_3_122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8" name="Google Shape;268;g2e54afeb1e2_3_1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g2e54afeb1e2_3_1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g2e54afeb1e2_3_1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e54afeb1e2_3_128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g2e54afeb1e2_3_128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74" name="Google Shape;274;g2e54afeb1e2_3_1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g2e54afeb1e2_3_1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g2e54afeb1e2_3_1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0" name="Google Shape;70;p2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2" name="Google Shape;72;p21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4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2117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EF8B67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g2e54afeb1e2_3_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5" name="Google Shape;145;g2e54afeb1e2_3_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g2e54afeb1e2_3_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7" name="Google Shape;147;g2e54afeb1e2_3_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8" name="Google Shape;148;g2e54afeb1e2_3_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49" name="Google Shape;149;g2e54afeb1e2_3_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g2e54afeb1e2_3_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2117">
                <a:alpha val="69803"/>
              </a:srgbClr>
            </a:solidFill>
            <a:ln>
              <a:noFill/>
            </a:ln>
          </p:spPr>
        </p:sp>
        <p:sp>
          <p:nvSpPr>
            <p:cNvPr id="151" name="Google Shape;151;g2e54afeb1e2_3_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EF8B67">
                <a:alpha val="69803"/>
              </a:srgbClr>
            </a:solidFill>
            <a:ln>
              <a:noFill/>
            </a:ln>
          </p:spPr>
        </p:sp>
        <p:sp>
          <p:nvSpPr>
            <p:cNvPr id="152" name="Google Shape;152;g2e54afeb1e2_3_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3" name="Google Shape;153;g2e54afeb1e2_3_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g2e54afeb1e2_3_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g2e54afeb1e2_3_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6" name="Google Shape;156;g2e54afeb1e2_3_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7" name="Google Shape;157;g2e54afeb1e2_3_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8" name="Google Shape;158;g2e54afeb1e2_3_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9" name="Google Shape;159;g2e54afeb1e2_3_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hyperlink" Target="https://github.com/maxim3364/dipl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7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"/>
          <p:cNvSpPr txBox="1"/>
          <p:nvPr>
            <p:ph type="ctrTitle"/>
          </p:nvPr>
        </p:nvSpPr>
        <p:spPr>
          <a:xfrm>
            <a:off x="4564480" y="1943573"/>
            <a:ext cx="5669280" cy="15419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ru-RU" sz="2000">
                <a:solidFill>
                  <a:schemeClr val="dk1"/>
                </a:solidFill>
              </a:rPr>
              <a:t>Частное учреждение профессионального образования «Высшая школа предпринимательства»</a:t>
            </a:r>
            <a:br>
              <a:rPr lang="ru-R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  <p:sp>
        <p:nvSpPr>
          <p:cNvPr id="282" name="Google Shape;282;p1"/>
          <p:cNvSpPr txBox="1"/>
          <p:nvPr>
            <p:ph idx="1" type="subTitle"/>
          </p:nvPr>
        </p:nvSpPr>
        <p:spPr>
          <a:xfrm>
            <a:off x="822526" y="3682367"/>
            <a:ext cx="8998130" cy="1392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ru-RU" sz="2800">
                <a:solidFill>
                  <a:schemeClr val="dk1"/>
                </a:solidFill>
              </a:rPr>
              <a:t>Дипломный</a:t>
            </a:r>
            <a:r>
              <a:rPr lang="ru-RU" sz="2800">
                <a:solidFill>
                  <a:schemeClr val="dk1"/>
                </a:solidFill>
              </a:rPr>
              <a:t> проект на тему: Разработка десктопного приложения для контроля работы сотрудников в автомастерской</a:t>
            </a:r>
            <a:endParaRPr sz="2800"/>
          </a:p>
        </p:txBody>
      </p:sp>
      <p:pic>
        <p:nvPicPr>
          <p:cNvPr id="283" name="Google Shape;28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244" y="1129816"/>
            <a:ext cx="2545724" cy="215877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"/>
          <p:cNvSpPr/>
          <p:nvPr/>
        </p:nvSpPr>
        <p:spPr>
          <a:xfrm>
            <a:off x="215318" y="5862857"/>
            <a:ext cx="31598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Выполнил : Крупин Максим 4 курс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5959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0"/>
          <p:cNvSpPr txBox="1"/>
          <p:nvPr>
            <p:ph type="title"/>
          </p:nvPr>
        </p:nvSpPr>
        <p:spPr>
          <a:xfrm>
            <a:off x="3024294" y="213360"/>
            <a:ext cx="3894666" cy="1298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</a:pPr>
            <a:br>
              <a:rPr lang="ru-RU" sz="2400"/>
            </a:br>
            <a:r>
              <a:rPr lang="ru-RU" sz="5400">
                <a:solidFill>
                  <a:schemeClr val="lt1"/>
                </a:solidFill>
              </a:rPr>
              <a:t>Реализация</a:t>
            </a:r>
            <a:br>
              <a:rPr lang="ru-RU" sz="2400"/>
            </a:br>
            <a:endParaRPr sz="2400"/>
          </a:p>
        </p:txBody>
      </p:sp>
      <p:pic>
        <p:nvPicPr>
          <p:cNvPr id="364" name="Google Shape;36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3714" y="2011680"/>
            <a:ext cx="5335825" cy="411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5959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e4c5b92ccb_0_6"/>
          <p:cNvSpPr txBox="1"/>
          <p:nvPr>
            <p:ph type="title"/>
          </p:nvPr>
        </p:nvSpPr>
        <p:spPr>
          <a:xfrm>
            <a:off x="3630600" y="182400"/>
            <a:ext cx="49308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</a:pPr>
            <a:br>
              <a:rPr lang="ru-RU" sz="2400"/>
            </a:br>
            <a:r>
              <a:rPr lang="ru-RU" sz="5400">
                <a:solidFill>
                  <a:schemeClr val="lt1"/>
                </a:solidFill>
              </a:rPr>
              <a:t>Тестирование</a:t>
            </a:r>
            <a:br>
              <a:rPr lang="ru-RU" sz="2400"/>
            </a:br>
            <a:endParaRPr sz="2400"/>
          </a:p>
        </p:txBody>
      </p:sp>
      <p:graphicFrame>
        <p:nvGraphicFramePr>
          <p:cNvPr id="370" name="Google Shape;370;g2e4c5b92ccb_0_6"/>
          <p:cNvGraphicFramePr/>
          <p:nvPr/>
        </p:nvGraphicFramePr>
        <p:xfrm>
          <a:off x="61950" y="220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{B358F193-1FEB-40C0-8391-4FFE07626B75}</a:tableStyleId>
              </a:tblPr>
              <a:tblGrid>
                <a:gridCol w="2216850"/>
                <a:gridCol w="2561575"/>
                <a:gridCol w="3403600"/>
                <a:gridCol w="2877125"/>
                <a:gridCol w="1008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Наименование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BE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Требования и ограничения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BE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Шаги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BE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Ожидаемый результат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BE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Статус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BEA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Запуск десктопного приложения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Запустить проект через pycharm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2.Установить необходимые библиотеки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69850" lvl="0" marL="89999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ru-RU" sz="1100"/>
                        <a:t>Запустить десктопное приложение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Откроется первое окно приложения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Выполнено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Проверка функции добавления нового сотрудника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1.Десктопное приложение </a:t>
                      </a:r>
                      <a:r>
                        <a:rPr lang="ru-RU" sz="1100"/>
                        <a:t>запущено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1.Нажать кнопку “Добавить сотрудника”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2.Ввести данные о сотруднике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3.Нажать кнопку “Добавить”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1.Все данные введены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2.Все данные добавлены в таблицы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3.Все данные отображаются в программе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Выполнено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Проверка функции удаления </a:t>
                      </a: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сотрудника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1.Десктопное приложение </a:t>
                      </a:r>
                      <a:r>
                        <a:rPr lang="ru-RU" sz="1100"/>
                        <a:t>запущено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1.Нажать кнопку “Удалить сотрудника”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2.Ввести данные о сотруднике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3.Нажать кнопку “Удалить”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1.Все данные введены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2.Все данные удалены из таблиц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3.Все данные удалены из программы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Выполнено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Проверка функции просмотра отчётов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1.Десктопное приложение запущено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1.Нажать кнопку с нужным отчётом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Открывается выбранный отчёт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Выполнено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5959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4120" y="0"/>
            <a:ext cx="58978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1"/>
          <p:cNvSpPr txBox="1"/>
          <p:nvPr>
            <p:ph type="title"/>
          </p:nvPr>
        </p:nvSpPr>
        <p:spPr>
          <a:xfrm>
            <a:off x="720112" y="339953"/>
            <a:ext cx="5133211" cy="1097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ru-RU" sz="5400">
                <a:solidFill>
                  <a:schemeClr val="lt1"/>
                </a:solidFill>
              </a:rPr>
              <a:t>Примеры кода:</a:t>
            </a:r>
            <a:endParaRPr sz="5400">
              <a:solidFill>
                <a:schemeClr val="lt1"/>
              </a:solidFill>
            </a:endParaRPr>
          </a:p>
        </p:txBody>
      </p:sp>
      <p:pic>
        <p:nvPicPr>
          <p:cNvPr id="377" name="Google Shape;37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0977" y="1725437"/>
            <a:ext cx="3791479" cy="4605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41065" y="152286"/>
            <a:ext cx="5403990" cy="6553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2"/>
          <p:cNvSpPr txBox="1"/>
          <p:nvPr>
            <p:ph type="title"/>
          </p:nvPr>
        </p:nvSpPr>
        <p:spPr>
          <a:xfrm>
            <a:off x="2579286" y="359664"/>
            <a:ext cx="4321386" cy="981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rebuchet MS"/>
              <a:buNone/>
            </a:pPr>
            <a:r>
              <a:rPr lang="ru-RU" sz="5400">
                <a:solidFill>
                  <a:schemeClr val="dk1"/>
                </a:solidFill>
              </a:rPr>
              <a:t>Заключение:</a:t>
            </a:r>
            <a:endParaRPr sz="5400">
              <a:solidFill>
                <a:schemeClr val="dk1"/>
              </a:solidFill>
            </a:endParaRPr>
          </a:p>
        </p:txBody>
      </p:sp>
      <p:sp>
        <p:nvSpPr>
          <p:cNvPr id="384" name="Google Shape;384;p12"/>
          <p:cNvSpPr/>
          <p:nvPr/>
        </p:nvSpPr>
        <p:spPr>
          <a:xfrm>
            <a:off x="1253067" y="1898604"/>
            <a:ext cx="6973824" cy="3780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 результате выполненной дипломной работы </a:t>
            </a: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поставленная</a:t>
            </a: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цель и задачи были </a:t>
            </a: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выполнены.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Таким образом, было разработано десктопное приложение для контроля работы сотрудников в автомастерской.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Программа выполняет изначально поставленные задачи и готова для внедрения уже сейчас.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Заложенные в процессе проектирования и разработки решения обеспечат гибкость программы для последующего ее изменения и расширения путем внедрения новых полезных возможностей.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495" y="2060447"/>
            <a:ext cx="4445275" cy="444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0" name="Google Shape;390;p13"/>
          <p:cNvGraphicFramePr/>
          <p:nvPr/>
        </p:nvGraphicFramePr>
        <p:xfrm>
          <a:off x="591168" y="8300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{5F422725-4F58-4814-8D9F-FC1E9A198A6D}</a:tableStyleId>
              </a:tblPr>
              <a:tblGrid>
                <a:gridCol w="8128000"/>
              </a:tblGrid>
              <a:tr h="58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91" name="Google Shape;391;p13"/>
          <p:cNvSpPr/>
          <p:nvPr/>
        </p:nvSpPr>
        <p:spPr>
          <a:xfrm>
            <a:off x="874325" y="830030"/>
            <a:ext cx="75616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https://github.com/maxim3364/diplom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4"/>
          <p:cNvSpPr txBox="1"/>
          <p:nvPr>
            <p:ph type="title"/>
          </p:nvPr>
        </p:nvSpPr>
        <p:spPr>
          <a:xfrm>
            <a:off x="2390862" y="3052799"/>
            <a:ext cx="6144909" cy="7524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</a:pPr>
            <a:r>
              <a:rPr lang="ru-RU" sz="4400">
                <a:solidFill>
                  <a:schemeClr val="dk1"/>
                </a:solidFill>
              </a:rPr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"/>
          <p:cNvSpPr/>
          <p:nvPr/>
        </p:nvSpPr>
        <p:spPr>
          <a:xfrm>
            <a:off x="3098714" y="552888"/>
            <a:ext cx="4144853" cy="942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Цель проекта</a:t>
            </a:r>
            <a:endParaRPr/>
          </a:p>
        </p:txBody>
      </p:sp>
      <p:sp>
        <p:nvSpPr>
          <p:cNvPr id="290" name="Google Shape;290;p2"/>
          <p:cNvSpPr/>
          <p:nvPr/>
        </p:nvSpPr>
        <p:spPr>
          <a:xfrm>
            <a:off x="670111" y="2551837"/>
            <a:ext cx="900206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Разработать десктопное приложение для контроля работы сотрудников в автомастерской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"/>
          <p:cNvSpPr txBox="1"/>
          <p:nvPr>
            <p:ph type="title"/>
          </p:nvPr>
        </p:nvSpPr>
        <p:spPr>
          <a:xfrm>
            <a:off x="3251795" y="353568"/>
            <a:ext cx="36453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ru-RU">
                <a:solidFill>
                  <a:schemeClr val="dk1"/>
                </a:solidFill>
              </a:rPr>
              <a:t>Задачи проекта</a:t>
            </a:r>
            <a:endParaRPr/>
          </a:p>
        </p:txBody>
      </p:sp>
      <p:sp>
        <p:nvSpPr>
          <p:cNvPr id="296" name="Google Shape;296;p3"/>
          <p:cNvSpPr/>
          <p:nvPr/>
        </p:nvSpPr>
        <p:spPr>
          <a:xfrm>
            <a:off x="1078512" y="1549354"/>
            <a:ext cx="79920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latin typeface="Trebuchet MS"/>
                <a:ea typeface="Trebuchet MS"/>
                <a:cs typeface="Trebuchet MS"/>
                <a:sym typeface="Trebuchet MS"/>
              </a:rPr>
              <a:t>1. Изучить текущие процессы работы сотрудников в автомастерской, выявить основные проблемы и потребности.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latin typeface="Trebuchet MS"/>
                <a:ea typeface="Trebuchet MS"/>
                <a:cs typeface="Trebuchet MS"/>
                <a:sym typeface="Trebuchet MS"/>
              </a:rPr>
              <a:t>2. Определить функциональные требования к разрабатываемому приложению.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latin typeface="Trebuchet MS"/>
                <a:ea typeface="Trebuchet MS"/>
                <a:cs typeface="Trebuchet MS"/>
                <a:sym typeface="Trebuchet MS"/>
              </a:rPr>
              <a:t>3. Реализовать основной функционал десктопного приложения. (Спроектировать БД, добавить дополнительные опции, провести тестирование приложения)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latin typeface="Trebuchet MS"/>
                <a:ea typeface="Trebuchet MS"/>
                <a:cs typeface="Trebuchet MS"/>
                <a:sym typeface="Trebuchet MS"/>
              </a:rPr>
              <a:t>4. Написать техническую документацию и инструкцию по использованию приложения.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"/>
          <p:cNvSpPr txBox="1"/>
          <p:nvPr>
            <p:ph type="title"/>
          </p:nvPr>
        </p:nvSpPr>
        <p:spPr>
          <a:xfrm>
            <a:off x="1414950" y="493776"/>
            <a:ext cx="67476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rebuchet MS"/>
              <a:buNone/>
            </a:pPr>
            <a:r>
              <a:rPr lang="ru-RU" sz="5400">
                <a:solidFill>
                  <a:schemeClr val="dk1"/>
                </a:solidFill>
              </a:rPr>
              <a:t>Предметная область</a:t>
            </a:r>
            <a:endParaRPr/>
          </a:p>
        </p:txBody>
      </p:sp>
      <p:sp>
        <p:nvSpPr>
          <p:cNvPr id="302" name="Google Shape;302;p4"/>
          <p:cNvSpPr/>
          <p:nvPr/>
        </p:nvSpPr>
        <p:spPr>
          <a:xfrm>
            <a:off x="1414950" y="1954012"/>
            <a:ext cx="8266176" cy="294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Приложение для контроля работы сотрудников в автомастерской – это программа, для улучшения качественно </a:t>
            </a: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проведенного</a:t>
            </a: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времени на работе, упрощающая контроль за сотрудниками с помощью современных компьютерных технологий.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Это означает, что данная программа должна автоматизировать некоторые бизнес-процессы, улучшить качество обслуживания, ускорить работу сотрудников и повысить общую производительность в автомастерской.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"/>
          <p:cNvSpPr txBox="1"/>
          <p:nvPr>
            <p:ph type="title"/>
          </p:nvPr>
        </p:nvSpPr>
        <p:spPr>
          <a:xfrm>
            <a:off x="561510" y="377952"/>
            <a:ext cx="8765370" cy="87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ru-RU" sz="4800">
                <a:solidFill>
                  <a:schemeClr val="dk1"/>
                </a:solidFill>
              </a:rPr>
              <a:t>Функциональные требования: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308" name="Google Shape;308;p5"/>
          <p:cNvSpPr/>
          <p:nvPr/>
        </p:nvSpPr>
        <p:spPr>
          <a:xfrm>
            <a:off x="640372" y="2462925"/>
            <a:ext cx="4219500" cy="21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Стабильность</a:t>
            </a:r>
            <a:endParaRPr sz="2400"/>
          </a:p>
          <a:p>
            <a:pPr indent="-311150" lvl="0" marL="2857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Документация</a:t>
            </a:r>
            <a:endParaRPr sz="2400"/>
          </a:p>
          <a:p>
            <a:pPr indent="-311150" lvl="0" marL="2857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Открытый исходный код</a:t>
            </a:r>
            <a:endParaRPr sz="2400"/>
          </a:p>
          <a:p>
            <a:pPr indent="-171450" lvl="0" marL="2857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5"/>
          <p:cNvSpPr/>
          <p:nvPr/>
        </p:nvSpPr>
        <p:spPr>
          <a:xfrm>
            <a:off x="5146822" y="2522930"/>
            <a:ext cx="5721300" cy="20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Лёгкость установки и настройки</a:t>
            </a:r>
            <a:endParaRPr sz="2400"/>
          </a:p>
          <a:p>
            <a:pPr indent="-311150" lvl="0" marL="2857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Эффективность</a:t>
            </a:r>
            <a:endParaRPr sz="2400"/>
          </a:p>
          <a:p>
            <a:pPr indent="-311150" lvl="0" marL="2857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Доступность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"/>
          <p:cNvSpPr txBox="1"/>
          <p:nvPr>
            <p:ph type="title"/>
          </p:nvPr>
        </p:nvSpPr>
        <p:spPr>
          <a:xfrm>
            <a:off x="1116247" y="555786"/>
            <a:ext cx="7930217" cy="8303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</a:pPr>
            <a:br>
              <a:rPr lang="ru-RU" sz="2400"/>
            </a:br>
            <a:br>
              <a:rPr lang="ru-RU" sz="2400"/>
            </a:br>
            <a:r>
              <a:rPr lang="ru-RU" sz="5400">
                <a:solidFill>
                  <a:schemeClr val="dk1"/>
                </a:solidFill>
              </a:rPr>
              <a:t>Технологический стек:</a:t>
            </a:r>
            <a:endParaRPr sz="5400"/>
          </a:p>
        </p:txBody>
      </p:sp>
      <p:pic>
        <p:nvPicPr>
          <p:cNvPr id="315" name="Google Shape;3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1419" y="4413548"/>
            <a:ext cx="2211365" cy="1177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8137" y="3329468"/>
            <a:ext cx="2871214" cy="1177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6272" y="2261710"/>
            <a:ext cx="2871215" cy="833227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6"/>
          <p:cNvSpPr/>
          <p:nvPr/>
        </p:nvSpPr>
        <p:spPr>
          <a:xfrm>
            <a:off x="1421364" y="2416714"/>
            <a:ext cx="43027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Язык программирования - 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Google Shape;319;p6"/>
          <p:cNvSpPr/>
          <p:nvPr/>
        </p:nvSpPr>
        <p:spPr>
          <a:xfrm>
            <a:off x="1421364" y="3576205"/>
            <a:ext cx="31346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Среда разработки -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0" name="Google Shape;320;p6"/>
          <p:cNvSpPr/>
          <p:nvPr/>
        </p:nvSpPr>
        <p:spPr>
          <a:xfrm>
            <a:off x="1421364" y="4735696"/>
            <a:ext cx="2446504" cy="532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Базы данных -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1881" y="-48769"/>
            <a:ext cx="4815840" cy="6906769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7"/>
          <p:cNvSpPr/>
          <p:nvPr/>
        </p:nvSpPr>
        <p:spPr>
          <a:xfrm>
            <a:off x="3998976" y="244039"/>
            <a:ext cx="419404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База данных</a:t>
            </a:r>
            <a:br>
              <a:rPr lang="ru-RU" sz="5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5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7" name="Google Shape;32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5585" y="1998365"/>
            <a:ext cx="8920829" cy="4234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g2e54afeb1e2_3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281" y="-58724"/>
            <a:ext cx="4998720" cy="697964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2e54afeb1e2_3_134"/>
          <p:cNvSpPr txBox="1"/>
          <p:nvPr>
            <p:ph type="title"/>
          </p:nvPr>
        </p:nvSpPr>
        <p:spPr>
          <a:xfrm>
            <a:off x="4185243" y="0"/>
            <a:ext cx="3821514" cy="1097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rebuchet MS"/>
              <a:buNone/>
            </a:pPr>
            <a:r>
              <a:rPr lang="ru-RU" sz="5400">
                <a:solidFill>
                  <a:schemeClr val="dk1"/>
                </a:solidFill>
              </a:rPr>
              <a:t>Интерфейс</a:t>
            </a:r>
            <a:endParaRPr/>
          </a:p>
        </p:txBody>
      </p:sp>
      <p:pic>
        <p:nvPicPr>
          <p:cNvPr id="334" name="Google Shape;334;g2e54afeb1e2_3_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3281" y="1299312"/>
            <a:ext cx="3161417" cy="5419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2e54afeb1e2_3_1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37302" y="3330044"/>
            <a:ext cx="3161418" cy="33888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g2e54afeb1e2_3_134"/>
          <p:cNvGrpSpPr/>
          <p:nvPr/>
        </p:nvGrpSpPr>
        <p:grpSpPr>
          <a:xfrm>
            <a:off x="7372856" y="1328293"/>
            <a:ext cx="1136284" cy="213905"/>
            <a:chOff x="7372856" y="1328293"/>
            <a:chExt cx="1136284" cy="213905"/>
          </a:xfrm>
        </p:grpSpPr>
        <p:pic>
          <p:nvPicPr>
            <p:cNvPr id="337" name="Google Shape;337;g2e54afeb1e2_3_13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418832" y="1371600"/>
              <a:ext cx="1090308" cy="1442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g2e54afeb1e2_3_134"/>
            <p:cNvSpPr/>
            <p:nvPr/>
          </p:nvSpPr>
          <p:spPr>
            <a:xfrm>
              <a:off x="7372856" y="1328293"/>
              <a:ext cx="965329" cy="213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790">
                  <a:solidFill>
                    <a:srgbClr val="59595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Создание отчёта</a:t>
              </a:r>
              <a:endParaRPr sz="79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39" name="Google Shape;339;g2e54afeb1e2_3_134"/>
          <p:cNvGrpSpPr/>
          <p:nvPr/>
        </p:nvGrpSpPr>
        <p:grpSpPr>
          <a:xfrm>
            <a:off x="1995078" y="3368839"/>
            <a:ext cx="1708241" cy="233650"/>
            <a:chOff x="1995078" y="3368839"/>
            <a:chExt cx="1708241" cy="233650"/>
          </a:xfrm>
        </p:grpSpPr>
        <p:pic>
          <p:nvPicPr>
            <p:cNvPr id="340" name="Google Shape;340;g2e54afeb1e2_3_13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76830" y="3387347"/>
              <a:ext cx="1626489" cy="2151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" name="Google Shape;341;g2e54afeb1e2_3_134"/>
            <p:cNvSpPr/>
            <p:nvPr/>
          </p:nvSpPr>
          <p:spPr>
            <a:xfrm>
              <a:off x="1995078" y="3368839"/>
              <a:ext cx="680142" cy="213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790">
                  <a:solidFill>
                    <a:srgbClr val="59595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Аккаунт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g2e54afeb1e2_3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280" y="-42672"/>
            <a:ext cx="4998720" cy="7022313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2e54afeb1e2_3_148"/>
          <p:cNvSpPr txBox="1"/>
          <p:nvPr>
            <p:ph type="title"/>
          </p:nvPr>
        </p:nvSpPr>
        <p:spPr>
          <a:xfrm>
            <a:off x="4185243" y="0"/>
            <a:ext cx="3821514" cy="1097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rebuchet MS"/>
              <a:buNone/>
            </a:pPr>
            <a:r>
              <a:rPr lang="ru-RU" sz="5400">
                <a:solidFill>
                  <a:schemeClr val="dk1"/>
                </a:solidFill>
              </a:rPr>
              <a:t>Интерфейс</a:t>
            </a:r>
            <a:endParaRPr/>
          </a:p>
        </p:txBody>
      </p:sp>
      <p:pic>
        <p:nvPicPr>
          <p:cNvPr id="348" name="Google Shape;348;g2e54afeb1e2_3_1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706" y="480477"/>
            <a:ext cx="2927144" cy="624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2e54afeb1e2_3_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38635" y="1530431"/>
            <a:ext cx="3314730" cy="5197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2e54afeb1e2_3_1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81748" y="1627632"/>
            <a:ext cx="1090308" cy="14421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2e54afeb1e2_3_148"/>
          <p:cNvSpPr/>
          <p:nvPr/>
        </p:nvSpPr>
        <p:spPr>
          <a:xfrm>
            <a:off x="4625410" y="1592019"/>
            <a:ext cx="133241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9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Добавление сотрудника</a:t>
            </a:r>
            <a:endParaRPr sz="79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52" name="Google Shape;352;g2e54afeb1e2_3_148"/>
          <p:cNvGrpSpPr/>
          <p:nvPr/>
        </p:nvGrpSpPr>
        <p:grpSpPr>
          <a:xfrm>
            <a:off x="8505150" y="3283246"/>
            <a:ext cx="3184571" cy="3444890"/>
            <a:chOff x="8505150" y="3283246"/>
            <a:chExt cx="3184571" cy="3444890"/>
          </a:xfrm>
        </p:grpSpPr>
        <p:pic>
          <p:nvPicPr>
            <p:cNvPr id="353" name="Google Shape;353;g2e54afeb1e2_3_14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505150" y="3283246"/>
              <a:ext cx="3184571" cy="34448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g2e54afeb1e2_3_14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778240" y="3377184"/>
              <a:ext cx="1090308" cy="1442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5" name="Google Shape;355;g2e54afeb1e2_3_148"/>
            <p:cNvSpPr/>
            <p:nvPr/>
          </p:nvSpPr>
          <p:spPr>
            <a:xfrm>
              <a:off x="8698992" y="3353068"/>
              <a:ext cx="1200970" cy="213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790">
                  <a:solidFill>
                    <a:srgbClr val="59595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Удаление сотрудника</a:t>
              </a:r>
              <a:endParaRPr sz="79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56" name="Google Shape;356;g2e54afeb1e2_3_148"/>
          <p:cNvGrpSpPr/>
          <p:nvPr/>
        </p:nvGrpSpPr>
        <p:grpSpPr>
          <a:xfrm>
            <a:off x="925338" y="520651"/>
            <a:ext cx="1134234" cy="215444"/>
            <a:chOff x="925338" y="520651"/>
            <a:chExt cx="1134234" cy="215444"/>
          </a:xfrm>
        </p:grpSpPr>
        <p:pic>
          <p:nvPicPr>
            <p:cNvPr id="357" name="Google Shape;357;g2e54afeb1e2_3_14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69264" y="548640"/>
              <a:ext cx="1090308" cy="1442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8" name="Google Shape;358;g2e54afeb1e2_3_148"/>
            <p:cNvSpPr/>
            <p:nvPr/>
          </p:nvSpPr>
          <p:spPr>
            <a:xfrm>
              <a:off x="925338" y="520651"/>
              <a:ext cx="1083951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790">
                  <a:solidFill>
                    <a:srgbClr val="59595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Выбор должностей</a:t>
              </a:r>
              <a:endParaRPr sz="79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Аспект">
  <a:themeElements>
    <a:clrScheme name="Оранжевый и красный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Аспект">
  <a:themeElements>
    <a:clrScheme name="Оранжевый и красный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2024-06-05T21:11:23Z</dcterms:created>
  <dc:creator>Максим Крупин</dc:creator>
</cp:coreProperties>
</file>