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9ECFB61-2DF1-4278-98A3-3CA55F3AFD04}">
          <p14:sldIdLst>
            <p14:sldId id="256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0" autoAdjust="0"/>
    <p:restoredTop sz="88075" autoAdjust="0"/>
  </p:normalViewPr>
  <p:slideViewPr>
    <p:cSldViewPr snapToGrid="0">
      <p:cViewPr varScale="1">
        <p:scale>
          <a:sx n="103" d="100"/>
          <a:sy n="103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5C695-FB40-4836-95E8-1872078647FE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694C5-FF5A-41DF-8DA7-ADD0914A9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31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8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0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4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10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71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969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235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65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84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6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9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4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10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9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8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26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5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69DFDF-569B-44F6-A67C-38C542DD742A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2C66AE-A07A-480C-98F8-6C427E6F16C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_do_not_touch_"/>
          <p:cNvSpPr txBox="1"/>
          <p:nvPr userDrawn="1"/>
        </p:nvSpPr>
        <p:spPr>
          <a:xfrm>
            <a:off x="12192000" y="6858000"/>
            <a:ext cx="381000" cy="193899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vert="horz" rtlCol="0">
            <a:spAutoFit/>
          </a:bodyPr>
          <a:lstStyle/>
          <a:p>
            <a:r>
              <a:rPr lang="en-US" sz="100" smtClean="0">
                <a:solidFill>
                  <a:schemeClr val="tx1">
                    <a:alpha val="0"/>
                  </a:schemeClr>
                </a:solidFill>
              </a:rPr>
              <a:t>eyJEZXNpZ25Db25jZXB0Ijp7IlByaW1hcnlTaGFwZSI6eyJDb25jZXB0X1NoYXBlIjo4LCJIZWlnaHQiOjEuMCwiQkdDb2xvciI6NSwiQnJpZ2h0bmVzcyI6MC4wLCJSYW5kb21BZGp1c3RtZW50cyI6bnVsbCwiQm9yZGVyV2lkdGgiOjAuMCwiQm9yZGVyU3R5bGUiOjEsIkJvcmRlckNvbG9yIjo1LCJCb3JkZXJUcmFuc3BlcmFuY3kiOjAuMCwiUG9zaXRpb24iOjIxLCJTY2FsZSI6NSwiUm90YXRpb24iOjI3MC4wLCJNaW5pbXVtIjoxLCJNYXhpbXVtIjoxLCJUZXh0dXJlU2hhcGUiOm51bGwsIlBhdHRlcm5UeXBlIjowLCJUcmFuc3BhcmVuY3kiOjAuMCwiTmV3U2hhcGVOZXdTbGlkZSI6ZmFsc2UsIlNvZnRFZGdlcyI6ZmFsc2UsIldpZHRoRmFjdCI6MC4wLCJIZWlnaHRGYWN0IjowLjAsIk92ZXJsYXlQYXJlbnQiOnRydWV9LCJQcmltYXJ5X0FkZFNoYXBlcyI6W3siQ29uY2VwdF9TaGFwZSI6OCwiSGVpZ2h0IjoxLjAsIkJHQ29sb3IiOjUsIkJyaWdodG5lc3MiOjAuMCwiUmFuZG9tQWRqdXN0bWVudHMiOm51bGwsIkJvcmRlcldpZHRoIjowLjAsIkJvcmRlclN0eWxlIjoxLCJCb3JkZXJDb2xvciI6NSwiQm9yZGVyVHJhbnNwZXJhbmN5IjowLjAsIlBvc2l0aW9uIjo0LCJTY2FsZSI6MjEsIlJvdGF0aW9uIjoyNzAuMCwiTWluaW11bSI6MSwiTWF4aW11bSI6MSwiVGV4dHVyZVNoYXBlIjpudWxsLCJQYXR0ZXJuVHlwZSI6MjYsIlRyYW5zcGFyZW5jeSI6MC4wLCJOZXdTaGFwZU5ld1NsaWRlIjpmYWxzZSwiU29mdEVkZ2VzIjpmYWxzZSwiV2lkdGhGYWN0IjowLjAsIkhlaWdodEZhY3QiOjAuMCwiT3ZlcmxheVBhcmVudCI6ZmFsc2V9LHsiQ29uY2VwdF9TaGFwZSI6OCwiSGVpZ2h0IjoxLjAsIkJHQ29sb3IiOjUsIkJyaWdodG5lc3MiOjAuMCwiUmFuZG9tQWRqdXN0bWVudHMiOm51bGwsIkJvcmRlcldpZHRoIjowLjAsIkJvcmRlclN0eWxlIjoxLCJCb3JkZXJDb2xvciI6NSwiQm9yZGVyVHJhbnNwZXJhbmN5IjowLjAsIlBvc2l0aW9uIjo1LCJTY2FsZSI6NiwiUm90YXRpb24iOjI3MC4wLCJNaW5pbXVtIjoxLCJNYXhpbXVtIjoxLCJUZXh0dXJlU2hhcGUiOnsiQ29uY2VwdF9TaGFwZSI6OCwiSGVpZ2h0IjoxLjAsIkJHQ29sb3IiOjUsIkJyaWdodG5lc3MiOjAuMCwiUmFuZG9tQWRqdXN0bWVudHMiOm51bGwsIkJvcmRlcldpZHRoIjowLjAsIkJvcmRlclN0eWxlIjoxLCJCb3JkZXJDb2xvciI6NSwiQm9yZGVyVHJhbnNwZXJhbmN5IjowLjAsIlBvc2l0aW9uIjowLCJTY2FsZSI6MjMsIlJvdGF0aW9uIjoyNzAuMCwiTWluaW11bSI6MSwiTWF4aW11bSI6MSwiVGV4dHVyZVNoYXBlIjpudWxsLCJQYXR0ZXJuVHlwZSI6MCwiVHJhbnNwYXJlbmN5IjowLjAsIk5ld1NoYXBlTmV3U2xpZGUiOmZhbHNlLCJTb2Z0RWRnZXMiOmZhbHNlLCJXaWR0aEZhY3QiOjAuMCwiSGVpZ2h0RmFjdCI6MC4wLCJPdmVybGF5UGFyZW50Ijp0cnVlfSwiUGF0dGVyblR5cGUiOjAsIlRyYW5zcGFyZW5jeSI6MC4wLCJOZXdTaGFwZU5ld1NsaWRlIjpmYWxzZSwiU29mdEVkZ2VzIjpmYWxzZSwiV2lkdGhGYWN0IjowLjAsIkhlaWdodEZhY3QiOjAuMCwiT3ZlcmxheVBhcmVudCI6dHJ1ZX1dLCJTZWNvbmRhcnlTaGFwZSI6bnVsbCwiTW9kdWxlU2hhcGUiOjE1NywiTW9kdWxlX0FkZFNoYXBlcyI6W3siQ29uY2VwdF9TaGFwZSI6OCwiSGVpZ2h0IjoxLjAsIkJHQ29sb3IiOjYsIkJyaWdodG5lc3MiOjAuMCwiUmFuZG9tQWRqdXN0bWVudHMiOm51bGwsIkJvcmRlcldpZHRoIjowLjAsIkJvcmRlclN0eWxlIjoxLCJCb3JkZXJDb2xvciI6NSwiQm9yZGVyVHJhbnNwZXJhbmN5IjowLjAsIlBvc2l0aW9uIjoxNiwiU2NhbGUiOjMxLCJSb3RhdGlvbiI6MjcwLjAsIk1pbmltdW0iOjEsIk1heGltdW0iOjEsIlRleHR1cmVTaGFwZSI6bnVsbCwiUGF0dGVyblR5cGUiOjAsIlRyYW5zcGFyZW5jeSI6MC4wLCJOZXdTaGFwZU5ld1NsaWRlIjpmYWxzZSwiU29mdEVkZ2VzIjpmYWxzZSwiV2lkdGhGYWN0IjowLjAsIkhlaWdodEZhY3QiOjAuMCwiT3ZlcmxheVBhcmVudCI6ZmFsc2V9XSwiT3ZlcmxheU1vZHVsZSI6MCwiTW9kdWxlQWRqdXN0bWVudHMiOlswLjI4NjY3LDAuMF0sIlJlY3RhbmdsZVNtb290aCI6ZmFsc2UsIlJlY3RhbmdsZVNtb290aFJhZGl1cyI6MC4wMTExLCJCb3JkZXJTdHlsZSI6MCwiU2V0QkdCbG9ja3MiOmZhbHNlLCJNZXJnZU1vZHVsZSI6MH0sIkdyYWRpZW50IjoxLCJGb250VGl0bGUiOm51bGwsIkZvbnRUZXh0IjpudWxsLCJGb250VXBwZXJjYXNlIjpmYWxzZSwiU2hhcGVDb25jZXB0IjoxLCJEb05vdENyb3BCeUNvbmNlcHRTaGFwZSI6dHJ1ZSwiQ3JlYXRpdmVMZXZlbCI6MywiSW5zZXJ0RmxhdGljb25zIjpmYWxzZSwiQ29ycG9yYXRlU3R5bGUiOmZhbHNlfQ==</a:t>
            </a:r>
            <a:endParaRPr lang="ru-RU" sz="10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84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-Concpt_Shape2231PR"/>
          <p:cNvSpPr/>
          <p:nvPr/>
        </p:nvSpPr>
        <p:spPr>
          <a:xfrm rot="16200000">
            <a:off x="10728960" y="5394960"/>
            <a:ext cx="1463040" cy="146304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3" name="-Concpt_Shape2233" descr="TextureConcept:?8?19,2?19,2??5?0?5?0?0?"/>
          <p:cNvSpPr/>
          <p:nvPr/>
        </p:nvSpPr>
        <p:spPr>
          <a:xfrm rot="16200000">
            <a:off x="11262968" y="5097100"/>
            <a:ext cx="495370" cy="495370"/>
          </a:xfrm>
          <a:prstGeom prst="rtTriangl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2" name="-Concpt_Shape2232"/>
          <p:cNvSpPr/>
          <p:nvPr/>
        </p:nvSpPr>
        <p:spPr>
          <a:xfrm rot="16200000">
            <a:off x="10392461" y="5789981"/>
            <a:ext cx="672998" cy="672998"/>
          </a:xfrm>
          <a:prstGeom prst="rtTriangl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Специалист по информационной безопасност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9" y="0"/>
            <a:ext cx="10500553" cy="323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idx="4294967295"/>
            <p:custDataLst>
              <p:tags r:id="rId1"/>
            </p:custDataLst>
          </p:nvPr>
        </p:nvSpPr>
        <p:spPr>
          <a:xfrm>
            <a:off x="0" y="3149491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Презентация </a:t>
            </a:r>
            <a:r>
              <a:rPr lang="ru-RU" dirty="0" smtClean="0"/>
              <a:t>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0" y="3889967"/>
            <a:ext cx="7146353" cy="257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“</a:t>
            </a:r>
            <a:r>
              <a:rPr lang="ru-RU" sz="2800" dirty="0">
                <a:solidFill>
                  <a:schemeClr val="tx2"/>
                </a:solidFill>
              </a:rPr>
              <a:t>Разработка программы на 1С для ведения учёта о товаре на </a:t>
            </a:r>
            <a:r>
              <a:rPr lang="ru-RU" sz="2800" dirty="0" smtClean="0">
                <a:solidFill>
                  <a:schemeClr val="tx2"/>
                </a:solidFill>
              </a:rPr>
              <a:t>складах,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ru-RU" sz="2800" dirty="0" smtClean="0">
                <a:solidFill>
                  <a:schemeClr val="tx2"/>
                </a:solidFill>
              </a:rPr>
              <a:t>продажах </a:t>
            </a:r>
            <a:r>
              <a:rPr lang="ru-RU" sz="2800" dirty="0">
                <a:solidFill>
                  <a:schemeClr val="tx2"/>
                </a:solidFill>
              </a:rPr>
              <a:t>и контрагентах</a:t>
            </a:r>
            <a:r>
              <a:rPr lang="en-US" sz="2800" dirty="0" smtClean="0">
                <a:solidFill>
                  <a:schemeClr val="tx2"/>
                </a:solidFill>
              </a:rPr>
              <a:t>”</a:t>
            </a:r>
            <a:endParaRPr lang="ru-RU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tx2"/>
                </a:solidFill>
              </a:rPr>
              <a:t>Разработал</a:t>
            </a:r>
            <a:r>
              <a:rPr lang="en-US" sz="2800" dirty="0" smtClean="0">
                <a:solidFill>
                  <a:schemeClr val="tx2"/>
                </a:solidFill>
              </a:rPr>
              <a:t>:</a:t>
            </a:r>
            <a:r>
              <a:rPr lang="ru-RU" sz="2800" dirty="0" smtClean="0">
                <a:solidFill>
                  <a:schemeClr val="tx2"/>
                </a:solidFill>
              </a:rPr>
              <a:t> Ольховик М.С. ПЗТ-38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tx2"/>
                </a:solidFill>
              </a:rPr>
              <a:t>Проверила</a:t>
            </a:r>
            <a:r>
              <a:rPr lang="en-US" sz="2800" dirty="0" smtClean="0">
                <a:solidFill>
                  <a:schemeClr val="tx2"/>
                </a:solidFill>
              </a:rPr>
              <a:t>: </a:t>
            </a:r>
            <a:r>
              <a:rPr lang="ru-RU" sz="2800" dirty="0" smtClean="0">
                <a:solidFill>
                  <a:schemeClr val="tx2"/>
                </a:solidFill>
              </a:rPr>
              <a:t>Хомич В</a:t>
            </a:r>
            <a:r>
              <a:rPr lang="ru-RU" sz="2800" dirty="0" smtClean="0">
                <a:solidFill>
                  <a:schemeClr val="tx2"/>
                </a:solidFill>
              </a:rPr>
              <a:t>.В.</a:t>
            </a:r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9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3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3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9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9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1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1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70" fill="hold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70" fill="hold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9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9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10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10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1" grpId="0" animBg="1" autoUpdateAnimBg="0"/>
      <p:bldP spid="2233" grpId="0" animBg="1" autoUpdateAnimBg="0"/>
      <p:bldP spid="2232" grpId="0" animBg="1" autoUpdateAnimBg="0"/>
      <p:bldP spid="2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65000"/>
              </a:schemeClr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-Concpt_Shape55PR"/>
          <p:cNvSpPr/>
          <p:nvPr/>
        </p:nvSpPr>
        <p:spPr>
          <a:xfrm>
            <a:off x="3048000" y="3810000"/>
            <a:ext cx="6096000" cy="6096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100000">
                <a:schemeClr val="bg1">
                  <a:lumMod val="100000"/>
                </a:schemeClr>
              </a:gs>
            </a:gsLst>
            <a:lin ang="2700000" scaled="1"/>
            <a:tileRect/>
          </a:gra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-Concpt_Shape57"/>
          <p:cNvSpPr/>
          <p:nvPr/>
        </p:nvSpPr>
        <p:spPr>
          <a:xfrm>
            <a:off x="1127760" y="4937760"/>
            <a:ext cx="3840480" cy="3840479"/>
          </a:xfrm>
          <a:prstGeom prst="ellipse">
            <a:avLst/>
          </a:prstGeom>
          <a:solidFill>
            <a:schemeClr val="bg1">
              <a:lumMod val="90000"/>
              <a:lumOff val="10000"/>
              <a:alpha val="0"/>
            </a:schemeClr>
          </a:solidFill>
          <a:ln w="12700" cap="rnd" cmpd="sng" algn="ctr">
            <a:solidFill>
              <a:schemeClr val="accent1">
                <a:alpha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-Concpt_Shape56"/>
          <p:cNvSpPr/>
          <p:nvPr/>
        </p:nvSpPr>
        <p:spPr>
          <a:xfrm>
            <a:off x="-541867" y="-2032000"/>
            <a:ext cx="12192000" cy="12192000"/>
          </a:xfrm>
          <a:prstGeom prst="ellipse">
            <a:avLst/>
          </a:prstGeom>
          <a:solidFill>
            <a:schemeClr val="bg1">
              <a:lumMod val="90000"/>
              <a:lumOff val="10000"/>
              <a:alpha val="20000"/>
            </a:schemeClr>
          </a:solidFill>
          <a:ln w="15875" cap="rnd" cmpd="sng" algn="ctr">
            <a:noFill/>
            <a:prstDash val="solid"/>
          </a:ln>
          <a:effectLst>
            <a:softEdge rad="1270000"/>
          </a:effectLst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0" y="2388223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презентация разработана на тему моего задания на практику, </a:t>
            </a:r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именно </a:t>
            </a:r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разработка </a:t>
            </a:r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на 1С для ведения учёта о товаре на </a:t>
            </a:r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складах, продажах </a:t>
            </a:r>
            <a:r>
              <a:rPr 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контрагентах. Разрабатывал я данную программу на предприятии –ОАО 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Гродножилстрой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37296"/>
            <a:ext cx="67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ru-RU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Вступление</a:t>
            </a:r>
            <a:endParaRPr lang="ru-RU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568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6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autoUpdateAnimBg="0"/>
      <p:bldP spid="57" grpId="0" animBg="1" autoUpdateAnimBg="0"/>
      <p:bldP spid="56" grpId="0" animBg="1" autoUpdateAnimBg="0"/>
      <p:bldP spid="13" grpId="0" autoUpdateAnimBg="0"/>
      <p:bldP spid="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-Concpt_Shape55PR"/>
          <p:cNvSpPr/>
          <p:nvPr/>
        </p:nvSpPr>
        <p:spPr>
          <a:xfrm>
            <a:off x="3048000" y="3810000"/>
            <a:ext cx="6096000" cy="6096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100000">
                <a:schemeClr val="bg1">
                  <a:lumMod val="100000"/>
                </a:schemeClr>
              </a:gs>
            </a:gsLst>
            <a:lin ang="2700000" scaled="1"/>
            <a:tileRect/>
          </a:gra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-Concpt_Shape57"/>
          <p:cNvSpPr/>
          <p:nvPr/>
        </p:nvSpPr>
        <p:spPr>
          <a:xfrm>
            <a:off x="1127760" y="4937760"/>
            <a:ext cx="3840480" cy="3840479"/>
          </a:xfrm>
          <a:prstGeom prst="ellipse">
            <a:avLst/>
          </a:prstGeom>
          <a:solidFill>
            <a:schemeClr val="bg1">
              <a:lumMod val="90000"/>
              <a:lumOff val="10000"/>
              <a:alpha val="0"/>
            </a:schemeClr>
          </a:solidFill>
          <a:ln w="12700" cap="rnd" cmpd="sng" algn="ctr">
            <a:solidFill>
              <a:schemeClr val="accent1">
                <a:alpha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-Concpt_Shape56"/>
          <p:cNvSpPr/>
          <p:nvPr/>
        </p:nvSpPr>
        <p:spPr>
          <a:xfrm>
            <a:off x="-541867" y="-2032000"/>
            <a:ext cx="12192000" cy="12192000"/>
          </a:xfrm>
          <a:prstGeom prst="ellipse">
            <a:avLst/>
          </a:prstGeom>
          <a:solidFill>
            <a:schemeClr val="bg1">
              <a:lumMod val="90000"/>
              <a:lumOff val="10000"/>
              <a:alpha val="20000"/>
            </a:schemeClr>
          </a:solidFill>
          <a:ln w="15875" cap="rnd" cmpd="sng" algn="ctr">
            <a:noFill/>
            <a:prstDash val="solid"/>
          </a:ln>
          <a:effectLst>
            <a:softEdge rad="1270000"/>
          </a:effectLst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937296"/>
            <a:ext cx="67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ru-RU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Навигация</a:t>
            </a:r>
            <a:endParaRPr lang="ru-RU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" y="1912776"/>
            <a:ext cx="1095033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autoUpdateAnimBg="0"/>
      <p:bldP spid="57" grpId="0" animBg="1" autoUpdateAnimBg="0"/>
      <p:bldP spid="56" grpId="0" animBg="1" autoUpdateAnimBg="0"/>
      <p:bldP spid="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-Concpt_Shape55PR"/>
          <p:cNvSpPr/>
          <p:nvPr/>
        </p:nvSpPr>
        <p:spPr>
          <a:xfrm>
            <a:off x="3048000" y="3810000"/>
            <a:ext cx="6096000" cy="6096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100000">
                <a:schemeClr val="bg1">
                  <a:lumMod val="100000"/>
                </a:schemeClr>
              </a:gs>
            </a:gsLst>
            <a:lin ang="2700000" scaled="1"/>
            <a:tileRect/>
          </a:gra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-Concpt_Shape57"/>
          <p:cNvSpPr/>
          <p:nvPr/>
        </p:nvSpPr>
        <p:spPr>
          <a:xfrm>
            <a:off x="1127760" y="4937760"/>
            <a:ext cx="3840480" cy="3840479"/>
          </a:xfrm>
          <a:prstGeom prst="ellipse">
            <a:avLst/>
          </a:prstGeom>
          <a:solidFill>
            <a:schemeClr val="bg1">
              <a:lumMod val="90000"/>
              <a:lumOff val="10000"/>
              <a:alpha val="0"/>
            </a:schemeClr>
          </a:solidFill>
          <a:ln w="12700" cap="rnd" cmpd="sng" algn="ctr">
            <a:solidFill>
              <a:schemeClr val="accent1">
                <a:alpha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-Concpt_Shape56"/>
          <p:cNvSpPr/>
          <p:nvPr/>
        </p:nvSpPr>
        <p:spPr>
          <a:xfrm>
            <a:off x="-541867" y="-2032000"/>
            <a:ext cx="12192000" cy="12192000"/>
          </a:xfrm>
          <a:prstGeom prst="ellipse">
            <a:avLst/>
          </a:prstGeom>
          <a:solidFill>
            <a:schemeClr val="bg1">
              <a:lumMod val="90000"/>
              <a:lumOff val="10000"/>
              <a:alpha val="20000"/>
            </a:schemeClr>
          </a:solidFill>
          <a:ln w="15875" cap="rnd" cmpd="sng" algn="ctr">
            <a:noFill/>
            <a:prstDash val="solid"/>
          </a:ln>
          <a:effectLst>
            <a:softEdge rad="1270000"/>
          </a:effectLst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399398"/>
            <a:ext cx="6739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ru-RU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Диаграмма вариантов использования</a:t>
            </a:r>
            <a:endParaRPr lang="ru-RU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4" y="1763486"/>
            <a:ext cx="8910734" cy="42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autoUpdateAnimBg="0"/>
      <p:bldP spid="57" grpId="0" animBg="1" autoUpdateAnimBg="0"/>
      <p:bldP spid="56" grpId="0" animBg="1" autoUpdateAnimBg="0"/>
      <p:bldP spid="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-Concpt_Shape55PR"/>
          <p:cNvSpPr/>
          <p:nvPr/>
        </p:nvSpPr>
        <p:spPr>
          <a:xfrm>
            <a:off x="3048000" y="3810000"/>
            <a:ext cx="6096000" cy="6096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100000">
                <a:schemeClr val="bg1">
                  <a:lumMod val="100000"/>
                </a:schemeClr>
              </a:gs>
            </a:gsLst>
            <a:lin ang="2700000" scaled="1"/>
            <a:tileRect/>
          </a:gra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-Concpt_Shape57"/>
          <p:cNvSpPr/>
          <p:nvPr/>
        </p:nvSpPr>
        <p:spPr>
          <a:xfrm>
            <a:off x="1127760" y="4937760"/>
            <a:ext cx="3840480" cy="3840479"/>
          </a:xfrm>
          <a:prstGeom prst="ellipse">
            <a:avLst/>
          </a:prstGeom>
          <a:solidFill>
            <a:schemeClr val="bg1">
              <a:lumMod val="90000"/>
              <a:lumOff val="10000"/>
              <a:alpha val="0"/>
            </a:schemeClr>
          </a:solidFill>
          <a:ln w="12700" cap="rnd" cmpd="sng" algn="ctr">
            <a:solidFill>
              <a:schemeClr val="accent1">
                <a:alpha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-Concpt_Shape56"/>
          <p:cNvSpPr/>
          <p:nvPr/>
        </p:nvSpPr>
        <p:spPr>
          <a:xfrm>
            <a:off x="-541867" y="-2032000"/>
            <a:ext cx="12192000" cy="12192000"/>
          </a:xfrm>
          <a:prstGeom prst="ellipse">
            <a:avLst/>
          </a:prstGeom>
          <a:solidFill>
            <a:schemeClr val="bg1">
              <a:lumMod val="90000"/>
              <a:lumOff val="10000"/>
              <a:alpha val="20000"/>
            </a:schemeClr>
          </a:solidFill>
          <a:ln w="15875" cap="rnd" cmpd="sng" algn="ctr">
            <a:noFill/>
            <a:prstDash val="solid"/>
          </a:ln>
          <a:effectLst>
            <a:softEdge rad="1270000"/>
          </a:effectLst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399398"/>
            <a:ext cx="6739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ru-RU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Диаграмма последовательности</a:t>
            </a:r>
            <a:endParaRPr lang="ru-RU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67" y="1922107"/>
            <a:ext cx="9377265" cy="34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autoUpdateAnimBg="0"/>
      <p:bldP spid="57" grpId="0" animBg="1" autoUpdateAnimBg="0"/>
      <p:bldP spid="56" grpId="0" animBg="1" autoUpdateAnimBg="0"/>
      <p:bldP spid="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-Concpt_Shape55PR"/>
          <p:cNvSpPr/>
          <p:nvPr/>
        </p:nvSpPr>
        <p:spPr>
          <a:xfrm>
            <a:off x="3048000" y="3810000"/>
            <a:ext cx="6096000" cy="6096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100000">
                <a:schemeClr val="bg1">
                  <a:lumMod val="100000"/>
                </a:schemeClr>
              </a:gs>
            </a:gsLst>
            <a:lin ang="2700000" scaled="1"/>
            <a:tileRect/>
          </a:gra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-Concpt_Shape57"/>
          <p:cNvSpPr/>
          <p:nvPr/>
        </p:nvSpPr>
        <p:spPr>
          <a:xfrm>
            <a:off x="1127760" y="4937760"/>
            <a:ext cx="3840480" cy="3840479"/>
          </a:xfrm>
          <a:prstGeom prst="ellipse">
            <a:avLst/>
          </a:prstGeom>
          <a:solidFill>
            <a:schemeClr val="bg1">
              <a:lumMod val="90000"/>
              <a:lumOff val="10000"/>
              <a:alpha val="0"/>
            </a:schemeClr>
          </a:solidFill>
          <a:ln w="12700" cap="rnd" cmpd="sng" algn="ctr">
            <a:solidFill>
              <a:schemeClr val="accent1">
                <a:alpha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-Concpt_Shape56"/>
          <p:cNvSpPr/>
          <p:nvPr/>
        </p:nvSpPr>
        <p:spPr>
          <a:xfrm>
            <a:off x="-541867" y="-2032000"/>
            <a:ext cx="12192000" cy="12192000"/>
          </a:xfrm>
          <a:prstGeom prst="ellipse">
            <a:avLst/>
          </a:prstGeom>
          <a:solidFill>
            <a:schemeClr val="bg1">
              <a:lumMod val="90000"/>
              <a:lumOff val="10000"/>
              <a:alpha val="20000"/>
            </a:schemeClr>
          </a:solidFill>
          <a:ln w="15875" cap="rnd" cmpd="sng" algn="ctr">
            <a:noFill/>
            <a:prstDash val="solid"/>
          </a:ln>
          <a:effectLst>
            <a:softEdge rad="1270000"/>
          </a:effectLst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  <a:hueMod val="94000"/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399398"/>
            <a:ext cx="6739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ru-RU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Диаграмма деятельности</a:t>
            </a:r>
            <a:endParaRPr lang="ru-RU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19" y="1758075"/>
            <a:ext cx="8360227" cy="46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9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autoUpdateAnimBg="0"/>
      <p:bldP spid="57" grpId="0" animBg="1" autoUpdateAnimBg="0"/>
      <p:bldP spid="56" grpId="0" animBg="1" autoUpdateAnimBg="0"/>
      <p:bldP spid="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_SIZE" val="44"/>
  <p:tag name="FONT_SHAPE_POSITION_HEIGHT" val="188"/>
  <p:tag name="FONT_SHAPE_POSITION_WIDTH" val="7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_SIZE" val="28"/>
  <p:tag name="FONT_SHAPE_POSITION_HEIGHT" val="130,375"/>
  <p:tag name="FONT_SHAPE_POSITION_WIDTH" val="720"/>
</p:tagLst>
</file>

<file path=ppt/theme/theme1.xml><?xml version="1.0" encoding="utf-8"?>
<a:theme xmlns:a="http://schemas.openxmlformats.org/drawingml/2006/main" name="Сектор">
  <a:themeElements>
    <a:clrScheme name="Сектор">
      <a:dk1>
        <a:srgbClr val="FFFFFF"/>
      </a:dk1>
      <a:lt1>
        <a:srgbClr val="008080"/>
      </a:lt1>
      <a:dk2>
        <a:srgbClr val="FFFFFF"/>
      </a:dk2>
      <a:lt2>
        <a:srgbClr val="000000"/>
      </a:lt2>
      <a:accent1>
        <a:srgbClr val="FFFFFF"/>
      </a:accent1>
      <a:accent2>
        <a:srgbClr val="008080"/>
      </a:accent2>
      <a:accent3>
        <a:srgbClr val="CCCCCC"/>
      </a:accent3>
      <a:accent4>
        <a:srgbClr val="006666"/>
      </a:accent4>
      <a:accent5>
        <a:srgbClr val="A3A3A3"/>
      </a:accent5>
      <a:accent6>
        <a:srgbClr val="005151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618</TotalTime>
  <Words>81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Times New Roman</vt:lpstr>
      <vt:lpstr>Wingdings 3</vt:lpstr>
      <vt:lpstr>Сектор</vt:lpstr>
      <vt:lpstr>Презентация проекта: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</dc:title>
  <dc:creator>User</dc:creator>
  <cp:lastModifiedBy>Максимка</cp:lastModifiedBy>
  <cp:revision>37</cp:revision>
  <dcterms:created xsi:type="dcterms:W3CDTF">2023-04-05T17:27:18Z</dcterms:created>
  <dcterms:modified xsi:type="dcterms:W3CDTF">2024-01-04T14:10:13Z</dcterms:modified>
</cp:coreProperties>
</file>