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9A8C-9048-401F-BC6D-C4BE73BEA9FC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9B8BF-E28A-4AA9-B3C2-E572C792F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46B02F-8C37-4CB9-916C-4066B59EE30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640783-1025-4B1A-9CDC-566B492B05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8CF1-150C-4753-A9F4-4E4C541E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DDPG Locomotion in Continuous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D094F-F3F3-4A62-8DF2-64355060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Maxim Shelopugin</a:t>
            </a:r>
          </a:p>
        </p:txBody>
      </p:sp>
    </p:spTree>
    <p:extLst>
      <p:ext uri="{BB962C8B-B14F-4D97-AF65-F5344CB8AC3E}">
        <p14:creationId xmlns:p14="http://schemas.microsoft.com/office/powerpoint/2010/main" val="13618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2F50-25E0-421E-A44F-A376DC4D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B2A1-D14C-4444-822E-CBB83F26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Learning paradigm concentrated on agent learning from environment</a:t>
            </a:r>
          </a:p>
          <a:p>
            <a:r>
              <a:rPr lang="en-US" dirty="0"/>
              <a:t>Does not need labels for training – just rewards</a:t>
            </a:r>
          </a:p>
          <a:p>
            <a:r>
              <a:rPr lang="en-US" dirty="0"/>
              <a:t>Is used mostly in simulations – due to the convenient data flow</a:t>
            </a:r>
          </a:p>
          <a:p>
            <a:r>
              <a:rPr lang="en-US" dirty="0"/>
              <a:t>Does not necessarily need to learn the model</a:t>
            </a:r>
          </a:p>
          <a:p>
            <a:r>
              <a:rPr lang="en-US" dirty="0"/>
              <a:t>Can be tailored to a specific application </a:t>
            </a:r>
          </a:p>
        </p:txBody>
      </p:sp>
      <p:pic>
        <p:nvPicPr>
          <p:cNvPr id="1026" name="Picture 2" descr="Reinforcement Learning Fig. 1">
            <a:extLst>
              <a:ext uri="{FF2B5EF4-FFF2-40B4-BE49-F238E27FC236}">
                <a16:creationId xmlns:a16="http://schemas.microsoft.com/office/drawing/2014/main" id="{8695D285-201F-4980-9C1D-B22312F9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64" y="3768525"/>
            <a:ext cx="6395847" cy="24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A437-0B08-4B0C-BAE4-3F116902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8834"/>
            <a:ext cx="4822804" cy="365125"/>
          </a:xfrm>
        </p:spPr>
        <p:txBody>
          <a:bodyPr/>
          <a:lstStyle/>
          <a:p>
            <a:r>
              <a:rPr lang="en-US" dirty="0"/>
              <a:t>https://www.kdnuggets.com/2018/03/5-things-reinforcement-learning.html</a:t>
            </a:r>
          </a:p>
        </p:txBody>
      </p:sp>
    </p:spTree>
    <p:extLst>
      <p:ext uri="{BB962C8B-B14F-4D97-AF65-F5344CB8AC3E}">
        <p14:creationId xmlns:p14="http://schemas.microsoft.com/office/powerpoint/2010/main" val="2372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3F65-6E70-4A5F-903E-04A6CC7B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C27-8A37-433F-9E46-67815725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the expected sum of discounted future rewards starting from a state</a:t>
            </a:r>
          </a:p>
          <a:p>
            <a:r>
              <a:rPr lang="en-US" dirty="0"/>
              <a:t>Directly measure the quality of each action</a:t>
            </a:r>
          </a:p>
          <a:p>
            <a:r>
              <a:rPr lang="en-US" dirty="0"/>
              <a:t>Tries to learn a complex function – improbable that it is the true function</a:t>
            </a:r>
          </a:p>
          <a:p>
            <a:r>
              <a:rPr lang="en-US" dirty="0"/>
              <a:t>Can be approximated by Neural Networks</a:t>
            </a:r>
          </a:p>
          <a:p>
            <a:r>
              <a:rPr lang="en-US" dirty="0"/>
              <a:t>No convergence guaranteed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98DE-2A86-414E-ABE3-27A8D27E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8834"/>
            <a:ext cx="4822804" cy="365125"/>
          </a:xfrm>
        </p:spPr>
        <p:txBody>
          <a:bodyPr/>
          <a:lstStyle/>
          <a:p>
            <a:r>
              <a:rPr lang="en-US"/>
              <a:t>Volodymyr Mnih et al. "Human-level control through deep reinforcement"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75E0C-1D0C-4B98-B76D-9DEE5B05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3134139"/>
            <a:ext cx="6473460" cy="31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B5F1-6007-4C38-A62A-568E80D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93AC-D450-44C3-8E1A-6B8CA50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quantifying the return, just learn policy - often easier</a:t>
            </a:r>
          </a:p>
          <a:p>
            <a:r>
              <a:rPr lang="en-US" dirty="0"/>
              <a:t>Useful in continuous output space – don’t have to represent each action</a:t>
            </a:r>
          </a:p>
          <a:p>
            <a:r>
              <a:rPr lang="en-US" dirty="0"/>
              <a:t>Useful even in stochastic environments – returns the probability distribution</a:t>
            </a:r>
          </a:p>
          <a:p>
            <a:r>
              <a:rPr lang="en-US" dirty="0"/>
              <a:t>Tries to improve every action in isolation</a:t>
            </a:r>
          </a:p>
          <a:p>
            <a:r>
              <a:rPr lang="en-US" dirty="0"/>
              <a:t>Convergence takes a long time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FA0C-3EAD-4DB5-A1F8-6763F190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8834"/>
            <a:ext cx="4822804" cy="365125"/>
          </a:xfrm>
        </p:spPr>
        <p:txBody>
          <a:bodyPr/>
          <a:lstStyle/>
          <a:p>
            <a:r>
              <a:rPr lang="en-US"/>
              <a:t>Thomas Simonini, "An introduction to Policy Gradients with Cartpole and Doom"</a:t>
            </a:r>
          </a:p>
        </p:txBody>
      </p:sp>
      <p:sp>
        <p:nvSpPr>
          <p:cNvPr id="6" name="AutoShape 2" descr="https://cdn-images-1.medium.com/max/1200/1*_hAkM4RIxjKjKqAYFR_9CQ.png">
            <a:extLst>
              <a:ext uri="{FF2B5EF4-FFF2-40B4-BE49-F238E27FC236}">
                <a16:creationId xmlns:a16="http://schemas.microsoft.com/office/drawing/2014/main" id="{0DD160FF-7956-4CA7-8475-A659E95908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83A289-6570-4D29-9B5B-4627E662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45" y="3067008"/>
            <a:ext cx="5259355" cy="32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CE53-EB52-4740-9DB5-AB5484B2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72BF-D18F-4C64-8BA7-50DB355D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both policy-based and value-based strategies</a:t>
            </a:r>
          </a:p>
          <a:p>
            <a:r>
              <a:rPr lang="en-US" dirty="0"/>
              <a:t>Actor is a policy – what action is the best?</a:t>
            </a:r>
          </a:p>
          <a:p>
            <a:r>
              <a:rPr lang="en-US" dirty="0"/>
              <a:t>Critic is a value – how good is this action in a current state?</a:t>
            </a:r>
          </a:p>
          <a:p>
            <a:r>
              <a:rPr lang="en-US" dirty="0"/>
              <a:t>Is advantageous in most cases</a:t>
            </a:r>
          </a:p>
        </p:txBody>
      </p:sp>
      <p:pic>
        <p:nvPicPr>
          <p:cNvPr id="1026" name="Picture 2" descr="Image result for actor critic">
            <a:extLst>
              <a:ext uri="{FF2B5EF4-FFF2-40B4-BE49-F238E27FC236}">
                <a16:creationId xmlns:a16="http://schemas.microsoft.com/office/drawing/2014/main" id="{06D881CB-A964-4D1B-9A7B-F3955F58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90" y="2078681"/>
            <a:ext cx="33623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DAA5-BEFB-410C-8323-EFE89077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8834"/>
            <a:ext cx="4822804" cy="365125"/>
          </a:xfrm>
        </p:spPr>
        <p:txBody>
          <a:bodyPr/>
          <a:lstStyle/>
          <a:p>
            <a:r>
              <a:rPr lang="en-US" dirty="0"/>
              <a:t>https://cs.wmich.edu/~trenary/files/cs5300/RLBook/node66.html</a:t>
            </a:r>
          </a:p>
        </p:txBody>
      </p:sp>
    </p:spTree>
    <p:extLst>
      <p:ext uri="{BB962C8B-B14F-4D97-AF65-F5344CB8AC3E}">
        <p14:creationId xmlns:p14="http://schemas.microsoft.com/office/powerpoint/2010/main" val="11289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358C-5C5D-499A-AE19-58704AEF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FB76-B01A-47F9-8789-16B41039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Critic algorithm</a:t>
            </a:r>
          </a:p>
          <a:p>
            <a:r>
              <a:rPr lang="en-US" dirty="0"/>
              <a:t>Use Batches – to simulate </a:t>
            </a:r>
            <a:r>
              <a:rPr lang="en-US" dirty="0" err="1"/>
              <a:t>iid</a:t>
            </a:r>
            <a:r>
              <a:rPr lang="en-US" dirty="0"/>
              <a:t> data</a:t>
            </a:r>
          </a:p>
          <a:p>
            <a:r>
              <a:rPr lang="en-US" dirty="0"/>
              <a:t>Use separate target networks to train</a:t>
            </a:r>
          </a:p>
          <a:p>
            <a:r>
              <a:rPr lang="en-US" dirty="0"/>
              <a:t>Add noise to all actions</a:t>
            </a:r>
          </a:p>
          <a:p>
            <a:r>
              <a:rPr lang="en-US" dirty="0"/>
              <a:t>Update targets only slightly</a:t>
            </a:r>
          </a:p>
        </p:txBody>
      </p:sp>
      <p:pic>
        <p:nvPicPr>
          <p:cNvPr id="1026" name="Picture 2" descr="https://cdn-images-1.medium.com/max/800/1*qV8STzz6mEYIKjOXyibtrQ.png">
            <a:extLst>
              <a:ext uri="{FF2B5EF4-FFF2-40B4-BE49-F238E27FC236}">
                <a16:creationId xmlns:a16="http://schemas.microsoft.com/office/drawing/2014/main" id="{D9983D87-D48B-442C-A47A-24142604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5713"/>
            <a:ext cx="5126886" cy="372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E3F7-F9BF-4C01-ADDC-1F0CECE8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8834"/>
            <a:ext cx="4822804" cy="365125"/>
          </a:xfrm>
        </p:spPr>
        <p:txBody>
          <a:bodyPr/>
          <a:lstStyle/>
          <a:p>
            <a:r>
              <a:rPr lang="en-US" dirty="0"/>
              <a:t>"Continuous Control With Deep Reinforcement Learning" DeepMind</a:t>
            </a:r>
          </a:p>
        </p:txBody>
      </p:sp>
    </p:spTree>
    <p:extLst>
      <p:ext uri="{BB962C8B-B14F-4D97-AF65-F5344CB8AC3E}">
        <p14:creationId xmlns:p14="http://schemas.microsoft.com/office/powerpoint/2010/main" val="417325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6CB7-5811-423D-A1DF-5B7D9EAF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Bipedal Walker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80A8-3A09-48B7-BAC9-F1D0C8A7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Open Ai Gym environment – control a bipedal robot</a:t>
            </a:r>
          </a:p>
          <a:p>
            <a:r>
              <a:rPr lang="en-US" dirty="0"/>
              <a:t>Actions are 4 dimensional, Observations are 24 dimensional</a:t>
            </a:r>
          </a:p>
          <a:p>
            <a:r>
              <a:rPr lang="en-US" dirty="0"/>
              <a:t>Actions are bounded but continuous</a:t>
            </a:r>
          </a:p>
          <a:p>
            <a:r>
              <a:rPr lang="en-US" dirty="0"/>
              <a:t>Great playground for reinforcement learning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C48ED-2A59-4F20-938B-AC03DEDE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82" y="4082493"/>
            <a:ext cx="385762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FE9CD-CA9F-4935-AFB2-A7BBD417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007" y="286603"/>
            <a:ext cx="4562475" cy="574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7F3A7-9723-4BE6-8155-58A87F60F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78" y="3889028"/>
            <a:ext cx="3572935" cy="235860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0510B7-A06B-4782-8A5A-2D04BAA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8834"/>
            <a:ext cx="2910980" cy="365125"/>
          </a:xfrm>
        </p:spPr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 BipedalWalker-v2</a:t>
            </a:r>
          </a:p>
        </p:txBody>
      </p:sp>
    </p:spTree>
    <p:extLst>
      <p:ext uri="{BB962C8B-B14F-4D97-AF65-F5344CB8AC3E}">
        <p14:creationId xmlns:p14="http://schemas.microsoft.com/office/powerpoint/2010/main" val="395563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8630-6498-4697-AFBD-6E6FDE1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52B5-5FF6-4707-B262-002E8AB3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critic  - two neural networks</a:t>
            </a:r>
          </a:p>
          <a:p>
            <a:r>
              <a:rPr lang="en-US" dirty="0"/>
              <a:t>Both are dense, three layers each with different width [128,256]</a:t>
            </a:r>
          </a:p>
          <a:p>
            <a:r>
              <a:rPr lang="en-US" dirty="0"/>
              <a:t>Very small learning rate = 0.00001</a:t>
            </a:r>
          </a:p>
          <a:p>
            <a:r>
              <a:rPr lang="en-US" dirty="0"/>
              <a:t>Very high discount = 0.999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B43F726-E0B0-474A-A6CF-EEBFC697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20" y="3162351"/>
            <a:ext cx="7918580" cy="31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0682-25CC-4C7C-A9CA-6CBE0C61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A130-4120-41D4-B849-5D49E038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30 min							After 8 </a:t>
            </a:r>
            <a:r>
              <a:rPr lang="en-US" dirty="0" err="1"/>
              <a:t>hrs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5883A-77AB-4B75-B112-9FE84D21F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911151"/>
            <a:ext cx="4261136" cy="2840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89C12-97A4-4834-B2A7-C7F53A682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84" y="2911150"/>
            <a:ext cx="4261136" cy="28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248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349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DDPG Locomotion in Continuous Environments</vt:lpstr>
      <vt:lpstr>Reinforcement Learning</vt:lpstr>
      <vt:lpstr>Q-learning</vt:lpstr>
      <vt:lpstr>Policy Gradient</vt:lpstr>
      <vt:lpstr>Actor Critic</vt:lpstr>
      <vt:lpstr>DDPG</vt:lpstr>
      <vt:lpstr>Bipedal Walker</vt:lpstr>
      <vt:lpstr>Testing and hyperparameters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DDQN in Continuous Environments</dc:title>
  <dc:creator>Maxim Shelopugin</dc:creator>
  <cp:lastModifiedBy>Maxim Shelopugin</cp:lastModifiedBy>
  <cp:revision>17</cp:revision>
  <dcterms:created xsi:type="dcterms:W3CDTF">2018-12-03T23:50:05Z</dcterms:created>
  <dcterms:modified xsi:type="dcterms:W3CDTF">2018-12-06T22:11:30Z</dcterms:modified>
</cp:coreProperties>
</file>