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664" r:id="rId3"/>
    <p:sldId id="665" r:id="rId4"/>
    <p:sldId id="666" r:id="rId5"/>
    <p:sldId id="667" r:id="rId6"/>
    <p:sldId id="668" r:id="rId7"/>
    <p:sldId id="669" r:id="rId8"/>
    <p:sldId id="6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75"/>
    <p:restoredTop sz="83616" autoAdjust="0"/>
  </p:normalViewPr>
  <p:slideViewPr>
    <p:cSldViewPr snapToGrid="0" snapToObjects="1">
      <p:cViewPr varScale="1">
        <p:scale>
          <a:sx n="95" d="100"/>
          <a:sy n="95" d="100"/>
        </p:scale>
        <p:origin x="14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9FAD5-DB52-2447-84B5-85A986E1B24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57511-861B-4446-B481-E202D19F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8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57511-861B-4446-B481-E202D19F47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60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538A-8AEB-3B45-8958-89E322A6E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03065-E8CD-AD44-B740-2B1431137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2CA9D-2D38-B94A-B7F6-914D8892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1A54-32E7-6B4D-9357-6B7774C1508D}" type="datetime5">
              <a:rPr lang="en-US" smtClean="0"/>
              <a:t>24-Apr-19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2D1D1-2969-9748-9B82-A82029A2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B27EC-76FB-B244-861C-B59C7A13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5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6551-60CC-2143-8577-38DE48E2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E14BB-BA88-A448-A65F-93EDFD4A5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09872-989D-4748-AA16-D9251BB1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D9F9-FE5D-884B-8087-02D67E286A00}" type="datetime5">
              <a:rPr lang="en-US" smtClean="0"/>
              <a:t>24-Apr-19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C0E10-CDFF-8943-920F-80C8F8E6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E0C5F-2E16-F74C-A082-DADEF28F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4B570A-0E2A-2647-8513-1303B40B5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9B929-57FA-0F43-A03B-86CD85FAF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1A5C7-9466-ED40-8F0B-5FB4D6883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407D-B788-354B-A09C-24C3C712CEC8}" type="datetime5">
              <a:rPr lang="en-US" smtClean="0"/>
              <a:t>24-Apr-19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8DCE7-6993-D34E-B5C7-5CD3FD388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B02B4-E79E-1A49-AE83-58DC8561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5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74A6-145F-324E-A402-FEF0145B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089DB-6D94-5D44-BBF9-2DE9867B2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9A276-9EA5-7F48-B783-F39F5D44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D1D-CDAB-694B-AE4C-FBA28D5CF6CD}" type="datetime5">
              <a:rPr lang="en-US" smtClean="0"/>
              <a:t>24-Apr-19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D2169-6F69-7346-A3D7-F4B73D4FF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D2552-BB36-C24B-A53D-67D3C851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6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5E9C-3D7B-E54D-8A57-9E460937A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93A9F-04B5-C445-A0C3-AE4FFEAA3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DDB22-9EB6-AB4A-A7E6-9551C49D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5E9D-E72D-7848-A9AC-182B05232515}" type="datetime5">
              <a:rPr lang="en-US" smtClean="0"/>
              <a:t>24-Apr-19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B76FC-7616-7C4B-8132-829B4891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2E029-9556-2844-B05A-7DBA0AA4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9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F780-EF4F-0944-A451-05ED349F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84794-7F87-7A4F-B5C0-30B59C4ED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E99D7-B4E5-7B41-A119-A5CC2E5EE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5FBAF-FC18-9146-B024-3149479D3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85BC-6AAD-2241-95E9-784B7225AF03}" type="datetime5">
              <a:rPr lang="en-US" smtClean="0"/>
              <a:t>24-Apr-19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62105-0EC1-0D4A-982F-B189BC8E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F9607-AB44-0D44-87BA-29719B74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4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FCC07-DDE1-B84E-8DB9-B637D315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23758-8D04-DA43-9244-D63FFF860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18857-E35E-0649-961D-78ED74100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69555-869B-4148-83CA-8F12312CE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0628A-66E8-EE42-A471-245C32BFF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209956-1969-1B46-8AF3-5AB39B1E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2D3-1ABF-8441-B08E-355FA5204BF1}" type="datetime5">
              <a:rPr lang="en-US" smtClean="0"/>
              <a:t>24-Apr-19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CC3967-BCE7-D545-A717-5B11B248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26A32-9F17-744D-969E-8B15B91A3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1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41D3D-BC3E-CF41-83B5-E4E7088E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F39228-1075-7B4F-873B-3BB990E5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A23E-55DA-9743-8EBE-033F347D8D09}" type="datetime5">
              <a:rPr lang="en-US" smtClean="0"/>
              <a:t>24-Apr-19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768FE-1948-6D45-B9FF-5A954783E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1F8BD-E1E9-1040-9690-9F7BC472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1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215D27-79E2-3746-B373-0BD2BE2E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BC56-9CAC-624B-BEC3-AC50AEDE84AD}" type="datetime5">
              <a:rPr lang="en-US" smtClean="0"/>
              <a:t>24-Apr-19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B1667A-6FDD-D748-BB82-693CD2E7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3B9FD-0C7F-A948-9C72-700236BC5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9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F5FA-DFFF-5443-A786-0A5F4D97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9C98A-7A17-EA4E-81EE-7AC109C43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41CF6-2A7D-5940-8096-389AA3389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DB2F7-E618-D247-BFDC-83490A572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9E7-DFE7-D24E-85AF-5BA10C55FF0E}" type="datetime5">
              <a:rPr lang="en-US" smtClean="0"/>
              <a:t>24-Apr-19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A6446-3C49-3D43-80B8-805D948B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3A4DE-ED4C-0246-9DFF-164D1FCE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3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65F8-4EF9-3641-B65C-6D7CBCBB8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3B71DD-73BF-F546-95AF-5C3704654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EC2C1-C96D-2B48-8C59-0EBC779F8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EF11C-F7D9-824B-9B18-010B71B9E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C68A-844E-414D-8087-F1A43DF5C929}" type="datetime5">
              <a:rPr lang="en-US" smtClean="0"/>
              <a:t>24-Apr-19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8334E-A302-FF44-B773-CBEAF23E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9EEAB-8648-D04E-8C25-F3ECA221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7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chemeClr val="accent4">
                <a:lumMod val="0"/>
                <a:lumOff val="100000"/>
              </a:schemeClr>
            </a:gs>
            <a:gs pos="100000">
              <a:schemeClr val="accent4">
                <a:lumMod val="45000"/>
                <a:lumOff val="5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58D9E8-240D-654D-8592-B8FC1E9C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8160"/>
            <a:ext cx="10515600" cy="1172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CC16A-8F95-9841-BAF6-1F0848A5C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2D21F-604C-884E-A4F0-9F7D39CAD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E6960-1EBB-2641-B65E-AB7A15107CA4}" type="datetime5">
              <a:rPr lang="en-US" smtClean="0"/>
              <a:t>24-Apr-19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8817B-DDBC-7440-B1B5-F2CB371A9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43665-708F-0442-9B66-2B27FE0E5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99FC82-5054-2941-8E3E-41328968164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518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1AF837-33B5-304B-A522-3387C74404BC}"/>
              </a:ext>
            </a:extLst>
          </p:cNvPr>
          <p:cNvSpPr txBox="1"/>
          <p:nvPr userDrawn="1"/>
        </p:nvSpPr>
        <p:spPr>
          <a:xfrm>
            <a:off x="8294336" y="15821"/>
            <a:ext cx="3897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FFC000"/>
                </a:solidFill>
              </a:rPr>
              <a:t>CAP6640: Final Project Presentation</a:t>
            </a:r>
            <a:endParaRPr lang="en-US" sz="2000" dirty="0">
              <a:solidFill>
                <a:srgbClr val="FFC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7B5733-BCF6-EF46-AA49-E32D4022503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6790944"/>
            <a:ext cx="12192000" cy="6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3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02E49C-8FBF-AD4A-BB0B-57A0A173F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3605"/>
            <a:ext cx="9144000" cy="2387600"/>
          </a:xfrm>
        </p:spPr>
        <p:txBody>
          <a:bodyPr>
            <a:normAutofit/>
          </a:bodyPr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Cyberb</a:t>
            </a:r>
            <a:r>
              <a:rPr lang="en-US" b="1" spc="-1" dirty="0">
                <a:uFill>
                  <a:solidFill>
                    <a:srgbClr val="FFFFFF"/>
                  </a:solidFill>
                </a:uFill>
              </a:rPr>
              <a:t>ullying Detection Survey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338EE4-3C41-5847-BBE5-4451EDFDC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4859"/>
            <a:ext cx="9144000" cy="1655762"/>
          </a:xfrm>
        </p:spPr>
        <p:txBody>
          <a:bodyPr anchor="ctr">
            <a:normAutofit fontScale="85000" lnSpcReduction="10000"/>
          </a:bodyPr>
          <a:lstStyle/>
          <a:p>
            <a:r>
              <a:rPr lang="en-US" sz="3600" b="1" dirty="0"/>
              <a:t>Rolando Nieves, Marc Mailloux and Maxim Shelopugin</a:t>
            </a:r>
          </a:p>
          <a:p>
            <a:endParaRPr lang="en-US" sz="3600" b="1" dirty="0"/>
          </a:p>
          <a:p>
            <a:r>
              <a:rPr lang="en-US" sz="3600" dirty="0"/>
              <a:t>4/25/2019</a:t>
            </a:r>
          </a:p>
        </p:txBody>
      </p:sp>
    </p:spTree>
    <p:extLst>
      <p:ext uri="{BB962C8B-B14F-4D97-AF65-F5344CB8AC3E}">
        <p14:creationId xmlns:p14="http://schemas.microsoft.com/office/powerpoint/2010/main" val="260471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E166-BE06-DA4F-B010-A9FBFD805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834F8-E52A-1248-B24E-E0921AB7E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data driven world, cyberbullying is a big issue</a:t>
            </a:r>
          </a:p>
          <a:p>
            <a:r>
              <a:rPr lang="en-US" dirty="0"/>
              <a:t>The impact of cyberbullying can be catastrophic</a:t>
            </a:r>
          </a:p>
          <a:p>
            <a:r>
              <a:rPr lang="en-US" dirty="0"/>
              <a:t>Not only from ethical but security perspective</a:t>
            </a:r>
          </a:p>
          <a:p>
            <a:r>
              <a:rPr lang="en-US" dirty="0"/>
              <a:t>Given a set of tweets/messages detect bullying instances</a:t>
            </a:r>
          </a:p>
          <a:p>
            <a:r>
              <a:rPr lang="en-US" dirty="0"/>
              <a:t>Separate each instance into categories</a:t>
            </a:r>
          </a:p>
          <a:p>
            <a:pPr lvl="1"/>
            <a:r>
              <a:rPr lang="en-US" dirty="0"/>
              <a:t>Non-bullying</a:t>
            </a:r>
          </a:p>
          <a:p>
            <a:pPr lvl="1"/>
            <a:r>
              <a:rPr lang="en-US" dirty="0"/>
              <a:t>Cultural Attack</a:t>
            </a:r>
          </a:p>
          <a:p>
            <a:pPr lvl="1"/>
            <a:r>
              <a:rPr lang="en-US" dirty="0"/>
              <a:t>Sexual Attack</a:t>
            </a:r>
          </a:p>
          <a:p>
            <a:pPr lvl="1"/>
            <a:r>
              <a:rPr lang="en-US" dirty="0"/>
              <a:t>Personal Attack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7E483-DA26-A84F-AEBE-6B5F603BB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D1D-CDAB-694B-AE4C-FBA28D5CF6CD}" type="datetime5">
              <a:rPr lang="en-US" smtClean="0"/>
              <a:t>24-Apr-19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159E7-E719-F448-B852-04C0E674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7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12CFC-7A41-A54B-A31C-B6E5B102C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0385A-6DB9-E041-A9C4-6E033CDF0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the performance of mainstream algorithms</a:t>
            </a:r>
          </a:p>
          <a:p>
            <a:r>
              <a:rPr lang="en-US" dirty="0"/>
              <a:t>Preprocessing – remove punctuation, case, useless words</a:t>
            </a:r>
          </a:p>
          <a:p>
            <a:r>
              <a:rPr lang="en-US" dirty="0"/>
              <a:t>Embedding is n-gram (3,4,3-4)</a:t>
            </a:r>
          </a:p>
          <a:p>
            <a:r>
              <a:rPr lang="en-US" dirty="0"/>
              <a:t>Naïve Bayes</a:t>
            </a:r>
          </a:p>
          <a:p>
            <a:pPr lvl="1"/>
            <a:r>
              <a:rPr lang="en-US" dirty="0"/>
              <a:t>Given a vector of n-grams find the maximum prior of a class</a:t>
            </a:r>
          </a:p>
          <a:p>
            <a:r>
              <a:rPr lang="en-US" dirty="0"/>
              <a:t>Support Vector Machine</a:t>
            </a:r>
          </a:p>
          <a:p>
            <a:pPr lvl="1"/>
            <a:r>
              <a:rPr lang="en-US" dirty="0"/>
              <a:t>Categorize vectors into instance/non-instance of a specific class</a:t>
            </a:r>
          </a:p>
          <a:p>
            <a:r>
              <a:rPr lang="en-US" dirty="0"/>
              <a:t>Artificial Neural Network</a:t>
            </a:r>
          </a:p>
          <a:p>
            <a:pPr lvl="1"/>
            <a:r>
              <a:rPr lang="en-US" dirty="0"/>
              <a:t>Given a vector, assign the label directly through logistic regression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60AFE-8E73-CC48-B1E6-4727CF51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D1D-CDAB-694B-AE4C-FBA28D5CF6CD}" type="datetime5">
              <a:rPr lang="en-US" smtClean="0"/>
              <a:t>24-Apr-19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55E7A-30C2-4343-AC80-5E570189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58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732EB-7F62-F646-AB84-CF7437AC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and 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FDAA7-4A39-D941-9613-0A4651CB2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of 10000 Tweets</a:t>
            </a:r>
          </a:p>
          <a:p>
            <a:pPr lvl="1"/>
            <a:r>
              <a:rPr lang="en-US" dirty="0"/>
              <a:t>Distribution of 81.7 – 2.9 – 3.0 – 12.4</a:t>
            </a:r>
          </a:p>
          <a:p>
            <a:pPr lvl="1"/>
            <a:r>
              <a:rPr lang="en-US" dirty="0"/>
              <a:t>Double count categories 2 and 3</a:t>
            </a:r>
          </a:p>
          <a:p>
            <a:r>
              <a:rPr lang="en-US" dirty="0"/>
              <a:t>Originally labeled as bullying / non-bullying</a:t>
            </a:r>
          </a:p>
          <a:p>
            <a:pPr lvl="1"/>
            <a:r>
              <a:rPr lang="en-US" dirty="0"/>
              <a:t>Had to manually re-label to satisfy the criteria</a:t>
            </a:r>
          </a:p>
          <a:p>
            <a:r>
              <a:rPr lang="en-US" dirty="0"/>
              <a:t>Compare the performance over all classifiers</a:t>
            </a:r>
          </a:p>
          <a:p>
            <a:r>
              <a:rPr lang="en-US" dirty="0"/>
              <a:t>Each metric is reported across 5-fold validation</a:t>
            </a:r>
          </a:p>
          <a:p>
            <a:r>
              <a:rPr lang="en-US" dirty="0"/>
              <a:t>Optimize for </a:t>
            </a:r>
            <a:r>
              <a:rPr lang="en-US" i="1" dirty="0"/>
              <a:t>Recall </a:t>
            </a:r>
            <a:r>
              <a:rPr lang="en-US" dirty="0"/>
              <a:t>score ( aim to catch as many bullying instances as possible,  false positives are acceptable)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E30F1-6C91-E144-8F39-F4135E45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D1D-CDAB-694B-AE4C-FBA28D5CF6CD}" type="datetime5">
              <a:rPr lang="en-US" smtClean="0"/>
              <a:t>24-Apr-19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5ADEB-42ED-E74F-9FC3-DE34F7F4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3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BD19-E996-6345-B14E-79407020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9A9AC-0182-7147-9FE8-688FFD989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110" y="2210845"/>
            <a:ext cx="10499690" cy="4307970"/>
          </a:xfrm>
        </p:spPr>
        <p:txBody>
          <a:bodyPr/>
          <a:lstStyle/>
          <a:p>
            <a:r>
              <a:rPr lang="en-US" dirty="0"/>
              <a:t>ANN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SVM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Naïve Bayes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054E1-B05C-8D4F-B9F1-10D3ADED6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D1D-CDAB-694B-AE4C-FBA28D5CF6CD}" type="datetime5">
              <a:rPr lang="en-US" smtClean="0"/>
              <a:t>24-Apr-19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63534-F9FC-BC48-B6B9-C3A3DFE3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65FDDE-7A70-4729-9AF8-BD5785C07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602793"/>
              </p:ext>
            </p:extLst>
          </p:nvPr>
        </p:nvGraphicFramePr>
        <p:xfrm>
          <a:off x="2209800" y="2699511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602741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63889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42704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0.866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95947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5ADF82E-D3E3-47E2-920F-A27C4D0D0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620089"/>
              </p:ext>
            </p:extLst>
          </p:nvPr>
        </p:nvGraphicFramePr>
        <p:xfrm>
          <a:off x="2209798" y="3751050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602741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63889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42704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0.855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95947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47EB8FC-3C43-4E5D-9E62-E8E3A78B8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897991"/>
              </p:ext>
            </p:extLst>
          </p:nvPr>
        </p:nvGraphicFramePr>
        <p:xfrm>
          <a:off x="2209799" y="4880508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602741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63889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42704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95947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65AB91F-6223-4BD4-B47E-8C2F0717D994}"/>
              </a:ext>
            </a:extLst>
          </p:cNvPr>
          <p:cNvSpPr txBox="1"/>
          <p:nvPr/>
        </p:nvSpPr>
        <p:spPr>
          <a:xfrm>
            <a:off x="2852895" y="2330179"/>
            <a:ext cx="8127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			Recall			F1</a:t>
            </a:r>
          </a:p>
        </p:txBody>
      </p:sp>
    </p:spTree>
    <p:extLst>
      <p:ext uri="{BB962C8B-B14F-4D97-AF65-F5344CB8AC3E}">
        <p14:creationId xmlns:p14="http://schemas.microsoft.com/office/powerpoint/2010/main" val="65351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2ADFE-B3E8-6F46-AF07-34995E01B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F4303-0574-434E-A1C3-5AF81DBC7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cultural and sexual harassment are categorized perfectly</a:t>
            </a:r>
          </a:p>
          <a:p>
            <a:pPr lvl="1"/>
            <a:r>
              <a:rPr lang="en-US" dirty="0"/>
              <a:t>Although the dataset is very unbalanced, these small categories are detected</a:t>
            </a:r>
          </a:p>
          <a:p>
            <a:r>
              <a:rPr lang="en-US" dirty="0"/>
              <a:t>An issue is to detect personal attacks</a:t>
            </a:r>
          </a:p>
          <a:p>
            <a:pPr lvl="1"/>
            <a:r>
              <a:rPr lang="en-US" dirty="0"/>
              <a:t>The category is just too broad</a:t>
            </a:r>
          </a:p>
          <a:p>
            <a:pPr lvl="1"/>
            <a:r>
              <a:rPr lang="en-US" dirty="0"/>
              <a:t>Many words/expressions overlap (“it sucks” vs “it sucks to be you”)</a:t>
            </a:r>
          </a:p>
          <a:p>
            <a:r>
              <a:rPr lang="en-US" dirty="0"/>
              <a:t>Both ANN and Bayes are trained in minutes</a:t>
            </a:r>
          </a:p>
          <a:p>
            <a:pPr lvl="1"/>
            <a:r>
              <a:rPr lang="en-US" dirty="0"/>
              <a:t>ANN gives a lot better performance overall</a:t>
            </a:r>
          </a:p>
          <a:p>
            <a:pPr lvl="1"/>
            <a:r>
              <a:rPr lang="en-US" dirty="0"/>
              <a:t>SVM takes too long to be used routinely, but gives impressive results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3E921-A6D9-9640-B41B-4B87EE1D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D1D-CDAB-694B-AE4C-FBA28D5CF6CD}" type="datetime5">
              <a:rPr lang="en-US" smtClean="0"/>
              <a:t>24-Apr-19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095C8-59D4-C846-BB9D-D972A41D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00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70BC-6023-3646-8E92-F97850BC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C4502-BE42-C24C-B65D-DBA9B0535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category is broad simple methods do not perform well</a:t>
            </a:r>
          </a:p>
          <a:p>
            <a:r>
              <a:rPr lang="en-US" dirty="0"/>
              <a:t>Overlap between slang and bullying is high</a:t>
            </a:r>
          </a:p>
          <a:p>
            <a:r>
              <a:rPr lang="en-US" dirty="0"/>
              <a:t>Even complicated models miss the meaning</a:t>
            </a:r>
          </a:p>
          <a:p>
            <a:r>
              <a:rPr lang="en-US" dirty="0"/>
              <a:t>When the category is well defined, even simple algorithms perform well</a:t>
            </a:r>
          </a:p>
          <a:p>
            <a:r>
              <a:rPr lang="en-US" dirty="0"/>
              <a:t>Unbalanced data is not as big of an issue as was anticipated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95DD5-ACD9-CF4B-8D6F-2AB171F25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D1D-CDAB-694B-AE4C-FBA28D5CF6CD}" type="datetime5">
              <a:rPr lang="en-US" smtClean="0"/>
              <a:t>24-Apr-19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020FB-E8B2-8747-A37F-5F9FDEDE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13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E3EC8-7D3D-FD41-B9A9-D6EA226F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Distribution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895DF54-C56F-40D1-A57E-68D40B4A99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657120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2112871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459103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00556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83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labeling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labeling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labeling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Tokenization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04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N-gram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N-gram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46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Cross Validation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196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ANN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631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Report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20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Presentation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83123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14623-20F1-CD45-AF07-F6E04239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D1D-CDAB-694B-AE4C-FBA28D5CF6CD}" type="datetime5">
              <a:rPr lang="en-US" smtClean="0"/>
              <a:t>24-Apr-19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37E88-32CB-EE43-AC05-27C80C1E8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52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33EB35D-D0A3-A440-ADB6-D99BACC4211B}" vid="{A9ACBFA3-DF30-854B-B121-096D47D6EB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375</Words>
  <Application>Microsoft Office PowerPoint</Application>
  <PresentationFormat>Widescreen</PresentationFormat>
  <Paragraphs>95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Cyberbullying Detection Survey</vt:lpstr>
      <vt:lpstr>Problem Statement</vt:lpstr>
      <vt:lpstr>Methodology</vt:lpstr>
      <vt:lpstr>Dataset and Evaluation Metrics</vt:lpstr>
      <vt:lpstr>Evaluation Results</vt:lpstr>
      <vt:lpstr>Discussion</vt:lpstr>
      <vt:lpstr>Conclusion</vt:lpstr>
      <vt:lpstr>Work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Thwarting Advanced Persistent Threats in Internet of Things </dc:title>
  <dc:creator>Aziz Mohaisen</dc:creator>
  <cp:lastModifiedBy>Maxim Shelopugin</cp:lastModifiedBy>
  <cp:revision>27</cp:revision>
  <dcterms:created xsi:type="dcterms:W3CDTF">2019-04-08T05:05:18Z</dcterms:created>
  <dcterms:modified xsi:type="dcterms:W3CDTF">2019-04-24T18:45:47Z</dcterms:modified>
</cp:coreProperties>
</file>