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7" r:id="rId12"/>
    <p:sldId id="266" r:id="rId13"/>
  </p:sldIdLst>
  <p:sldSz cx="10080625" cy="7559675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9" autoAdjust="0"/>
    <p:restoredTop sz="94660"/>
  </p:normalViewPr>
  <p:slideViewPr>
    <p:cSldViewPr snapToGrid="0">
      <p:cViewPr varScale="1">
        <p:scale>
          <a:sx n="69" d="100"/>
          <a:sy n="69" d="100"/>
        </p:scale>
        <p:origin x="14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68F035-D546-40AA-919C-82506E7E0C75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675587-50C9-4BF7-98FE-61525FED24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806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75587-50C9-4BF7-98FE-61525FED24F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2674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ru-RU" sz="4400" b="0" strike="noStrike" spc="-1">
              <a:solidFill>
                <a:srgbClr val="FFFFFF"/>
              </a:solidFill>
              <a:latin typeface="Ubuntu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Ubuntu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Ubuntu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ru-RU" sz="4400" b="0" strike="noStrike" spc="-1">
              <a:solidFill>
                <a:srgbClr val="FFFFFF"/>
              </a:solidFill>
              <a:latin typeface="Ubuntu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Ubuntu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Ubuntu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Ubuntu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Ubuntu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ru-RU" sz="4400" b="0" strike="noStrike" spc="-1">
              <a:solidFill>
                <a:srgbClr val="FFFFFF"/>
              </a:solidFill>
              <a:latin typeface="Ubuntu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Ubuntu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Ubuntu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Ubuntu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Ubuntu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Ubuntu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Ubuntu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ru-RU" sz="4400" b="0" strike="noStrike" spc="-1">
              <a:solidFill>
                <a:srgbClr val="FFFFFF"/>
              </a:solidFill>
              <a:latin typeface="Ubuntu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ru-RU" sz="4400" b="0" strike="noStrike" spc="-1">
              <a:solidFill>
                <a:srgbClr val="FFFFFF"/>
              </a:solidFill>
              <a:latin typeface="Ubuntu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Ubuntu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ru-RU" sz="4400" b="0" strike="noStrike" spc="-1">
              <a:solidFill>
                <a:srgbClr val="FFFFFF"/>
              </a:solidFill>
              <a:latin typeface="Ubuntu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Ubuntu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Ubuntu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ru-RU" sz="4400" b="0" strike="noStrike" spc="-1">
              <a:solidFill>
                <a:srgbClr val="FFFFFF"/>
              </a:solidFill>
              <a:latin typeface="Ubuntu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72000"/>
            <a:ext cx="9071640" cy="400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ru-RU" sz="4400" b="0" strike="noStrike" spc="-1">
              <a:solidFill>
                <a:srgbClr val="FFFFFF"/>
              </a:solidFill>
              <a:latin typeface="Ubuntu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Ubuntu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Ubuntu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Ubuntu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ru-RU" sz="4400" b="0" strike="noStrike" spc="-1">
              <a:solidFill>
                <a:srgbClr val="FFFFFF"/>
              </a:solidFill>
              <a:latin typeface="Ubuntu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ru-RU" sz="4400" b="0" strike="noStrike" spc="-1">
              <a:solidFill>
                <a:srgbClr val="FFFFFF"/>
              </a:solidFill>
              <a:latin typeface="Ubuntu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Ubuntu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Ubuntu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Ubuntu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ru-RU" sz="4400" b="0" strike="noStrike" spc="-1">
              <a:solidFill>
                <a:srgbClr val="FFFFFF"/>
              </a:solidFill>
              <a:latin typeface="Ubuntu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Ubuntu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Ubuntu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Ubuntu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ru-RU" sz="4400" b="0" strike="noStrike" spc="-1">
              <a:solidFill>
                <a:srgbClr val="FFFFFF"/>
              </a:solidFill>
              <a:latin typeface="Ubuntu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Ubuntu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Ubuntu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ru-RU" sz="4400" b="0" strike="noStrike" spc="-1">
              <a:solidFill>
                <a:srgbClr val="FFFFFF"/>
              </a:solidFill>
              <a:latin typeface="Ubuntu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Ubuntu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Ubuntu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Ubuntu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Ubuntu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ru-RU" sz="4400" b="0" strike="noStrike" spc="-1">
              <a:solidFill>
                <a:srgbClr val="FFFFFF"/>
              </a:solidFill>
              <a:latin typeface="Ubuntu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Ubuntu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Ubuntu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Ubuntu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Ubuntu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Ubuntu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Ubuntu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ru-RU" sz="4400" b="0" strike="noStrike" spc="-1">
              <a:solidFill>
                <a:srgbClr val="FFFFFF"/>
              </a:solidFill>
              <a:latin typeface="Ubuntu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Ubuntu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ru-RU" sz="4400" b="0" strike="noStrike" spc="-1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Ubuntu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Ubuntu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ru-RU" sz="4400" b="0" strike="noStrike" spc="-1">
              <a:solidFill>
                <a:srgbClr val="FFFFFF"/>
              </a:solidFill>
              <a:latin typeface="Ubuntu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72000"/>
            <a:ext cx="9071640" cy="400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ru-RU" sz="4400" b="0" strike="noStrike" spc="-1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Ubuntu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Ubuntu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Ubuntu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ru-RU" sz="4400" b="0" strike="noStrike" spc="-1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Ubuntu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Ubuntu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Ubuntu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ru-RU" sz="4400" b="0" strike="noStrike" spc="-1">
              <a:solidFill>
                <a:srgbClr val="FFFFFF"/>
              </a:solidFill>
              <a:latin typeface="Ubuntu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Ubuntu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Ubuntu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Ubuntu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360" y="3528000"/>
            <a:ext cx="9071640" cy="83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r>
              <a:rPr lang="ru-RU" sz="4400" b="0" strike="noStrike" spc="-1">
                <a:solidFill>
                  <a:srgbClr val="FFFFFF"/>
                </a:solidFill>
                <a:latin typeface="Ubuntu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9071640" cy="4384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Ubuntu"/>
              </a:rPr>
              <a:t>Click to edit the outline text format</a:t>
            </a: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latin typeface="Ubuntu"/>
              </a:rPr>
              <a:t>Second Outline Level</a:t>
            </a:r>
          </a:p>
          <a:p>
            <a:pPr marL="1296000" lvl="2" indent="-288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400" b="0" strike="noStrike" spc="-1">
                <a:latin typeface="Ubuntu"/>
              </a:rPr>
              <a:t>Third Outline Level</a:t>
            </a:r>
          </a:p>
          <a:p>
            <a:pPr marL="1728000" lvl="3" indent="-216000"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Ubuntu"/>
              </a:rPr>
              <a:t>Fourth Outline Level</a:t>
            </a:r>
          </a:p>
          <a:p>
            <a:pPr marL="2160000" lvl="4" indent="-216000">
              <a:spcAft>
                <a:spcPts val="283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Ubuntu"/>
              </a:rPr>
              <a:t>Fifth Outline Level</a:t>
            </a:r>
          </a:p>
          <a:p>
            <a:pPr marL="2592000" lvl="5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Ubuntu"/>
              </a:rPr>
              <a:t>Sixth Outline Level</a:t>
            </a:r>
          </a:p>
          <a:p>
            <a:pPr marL="3024000" lvl="6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Ubuntu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ru-RU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ru-RU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E571A42D-FA4C-48E7-99D3-DD2ED58AB203}" type="slidenum">
              <a:rPr lang="ru-RU" sz="1400" b="0" strike="noStrike" spc="-1">
                <a:latin typeface="Times New Roman"/>
              </a:rPr>
              <a:t>‹#›</a:t>
            </a:fld>
            <a:endParaRPr lang="ru-RU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r>
              <a:rPr lang="ru-RU" sz="4400" b="0" strike="noStrike" spc="-1">
                <a:solidFill>
                  <a:srgbClr val="FFFFFF"/>
                </a:solidFill>
                <a:latin typeface="Ubuntu"/>
              </a:rPr>
              <a:t>Click to edit the title text format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Ubuntu"/>
              </a:rPr>
              <a:t>Click to edit the outline text format</a:t>
            </a: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latin typeface="Ubuntu"/>
              </a:rPr>
              <a:t>Second Outline Level</a:t>
            </a:r>
          </a:p>
          <a:p>
            <a:pPr marL="1296000" lvl="2" indent="-288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400" b="0" strike="noStrike" spc="-1">
                <a:latin typeface="Ubuntu"/>
              </a:rPr>
              <a:t>Third Outline Level</a:t>
            </a:r>
          </a:p>
          <a:p>
            <a:pPr marL="1728000" lvl="3" indent="-216000"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Ubuntu"/>
              </a:rPr>
              <a:t>Fourth Outline Level</a:t>
            </a:r>
          </a:p>
          <a:p>
            <a:pPr marL="2160000" lvl="4" indent="-216000">
              <a:spcAft>
                <a:spcPts val="283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Ubuntu"/>
              </a:rPr>
              <a:t>Fifth Outline Level</a:t>
            </a:r>
          </a:p>
          <a:p>
            <a:pPr marL="2592000" lvl="5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Ubuntu"/>
              </a:rPr>
              <a:t>Sixth Outline Level</a:t>
            </a:r>
          </a:p>
          <a:p>
            <a:pPr marL="3024000" lvl="6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Ubuntu"/>
              </a:rPr>
              <a:t>Seventh Outline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ru-RU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ru-RU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02BBEF39-ABA9-4E7D-B07C-B5A98A7A8B9C}" type="slidenum">
              <a:rPr lang="ru-RU" sz="1400" b="0" strike="noStrike" spc="-1">
                <a:latin typeface="Times New Roman"/>
              </a:rPr>
              <a:t>‹#›</a:t>
            </a:fld>
            <a:endParaRPr lang="ru-RU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504360" y="3316680"/>
            <a:ext cx="9071640" cy="1253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 fontScale="70000" lnSpcReduction="20000"/>
          </a:bodyPr>
          <a:lstStyle/>
          <a:p>
            <a:pPr algn="ctr"/>
            <a:r>
              <a:rPr lang="ru-RU" sz="4400" b="0" strike="noStrike" spc="-1" dirty="0">
                <a:solidFill>
                  <a:srgbClr val="FFFFFF"/>
                </a:solidFill>
                <a:latin typeface="Ubuntu"/>
              </a:rPr>
              <a:t>Разработка программы моделирования передачи сообщений с ассиметричным шифрованием данных</a:t>
            </a:r>
          </a:p>
        </p:txBody>
      </p:sp>
      <p:sp>
        <p:nvSpPr>
          <p:cNvPr id="165" name="TextShape 2"/>
          <p:cNvSpPr txBox="1"/>
          <p:nvPr/>
        </p:nvSpPr>
        <p:spPr>
          <a:xfrm>
            <a:off x="6008400" y="5112000"/>
            <a:ext cx="37836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 dirty="0">
                <a:latin typeface="Arial"/>
              </a:rPr>
              <a:t>Выполнил студент группы ИВТ-41</a:t>
            </a:r>
          </a:p>
          <a:p>
            <a:pPr algn="r"/>
            <a:r>
              <a:rPr lang="ru-RU" sz="1800" b="0" strike="noStrike" spc="-1" dirty="0">
                <a:latin typeface="Arial"/>
              </a:rPr>
              <a:t>Седов Максим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0C89DB-051B-41CC-8874-0597EF432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Пользовательский интерфейс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60B9C59-0214-4EB6-994F-CA3B09E84F5A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BECE2AE-40BE-4523-A01C-7E4FCBF34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460" y="2288116"/>
            <a:ext cx="6526720" cy="334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24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504000" y="7200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algn="ctr"/>
            <a:r>
              <a:rPr lang="ru-RU" sz="4400" b="0" strike="noStrike" spc="-1">
                <a:solidFill>
                  <a:srgbClr val="FFFFFF"/>
                </a:solidFill>
                <a:latin typeface="Ubuntu"/>
              </a:rPr>
              <a:t>Дальнейшие варианты развития</a:t>
            </a:r>
          </a:p>
        </p:txBody>
      </p:sp>
      <p:sp>
        <p:nvSpPr>
          <p:cNvPr id="188" name="TextShape 2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ru-RU" sz="2400" b="0" strike="noStrike" spc="-1" dirty="0">
              <a:latin typeface="Ubuntu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ru-RU" sz="2400" b="0" strike="noStrike" spc="-1" dirty="0">
              <a:latin typeface="Ubuntu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 dirty="0">
                <a:latin typeface="Ubuntu"/>
              </a:rPr>
              <a:t>Разработка модели передачи сообщений с симметричным методом шифрования данных</a:t>
            </a: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spc="-1" dirty="0">
                <a:latin typeface="Ubuntu"/>
              </a:rPr>
              <a:t>Возможность создания ситуаций перехвата сообщений третьей стороной с последующим изменением</a:t>
            </a:r>
            <a:endParaRPr lang="ru-RU" sz="2400" b="0" strike="noStrike" spc="-1" dirty="0">
              <a:latin typeface="Ubuntu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 dirty="0">
                <a:latin typeface="Ubuntu"/>
              </a:rPr>
              <a:t>Шифрование файлов задания при создании, сохранении</a:t>
            </a: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 dirty="0">
                <a:latin typeface="Ubuntu"/>
              </a:rPr>
              <a:t>Доработка и улучшение графического интерфейса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504000" y="7200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 fontScale="85000" lnSpcReduction="10000"/>
          </a:bodyPr>
          <a:lstStyle/>
          <a:p>
            <a:pPr algn="ctr"/>
            <a:r>
              <a:rPr lang="ru-RU" sz="4400" b="0" strike="noStrike" spc="-1" dirty="0">
                <a:solidFill>
                  <a:srgbClr val="FFFFFF"/>
                </a:solidFill>
                <a:latin typeface="Ubuntu"/>
              </a:rPr>
              <a:t>Текущая реализация лабораторной работы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CE10AF-A378-436D-AFA3-8807523E4C2A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04000" y="1451729"/>
            <a:ext cx="9071640" cy="4864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+mn-lt"/>
              </a:rPr>
              <a:t>Каждый вариант содержит пять заданий</a:t>
            </a:r>
            <a:r>
              <a:rPr lang="en-US" sz="2400" dirty="0">
                <a:latin typeface="+mn-lt"/>
              </a:rPr>
              <a:t>:</a:t>
            </a:r>
          </a:p>
          <a:p>
            <a:pPr marL="514350" indent="-514350">
              <a:buAutoNum type="arabicParenR"/>
            </a:pPr>
            <a:r>
              <a:rPr lang="ru-RU" sz="2400" dirty="0">
                <a:latin typeface="+mn-lt"/>
              </a:rPr>
              <a:t>Алгоритм простой замены одного символа на второй</a:t>
            </a:r>
          </a:p>
          <a:p>
            <a:pPr marL="514350" indent="-514350">
              <a:buAutoNum type="arabicParenR"/>
            </a:pPr>
            <a:r>
              <a:rPr lang="ru-RU" sz="2400" dirty="0">
                <a:latin typeface="+mn-lt"/>
              </a:rPr>
              <a:t>Алгоритм шифрования ГОСТ 28147-89</a:t>
            </a:r>
          </a:p>
          <a:p>
            <a:pPr marL="514350" indent="-514350">
              <a:buAutoNum type="arabicParenR"/>
            </a:pPr>
            <a:r>
              <a:rPr lang="ru-RU" sz="2400" dirty="0">
                <a:latin typeface="+mn-lt"/>
              </a:rPr>
              <a:t>Алгоритм шифрования </a:t>
            </a:r>
            <a:r>
              <a:rPr lang="en-US" sz="2400" dirty="0">
                <a:latin typeface="+mn-lt"/>
              </a:rPr>
              <a:t>RSA</a:t>
            </a:r>
          </a:p>
          <a:p>
            <a:pPr marL="514350" indent="-514350">
              <a:buAutoNum type="arabicParenR"/>
            </a:pPr>
            <a:r>
              <a:rPr lang="ru-RU" sz="2400" dirty="0">
                <a:latin typeface="+mn-lt"/>
              </a:rPr>
              <a:t>Функция хэширования </a:t>
            </a:r>
          </a:p>
          <a:p>
            <a:pPr marL="514350" indent="-514350">
              <a:buAutoNum type="arabicParenR"/>
            </a:pPr>
            <a:r>
              <a:rPr lang="ru-RU" sz="2400" dirty="0">
                <a:latin typeface="+mn-lt"/>
              </a:rPr>
              <a:t>Электронная цифровая подпись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504000" y="7200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algn="ctr"/>
            <a:r>
              <a:rPr lang="ru-RU" sz="4400" b="0" strike="noStrike" spc="-1">
                <a:solidFill>
                  <a:srgbClr val="FFFFFF"/>
                </a:solidFill>
                <a:latin typeface="Ubuntu"/>
              </a:rPr>
              <a:t>Недостатки</a:t>
            </a:r>
          </a:p>
        </p:txBody>
      </p:sp>
      <p:sp>
        <p:nvSpPr>
          <p:cNvPr id="169" name="TextShape 2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spc="-1" dirty="0">
                <a:latin typeface="Arial"/>
              </a:rPr>
              <a:t>Из алгоритмов шифрования, которые используется в настоящее время, изучается только </a:t>
            </a:r>
            <a:r>
              <a:rPr lang="en-US" sz="2400" spc="-1" dirty="0">
                <a:latin typeface="Arial"/>
              </a:rPr>
              <a:t>RSA;</a:t>
            </a:r>
            <a:endParaRPr lang="ru-RU" sz="2400" spc="-1" dirty="0">
              <a:latin typeface="Arial"/>
            </a:endParaRPr>
          </a:p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spc="-1" dirty="0">
                <a:latin typeface="Arial"/>
              </a:rPr>
              <a:t>Из симметричных алгоритм шифрования рассматривается только устаревший блочный алгоритм ГОСТ 28147-89</a:t>
            </a:r>
            <a:r>
              <a:rPr lang="en-US" sz="2400" spc="-1" dirty="0">
                <a:latin typeface="Arial"/>
              </a:rPr>
              <a:t>;</a:t>
            </a:r>
            <a:endParaRPr lang="ru-RU" sz="2400" spc="-1" dirty="0">
              <a:latin typeface="Arial"/>
            </a:endParaRPr>
          </a:p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spc="-1" dirty="0">
                <a:latin typeface="Arial"/>
              </a:rPr>
              <a:t>Задание каждого из вариантов содержит один шаг для выполнения</a:t>
            </a:r>
            <a:r>
              <a:rPr lang="en-US" sz="2400" spc="-1" dirty="0">
                <a:latin typeface="Arial"/>
              </a:rPr>
              <a:t>;</a:t>
            </a:r>
            <a:r>
              <a:rPr lang="ru-RU" sz="2400" spc="-1" dirty="0">
                <a:latin typeface="Arial"/>
              </a:rPr>
              <a:t> </a:t>
            </a:r>
            <a:endParaRPr lang="ru-RU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504000" y="7200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algn="ctr"/>
            <a:r>
              <a:rPr lang="ru-RU" sz="4400" b="0" strike="noStrike" spc="-1">
                <a:solidFill>
                  <a:srgbClr val="FFFFFF"/>
                </a:solidFill>
                <a:latin typeface="Ubuntu"/>
              </a:rPr>
              <a:t>Требования к программе</a:t>
            </a:r>
          </a:p>
        </p:txBody>
      </p:sp>
      <p:sp>
        <p:nvSpPr>
          <p:cNvPr id="171" name="TextShape 2"/>
          <p:cNvSpPr txBox="1"/>
          <p:nvPr/>
        </p:nvSpPr>
        <p:spPr>
          <a:xfrm>
            <a:off x="504000" y="1949495"/>
            <a:ext cx="9071640" cy="398618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 dirty="0">
                <a:latin typeface="Arial"/>
              </a:rPr>
              <a:t>Возможность генерации заданий</a:t>
            </a:r>
          </a:p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 dirty="0">
                <a:latin typeface="Arial"/>
              </a:rPr>
              <a:t>Возможность загрузки и сохранения заданий в файл с сохранением прогресса</a:t>
            </a:r>
          </a:p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 dirty="0">
                <a:latin typeface="Arial"/>
              </a:rPr>
              <a:t>Возможность подсчета количества ошибок, сделанных в ходе выполнения заданий</a:t>
            </a:r>
            <a:endParaRPr lang="en-US" sz="2400" b="0" strike="noStrike" spc="-1" dirty="0">
              <a:latin typeface="Arial"/>
            </a:endParaRPr>
          </a:p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 dirty="0">
                <a:latin typeface="Arial"/>
              </a:rPr>
              <a:t>Обеспечит</a:t>
            </a:r>
            <a:r>
              <a:rPr lang="ru-RU" sz="2400" spc="-1" dirty="0">
                <a:latin typeface="Arial"/>
              </a:rPr>
              <a:t>ь просмотр и отмену действий, выполненных в ходе выполнения задания</a:t>
            </a:r>
            <a:endParaRPr lang="ru-RU" sz="2400" b="0" strike="noStrike" spc="-1" dirty="0">
              <a:latin typeface="Arial"/>
            </a:endParaRPr>
          </a:p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 dirty="0">
                <a:latin typeface="Arial"/>
              </a:rPr>
              <a:t>Доступность для различных ОС(</a:t>
            </a:r>
            <a:r>
              <a:rPr lang="ru-RU" sz="2400" b="0" strike="noStrike" spc="-1" dirty="0" err="1">
                <a:latin typeface="Arial"/>
              </a:rPr>
              <a:t>Windows</a:t>
            </a:r>
            <a:r>
              <a:rPr lang="ru-RU" sz="2400" b="0" strike="noStrike" spc="-1" dirty="0">
                <a:latin typeface="Arial"/>
              </a:rPr>
              <a:t>, </a:t>
            </a:r>
            <a:r>
              <a:rPr lang="ru-RU" sz="2400" b="0" strike="noStrike" spc="-1" dirty="0" err="1">
                <a:latin typeface="Arial"/>
              </a:rPr>
              <a:t>Linux</a:t>
            </a:r>
            <a:r>
              <a:rPr lang="ru-RU" sz="2400" b="0" strike="noStrike" spc="-1" dirty="0">
                <a:latin typeface="Arial"/>
              </a:rPr>
              <a:t>,</a:t>
            </a:r>
            <a:r>
              <a:rPr lang="en-US" sz="2400" b="0" strike="noStrike" spc="-1" dirty="0">
                <a:latin typeface="Arial"/>
              </a:rPr>
              <a:t> macOS</a:t>
            </a:r>
            <a:r>
              <a:rPr lang="ru-RU" sz="2400" b="0" strike="noStrike" spc="-1" dirty="0">
                <a:latin typeface="Arial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504000" y="7200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algn="ctr"/>
            <a:r>
              <a:rPr lang="ru-RU" sz="4400" b="0" strike="noStrike" spc="-1">
                <a:solidFill>
                  <a:srgbClr val="FFFFFF"/>
                </a:solidFill>
                <a:latin typeface="Ubuntu"/>
              </a:rPr>
              <a:t>Модульная структура</a:t>
            </a:r>
          </a:p>
        </p:txBody>
      </p:sp>
      <p:pic>
        <p:nvPicPr>
          <p:cNvPr id="173" name="Рисунок 17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4088" y="2616747"/>
            <a:ext cx="7990744" cy="276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504000" y="7200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algn="ctr"/>
            <a:r>
              <a:rPr lang="ru-RU" sz="4400" b="0" strike="noStrike" spc="-1">
                <a:solidFill>
                  <a:srgbClr val="FFFFFF"/>
                </a:solidFill>
                <a:latin typeface="Ubuntu"/>
              </a:rPr>
              <a:t>Алгоритмы функционирования</a:t>
            </a:r>
          </a:p>
        </p:txBody>
      </p:sp>
      <p:sp>
        <p:nvSpPr>
          <p:cNvPr id="175" name="TextShape 2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 dirty="0">
                <a:latin typeface="Ubuntu"/>
              </a:rPr>
              <a:t>Алгоритмы генерации заданий</a:t>
            </a: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spc="-1" dirty="0">
                <a:latin typeface="Ubuntu"/>
              </a:rPr>
              <a:t>Алгоритмы генерации ключей</a:t>
            </a: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 dirty="0">
                <a:latin typeface="Ubuntu"/>
              </a:rPr>
              <a:t>Алгоритмы шифрования сообщения</a:t>
            </a: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spc="-1" dirty="0">
                <a:latin typeface="Ubuntu"/>
              </a:rPr>
              <a:t>Алгоритмы дешифрования сообщения</a:t>
            </a: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 dirty="0">
                <a:latin typeface="Ubuntu"/>
              </a:rPr>
              <a:t>Алгоритмы передачи сообщений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504000" y="7200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algn="ctr"/>
            <a:r>
              <a:rPr lang="ru-RU" sz="4400" b="0" strike="noStrike" spc="-1">
                <a:solidFill>
                  <a:srgbClr val="FFFFFF"/>
                </a:solidFill>
                <a:latin typeface="Ubuntu"/>
              </a:rPr>
              <a:t>Диаграммы классов</a:t>
            </a:r>
          </a:p>
        </p:txBody>
      </p:sp>
      <p:pic>
        <p:nvPicPr>
          <p:cNvPr id="177" name="Рисунок 176"/>
          <p:cNvPicPr/>
          <p:nvPr/>
        </p:nvPicPr>
        <p:blipFill>
          <a:blip r:embed="rId2"/>
          <a:stretch/>
        </p:blipFill>
        <p:spPr>
          <a:xfrm>
            <a:off x="2291760" y="1769040"/>
            <a:ext cx="5495760" cy="4384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504000" y="-122400"/>
            <a:ext cx="9071640" cy="1253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 lnSpcReduction="10000"/>
          </a:bodyPr>
          <a:lstStyle/>
          <a:p>
            <a:pPr algn="ctr"/>
            <a:r>
              <a:rPr lang="ru-RU" sz="4400" b="0" strike="noStrike" spc="-1">
                <a:solidFill>
                  <a:srgbClr val="FFFFFF"/>
                </a:solidFill>
                <a:latin typeface="Ubuntu"/>
              </a:rPr>
              <a:t>Используемые инструменты разработки </a:t>
            </a:r>
          </a:p>
        </p:txBody>
      </p:sp>
      <p:pic>
        <p:nvPicPr>
          <p:cNvPr id="181" name="Рисунок 18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1520" y="1908720"/>
            <a:ext cx="1811160" cy="1811160"/>
          </a:xfrm>
          <a:prstGeom prst="rect">
            <a:avLst/>
          </a:prstGeom>
          <a:ln>
            <a:noFill/>
          </a:ln>
        </p:spPr>
      </p:pic>
      <p:pic>
        <p:nvPicPr>
          <p:cNvPr id="182" name="Рисунок 18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31235" y="2011320"/>
            <a:ext cx="3469449" cy="3900240"/>
          </a:xfrm>
          <a:prstGeom prst="rect">
            <a:avLst/>
          </a:prstGeom>
          <a:ln>
            <a:noFill/>
          </a:ln>
        </p:spPr>
      </p:pic>
      <p:pic>
        <p:nvPicPr>
          <p:cNvPr id="183" name="Рисунок 182"/>
          <p:cNvPicPr/>
          <p:nvPr/>
        </p:nvPicPr>
        <p:blipFill>
          <a:blip r:embed="rId4"/>
          <a:stretch/>
        </p:blipFill>
        <p:spPr>
          <a:xfrm>
            <a:off x="1671480" y="4059000"/>
            <a:ext cx="2091240" cy="2091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504000" y="7200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algn="ctr"/>
            <a:r>
              <a:rPr lang="ru-RU" sz="4400" b="0" strike="noStrike" spc="-1">
                <a:solidFill>
                  <a:srgbClr val="FFFFFF"/>
                </a:solidFill>
                <a:latin typeface="Ubuntu"/>
              </a:rPr>
              <a:t>Пользовательский интерфейс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203A53-7C1B-464D-A43F-7E5582DB8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4630779-F4F0-475B-B52D-5616A985CBEE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4901E6BB-68DA-4BBD-938F-D01378844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" y="1869424"/>
            <a:ext cx="9147213" cy="40673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</TotalTime>
  <Words>192</Words>
  <Application>Microsoft Office PowerPoint</Application>
  <PresentationFormat>Произвольный</PresentationFormat>
  <Paragraphs>39</Paragraphs>
  <Slides>11</Slides>
  <Notes>1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11</vt:i4>
      </vt:variant>
    </vt:vector>
  </HeadingPairs>
  <TitlesOfParts>
    <vt:vector size="19" baseType="lpstr">
      <vt:lpstr>Arial</vt:lpstr>
      <vt:lpstr>Calibri</vt:lpstr>
      <vt:lpstr>Symbol</vt:lpstr>
      <vt:lpstr>Times New Roman</vt:lpstr>
      <vt:lpstr>Ubuntu</vt:lpstr>
      <vt:lpstr>Wingdings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Пользовательский интерфейс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Lush Green</dc:title>
  <dc:subject/>
  <dc:creator/>
  <dc:description/>
  <cp:lastModifiedBy>Максим Седов</cp:lastModifiedBy>
  <cp:revision>12</cp:revision>
  <dcterms:created xsi:type="dcterms:W3CDTF">2020-06-16T16:10:39Z</dcterms:created>
  <dcterms:modified xsi:type="dcterms:W3CDTF">2021-01-13T13:13:00Z</dcterms:modified>
  <dc:language>ru-RU</dc:language>
</cp:coreProperties>
</file>