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C59A047-C9BA-4A99-B5BE-DFA9729F5A69}">
  <a:tblStyle styleId="{4C59A047-C9BA-4A99-B5BE-DFA9729F5A6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Nuni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5.xml"/><Relationship Id="rId33" Type="http://schemas.openxmlformats.org/officeDocument/2006/relationships/font" Target="fonts/MavenPro-bold.fntdata"/><Relationship Id="rId10" Type="http://schemas.openxmlformats.org/officeDocument/2006/relationships/slide" Target="slides/slide4.xml"/><Relationship Id="rId32" Type="http://schemas.openxmlformats.org/officeDocument/2006/relationships/font" Target="fonts/MavenPro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ca3bef906_0_1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ca3bef906_0_1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bac85eda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bac85eda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bac85eda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bac85eda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bac85eda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bac85eda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bac85eda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bac85eda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bac85eda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bac85eda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bac85eda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bac85eda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bac85eda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bac85eda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bac85eda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bac85eda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bac85eda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bac85eda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ca3bef906_0_1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ca3bef906_0_1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bac85eda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bac85eda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bac85eda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5bac85eda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ca3bef906_0_1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ca3bef906_0_1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ca3bef906_0_1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ca3bef906_0_1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ca3bef906_0_1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ca3bef906_0_1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bac85eda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bac85eda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ca3bef906_0_1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ca3bef906_0_1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ca3bef906_0_1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ca3bef906_0_1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ca3bef906_0_1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ca3bef906_0_1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7457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Analiza codului-sursă PHP. Un instrument Web pentru detectarea vulnerabilităților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941175" y="37248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Autor: Maxim Andrei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Coordonator științific: Conf. Dr. Sabin Corneliu Buraga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4. Analiza dinamică a codului</a:t>
            </a:r>
            <a:endParaRPr/>
          </a:p>
        </p:txBody>
      </p:sp>
      <p:sp>
        <p:nvSpPr>
          <p:cNvPr id="343" name="Google Shape;343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lang="ro" sz="2600"/>
              <a:t>PHP Profiler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lang="ro" sz="2600"/>
              <a:t>Cod lent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lang="ro" sz="2600"/>
              <a:t>Server extern, Webgrind</a:t>
            </a:r>
            <a:endParaRPr sz="2600"/>
          </a:p>
        </p:txBody>
      </p:sp>
      <p:sp>
        <p:nvSpPr>
          <p:cNvPr id="344" name="Google Shape;344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5. Rularea aplicațiilor</a:t>
            </a:r>
            <a:endParaRPr/>
          </a:p>
        </p:txBody>
      </p:sp>
      <p:sp>
        <p:nvSpPr>
          <p:cNvPr id="350" name="Google Shape;350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lang="ro" sz="2600"/>
              <a:t>Docker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lang="ro" sz="2600"/>
              <a:t>Apache</a:t>
            </a:r>
            <a:endParaRPr sz="2600"/>
          </a:p>
        </p:txBody>
      </p:sp>
      <p:sp>
        <p:nvSpPr>
          <p:cNvPr id="351" name="Google Shape;351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6. Studiu de caz</a:t>
            </a:r>
            <a:endParaRPr/>
          </a:p>
        </p:txBody>
      </p:sp>
      <p:sp>
        <p:nvSpPr>
          <p:cNvPr id="357" name="Google Shape;357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Structura proiectelor</a:t>
            </a:r>
            <a:endParaRPr/>
          </a:p>
        </p:txBody>
      </p:sp>
      <p:sp>
        <p:nvSpPr>
          <p:cNvPr id="363" name="Google Shape;363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graphicFrame>
        <p:nvGraphicFramePr>
          <p:cNvPr id="369" name="Google Shape;369;p26"/>
          <p:cNvGraphicFramePr/>
          <p:nvPr/>
        </p:nvGraphicFramePr>
        <p:xfrm>
          <a:off x="1000750" y="-4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{4C59A047-C9BA-4A99-B5BE-DFA9729F5A69}</a:tableStyleId>
              </a:tblPr>
              <a:tblGrid>
                <a:gridCol w="3069225"/>
                <a:gridCol w="2996875"/>
              </a:tblGrid>
              <a:tr h="52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Numărul de directoarelor</a:t>
                      </a:r>
                      <a:endParaRPr/>
                    </a:p>
                  </a:txBody>
                  <a:tcPr marT="91425" marB="91425" marR="68575" marL="68575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13</a:t>
                      </a:r>
                      <a:endParaRPr/>
                    </a:p>
                  </a:txBody>
                  <a:tcPr marT="91425" marB="91425" marR="68575" marL="68575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Numărul de fișiere</a:t>
                      </a:r>
                      <a:endParaRPr/>
                    </a:p>
                  </a:txBody>
                  <a:tcPr marT="91425" marB="91425" marR="68575" marL="68575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105</a:t>
                      </a:r>
                      <a:endParaRPr/>
                    </a:p>
                  </a:txBody>
                  <a:tcPr marT="91425" marB="91425" marR="68575" marL="68575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Numărul liniilor de cod</a:t>
                      </a:r>
                      <a:endParaRPr/>
                    </a:p>
                  </a:txBody>
                  <a:tcPr marT="91425" marB="91425" marR="68575" marL="68575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14205</a:t>
                      </a:r>
                      <a:endParaRPr/>
                    </a:p>
                  </a:txBody>
                  <a:tcPr marT="91425" marB="91425" marR="68575" marL="68575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9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Numărul liniilor de cod comentate</a:t>
                      </a:r>
                      <a:endParaRPr/>
                    </a:p>
                  </a:txBody>
                  <a:tcPr marT="91425" marB="91425" marR="68575" marL="68575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5706</a:t>
                      </a:r>
                      <a:endParaRPr/>
                    </a:p>
                  </a:txBody>
                  <a:tcPr marT="91425" marB="91425" marR="68575" marL="68575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Numărul liniilor de cod logice</a:t>
                      </a:r>
                      <a:endParaRPr/>
                    </a:p>
                  </a:txBody>
                  <a:tcPr marT="91425" marB="91425" marR="68575" marL="68575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2292</a:t>
                      </a:r>
                      <a:endParaRPr/>
                    </a:p>
                  </a:txBody>
                  <a:tcPr marT="91425" marB="91425" marR="68575" marL="68575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Numărul de clase</a:t>
                      </a:r>
                      <a:endParaRPr/>
                    </a:p>
                  </a:txBody>
                  <a:tcPr marT="91425" marB="91425" marR="68575" marL="68575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69</a:t>
                      </a:r>
                      <a:endParaRPr/>
                    </a:p>
                  </a:txBody>
                  <a:tcPr marT="91425" marB="91425" marR="68575" marL="68575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Numărul de funcții</a:t>
                      </a:r>
                      <a:endParaRPr/>
                    </a:p>
                  </a:txBody>
                  <a:tcPr marT="91425" marB="91425" marR="68575" marL="68575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10</a:t>
                      </a:r>
                      <a:endParaRPr/>
                    </a:p>
                  </a:txBody>
                  <a:tcPr marT="91425" marB="91425" marR="68575" marL="68575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Numărul entităților ce nu sunt</a:t>
                      </a:r>
                      <a:endParaRPr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clase sau funcții</a:t>
                      </a:r>
                      <a:endParaRPr/>
                    </a:p>
                  </a:txBody>
                  <a:tcPr marT="91425" marB="91425" marR="68575" marL="68575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785</a:t>
                      </a:r>
                      <a:endParaRPr/>
                    </a:p>
                  </a:txBody>
                  <a:tcPr marT="91425" marB="91425" marR="68575" marL="68575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Numărul variabilelor globale</a:t>
                      </a:r>
                      <a:endParaRPr/>
                    </a:p>
                  </a:txBody>
                  <a:tcPr marT="91425" marB="91425" marR="68575" marL="68575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T="91425" marB="91425" marR="68575" marL="68575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graphicFrame>
        <p:nvGraphicFramePr>
          <p:cNvPr id="375" name="Google Shape;375;p27"/>
          <p:cNvGraphicFramePr/>
          <p:nvPr/>
        </p:nvGraphicFramePr>
        <p:xfrm>
          <a:off x="1031300" y="11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{4C59A047-C9BA-4A99-B5BE-DFA9729F5A69}</a:tableStyleId>
              </a:tblPr>
              <a:tblGrid>
                <a:gridCol w="2828925"/>
                <a:gridCol w="2762250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Numărul de metode</a:t>
                      </a:r>
                      <a:endParaRPr/>
                    </a:p>
                  </a:txBody>
                  <a:tcPr marT="91425" marB="91425" marR="68575" marL="68575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534</a:t>
                      </a:r>
                      <a:endParaRPr/>
                    </a:p>
                  </a:txBody>
                  <a:tcPr marT="91425" marB="91425" marR="68575" marL="68575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Numărul de metode publice</a:t>
                      </a:r>
                      <a:endParaRPr/>
                    </a:p>
                  </a:txBody>
                  <a:tcPr marT="91425" marB="91425" marR="68575" marL="68575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480</a:t>
                      </a:r>
                      <a:endParaRPr/>
                    </a:p>
                  </a:txBody>
                  <a:tcPr marT="91425" marB="91425" marR="68575" marL="68575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Numărul de metode private</a:t>
                      </a:r>
                      <a:endParaRPr/>
                    </a:p>
                  </a:txBody>
                  <a:tcPr marT="91425" marB="91425" marR="68575" marL="68575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54</a:t>
                      </a:r>
                      <a:endParaRPr/>
                    </a:p>
                  </a:txBody>
                  <a:tcPr marT="91425" marB="91425" marR="68575" marL="68575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Numărul de funcții anonime</a:t>
                      </a:r>
                      <a:endParaRPr/>
                    </a:p>
                  </a:txBody>
                  <a:tcPr marT="91425" marB="91425" marR="68575" marL="68575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T="91425" marB="91425" marR="68575" marL="68575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Numărul de constante</a:t>
                      </a:r>
                      <a:endParaRPr/>
                    </a:p>
                  </a:txBody>
                  <a:tcPr marT="91425" marB="91425" marR="68575" marL="68575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22</a:t>
                      </a:r>
                      <a:endParaRPr/>
                    </a:p>
                  </a:txBody>
                  <a:tcPr marT="91425" marB="91425" marR="68575" marL="68575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Complexitatea ciclomatică per clasă</a:t>
                      </a:r>
                      <a:endParaRPr/>
                    </a:p>
                  </a:txBody>
                  <a:tcPr marT="91425" marB="91425" marR="68575" marL="68575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33</a:t>
                      </a:r>
                      <a:endParaRPr/>
                    </a:p>
                  </a:txBody>
                  <a:tcPr marT="91425" marB="91425" marR="68575" marL="68575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Maximul complexității ciclomatice</a:t>
                      </a:r>
                      <a:endParaRPr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înregistrată per clasă</a:t>
                      </a:r>
                      <a:endParaRPr/>
                    </a:p>
                  </a:txBody>
                  <a:tcPr marT="91425" marB="91425" marR="68575" marL="68575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110</a:t>
                      </a:r>
                      <a:endParaRPr/>
                    </a:p>
                  </a:txBody>
                  <a:tcPr marT="91425" marB="91425" marR="68575" marL="68575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Complexitatea ciclomatică per metodă</a:t>
                      </a:r>
                      <a:endParaRPr/>
                    </a:p>
                  </a:txBody>
                  <a:tcPr marT="91425" marB="91425" marR="68575" marL="68575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10</a:t>
                      </a:r>
                      <a:endParaRPr/>
                    </a:p>
                  </a:txBody>
                  <a:tcPr marT="91425" marB="91425" marR="68575" marL="68575">
                    <a:lnL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Vulnerabilități de securitate</a:t>
            </a:r>
            <a:endParaRPr/>
          </a:p>
        </p:txBody>
      </p:sp>
      <p:sp>
        <p:nvSpPr>
          <p:cNvPr id="381" name="Google Shape;381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9"/>
          <p:cNvSpPr txBox="1"/>
          <p:nvPr>
            <p:ph type="title"/>
          </p:nvPr>
        </p:nvSpPr>
        <p:spPr>
          <a:xfrm>
            <a:off x="1011975" y="772725"/>
            <a:ext cx="80901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unito"/>
              <a:buChar char="➔"/>
            </a:pPr>
            <a:r>
              <a:rPr b="0" lang="ro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Număr maxim de vulnerabilități dintr-un proiect: </a:t>
            </a:r>
            <a:r>
              <a:rPr lang="ro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121</a:t>
            </a:r>
            <a:endParaRPr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unito"/>
              <a:buChar char="➔"/>
            </a:pPr>
            <a:r>
              <a:rPr b="0" lang="ro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Număr total de vulnerabilități pe toate proiectele: </a:t>
            </a:r>
            <a:r>
              <a:rPr lang="ro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398</a:t>
            </a:r>
            <a:endParaRPr/>
          </a:p>
        </p:txBody>
      </p:sp>
      <p:sp>
        <p:nvSpPr>
          <p:cNvPr id="387" name="Google Shape;387;p2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0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2800" u="sng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Vulnerabilități frecvente:</a:t>
            </a:r>
            <a:endParaRPr b="0" sz="2800" u="sng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unito"/>
              <a:buChar char="➔"/>
            </a:pPr>
            <a:r>
              <a:rPr b="0" lang="ro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Operatorii OR și AND</a:t>
            </a:r>
            <a:endParaRPr b="0"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unito"/>
              <a:buChar char="➔"/>
            </a:pPr>
            <a:r>
              <a:rPr b="0" lang="ro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Valori sensibile </a:t>
            </a:r>
            <a:r>
              <a:rPr b="0" i="1" lang="ro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hard</a:t>
            </a:r>
            <a:r>
              <a:rPr b="0" lang="ro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-codate</a:t>
            </a:r>
            <a:endParaRPr b="0"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unito"/>
              <a:buChar char="➔"/>
            </a:pPr>
            <a:r>
              <a:rPr b="0" lang="ro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mysql_real_escape</a:t>
            </a:r>
            <a:endParaRPr b="0" sz="24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unito"/>
              <a:buChar char="➔"/>
            </a:pPr>
            <a:r>
              <a:rPr b="0" lang="ro" sz="24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$_REQUEST</a:t>
            </a:r>
            <a:endParaRPr/>
          </a:p>
        </p:txBody>
      </p:sp>
      <p:sp>
        <p:nvSpPr>
          <p:cNvPr id="394" name="Google Shape;394;p30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Detectarea erorilor</a:t>
            </a:r>
            <a:endParaRPr/>
          </a:p>
        </p:txBody>
      </p:sp>
      <p:sp>
        <p:nvSpPr>
          <p:cNvPr id="401" name="Google Shape;401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294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Cuprins</a:t>
            </a:r>
            <a:endParaRPr sz="3000"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252225"/>
            <a:ext cx="7030500" cy="30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o" sz="2800"/>
              <a:t>Introducere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o" sz="2800"/>
              <a:t>Descrierea aplicației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o" sz="2800"/>
              <a:t>Analiza statică a codului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o" sz="2800"/>
              <a:t>Analiza dinamică a codului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o" sz="2800"/>
              <a:t>Rularea aplicațiilor (</a:t>
            </a:r>
            <a:r>
              <a:rPr i="1" lang="ro" sz="2800"/>
              <a:t>deployment</a:t>
            </a:r>
            <a:r>
              <a:rPr lang="ro" sz="2800"/>
              <a:t>) 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o" sz="2800"/>
              <a:t>Studiu de caz</a:t>
            </a:r>
            <a:endParaRPr sz="2800"/>
          </a:p>
        </p:txBody>
      </p:sp>
      <p:sp>
        <p:nvSpPr>
          <p:cNvPr id="286" name="Google Shape;286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 txBox="1"/>
          <p:nvPr>
            <p:ph type="title"/>
          </p:nvPr>
        </p:nvSpPr>
        <p:spPr>
          <a:xfrm>
            <a:off x="986125" y="772725"/>
            <a:ext cx="8157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unito"/>
              <a:buChar char="➔"/>
            </a:pPr>
            <a:r>
              <a:rPr b="0" lang="ro" sz="2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Numărul maxim de greșeli dintr-un proiect: </a:t>
            </a:r>
            <a:r>
              <a:rPr lang="ro" sz="2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283</a:t>
            </a:r>
            <a:endParaRPr sz="2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unito"/>
              <a:buChar char="➔"/>
            </a:pPr>
            <a:r>
              <a:rPr b="0" lang="ro" sz="2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Numărul de proiecte cu cel puțin o greșeală: </a:t>
            </a:r>
            <a:r>
              <a:rPr lang="ro" sz="2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16/20</a:t>
            </a:r>
            <a:endParaRPr/>
          </a:p>
        </p:txBody>
      </p:sp>
      <p:sp>
        <p:nvSpPr>
          <p:cNvPr id="407" name="Google Shape;407;p32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3"/>
          <p:cNvSpPr txBox="1"/>
          <p:nvPr>
            <p:ph type="title"/>
          </p:nvPr>
        </p:nvSpPr>
        <p:spPr>
          <a:xfrm>
            <a:off x="1388625" y="772725"/>
            <a:ext cx="70623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o" sz="2800" u="sng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Greșeli frecvente:</a:t>
            </a:r>
            <a:endParaRPr b="0" sz="2800" u="sng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unito"/>
              <a:buChar char="➔"/>
            </a:pPr>
            <a:r>
              <a:rPr b="0" lang="ro" sz="2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Folosirea de variabile nedefinite</a:t>
            </a:r>
            <a:endParaRPr b="0" sz="2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unito"/>
              <a:buChar char="➔"/>
            </a:pPr>
            <a:r>
              <a:rPr b="0" lang="ro" sz="2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Concatenări cu NULL</a:t>
            </a:r>
            <a:endParaRPr b="0" sz="2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unito"/>
              <a:buChar char="➔"/>
            </a:pPr>
            <a:r>
              <a:rPr b="0" lang="ro" sz="2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Apelarea funcțiilor cu parametri incorecți</a:t>
            </a:r>
            <a:endParaRPr b="0" sz="2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unito"/>
              <a:buChar char="➔"/>
            </a:pPr>
            <a:r>
              <a:rPr b="0" lang="ro" sz="2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Importuri de fișiere inexistente</a:t>
            </a:r>
            <a:endParaRPr/>
          </a:p>
        </p:txBody>
      </p:sp>
      <p:sp>
        <p:nvSpPr>
          <p:cNvPr id="414" name="Google Shape;414;p3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o"/>
              <a:t>Introducere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854550" y="1409650"/>
            <a:ext cx="8526900" cy="30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lang="ro" sz="2600"/>
              <a:t>PHP limbaj popular pentru aplicații Web (Facebook, Yahoo, Wikipedia etc.)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lang="ro" sz="2600"/>
              <a:t>Vulnerabilități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lang="ro" sz="2600"/>
              <a:t>Soluție mai eficientă decât analiza manuală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lang="ro" sz="2600"/>
              <a:t>Detectarea vulnerabilităților în mod automat</a:t>
            </a:r>
            <a:endParaRPr sz="2600"/>
          </a:p>
        </p:txBody>
      </p:sp>
      <p:sp>
        <p:nvSpPr>
          <p:cNvPr id="293" name="Google Shape;293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2. Descrierea aplicației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217100"/>
            <a:ext cx="8114100" cy="33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lang="ro" sz="2600"/>
              <a:t>Node.Js + Vue.Js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lang="ro" sz="2600"/>
              <a:t>Analiza codului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ro" sz="2600"/>
              <a:t>statică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ro" sz="2600"/>
              <a:t>dinamică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lang="ro" sz="2600"/>
              <a:t>Management pentru multiple proiecte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lang="ro" sz="2600"/>
              <a:t>Deployment </a:t>
            </a:r>
            <a:endParaRPr sz="2600"/>
          </a:p>
        </p:txBody>
      </p:sp>
      <p:sp>
        <p:nvSpPr>
          <p:cNvPr id="300" name="Google Shape;300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9350" y="83275"/>
            <a:ext cx="3270400" cy="232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6"/>
          <p:cNvSpPr txBox="1"/>
          <p:nvPr/>
        </p:nvSpPr>
        <p:spPr>
          <a:xfrm>
            <a:off x="7098300" y="2472300"/>
            <a:ext cx="20457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1000">
                <a:latin typeface="Nunito"/>
                <a:ea typeface="Nunito"/>
                <a:cs typeface="Nunito"/>
                <a:sym typeface="Nunito"/>
              </a:rPr>
              <a:t>Fig.1 Arhitectura aplicației</a:t>
            </a:r>
            <a:endParaRPr i="1"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3. Analiza statică a codului</a:t>
            </a:r>
            <a:endParaRPr/>
          </a:p>
        </p:txBody>
      </p:sp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1303800" y="1476450"/>
            <a:ext cx="78402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lang="ro" sz="2600"/>
              <a:t>Control Flow Graph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lang="ro" sz="2600"/>
              <a:t>Vulnerabilități de securitate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lang="ro" sz="2600"/>
              <a:t>Erori sau bug-uri din cod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lang="ro" sz="2600"/>
              <a:t>Structura codului</a:t>
            </a:r>
            <a:endParaRPr sz="2600"/>
          </a:p>
        </p:txBody>
      </p:sp>
      <p:sp>
        <p:nvSpPr>
          <p:cNvPr id="309" name="Google Shape;309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2761525" y="4598575"/>
            <a:ext cx="1810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latin typeface="Nunito"/>
                <a:ea typeface="Nunito"/>
                <a:cs typeface="Nunito"/>
                <a:sym typeface="Nunito"/>
              </a:rPr>
              <a:t>Fig. 2 Control Flow Graph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50" y="152400"/>
            <a:ext cx="8694901" cy="4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3.1. Structura proiectului</a:t>
            </a:r>
            <a:endParaRPr/>
          </a:p>
        </p:txBody>
      </p:sp>
      <p:sp>
        <p:nvSpPr>
          <p:cNvPr id="322" name="Google Shape;322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lang="ro" sz="2600"/>
              <a:t>Numărul liniilor de cod, linii logice, linii comentate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lang="ro" sz="2600"/>
              <a:t>Complexitatea ciclomatică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lang="ro" sz="2600"/>
              <a:t>Structurarea per clase, funcții, fișiere</a:t>
            </a:r>
            <a:endParaRPr sz="2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323" name="Google Shape;323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3.2. Vulnerabilități de securitate</a:t>
            </a:r>
            <a:endParaRPr/>
          </a:p>
        </p:txBody>
      </p:sp>
      <p:sp>
        <p:nvSpPr>
          <p:cNvPr id="329" name="Google Shape;329;p20"/>
          <p:cNvSpPr txBox="1"/>
          <p:nvPr>
            <p:ph idx="1" type="body"/>
          </p:nvPr>
        </p:nvSpPr>
        <p:spPr>
          <a:xfrm>
            <a:off x="1303800" y="1990050"/>
            <a:ext cx="7840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lang="ro" sz="2600"/>
              <a:t>Valori sensibile </a:t>
            </a:r>
            <a:r>
              <a:rPr i="1" lang="ro" sz="2600"/>
              <a:t>hard</a:t>
            </a:r>
            <a:r>
              <a:rPr lang="ro" sz="2600"/>
              <a:t>-codate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lang="ro" sz="2600"/>
              <a:t>Atacuri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lang="ro" sz="2600"/>
              <a:t>Greșeli logice (OR, AND vs ||, &amp;&amp;)</a:t>
            </a:r>
            <a:endParaRPr sz="2600"/>
          </a:p>
        </p:txBody>
      </p:sp>
      <p:sp>
        <p:nvSpPr>
          <p:cNvPr id="330" name="Google Shape;330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3.3 Detectarea </a:t>
            </a:r>
            <a:r>
              <a:rPr i="1" lang="ro"/>
              <a:t>bug</a:t>
            </a:r>
            <a:r>
              <a:rPr lang="ro"/>
              <a:t>-urilor din cod</a:t>
            </a:r>
            <a:endParaRPr/>
          </a:p>
        </p:txBody>
      </p:sp>
      <p:sp>
        <p:nvSpPr>
          <p:cNvPr id="336" name="Google Shape;336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lang="ro" sz="2600"/>
              <a:t>Verificarea dependințelor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➢"/>
            </a:pPr>
            <a:r>
              <a:rPr lang="ro" sz="2600"/>
              <a:t>Folosirea corectă a structurilor</a:t>
            </a:r>
            <a:endParaRPr sz="2600"/>
          </a:p>
        </p:txBody>
      </p:sp>
      <p:sp>
        <p:nvSpPr>
          <p:cNvPr id="337" name="Google Shape;337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