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57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60" r:id="rId12"/>
    <p:sldId id="261" r:id="rId13"/>
    <p:sldId id="262" r:id="rId14"/>
    <p:sldId id="296" r:id="rId15"/>
    <p:sldId id="297" r:id="rId16"/>
    <p:sldId id="298" r:id="rId17"/>
    <p:sldId id="299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  <p:sldId id="284" r:id="rId31"/>
    <p:sldId id="285" r:id="rId32"/>
    <p:sldId id="286" r:id="rId33"/>
    <p:sldId id="287" r:id="rId34"/>
    <p:sldId id="288" r:id="rId35"/>
    <p:sldId id="301" r:id="rId36"/>
    <p:sldId id="302" r:id="rId37"/>
    <p:sldId id="303" r:id="rId38"/>
    <p:sldId id="289" r:id="rId39"/>
    <p:sldId id="300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5E4-4466-4B07-BA87-FC1F87057416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65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5E4-4466-4B07-BA87-FC1F87057416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45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5E4-4466-4B07-BA87-FC1F87057416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2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5E4-4466-4B07-BA87-FC1F87057416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8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5E4-4466-4B07-BA87-FC1F87057416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9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5E4-4466-4B07-BA87-FC1F87057416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5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5E4-4466-4B07-BA87-FC1F87057416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73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5E4-4466-4B07-BA87-FC1F87057416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5E4-4466-4B07-BA87-FC1F87057416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7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5E4-4466-4B07-BA87-FC1F87057416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6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5E4-4466-4B07-BA87-FC1F87057416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8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DF5E4-4466-4B07-BA87-FC1F87057416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EB56-5A0D-4D3D-BD05-62A89490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7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81645"/>
            <a:ext cx="9144000" cy="181217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스마트팩토리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빅데이터 플랫폼 구축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887884"/>
            <a:ext cx="9144000" cy="1014152"/>
          </a:xfrm>
        </p:spPr>
        <p:txBody>
          <a:bodyPr/>
          <a:lstStyle/>
          <a:p>
            <a:r>
              <a:rPr lang="en-US" altLang="ko-KR" dirty="0" smtClean="0"/>
              <a:t>2022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r>
              <a:rPr lang="ko-KR" altLang="en-US" dirty="0" err="1" smtClean="0"/>
              <a:t>윤성혁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676400" y="3158836"/>
            <a:ext cx="9144000" cy="128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b="1" dirty="0" smtClean="0"/>
              <a:t>요구사항분석</a:t>
            </a:r>
            <a:endParaRPr lang="en-US" altLang="ko-KR" sz="4000" b="1" dirty="0" smtClean="0"/>
          </a:p>
          <a:p>
            <a:r>
              <a:rPr lang="ko-KR" altLang="en-US" dirty="0" smtClean="0"/>
              <a:t>업무 흐름 및 시스템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5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생산실행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작업지시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실적관리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76" y="1690688"/>
            <a:ext cx="76295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스마트공장</a:t>
            </a:r>
            <a:r>
              <a:rPr lang="ko-KR" altLang="en-US" dirty="0" smtClean="0"/>
              <a:t> </a:t>
            </a:r>
            <a:r>
              <a:rPr lang="en-US" altLang="ko-KR" dirty="0" smtClean="0"/>
              <a:t>MES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239" y="1690688"/>
            <a:ext cx="7953375" cy="48577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820487" y="3150524"/>
            <a:ext cx="1197034" cy="318377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87789" y="3150524"/>
            <a:ext cx="1147156" cy="318377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83185" y="3150524"/>
            <a:ext cx="1446415" cy="318377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92769" y="3749040"/>
            <a:ext cx="1022031" cy="61574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389337" y="3915295"/>
            <a:ext cx="1022031" cy="22444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메뉴구조도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영업물류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92" y="2371638"/>
            <a:ext cx="64293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메뉴구조도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자재관리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201" y="2725882"/>
            <a:ext cx="64103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메뉴구조도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품질</a:t>
            </a:r>
            <a:r>
              <a:rPr lang="en-US" altLang="ko-KR" dirty="0" smtClean="0"/>
              <a:t>,</a:t>
            </a:r>
            <a:r>
              <a:rPr lang="ko-KR" altLang="en-US" dirty="0" smtClean="0"/>
              <a:t>설비관리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2486025"/>
            <a:ext cx="64198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메뉴구조도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생산관리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816022" y="1690689"/>
            <a:ext cx="6429375" cy="4477354"/>
            <a:chOff x="2816022" y="1690689"/>
            <a:chExt cx="6429375" cy="447735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5072" y="1690689"/>
              <a:ext cx="6410325" cy="163440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6022" y="3325090"/>
              <a:ext cx="6429375" cy="28429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22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메뉴구조도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시스템관리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17" y="2035406"/>
            <a:ext cx="64770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98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흐름도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38102" y="2277687"/>
            <a:ext cx="1421476" cy="5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주문관리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18066" y="2277687"/>
            <a:ext cx="1421476" cy="5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영업관리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18066" y="4056612"/>
            <a:ext cx="1421476" cy="5735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생산관리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697288" y="2277687"/>
            <a:ext cx="1421476" cy="5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재고관리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97288" y="4056612"/>
            <a:ext cx="1421476" cy="5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구매관리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>
            <a:off x="2859578" y="2564476"/>
            <a:ext cx="1058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>
            <a:off x="4628804" y="2851265"/>
            <a:ext cx="0" cy="120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3"/>
            <a:endCxn id="7" idx="1"/>
          </p:cNvCxnSpPr>
          <p:nvPr/>
        </p:nvCxnSpPr>
        <p:spPr>
          <a:xfrm>
            <a:off x="5339542" y="2564476"/>
            <a:ext cx="1357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6" idx="3"/>
            <a:endCxn id="7" idx="1"/>
          </p:cNvCxnSpPr>
          <p:nvPr/>
        </p:nvCxnSpPr>
        <p:spPr>
          <a:xfrm flipV="1">
            <a:off x="5339542" y="2564476"/>
            <a:ext cx="1357746" cy="1778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8" idx="1"/>
          </p:cNvCxnSpPr>
          <p:nvPr/>
        </p:nvCxnSpPr>
        <p:spPr>
          <a:xfrm>
            <a:off x="5339542" y="4343401"/>
            <a:ext cx="1357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2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제품별 </a:t>
            </a:r>
            <a:r>
              <a:rPr lang="ko-KR" altLang="en-US" dirty="0"/>
              <a:t>품질 관리와 라인내 </a:t>
            </a:r>
            <a:r>
              <a:rPr lang="ko-KR" altLang="en-US" b="1" dirty="0"/>
              <a:t>에러 정보 통합 모니터링</a:t>
            </a:r>
            <a:r>
              <a:rPr lang="ko-KR" altLang="en-US" dirty="0"/>
              <a:t> 및 분석 시스템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b="1" dirty="0" smtClean="0"/>
              <a:t>에너지 </a:t>
            </a:r>
            <a:r>
              <a:rPr lang="ko-KR" altLang="en-US" b="1" dirty="0"/>
              <a:t>효율성 모니터링 </a:t>
            </a:r>
            <a:r>
              <a:rPr lang="ko-KR" altLang="en-US" dirty="0"/>
              <a:t>및 생산 연계분석 시스템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b="1" dirty="0" err="1" smtClean="0"/>
              <a:t>공정별</a:t>
            </a:r>
            <a:r>
              <a:rPr lang="ko-KR" altLang="en-US" b="1" dirty="0" smtClean="0"/>
              <a:t> </a:t>
            </a:r>
            <a:r>
              <a:rPr lang="ko-KR" altLang="en-US" b="1" dirty="0"/>
              <a:t>에러 현황 및 제품 생산 분석 모니터링 </a:t>
            </a:r>
            <a:r>
              <a:rPr lang="ko-KR" altLang="en-US" dirty="0"/>
              <a:t>및 </a:t>
            </a:r>
            <a:r>
              <a:rPr lang="ko-KR" altLang="en-US" dirty="0" err="1"/>
              <a:t>상관분석</a:t>
            </a:r>
            <a:r>
              <a:rPr lang="ko-KR" altLang="en-US" dirty="0"/>
              <a:t> 시스템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/>
              <a:t>생산공정관리</a:t>
            </a:r>
            <a:r>
              <a:rPr lang="ko-KR" altLang="en-US" dirty="0"/>
              <a:t> 솔루션 구축</a:t>
            </a:r>
          </a:p>
        </p:txBody>
      </p:sp>
    </p:spTree>
    <p:extLst>
      <p:ext uri="{BB962C8B-B14F-4D97-AF65-F5344CB8AC3E}">
        <p14:creationId xmlns:p14="http://schemas.microsoft.com/office/powerpoint/2010/main" val="1658878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생산공정관리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73330" y="2277687"/>
            <a:ext cx="1421476" cy="5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생산계획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37907" y="2277687"/>
            <a:ext cx="1421476" cy="5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생산</a:t>
            </a:r>
            <a:r>
              <a:rPr lang="en-US" altLang="ko-KR" dirty="0" smtClean="0"/>
              <a:t>BOM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44731" y="2277687"/>
            <a:ext cx="1421476" cy="5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생산작업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지시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811758" y="4150821"/>
            <a:ext cx="1421476" cy="5735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공정관리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955576" y="2277687"/>
            <a:ext cx="1421476" cy="5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생산입고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37907" y="4150821"/>
            <a:ext cx="1421476" cy="5735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구매관리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5" idx="2"/>
            <a:endCxn id="9" idx="0"/>
          </p:cNvCxnSpPr>
          <p:nvPr/>
        </p:nvCxnSpPr>
        <p:spPr>
          <a:xfrm>
            <a:off x="3348645" y="2851265"/>
            <a:ext cx="0" cy="129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8955576" y="4150821"/>
            <a:ext cx="1421476" cy="5735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재고관리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8" idx="2"/>
            <a:endCxn id="12" idx="0"/>
          </p:cNvCxnSpPr>
          <p:nvPr/>
        </p:nvCxnSpPr>
        <p:spPr>
          <a:xfrm>
            <a:off x="9666314" y="2851265"/>
            <a:ext cx="0" cy="129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5" idx="1"/>
          </p:cNvCxnSpPr>
          <p:nvPr/>
        </p:nvCxnSpPr>
        <p:spPr>
          <a:xfrm>
            <a:off x="2094806" y="2564476"/>
            <a:ext cx="543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3"/>
            <a:endCxn id="6" idx="1"/>
          </p:cNvCxnSpPr>
          <p:nvPr/>
        </p:nvCxnSpPr>
        <p:spPr>
          <a:xfrm>
            <a:off x="4059383" y="2564476"/>
            <a:ext cx="585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6800153" y="2277687"/>
            <a:ext cx="1421476" cy="5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생산실행</a:t>
            </a:r>
            <a:endParaRPr lang="en-US" altLang="ko-KR" dirty="0" smtClean="0"/>
          </a:p>
        </p:txBody>
      </p:sp>
      <p:cxnSp>
        <p:nvCxnSpPr>
          <p:cNvPr id="36" name="직선 화살표 연결선 35"/>
          <p:cNvCxnSpPr>
            <a:stCxn id="6" idx="3"/>
            <a:endCxn id="29" idx="1"/>
          </p:cNvCxnSpPr>
          <p:nvPr/>
        </p:nvCxnSpPr>
        <p:spPr>
          <a:xfrm>
            <a:off x="6066207" y="2564476"/>
            <a:ext cx="733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9" idx="3"/>
            <a:endCxn id="8" idx="1"/>
          </p:cNvCxnSpPr>
          <p:nvPr/>
        </p:nvCxnSpPr>
        <p:spPr>
          <a:xfrm>
            <a:off x="8221629" y="2564476"/>
            <a:ext cx="733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9" idx="2"/>
            <a:endCxn id="7" idx="0"/>
          </p:cNvCxnSpPr>
          <p:nvPr/>
        </p:nvCxnSpPr>
        <p:spPr>
          <a:xfrm>
            <a:off x="7510891" y="2851265"/>
            <a:ext cx="11605" cy="129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8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목록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199" y="2194556"/>
            <a:ext cx="5188527" cy="42228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영업 주문 등록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–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입출력</a:t>
            </a:r>
            <a:endParaRPr lang="en-US" altLang="ko-KR" sz="1600" b="1" dirty="0" smtClean="0">
              <a:solidFill>
                <a:srgbClr val="0070C0"/>
              </a:solidFill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기본코드관리</a:t>
            </a:r>
          </a:p>
          <a:p>
            <a:pPr marL="0" indent="0"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설비코드</a:t>
            </a:r>
            <a:r>
              <a:rPr lang="ko-KR" altLang="en-US" sz="1600" dirty="0" smtClean="0"/>
              <a:t> 등록</a:t>
            </a:r>
          </a:p>
          <a:p>
            <a:pPr marL="0" indent="0"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품목별 공정 정보 등록</a:t>
            </a:r>
          </a:p>
          <a:p>
            <a:pPr marL="0" indent="0">
              <a:buNone/>
            </a:pPr>
            <a:r>
              <a:rPr lang="en-US" altLang="ko-KR" sz="1600" dirty="0" smtClean="0"/>
              <a:t>    - BOM </a:t>
            </a:r>
            <a:r>
              <a:rPr lang="ko-KR" altLang="en-US" sz="1600" dirty="0" smtClean="0"/>
              <a:t>관리</a:t>
            </a:r>
          </a:p>
          <a:p>
            <a:pPr marL="0" indent="0"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품목코드</a:t>
            </a:r>
            <a:r>
              <a:rPr lang="ko-KR" altLang="en-US" sz="1600" dirty="0" smtClean="0"/>
              <a:t> 관리</a:t>
            </a:r>
          </a:p>
          <a:p>
            <a:pPr marL="0" indent="0"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거래처 코드 관리</a:t>
            </a:r>
          </a:p>
          <a:p>
            <a:r>
              <a:rPr lang="ko-KR" altLang="en-US" sz="1600" b="1" dirty="0" smtClean="0">
                <a:solidFill>
                  <a:srgbClr val="0070C0"/>
                </a:solidFill>
              </a:rPr>
              <a:t>작업지시 생성 및 등록</a:t>
            </a:r>
          </a:p>
          <a:p>
            <a:r>
              <a:rPr lang="ko-KR" altLang="en-US" sz="1600" b="1" dirty="0" err="1" smtClean="0">
                <a:solidFill>
                  <a:srgbClr val="0070C0"/>
                </a:solidFill>
              </a:rPr>
              <a:t>공정별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작업지시 현황</a:t>
            </a:r>
          </a:p>
          <a:p>
            <a:r>
              <a:rPr lang="ko-KR" altLang="en-US" sz="1600" b="1" dirty="0" smtClean="0">
                <a:solidFill>
                  <a:srgbClr val="0070C0"/>
                </a:solidFill>
              </a:rPr>
              <a:t>생산실적 등록</a:t>
            </a:r>
          </a:p>
          <a:p>
            <a:r>
              <a:rPr lang="ko-KR" altLang="en-US" sz="1600" b="1" dirty="0" err="1" smtClean="0">
                <a:solidFill>
                  <a:srgbClr val="0070C0"/>
                </a:solidFill>
              </a:rPr>
              <a:t>공정별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생산내역</a:t>
            </a:r>
            <a:endParaRPr lang="ko-KR" altLang="en-US" sz="1600" b="1" dirty="0" smtClean="0">
              <a:solidFill>
                <a:srgbClr val="0070C0"/>
              </a:solidFill>
            </a:endParaRP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LOT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이력 추적관리</a:t>
            </a:r>
          </a:p>
          <a:p>
            <a:r>
              <a:rPr lang="ko-KR" altLang="en-US" sz="1600" b="1" dirty="0" smtClean="0">
                <a:solidFill>
                  <a:srgbClr val="0070C0"/>
                </a:solidFill>
              </a:rPr>
              <a:t>생산 공정 진행 모니터링</a:t>
            </a:r>
            <a:endParaRPr lang="en-US" altLang="ko-KR" sz="1600" b="1" dirty="0" smtClean="0">
              <a:solidFill>
                <a:srgbClr val="0070C0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209606" y="2194557"/>
            <a:ext cx="5144194" cy="4222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/>
              <a:t>품질관리</a:t>
            </a:r>
            <a:endParaRPr lang="en-US" altLang="ko-KR" sz="1600" b="1" dirty="0"/>
          </a:p>
          <a:p>
            <a:pPr marL="0" indent="0"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제품별 </a:t>
            </a:r>
            <a:r>
              <a:rPr lang="ko-KR" altLang="en-US" sz="1600" dirty="0" err="1" smtClean="0"/>
              <a:t>에러정보</a:t>
            </a:r>
            <a:r>
              <a:rPr lang="ko-KR" altLang="en-US" sz="1600" dirty="0" smtClean="0"/>
              <a:t> 관리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공정별</a:t>
            </a:r>
            <a:r>
              <a:rPr lang="ko-KR" altLang="en-US" sz="1600" dirty="0" smtClean="0"/>
              <a:t> 에너지 관리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공정별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에러정보</a:t>
            </a:r>
            <a:r>
              <a:rPr lang="ko-KR" altLang="en-US" sz="1600" dirty="0"/>
              <a:t> 관리</a:t>
            </a:r>
            <a:endParaRPr lang="en-US" altLang="ko-KR" sz="1600" dirty="0"/>
          </a:p>
          <a:p>
            <a:r>
              <a:rPr lang="ko-KR" altLang="en-US" sz="1600" b="1" dirty="0" err="1" smtClean="0"/>
              <a:t>통계관리</a:t>
            </a:r>
            <a:endParaRPr lang="en-US" altLang="ko-KR" sz="1600" b="1" dirty="0" smtClean="0"/>
          </a:p>
          <a:p>
            <a:pPr marL="0" indent="0">
              <a:buNone/>
            </a:pPr>
            <a:r>
              <a:rPr lang="en-US" altLang="ko-KR" sz="1600" dirty="0" smtClean="0"/>
              <a:t>    - </a:t>
            </a:r>
            <a:r>
              <a:rPr lang="ko-KR" altLang="en-US" sz="1600" dirty="0" err="1" smtClean="0"/>
              <a:t>생산현황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err="1" smtClean="0"/>
              <a:t>불량현황</a:t>
            </a:r>
            <a:endParaRPr lang="ko-KR" altLang="en-US" sz="1600" dirty="0" smtClean="0"/>
          </a:p>
          <a:p>
            <a:endParaRPr lang="en-US" altLang="ko-KR" sz="1600" dirty="0" smtClean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838200" y="1745670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공통목록</a:t>
            </a:r>
            <a:endParaRPr lang="ko-KR" altLang="en-US" dirty="0"/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6209606" y="1745669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프로젝트별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54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영업 주문 등록 </a:t>
            </a:r>
            <a:r>
              <a:rPr lang="en-US" altLang="ko-KR" dirty="0" smtClean="0"/>
              <a:t>-</a:t>
            </a:r>
            <a:r>
              <a:rPr lang="ko-KR" altLang="en-US" dirty="0" smtClean="0"/>
              <a:t>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77439"/>
            <a:ext cx="4556760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ko-KR" altLang="en-US" b="1" dirty="0" smtClean="0"/>
              <a:t>주문번호</a:t>
            </a:r>
            <a:endParaRPr lang="en-US" altLang="ko-KR" b="1" dirty="0" smtClean="0"/>
          </a:p>
          <a:p>
            <a:r>
              <a:rPr lang="ko-KR" altLang="en-US" dirty="0" err="1" smtClean="0"/>
              <a:t>고객사</a:t>
            </a:r>
            <a:endParaRPr lang="en-US" altLang="ko-KR" dirty="0" smtClean="0"/>
          </a:p>
          <a:p>
            <a:r>
              <a:rPr lang="ko-KR" altLang="en-US" dirty="0" err="1" smtClean="0"/>
              <a:t>품목코드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품목명</a:t>
            </a:r>
            <a:endParaRPr lang="en-US" altLang="ko-KR" dirty="0" smtClean="0"/>
          </a:p>
          <a:p>
            <a:r>
              <a:rPr lang="ko-KR" altLang="en-US" dirty="0" smtClean="0"/>
              <a:t>기간</a:t>
            </a:r>
            <a:endParaRPr lang="en-US" altLang="ko-KR" dirty="0" smtClean="0"/>
          </a:p>
          <a:p>
            <a:r>
              <a:rPr lang="ko-KR" altLang="en-US" dirty="0" err="1" smtClean="0"/>
              <a:t>출하상태</a:t>
            </a:r>
            <a:endParaRPr lang="en-US" altLang="ko-KR" dirty="0" smtClean="0"/>
          </a:p>
          <a:p>
            <a:r>
              <a:rPr lang="ko-KR" altLang="en-US" dirty="0" smtClean="0"/>
              <a:t>모델번호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465916" y="2377439"/>
            <a:ext cx="4390505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주문번호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주문순번</a:t>
            </a:r>
            <a:endParaRPr lang="en-US" altLang="ko-KR" sz="1800" dirty="0" smtClean="0"/>
          </a:p>
          <a:p>
            <a:r>
              <a:rPr lang="ko-KR" altLang="en-US" sz="1800" dirty="0" err="1" smtClean="0"/>
              <a:t>고객사</a:t>
            </a:r>
            <a:endParaRPr lang="en-US" altLang="ko-KR" sz="1800" dirty="0" smtClean="0"/>
          </a:p>
          <a:p>
            <a:r>
              <a:rPr lang="ko-KR" altLang="en-US" sz="1800" dirty="0" err="1" smtClean="0"/>
              <a:t>품목코드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품목명</a:t>
            </a:r>
            <a:endParaRPr lang="en-US" altLang="ko-KR" sz="1800" dirty="0" smtClean="0"/>
          </a:p>
          <a:p>
            <a:r>
              <a:rPr lang="ko-KR" altLang="en-US" sz="1800" dirty="0" smtClean="0"/>
              <a:t>수량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단위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단가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금액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주문등록일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납기요청일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주문상태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출하상태</a:t>
            </a:r>
            <a:endParaRPr lang="en-US" altLang="ko-KR" sz="1800" dirty="0" smtClean="0"/>
          </a:p>
          <a:p>
            <a:r>
              <a:rPr lang="ko-KR" altLang="en-US" sz="1800" dirty="0" smtClean="0"/>
              <a:t>모델번호</a:t>
            </a:r>
            <a:endParaRPr lang="en-US" altLang="ko-KR" sz="1800" dirty="0" smtClean="0"/>
          </a:p>
          <a:p>
            <a:r>
              <a:rPr lang="ko-KR" altLang="en-US" sz="1800" dirty="0" smtClean="0"/>
              <a:t>생산지시수량</a:t>
            </a:r>
            <a:endParaRPr lang="ko-KR" altLang="en-US" sz="1800" dirty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4556760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465915" y="1928552"/>
            <a:ext cx="4390505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936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출하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출고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지시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77439"/>
            <a:ext cx="4556760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고객사</a:t>
            </a:r>
            <a:endParaRPr lang="en-US" altLang="ko-KR" b="1" dirty="0" smtClean="0"/>
          </a:p>
          <a:p>
            <a:r>
              <a:rPr lang="ko-KR" altLang="en-US" dirty="0" err="1" smtClean="0"/>
              <a:t>품목코드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품목명</a:t>
            </a:r>
            <a:endParaRPr lang="en-US" altLang="ko-KR" dirty="0" smtClean="0"/>
          </a:p>
          <a:p>
            <a:r>
              <a:rPr lang="ko-KR" altLang="en-US" dirty="0" smtClean="0"/>
              <a:t>규격</a:t>
            </a:r>
            <a:endParaRPr lang="en-US" altLang="ko-KR" dirty="0" smtClean="0"/>
          </a:p>
          <a:p>
            <a:r>
              <a:rPr lang="ko-KR" altLang="en-US" dirty="0" smtClean="0"/>
              <a:t>담당자</a:t>
            </a:r>
            <a:endParaRPr lang="en-US" altLang="ko-KR" dirty="0" smtClean="0"/>
          </a:p>
          <a:p>
            <a:r>
              <a:rPr lang="ko-KR" altLang="en-US" dirty="0" smtClean="0"/>
              <a:t>기간</a:t>
            </a:r>
            <a:endParaRPr lang="en-US" altLang="ko-KR" dirty="0" smtClean="0"/>
          </a:p>
          <a:p>
            <a:r>
              <a:rPr lang="ko-KR" altLang="en-US" dirty="0" smtClean="0"/>
              <a:t>구분</a:t>
            </a:r>
            <a:endParaRPr lang="en-US" altLang="ko-KR" dirty="0" smtClean="0"/>
          </a:p>
          <a:p>
            <a:r>
              <a:rPr lang="ko-KR" altLang="en-US" dirty="0" err="1" smtClean="0"/>
              <a:t>출하상태</a:t>
            </a:r>
            <a:endParaRPr lang="en-US" altLang="ko-KR" dirty="0" smtClean="0"/>
          </a:p>
          <a:p>
            <a:r>
              <a:rPr lang="ko-KR" altLang="en-US" dirty="0" smtClean="0"/>
              <a:t>모델번호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810596" y="2377439"/>
            <a:ext cx="5370022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 smtClean="0"/>
              <a:t>주문등록일</a:t>
            </a:r>
            <a:endParaRPr lang="en-US" altLang="ko-KR" sz="2400" dirty="0" smtClean="0"/>
          </a:p>
          <a:p>
            <a:r>
              <a:rPr lang="ko-KR" altLang="en-US" sz="2400" b="1" dirty="0" smtClean="0"/>
              <a:t>주문번호</a:t>
            </a:r>
            <a:endParaRPr lang="en-US" altLang="ko-KR" sz="2400" b="1" dirty="0" smtClean="0"/>
          </a:p>
          <a:p>
            <a:r>
              <a:rPr lang="ko-KR" altLang="en-US" sz="2400" dirty="0" err="1" smtClean="0"/>
              <a:t>고객사명</a:t>
            </a:r>
            <a:endParaRPr lang="en-US" altLang="ko-KR" sz="2400" dirty="0" smtClean="0"/>
          </a:p>
          <a:p>
            <a:r>
              <a:rPr lang="ko-KR" altLang="en-US" sz="2400" dirty="0" err="1" smtClean="0"/>
              <a:t>품목코드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품목명</a:t>
            </a:r>
            <a:endParaRPr lang="en-US" altLang="ko-KR" sz="2400" dirty="0" smtClean="0"/>
          </a:p>
          <a:p>
            <a:r>
              <a:rPr lang="ko-KR" altLang="en-US" sz="2400" dirty="0" smtClean="0"/>
              <a:t>모델번호</a:t>
            </a:r>
            <a:endParaRPr lang="en-US" altLang="ko-KR" sz="2400" dirty="0" smtClean="0"/>
          </a:p>
          <a:p>
            <a:r>
              <a:rPr lang="ko-KR" altLang="en-US" sz="2400" dirty="0" smtClean="0"/>
              <a:t>단위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단가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주문수량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금액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미납수량</a:t>
            </a:r>
            <a:endParaRPr lang="en-US" altLang="ko-KR" sz="2400" dirty="0"/>
          </a:p>
          <a:p>
            <a:r>
              <a:rPr lang="ko-KR" altLang="en-US" sz="2400" dirty="0" err="1" smtClean="0"/>
              <a:t>납기요청일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4556760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5810596" y="1928552"/>
            <a:ext cx="5370021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627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설비코드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77439"/>
            <a:ext cx="4556760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b="1" dirty="0" smtClean="0"/>
              <a:t>공장</a:t>
            </a:r>
            <a:endParaRPr lang="en-US" altLang="ko-KR" b="1" dirty="0" smtClean="0"/>
          </a:p>
          <a:p>
            <a:r>
              <a:rPr lang="ko-KR" altLang="en-US" dirty="0" err="1" smtClean="0"/>
              <a:t>설비코드</a:t>
            </a:r>
            <a:endParaRPr lang="en-US" altLang="ko-KR" dirty="0" smtClean="0"/>
          </a:p>
          <a:p>
            <a:r>
              <a:rPr lang="ko-KR" altLang="en-US" dirty="0" smtClean="0"/>
              <a:t>설비</a:t>
            </a:r>
            <a:endParaRPr lang="en-US" altLang="ko-KR" dirty="0" smtClean="0"/>
          </a:p>
          <a:p>
            <a:r>
              <a:rPr lang="ko-KR" altLang="en-US" dirty="0" err="1" smtClean="0"/>
              <a:t>계측기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810596" y="2377439"/>
            <a:ext cx="5370022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 smtClean="0"/>
              <a:t>점검처</a:t>
            </a:r>
            <a:endParaRPr lang="en-US" altLang="ko-KR" sz="2400" dirty="0" smtClean="0"/>
          </a:p>
          <a:p>
            <a:r>
              <a:rPr lang="ko-KR" altLang="en-US" sz="2400" dirty="0" smtClean="0"/>
              <a:t>점검일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다음점검일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점검내용</a:t>
            </a:r>
            <a:endParaRPr lang="en-US" altLang="ko-KR" sz="2400" dirty="0" smtClean="0"/>
          </a:p>
          <a:p>
            <a:r>
              <a:rPr lang="ko-KR" altLang="en-US" sz="2400" dirty="0" smtClean="0"/>
              <a:t>조치내용</a:t>
            </a:r>
            <a:endParaRPr lang="en-US" altLang="ko-KR" sz="2400" dirty="0" smtClean="0"/>
          </a:p>
          <a:p>
            <a:r>
              <a:rPr lang="ko-KR" altLang="en-US" sz="2400" dirty="0" smtClean="0"/>
              <a:t>비고</a:t>
            </a:r>
            <a:endParaRPr lang="ko-KR" altLang="en-US" sz="2400" dirty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4556760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5810596" y="1928552"/>
            <a:ext cx="5370021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679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품목별 공정 정보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77439"/>
            <a:ext cx="4556760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b="1" dirty="0" err="1" smtClean="0"/>
              <a:t>공장코드</a:t>
            </a:r>
            <a:endParaRPr lang="en-US" altLang="ko-KR" b="1" dirty="0" smtClean="0"/>
          </a:p>
          <a:p>
            <a:r>
              <a:rPr lang="ko-KR" altLang="en-US" dirty="0" err="1" smtClean="0"/>
              <a:t>품목구분</a:t>
            </a:r>
            <a:endParaRPr lang="en-US" altLang="ko-KR" dirty="0" smtClean="0"/>
          </a:p>
          <a:p>
            <a:r>
              <a:rPr lang="ko-KR" altLang="en-US" dirty="0" smtClean="0"/>
              <a:t>품목명</a:t>
            </a:r>
            <a:endParaRPr lang="en-US" altLang="ko-KR" dirty="0" smtClean="0"/>
          </a:p>
          <a:p>
            <a:r>
              <a:rPr lang="ko-KR" altLang="en-US" b="1" dirty="0" smtClean="0"/>
              <a:t>공정정보생성</a:t>
            </a:r>
            <a:endParaRPr lang="en-US" altLang="ko-KR" b="1" dirty="0" smtClean="0"/>
          </a:p>
          <a:p>
            <a:r>
              <a:rPr lang="ko-KR" altLang="en-US" dirty="0" smtClean="0"/>
              <a:t>모델번호</a:t>
            </a:r>
            <a:endParaRPr lang="en-US" altLang="ko-KR" dirty="0" smtClean="0"/>
          </a:p>
          <a:p>
            <a:r>
              <a:rPr lang="ko-KR" altLang="en-US" dirty="0" smtClean="0"/>
              <a:t>규격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810596" y="2377439"/>
            <a:ext cx="5370022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BOM </a:t>
            </a:r>
            <a:r>
              <a:rPr lang="ko-KR" altLang="en-US" sz="2400" dirty="0" smtClean="0"/>
              <a:t>유무</a:t>
            </a:r>
            <a:endParaRPr lang="en-US" altLang="ko-KR" sz="2400" dirty="0" smtClean="0"/>
          </a:p>
          <a:p>
            <a:r>
              <a:rPr lang="ko-KR" altLang="en-US" sz="2400" dirty="0" err="1" smtClean="0"/>
              <a:t>품목코드</a:t>
            </a:r>
            <a:endParaRPr lang="en-US" altLang="ko-KR" sz="2400" dirty="0" smtClean="0"/>
          </a:p>
          <a:p>
            <a:r>
              <a:rPr lang="ko-KR" altLang="en-US" sz="2400" dirty="0" smtClean="0"/>
              <a:t>품목명</a:t>
            </a:r>
            <a:endParaRPr lang="en-US" altLang="ko-KR" sz="2400" dirty="0" smtClean="0"/>
          </a:p>
          <a:p>
            <a:r>
              <a:rPr lang="ko-KR" altLang="en-US" sz="2400" dirty="0" err="1" smtClean="0"/>
              <a:t>품목구분</a:t>
            </a:r>
            <a:endParaRPr lang="en-US" altLang="ko-KR" sz="2400" dirty="0" smtClean="0"/>
          </a:p>
          <a:p>
            <a:r>
              <a:rPr lang="ko-KR" altLang="en-US" sz="2400" dirty="0" smtClean="0"/>
              <a:t>규격</a:t>
            </a:r>
            <a:endParaRPr lang="ko-KR" altLang="en-US" sz="2400" dirty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4556760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5810596" y="1928552"/>
            <a:ext cx="5370021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626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BOM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77439"/>
            <a:ext cx="4556760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b="1" dirty="0" err="1" smtClean="0"/>
              <a:t>공장코드</a:t>
            </a:r>
            <a:endParaRPr lang="en-US" altLang="ko-KR" b="1" dirty="0" smtClean="0"/>
          </a:p>
          <a:p>
            <a:r>
              <a:rPr lang="ko-KR" altLang="en-US" b="1" dirty="0" err="1" smtClean="0"/>
              <a:t>품목코드</a:t>
            </a:r>
            <a:endParaRPr lang="en-US" altLang="ko-KR" b="1" dirty="0" smtClean="0"/>
          </a:p>
          <a:p>
            <a:r>
              <a:rPr lang="ko-KR" altLang="en-US" dirty="0" smtClean="0"/>
              <a:t>모델번호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810596" y="2377439"/>
            <a:ext cx="5370022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 smtClean="0"/>
              <a:t>품목코드</a:t>
            </a:r>
            <a:endParaRPr lang="en-US" altLang="ko-KR" sz="2400" dirty="0" smtClean="0"/>
          </a:p>
          <a:p>
            <a:r>
              <a:rPr lang="ko-KR" altLang="en-US" sz="2400" dirty="0" smtClean="0"/>
              <a:t>품목명</a:t>
            </a:r>
            <a:endParaRPr lang="en-US" altLang="ko-KR" sz="2400" dirty="0" smtClean="0"/>
          </a:p>
          <a:p>
            <a:r>
              <a:rPr lang="ko-KR" altLang="en-US" sz="2400" dirty="0" err="1" smtClean="0"/>
              <a:t>품목구분</a:t>
            </a:r>
            <a:endParaRPr lang="en-US" altLang="ko-KR" sz="2400" dirty="0" smtClean="0"/>
          </a:p>
          <a:p>
            <a:r>
              <a:rPr lang="ko-KR" altLang="en-US" sz="2400" dirty="0" smtClean="0"/>
              <a:t>규격</a:t>
            </a:r>
            <a:endParaRPr lang="en-US" altLang="ko-KR" sz="2400" dirty="0" smtClean="0"/>
          </a:p>
          <a:p>
            <a:r>
              <a:rPr lang="ko-KR" altLang="en-US" sz="2400" dirty="0" smtClean="0"/>
              <a:t>모델번호</a:t>
            </a:r>
            <a:endParaRPr lang="en-US" altLang="ko-KR" sz="2400" dirty="0" smtClean="0"/>
          </a:p>
          <a:p>
            <a:r>
              <a:rPr lang="en-US" altLang="ko-KR" sz="2400" dirty="0" smtClean="0"/>
              <a:t>BOM </a:t>
            </a:r>
            <a:r>
              <a:rPr lang="ko-KR" altLang="en-US" sz="2400" dirty="0" smtClean="0"/>
              <a:t>유무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사용유무</a:t>
            </a:r>
            <a:endParaRPr lang="ko-KR" altLang="en-US" sz="2400" dirty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4556760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5810596" y="1928552"/>
            <a:ext cx="5370021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758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품목코드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77439"/>
            <a:ext cx="4556760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dirty="0" err="1" smtClean="0"/>
              <a:t>회사구분</a:t>
            </a:r>
            <a:endParaRPr lang="en-US" altLang="ko-KR" dirty="0" smtClean="0"/>
          </a:p>
          <a:p>
            <a:r>
              <a:rPr lang="ko-KR" altLang="en-US" dirty="0" err="1" smtClean="0"/>
              <a:t>품목구분</a:t>
            </a:r>
            <a:endParaRPr lang="en-US" altLang="ko-KR" dirty="0" smtClean="0"/>
          </a:p>
          <a:p>
            <a:r>
              <a:rPr lang="ko-KR" altLang="en-US" dirty="0" err="1" smtClean="0"/>
              <a:t>품목코드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품목명</a:t>
            </a:r>
            <a:endParaRPr lang="en-US" altLang="ko-KR" dirty="0" smtClean="0"/>
          </a:p>
          <a:p>
            <a:r>
              <a:rPr lang="ko-KR" altLang="en-US" dirty="0" smtClean="0"/>
              <a:t>모델번호</a:t>
            </a:r>
            <a:endParaRPr lang="en-US" altLang="ko-KR" dirty="0" smtClean="0"/>
          </a:p>
          <a:p>
            <a:r>
              <a:rPr lang="ko-KR" altLang="en-US" dirty="0" smtClean="0"/>
              <a:t>규격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810596" y="2377439"/>
            <a:ext cx="5370022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 smtClean="0"/>
              <a:t>품목코드</a:t>
            </a:r>
            <a:endParaRPr lang="en-US" altLang="ko-KR" sz="2400" dirty="0" smtClean="0"/>
          </a:p>
          <a:p>
            <a:r>
              <a:rPr lang="ko-KR" altLang="en-US" sz="2400" dirty="0" smtClean="0"/>
              <a:t>품목명</a:t>
            </a:r>
            <a:endParaRPr lang="en-US" altLang="ko-KR" sz="2400" dirty="0" smtClean="0"/>
          </a:p>
          <a:p>
            <a:r>
              <a:rPr lang="ko-KR" altLang="en-US" sz="2400" dirty="0" err="1" smtClean="0"/>
              <a:t>품목구분</a:t>
            </a:r>
            <a:endParaRPr lang="en-US" altLang="ko-KR" sz="2400" dirty="0" smtClean="0"/>
          </a:p>
          <a:p>
            <a:r>
              <a:rPr lang="ko-KR" altLang="en-US" sz="2400" dirty="0" smtClean="0"/>
              <a:t>규격</a:t>
            </a:r>
            <a:endParaRPr lang="en-US" altLang="ko-KR" sz="2400" dirty="0" smtClean="0"/>
          </a:p>
          <a:p>
            <a:r>
              <a:rPr lang="ko-KR" altLang="en-US" sz="2400" dirty="0" smtClean="0"/>
              <a:t>단위</a:t>
            </a:r>
            <a:endParaRPr lang="en-US" altLang="ko-KR" sz="24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4556760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5810596" y="1928552"/>
            <a:ext cx="5370021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180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거래처 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4889269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dirty="0" smtClean="0"/>
              <a:t>거래처 코드</a:t>
            </a:r>
            <a:endParaRPr lang="en-US" altLang="ko-KR" dirty="0" smtClean="0"/>
          </a:p>
          <a:p>
            <a:r>
              <a:rPr lang="ko-KR" altLang="en-US" dirty="0" smtClean="0"/>
              <a:t>거래처 명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325984" y="2377439"/>
            <a:ext cx="4854633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4889268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325984" y="1928552"/>
            <a:ext cx="4854633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52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작업지시 생성 및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1600" dirty="0" smtClean="0"/>
              <a:t>프로젝트 번호</a:t>
            </a:r>
            <a:endParaRPr lang="en-US" altLang="ko-KR" sz="1600" dirty="0" smtClean="0"/>
          </a:p>
          <a:p>
            <a:r>
              <a:rPr lang="ko-KR" altLang="en-US" sz="1600" dirty="0" smtClean="0"/>
              <a:t>품목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  <a:p>
            <a:r>
              <a:rPr lang="ko-KR" altLang="en-US" sz="1600" dirty="0" smtClean="0"/>
              <a:t>기간</a:t>
            </a:r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 smtClean="0"/>
              <a:t>작업상태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프로젝트명</a:t>
            </a:r>
            <a:endParaRPr lang="en-US" altLang="ko-KR" sz="1600" dirty="0" smtClean="0"/>
          </a:p>
          <a:p>
            <a:r>
              <a:rPr lang="ko-KR" altLang="en-US" sz="1600" dirty="0" smtClean="0"/>
              <a:t>주문번호</a:t>
            </a:r>
            <a:endParaRPr lang="en-US" altLang="ko-KR" sz="1600" dirty="0" smtClean="0"/>
          </a:p>
          <a:p>
            <a:r>
              <a:rPr lang="ko-KR" altLang="en-US" sz="1600" dirty="0" smtClean="0"/>
              <a:t>주문번호 순번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주문상태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품목코드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품목명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/>
          </a:p>
          <a:p>
            <a:r>
              <a:rPr lang="ko-KR" altLang="en-US" sz="1600" dirty="0" err="1" smtClean="0"/>
              <a:t>작업지시일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납기요청일</a:t>
            </a:r>
            <a:endParaRPr lang="en-US" altLang="ko-KR" sz="1600" dirty="0" smtClean="0"/>
          </a:p>
          <a:p>
            <a:r>
              <a:rPr lang="ko-KR" altLang="en-US" sz="1600" b="1" dirty="0" smtClean="0"/>
              <a:t>작업지시번호</a:t>
            </a:r>
            <a:endParaRPr lang="en-US" altLang="ko-KR" sz="1600" b="1" dirty="0" smtClean="0"/>
          </a:p>
          <a:p>
            <a:r>
              <a:rPr lang="ko-KR" altLang="en-US" sz="1600" dirty="0" err="1" smtClean="0"/>
              <a:t>지시수량</a:t>
            </a:r>
            <a:endParaRPr lang="en-US" altLang="ko-KR" sz="1600" dirty="0" smtClean="0"/>
          </a:p>
          <a:p>
            <a:r>
              <a:rPr lang="ko-KR" altLang="en-US" sz="1600" dirty="0" smtClean="0"/>
              <a:t>단위</a:t>
            </a:r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13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업무 흐름도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910143"/>
            <a:ext cx="7686675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공정별</a:t>
            </a:r>
            <a:r>
              <a:rPr lang="ko-KR" altLang="en-US" dirty="0" smtClean="0"/>
              <a:t> 작업지시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1600" dirty="0" err="1" smtClean="0"/>
              <a:t>공장코드</a:t>
            </a:r>
            <a:endParaRPr lang="en-US" altLang="ko-KR" sz="1600" dirty="0" smtClean="0"/>
          </a:p>
          <a:p>
            <a:r>
              <a:rPr lang="ko-KR" altLang="en-US" sz="1600" dirty="0" smtClean="0"/>
              <a:t>프로젝트 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품목코드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품목명</a:t>
            </a:r>
            <a:endParaRPr lang="en-US" altLang="ko-KR" sz="1600" dirty="0" smtClean="0"/>
          </a:p>
          <a:p>
            <a:r>
              <a:rPr lang="ko-KR" altLang="en-US" sz="1600" dirty="0" smtClean="0"/>
              <a:t>작업지시번호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 smtClean="0"/>
              <a:t>프로젝트명</a:t>
            </a:r>
            <a:endParaRPr lang="en-US" altLang="ko-KR" sz="1600" dirty="0" smtClean="0"/>
          </a:p>
          <a:p>
            <a:r>
              <a:rPr lang="ko-KR" altLang="en-US" sz="1600" dirty="0" smtClean="0"/>
              <a:t>작업지시번호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공장순번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품목코드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품목명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지시수량</a:t>
            </a:r>
            <a:endParaRPr lang="en-US" altLang="ko-KR" sz="1600" dirty="0" smtClean="0"/>
          </a:p>
          <a:p>
            <a:r>
              <a:rPr lang="ko-KR" altLang="en-US" sz="1600" dirty="0" smtClean="0"/>
              <a:t>단위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생산수량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양품수량</a:t>
            </a:r>
            <a:endParaRPr lang="en-US" altLang="ko-KR" sz="1600" dirty="0" smtClean="0"/>
          </a:p>
          <a:p>
            <a:r>
              <a:rPr lang="ko-KR" altLang="en-US" sz="1600" dirty="0" smtClean="0"/>
              <a:t>불량수량</a:t>
            </a:r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754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생산실적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1600" dirty="0" err="1" smtClean="0"/>
              <a:t>공장코드</a:t>
            </a:r>
            <a:endParaRPr lang="en-US" altLang="ko-KR" sz="1600" dirty="0" smtClean="0"/>
          </a:p>
          <a:p>
            <a:r>
              <a:rPr lang="ko-KR" altLang="en-US" sz="1600" dirty="0" smtClean="0"/>
              <a:t>작업지시일자</a:t>
            </a:r>
            <a:endParaRPr lang="en-US" altLang="ko-KR" sz="1600" dirty="0" smtClean="0"/>
          </a:p>
          <a:p>
            <a:r>
              <a:rPr lang="ko-KR" altLang="en-US" sz="1600" dirty="0" smtClean="0"/>
              <a:t>프로젝트 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작업상태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품목코드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작업지시번호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품목코드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품목명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지시수량</a:t>
            </a:r>
            <a:endParaRPr lang="en-US" altLang="ko-KR" sz="1600" dirty="0" smtClean="0"/>
          </a:p>
          <a:p>
            <a:r>
              <a:rPr lang="ko-KR" altLang="en-US" sz="1600" dirty="0" smtClean="0"/>
              <a:t>단위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생산수량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양품수량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부적합수량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작업상태</a:t>
            </a:r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241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공정별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생산내역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1600" dirty="0" err="1" smtClean="0"/>
              <a:t>공장코드</a:t>
            </a:r>
            <a:endParaRPr lang="en-US" altLang="ko-KR" sz="1600" dirty="0" smtClean="0"/>
          </a:p>
          <a:p>
            <a:r>
              <a:rPr lang="ko-KR" altLang="en-US" sz="1600" dirty="0" smtClean="0"/>
              <a:t>생산일자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생산일자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프로젝트명</a:t>
            </a:r>
            <a:endParaRPr lang="en-US" altLang="ko-KR" sz="1600" dirty="0" smtClean="0"/>
          </a:p>
          <a:p>
            <a:r>
              <a:rPr lang="ko-KR" altLang="en-US" sz="1600" dirty="0" smtClean="0"/>
              <a:t>작업지시번호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공정코드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공정명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품목코드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품목명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  <a:p>
            <a:r>
              <a:rPr lang="ko-KR" altLang="en-US" sz="1600" dirty="0" smtClean="0"/>
              <a:t>규격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생산지시량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양품수량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부적합수량</a:t>
            </a:r>
            <a:endParaRPr lang="en-US" altLang="ko-KR" sz="1600" dirty="0" smtClean="0"/>
          </a:p>
          <a:p>
            <a:r>
              <a:rPr lang="ko-KR" altLang="en-US" sz="1600" dirty="0" smtClean="0"/>
              <a:t>단위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856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LOT </a:t>
            </a:r>
            <a:r>
              <a:rPr lang="ko-KR" altLang="en-US" dirty="0" smtClean="0"/>
              <a:t>이력 추적관리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1600" dirty="0" err="1" smtClean="0"/>
              <a:t>공장코드</a:t>
            </a:r>
            <a:endParaRPr lang="en-US" altLang="ko-KR" sz="1600" dirty="0" smtClean="0"/>
          </a:p>
          <a:p>
            <a:r>
              <a:rPr lang="ko-KR" altLang="en-US" sz="1600" dirty="0" smtClean="0"/>
              <a:t>투입 </a:t>
            </a:r>
            <a:r>
              <a:rPr lang="en-US" altLang="ko-KR" sz="1600" dirty="0" smtClean="0"/>
              <a:t>LOT </a:t>
            </a:r>
            <a:r>
              <a:rPr lang="ko-KR" altLang="en-US" sz="1600" dirty="0" smtClean="0"/>
              <a:t>번호</a:t>
            </a:r>
            <a:endParaRPr lang="en-US" altLang="ko-KR" sz="1600" dirty="0" smtClean="0"/>
          </a:p>
          <a:p>
            <a:r>
              <a:rPr lang="ko-KR" altLang="en-US" sz="1600" dirty="0" smtClean="0"/>
              <a:t>일자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출고일자</a:t>
            </a:r>
            <a:endParaRPr lang="en-US" altLang="ko-KR" sz="1600" dirty="0" smtClean="0"/>
          </a:p>
          <a:p>
            <a:r>
              <a:rPr lang="ko-KR" altLang="en-US" sz="1600" dirty="0" smtClean="0"/>
              <a:t>출하지시번호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납품처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품목코드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품목명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  <a:p>
            <a:r>
              <a:rPr lang="ko-KR" altLang="en-US" sz="1600" dirty="0" smtClean="0"/>
              <a:t>규격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출고단위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출고수향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현재고</a:t>
            </a:r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853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 공정 진행 모니터링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1600" dirty="0" err="1" smtClean="0"/>
              <a:t>공장코드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작업일자</a:t>
            </a:r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작업지시번호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공정순번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품목코드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품목명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  <a:p>
            <a:r>
              <a:rPr lang="ko-KR" altLang="en-US" sz="1600" dirty="0" smtClean="0"/>
              <a:t>규격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계획수량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양품수량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부적합수향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공정진행율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불량율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생산시작일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생산종료일</a:t>
            </a:r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617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품질관리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제품별 </a:t>
            </a:r>
            <a:r>
              <a:rPr lang="ko-KR" altLang="en-US" dirty="0" err="1" smtClean="0"/>
              <a:t>에러정보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1600" dirty="0" err="1" smtClean="0"/>
              <a:t>공장코드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작업일자</a:t>
            </a:r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작업지시번호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공정순번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품목코드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품목명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  <a:p>
            <a:r>
              <a:rPr lang="ko-KR" altLang="en-US" sz="1600" dirty="0" smtClean="0"/>
              <a:t>규격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계획수량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양품수량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부적합수량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공정진행율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불량율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생산시작일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생산종료일</a:t>
            </a:r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160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품질관리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공정 에너지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1600" dirty="0" err="1" smtClean="0"/>
              <a:t>공장코드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작업일자</a:t>
            </a:r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작업지시번호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공정순번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품목코드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품목명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  <a:p>
            <a:r>
              <a:rPr lang="ko-KR" altLang="en-US" sz="1600" dirty="0" smtClean="0"/>
              <a:t>규격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계획수량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양품수량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부적합수향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공정진행율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불량율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생산시작일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생산종료일</a:t>
            </a:r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186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품질관리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공정별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에러정보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1600" dirty="0" err="1" smtClean="0"/>
              <a:t>공장코드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작업일자</a:t>
            </a:r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작업지시번호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공정순번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품목코드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품목명</a:t>
            </a:r>
            <a:endParaRPr lang="en-US" altLang="ko-KR" sz="1600" dirty="0" smtClean="0"/>
          </a:p>
          <a:p>
            <a:r>
              <a:rPr lang="ko-KR" altLang="en-US" sz="1600" dirty="0" smtClean="0"/>
              <a:t>모델번호</a:t>
            </a:r>
            <a:endParaRPr lang="en-US" altLang="ko-KR" sz="1600" dirty="0" smtClean="0"/>
          </a:p>
          <a:p>
            <a:r>
              <a:rPr lang="ko-KR" altLang="en-US" sz="1600" dirty="0" smtClean="0"/>
              <a:t>규격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계획수량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양품수량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부적합수향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공정진행율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불량율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생산시작일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생산종료일</a:t>
            </a:r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574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통계관리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생산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1600" dirty="0" smtClean="0"/>
              <a:t>주문번호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품목코드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공자코드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기간별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공정별</a:t>
            </a:r>
            <a:endParaRPr lang="en-US" altLang="ko-KR" sz="1600" dirty="0" smtClean="0"/>
          </a:p>
          <a:p>
            <a:r>
              <a:rPr lang="ko-KR" altLang="en-US" sz="1600" dirty="0" smtClean="0"/>
              <a:t>품목별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051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통계관리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불량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77439"/>
            <a:ext cx="5188527" cy="37995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1600" dirty="0" smtClean="0"/>
              <a:t>주문번호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품목코드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공장코드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09606" y="2377439"/>
            <a:ext cx="5144194" cy="379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기간별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공정별</a:t>
            </a:r>
            <a:endParaRPr lang="en-US" altLang="ko-KR" sz="1600" dirty="0" smtClean="0"/>
          </a:p>
          <a:p>
            <a:r>
              <a:rPr lang="ko-KR" altLang="en-US" sz="1600" dirty="0" smtClean="0"/>
              <a:t>품목별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자재별</a:t>
            </a:r>
            <a:endParaRPr lang="en-US" altLang="ko-KR" sz="1600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838200" y="1928552"/>
            <a:ext cx="5188526" cy="448887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209606" y="1928552"/>
            <a:ext cx="5144194" cy="44888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7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업무 흐름도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31" y="1690688"/>
            <a:ext cx="76390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공정별</a:t>
            </a:r>
            <a:r>
              <a:rPr lang="ko-KR" altLang="en-US" dirty="0" smtClean="0"/>
              <a:t> 업무 흐름도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월별 판매 현황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068" y="1900757"/>
            <a:ext cx="43243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공정별</a:t>
            </a:r>
            <a:r>
              <a:rPr lang="ko-KR" altLang="en-US" dirty="0" smtClean="0"/>
              <a:t> 업무 흐름도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영업 주문 등록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29" y="2053156"/>
            <a:ext cx="77343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공정별</a:t>
            </a:r>
            <a:r>
              <a:rPr lang="ko-KR" altLang="en-US" dirty="0" smtClean="0"/>
              <a:t> 업무 흐름도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출하지시</a:t>
            </a:r>
            <a:r>
              <a:rPr lang="ko-KR" altLang="en-US" dirty="0" smtClean="0"/>
              <a:t> 및 확정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54" y="2428528"/>
            <a:ext cx="76771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공정별</a:t>
            </a:r>
            <a:r>
              <a:rPr lang="ko-KR" altLang="en-US" dirty="0" smtClean="0"/>
              <a:t> 업무 흐름도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구매 입고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70" y="2639377"/>
            <a:ext cx="78676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/>
              <a:t>공정별</a:t>
            </a:r>
            <a:r>
              <a:rPr lang="ko-KR" altLang="en-US" sz="3600" dirty="0" smtClean="0"/>
              <a:t> 업무 흐름도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작업지시 및 실적 등록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741" y="2350683"/>
            <a:ext cx="80105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595</Words>
  <Application>Microsoft Office PowerPoint</Application>
  <PresentationFormat>와이드스크린</PresentationFormat>
  <Paragraphs>333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스마트팩토리-빅데이터 플랫폼 구축</vt:lpstr>
      <vt:lpstr>프로젝트 주제</vt:lpstr>
      <vt:lpstr>전체 업무 흐름도</vt:lpstr>
      <vt:lpstr>전체 업무 흐름도-상세</vt:lpstr>
      <vt:lpstr>공정별 업무 흐름도 – 월별 판매 현황</vt:lpstr>
      <vt:lpstr>공정별 업무 흐름도 – 영업 주문 등록</vt:lpstr>
      <vt:lpstr>공정별 업무 흐름도 – 출하지시 및 확정</vt:lpstr>
      <vt:lpstr>공정별 업무 흐름도 – 구매 입고</vt:lpstr>
      <vt:lpstr>공정별 업무 흐름도 – 작업지시 및 실적 등록</vt:lpstr>
      <vt:lpstr>PowerPoint 프레젠테이션</vt:lpstr>
      <vt:lpstr>생산실행(작업지시) 및 실적관리</vt:lpstr>
      <vt:lpstr>스마트공장 MES 시스템</vt:lpstr>
      <vt:lpstr>메뉴구조도 - 영업물류</vt:lpstr>
      <vt:lpstr>메뉴구조도 - 자재관리</vt:lpstr>
      <vt:lpstr>메뉴구조도 – 품질,설비관리</vt:lpstr>
      <vt:lpstr>메뉴구조도 – 생산관리</vt:lpstr>
      <vt:lpstr>메뉴구조도 – 시스템관리</vt:lpstr>
      <vt:lpstr>PowerPoint 프레젠테이션</vt:lpstr>
      <vt:lpstr>업무 흐름도</vt:lpstr>
      <vt:lpstr>생산공정관리</vt:lpstr>
      <vt:lpstr>요구사항 목록</vt:lpstr>
      <vt:lpstr>영업 주문 등록 -입출력</vt:lpstr>
      <vt:lpstr>출하(출고) 지시 등록</vt:lpstr>
      <vt:lpstr>설비코드 등록</vt:lpstr>
      <vt:lpstr>품목별 공정 정보 등록</vt:lpstr>
      <vt:lpstr>BOM 관리</vt:lpstr>
      <vt:lpstr>품목코드 관리</vt:lpstr>
      <vt:lpstr>거래처 코드 관리</vt:lpstr>
      <vt:lpstr>작업지시 생성 및 등록</vt:lpstr>
      <vt:lpstr>공정별 작업지시 현황</vt:lpstr>
      <vt:lpstr>생산실적 등록</vt:lpstr>
      <vt:lpstr>공정별 생산내역</vt:lpstr>
      <vt:lpstr>LOT 이력 추적관리</vt:lpstr>
      <vt:lpstr>생산 공정 진행 모니터링</vt:lpstr>
      <vt:lpstr>품질관리 – 제품별 에러정보 관리</vt:lpstr>
      <vt:lpstr>품질관리 – 공정 에너지 관리</vt:lpstr>
      <vt:lpstr>품질관리 – 공정별 에러정보 관리</vt:lpstr>
      <vt:lpstr>통계관리 – 생산 현황</vt:lpstr>
      <vt:lpstr>통계관리 – 불량 현황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SCT Argos 생산공정관리</dc:title>
  <dc:creator>USER</dc:creator>
  <cp:lastModifiedBy>USER</cp:lastModifiedBy>
  <cp:revision>45</cp:revision>
  <dcterms:created xsi:type="dcterms:W3CDTF">2022-08-22T00:17:20Z</dcterms:created>
  <dcterms:modified xsi:type="dcterms:W3CDTF">2022-08-24T06:18:28Z</dcterms:modified>
</cp:coreProperties>
</file>