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60" r:id="rId11"/>
    <p:sldId id="261" r:id="rId12"/>
    <p:sldId id="262" r:id="rId13"/>
    <p:sldId id="263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5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9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5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F5E4-4466-4B07-BA87-FC1F8705741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7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14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SCT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생산공정관리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87884"/>
            <a:ext cx="9144000" cy="1014152"/>
          </a:xfrm>
        </p:spPr>
        <p:txBody>
          <a:bodyPr/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err="1" smtClean="0"/>
              <a:t>윤성혁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676400" y="3158836"/>
            <a:ext cx="9144000" cy="128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 smtClean="0"/>
              <a:t>요구사항분석</a:t>
            </a:r>
            <a:endParaRPr lang="en-US" altLang="ko-KR" sz="4000" b="1" dirty="0" smtClean="0"/>
          </a:p>
          <a:p>
            <a:r>
              <a:rPr lang="ko-KR" altLang="en-US" dirty="0" smtClean="0"/>
              <a:t>업무 흐름 및 시스템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5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생산실행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작업지시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실적관리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6" y="1690688"/>
            <a:ext cx="7629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스마트공장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39" y="1690688"/>
            <a:ext cx="7953375" cy="48577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783185" y="3150524"/>
            <a:ext cx="1446415" cy="318377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92" y="1690688"/>
            <a:ext cx="78771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38" y="2849707"/>
            <a:ext cx="7896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흐름도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38102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주문관리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18066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영업관리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18066" y="4056612"/>
            <a:ext cx="1421476" cy="5735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생산관리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97288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재고관리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97288" y="4056612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구매관리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859578" y="2564476"/>
            <a:ext cx="105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4628804" y="2851265"/>
            <a:ext cx="0" cy="12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7" idx="1"/>
          </p:cNvCxnSpPr>
          <p:nvPr/>
        </p:nvCxnSpPr>
        <p:spPr>
          <a:xfrm>
            <a:off x="5339542" y="2564476"/>
            <a:ext cx="135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3"/>
            <a:endCxn id="7" idx="1"/>
          </p:cNvCxnSpPr>
          <p:nvPr/>
        </p:nvCxnSpPr>
        <p:spPr>
          <a:xfrm flipV="1">
            <a:off x="5339542" y="2564476"/>
            <a:ext cx="1357746" cy="1778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8" idx="1"/>
          </p:cNvCxnSpPr>
          <p:nvPr/>
        </p:nvCxnSpPr>
        <p:spPr>
          <a:xfrm>
            <a:off x="5339542" y="4343401"/>
            <a:ext cx="135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생산공정관리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3330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생산계획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37907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</a:t>
            </a:r>
            <a:r>
              <a:rPr lang="en-US" altLang="ko-KR" dirty="0" smtClean="0"/>
              <a:t>BOM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44731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생산작업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11758" y="4150821"/>
            <a:ext cx="1421476" cy="5735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공정관리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55576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생산입고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37907" y="4150821"/>
            <a:ext cx="1421476" cy="5735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구매관리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2"/>
            <a:endCxn id="9" idx="0"/>
          </p:cNvCxnSpPr>
          <p:nvPr/>
        </p:nvCxnSpPr>
        <p:spPr>
          <a:xfrm>
            <a:off x="3348645" y="2851265"/>
            <a:ext cx="0" cy="129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955576" y="4150821"/>
            <a:ext cx="1421476" cy="5735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재고관리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2"/>
            <a:endCxn id="12" idx="0"/>
          </p:cNvCxnSpPr>
          <p:nvPr/>
        </p:nvCxnSpPr>
        <p:spPr>
          <a:xfrm>
            <a:off x="9666314" y="2851265"/>
            <a:ext cx="0" cy="129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2094806" y="2564476"/>
            <a:ext cx="543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6" idx="1"/>
          </p:cNvCxnSpPr>
          <p:nvPr/>
        </p:nvCxnSpPr>
        <p:spPr>
          <a:xfrm>
            <a:off x="4059383" y="2564476"/>
            <a:ext cx="585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800153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생산실행</a:t>
            </a:r>
            <a:endParaRPr lang="en-US" altLang="ko-KR" dirty="0" smtClean="0"/>
          </a:p>
        </p:txBody>
      </p:sp>
      <p:cxnSp>
        <p:nvCxnSpPr>
          <p:cNvPr id="36" name="직선 화살표 연결선 35"/>
          <p:cNvCxnSpPr>
            <a:stCxn id="6" idx="3"/>
            <a:endCxn id="29" idx="1"/>
          </p:cNvCxnSpPr>
          <p:nvPr/>
        </p:nvCxnSpPr>
        <p:spPr>
          <a:xfrm>
            <a:off x="6066207" y="2564476"/>
            <a:ext cx="73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9" idx="3"/>
            <a:endCxn id="8" idx="1"/>
          </p:cNvCxnSpPr>
          <p:nvPr/>
        </p:nvCxnSpPr>
        <p:spPr>
          <a:xfrm>
            <a:off x="8221629" y="2564476"/>
            <a:ext cx="73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9" idx="2"/>
            <a:endCxn id="7" idx="0"/>
          </p:cNvCxnSpPr>
          <p:nvPr/>
        </p:nvCxnSpPr>
        <p:spPr>
          <a:xfrm>
            <a:off x="7510891" y="2851265"/>
            <a:ext cx="11605" cy="129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목록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199" y="2194556"/>
            <a:ext cx="5188527" cy="42228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ko-KR" altLang="en-US" sz="1600" dirty="0" smtClean="0"/>
              <a:t>영업 주문 등록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입출력</a:t>
            </a:r>
          </a:p>
          <a:p>
            <a:r>
              <a:rPr lang="ko-KR" altLang="en-US" sz="1600" dirty="0" smtClean="0"/>
              <a:t>출하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출고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지시 등록</a:t>
            </a:r>
          </a:p>
          <a:p>
            <a:r>
              <a:rPr lang="ko-KR" altLang="en-US" sz="1600" dirty="0" err="1" smtClean="0"/>
              <a:t>설비코드</a:t>
            </a:r>
            <a:r>
              <a:rPr lang="ko-KR" altLang="en-US" sz="1600" dirty="0" smtClean="0"/>
              <a:t> 등록</a:t>
            </a:r>
          </a:p>
          <a:p>
            <a:r>
              <a:rPr lang="ko-KR" altLang="en-US" sz="1600" dirty="0" smtClean="0"/>
              <a:t>품목별 공정 정보 등록</a:t>
            </a:r>
          </a:p>
          <a:p>
            <a:r>
              <a:rPr lang="en-US" altLang="ko-KR" sz="1600" dirty="0" smtClean="0"/>
              <a:t>BOM </a:t>
            </a:r>
            <a:r>
              <a:rPr lang="ko-KR" altLang="en-US" sz="1600" dirty="0" smtClean="0"/>
              <a:t>관리</a:t>
            </a:r>
          </a:p>
          <a:p>
            <a:r>
              <a:rPr lang="ko-KR" altLang="en-US" sz="1600" dirty="0" err="1" smtClean="0"/>
              <a:t>품목코드</a:t>
            </a:r>
            <a:r>
              <a:rPr lang="ko-KR" altLang="en-US" sz="1600" dirty="0" smtClean="0"/>
              <a:t> 관리</a:t>
            </a:r>
          </a:p>
          <a:p>
            <a:r>
              <a:rPr lang="ko-KR" altLang="en-US" sz="1600" dirty="0" smtClean="0"/>
              <a:t>거래처 코드 관리</a:t>
            </a:r>
          </a:p>
          <a:p>
            <a:r>
              <a:rPr lang="ko-KR" altLang="en-US" sz="1600" dirty="0" smtClean="0"/>
              <a:t>작업지시 생성 및 등록</a:t>
            </a:r>
          </a:p>
          <a:p>
            <a:r>
              <a:rPr lang="ko-KR" altLang="en-US" sz="1600" dirty="0" err="1" smtClean="0"/>
              <a:t>공정별</a:t>
            </a:r>
            <a:r>
              <a:rPr lang="ko-KR" altLang="en-US" sz="1600" dirty="0" smtClean="0"/>
              <a:t> 작업지시 현황</a:t>
            </a:r>
          </a:p>
          <a:p>
            <a:r>
              <a:rPr lang="ko-KR" altLang="en-US" sz="1600" dirty="0" smtClean="0"/>
              <a:t>생산실적 등록</a:t>
            </a:r>
          </a:p>
          <a:p>
            <a:r>
              <a:rPr lang="ko-KR" altLang="en-US" sz="1600" dirty="0" err="1" smtClean="0"/>
              <a:t>공정별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생산내역</a:t>
            </a:r>
            <a:endParaRPr lang="ko-KR" altLang="en-US" sz="1600" dirty="0" smtClean="0"/>
          </a:p>
          <a:p>
            <a:r>
              <a:rPr lang="en-US" altLang="ko-KR" sz="1600" dirty="0" smtClean="0"/>
              <a:t>LOT </a:t>
            </a:r>
            <a:r>
              <a:rPr lang="ko-KR" altLang="en-US" sz="1600" dirty="0" smtClean="0"/>
              <a:t>이력 추적관리</a:t>
            </a:r>
          </a:p>
          <a:p>
            <a:r>
              <a:rPr lang="ko-KR" altLang="en-US" sz="1600" dirty="0" smtClean="0"/>
              <a:t>생산 공정 진행 모니터링</a:t>
            </a:r>
            <a:endParaRPr lang="en-US" altLang="ko-KR" sz="16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09606" y="2194557"/>
            <a:ext cx="5144194" cy="422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생산 현황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주문별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공정별</a:t>
            </a:r>
            <a:endParaRPr lang="ko-KR" altLang="en-US" sz="1600" dirty="0" smtClean="0"/>
          </a:p>
          <a:p>
            <a:r>
              <a:rPr lang="ko-KR" altLang="en-US" sz="1600" dirty="0" smtClean="0"/>
              <a:t>불량 현황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주문별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공정별</a:t>
            </a:r>
            <a:endParaRPr lang="en-US" altLang="ko-KR" sz="1600" dirty="0" smtClean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838200" y="1745670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기본목록</a:t>
            </a:r>
            <a:endParaRPr lang="ko-KR" altLang="en-US" dirty="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6209606" y="1745669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54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영업 주문 등록 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en-US" dirty="0" err="1" smtClean="0"/>
              <a:t>고객사</a:t>
            </a:r>
            <a:endParaRPr lang="en-US" altLang="ko-KR" dirty="0" smtClean="0"/>
          </a:p>
          <a:p>
            <a:r>
              <a:rPr lang="ko-KR" altLang="en-US" dirty="0" err="1" smtClean="0"/>
              <a:t>품목코드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dirty="0" smtClean="0"/>
              <a:t>기간</a:t>
            </a:r>
            <a:endParaRPr lang="en-US" altLang="ko-KR" dirty="0" smtClean="0"/>
          </a:p>
          <a:p>
            <a:r>
              <a:rPr lang="ko-KR" altLang="en-US" dirty="0" err="1" smtClean="0"/>
              <a:t>출하상태</a:t>
            </a:r>
            <a:endParaRPr lang="en-US" altLang="ko-KR" dirty="0" smtClean="0"/>
          </a:p>
          <a:p>
            <a:r>
              <a:rPr lang="ko-KR" altLang="en-US" dirty="0" smtClean="0"/>
              <a:t>모델번호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65916" y="2377439"/>
            <a:ext cx="4390505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주문번호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주문순번</a:t>
            </a:r>
            <a:endParaRPr lang="en-US" altLang="ko-KR" sz="1800" dirty="0" smtClean="0"/>
          </a:p>
          <a:p>
            <a:r>
              <a:rPr lang="ko-KR" altLang="en-US" sz="1800" dirty="0" err="1" smtClean="0"/>
              <a:t>고객사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품목코드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품목명</a:t>
            </a:r>
            <a:endParaRPr lang="en-US" altLang="ko-KR" sz="1800" dirty="0" smtClean="0"/>
          </a:p>
          <a:p>
            <a:r>
              <a:rPr lang="ko-KR" altLang="en-US" sz="1800" dirty="0" smtClean="0"/>
              <a:t>수량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단위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단가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금액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주문등록일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납기요청일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주문상태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출하상태</a:t>
            </a:r>
            <a:endParaRPr lang="en-US" altLang="ko-KR" sz="1800" dirty="0" smtClean="0"/>
          </a:p>
          <a:p>
            <a:r>
              <a:rPr lang="ko-KR" altLang="en-US" sz="1800" dirty="0" smtClean="0"/>
              <a:t>모델번호</a:t>
            </a:r>
            <a:endParaRPr lang="en-US" altLang="ko-KR" sz="1800" dirty="0" smtClean="0"/>
          </a:p>
          <a:p>
            <a:r>
              <a:rPr lang="ko-KR" altLang="en-US" sz="1800" dirty="0" smtClean="0"/>
              <a:t>생산지시수량</a:t>
            </a:r>
            <a:endParaRPr lang="ko-KR" altLang="en-US" sz="18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465915" y="1928552"/>
            <a:ext cx="4390505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93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출하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지시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ko-KR" altLang="en-US" dirty="0" err="1" smtClean="0"/>
              <a:t>고객사</a:t>
            </a:r>
            <a:endParaRPr lang="en-US" altLang="ko-KR" dirty="0" smtClean="0"/>
          </a:p>
          <a:p>
            <a:r>
              <a:rPr lang="ko-KR" altLang="en-US" dirty="0" err="1" smtClean="0"/>
              <a:t>품목코드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dirty="0" smtClean="0"/>
              <a:t>규격</a:t>
            </a:r>
            <a:endParaRPr lang="en-US" altLang="ko-KR" dirty="0" smtClean="0"/>
          </a:p>
          <a:p>
            <a:r>
              <a:rPr lang="ko-KR" altLang="en-US" dirty="0" smtClean="0"/>
              <a:t>담당자</a:t>
            </a:r>
            <a:endParaRPr lang="en-US" altLang="ko-KR" dirty="0" smtClean="0"/>
          </a:p>
          <a:p>
            <a:r>
              <a:rPr lang="ko-KR" altLang="en-US" dirty="0" smtClean="0"/>
              <a:t>기간</a:t>
            </a:r>
            <a:endParaRPr lang="en-US" altLang="ko-KR" dirty="0" smtClean="0"/>
          </a:p>
          <a:p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err="1" smtClean="0"/>
              <a:t>출하상태</a:t>
            </a:r>
            <a:endParaRPr lang="en-US" altLang="ko-KR" dirty="0" smtClean="0"/>
          </a:p>
          <a:p>
            <a:r>
              <a:rPr lang="ko-KR" altLang="en-US" dirty="0" smtClean="0"/>
              <a:t>모델번호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/>
              <a:t>주문등록일</a:t>
            </a:r>
            <a:endParaRPr lang="en-US" altLang="ko-KR" sz="2400" dirty="0" smtClean="0"/>
          </a:p>
          <a:p>
            <a:r>
              <a:rPr lang="ko-KR" altLang="en-US" sz="2400" dirty="0" smtClean="0"/>
              <a:t>주문번호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고객사명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품목코드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품목명</a:t>
            </a:r>
            <a:endParaRPr lang="en-US" altLang="ko-KR" sz="2400" dirty="0" smtClean="0"/>
          </a:p>
          <a:p>
            <a:r>
              <a:rPr lang="ko-KR" altLang="en-US" sz="2400" dirty="0" smtClean="0"/>
              <a:t>모델번호</a:t>
            </a:r>
            <a:endParaRPr lang="en-US" altLang="ko-KR" sz="2400" dirty="0" smtClean="0"/>
          </a:p>
          <a:p>
            <a:r>
              <a:rPr lang="ko-KR" altLang="en-US" sz="2400" dirty="0" smtClean="0"/>
              <a:t>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주문수량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금액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미납수량</a:t>
            </a:r>
            <a:endParaRPr lang="en-US" altLang="ko-KR" sz="2400" dirty="0"/>
          </a:p>
          <a:p>
            <a:r>
              <a:rPr lang="ko-KR" altLang="en-US" sz="2400" dirty="0" err="1" smtClean="0"/>
              <a:t>납기요청일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업무 흐름도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10143"/>
            <a:ext cx="7686675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설비코드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smtClean="0"/>
              <a:t>공장</a:t>
            </a:r>
            <a:endParaRPr lang="en-US" altLang="ko-KR" dirty="0" smtClean="0"/>
          </a:p>
          <a:p>
            <a:r>
              <a:rPr lang="ko-KR" altLang="en-US" dirty="0" err="1" smtClean="0"/>
              <a:t>설비코드</a:t>
            </a:r>
            <a:endParaRPr lang="en-US" altLang="ko-KR" dirty="0" smtClean="0"/>
          </a:p>
          <a:p>
            <a:r>
              <a:rPr lang="ko-KR" altLang="en-US" dirty="0" smtClean="0"/>
              <a:t>설비</a:t>
            </a:r>
            <a:endParaRPr lang="en-US" altLang="ko-KR" dirty="0" smtClean="0"/>
          </a:p>
          <a:p>
            <a:r>
              <a:rPr lang="ko-KR" altLang="en-US" dirty="0" err="1" smtClean="0"/>
              <a:t>계측기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/>
              <a:t>점검처</a:t>
            </a:r>
            <a:endParaRPr lang="en-US" altLang="ko-KR" sz="2400" dirty="0" smtClean="0"/>
          </a:p>
          <a:p>
            <a:r>
              <a:rPr lang="ko-KR" altLang="en-US" sz="2400" dirty="0" smtClean="0"/>
              <a:t>점검일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다음점검일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점검내용</a:t>
            </a:r>
            <a:endParaRPr lang="en-US" altLang="ko-KR" sz="2400" dirty="0" smtClean="0"/>
          </a:p>
          <a:p>
            <a:r>
              <a:rPr lang="ko-KR" altLang="en-US" sz="2400" dirty="0" smtClean="0"/>
              <a:t>조치내용</a:t>
            </a:r>
            <a:endParaRPr lang="en-US" altLang="ko-KR" sz="2400" dirty="0" smtClean="0"/>
          </a:p>
          <a:p>
            <a:r>
              <a:rPr lang="ko-KR" altLang="en-US" sz="2400" dirty="0" smtClean="0"/>
              <a:t>비고</a:t>
            </a:r>
            <a:endParaRPr lang="ko-KR" altLang="en-US" sz="24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67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품목별 공정 정보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err="1" smtClean="0"/>
              <a:t>회사구분</a:t>
            </a:r>
            <a:endParaRPr lang="en-US" altLang="ko-KR" dirty="0" smtClean="0"/>
          </a:p>
          <a:p>
            <a:r>
              <a:rPr lang="ko-KR" altLang="en-US" dirty="0" err="1" smtClean="0"/>
              <a:t>공장코드</a:t>
            </a:r>
            <a:endParaRPr lang="en-US" altLang="ko-KR" dirty="0" smtClean="0"/>
          </a:p>
          <a:p>
            <a:r>
              <a:rPr lang="ko-KR" altLang="en-US" dirty="0" err="1" smtClean="0"/>
              <a:t>품목구분</a:t>
            </a:r>
            <a:endParaRPr lang="en-US" altLang="ko-KR" dirty="0" smtClean="0"/>
          </a:p>
          <a:p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dirty="0" smtClean="0"/>
              <a:t>공정정보생성</a:t>
            </a:r>
            <a:endParaRPr lang="en-US" altLang="ko-KR" dirty="0" smtClean="0"/>
          </a:p>
          <a:p>
            <a:r>
              <a:rPr lang="ko-KR" altLang="en-US" dirty="0" smtClean="0"/>
              <a:t>모델번호</a:t>
            </a:r>
            <a:endParaRPr lang="en-US" altLang="ko-KR" dirty="0" smtClean="0"/>
          </a:p>
          <a:p>
            <a:r>
              <a:rPr lang="ko-KR" altLang="en-US" dirty="0" smtClean="0"/>
              <a:t>규격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BOM </a:t>
            </a:r>
            <a:r>
              <a:rPr lang="ko-KR" altLang="en-US" sz="2400" dirty="0" smtClean="0"/>
              <a:t>유무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품목코드</a:t>
            </a:r>
            <a:endParaRPr lang="en-US" altLang="ko-KR" sz="2400" dirty="0" smtClean="0"/>
          </a:p>
          <a:p>
            <a:r>
              <a:rPr lang="ko-KR" altLang="en-US" sz="2400" dirty="0" smtClean="0"/>
              <a:t>품목명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품목구분</a:t>
            </a:r>
            <a:endParaRPr lang="en-US" altLang="ko-KR" sz="2400" dirty="0" smtClean="0"/>
          </a:p>
          <a:p>
            <a:r>
              <a:rPr lang="ko-KR" altLang="en-US" sz="2400" dirty="0" smtClean="0"/>
              <a:t>규격</a:t>
            </a:r>
            <a:endParaRPr lang="ko-KR" altLang="en-US" sz="24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62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err="1" smtClean="0"/>
              <a:t>회사구분</a:t>
            </a:r>
            <a:endParaRPr lang="en-US" altLang="ko-KR" dirty="0" smtClean="0"/>
          </a:p>
          <a:p>
            <a:r>
              <a:rPr lang="ko-KR" altLang="en-US" dirty="0" err="1" smtClean="0"/>
              <a:t>공장코드</a:t>
            </a:r>
            <a:endParaRPr lang="en-US" altLang="ko-KR" dirty="0" smtClean="0"/>
          </a:p>
          <a:p>
            <a:r>
              <a:rPr lang="ko-KR" altLang="en-US" dirty="0" err="1" smtClean="0"/>
              <a:t>품목구분</a:t>
            </a:r>
            <a:endParaRPr lang="en-US" altLang="ko-KR" dirty="0" smtClean="0"/>
          </a:p>
          <a:p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dirty="0" smtClean="0"/>
              <a:t>모델번호</a:t>
            </a:r>
            <a:endParaRPr lang="en-US" altLang="ko-KR" dirty="0" smtClean="0"/>
          </a:p>
          <a:p>
            <a:r>
              <a:rPr lang="ko-KR" altLang="en-US" dirty="0" smtClean="0"/>
              <a:t>규격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/>
              <a:t>품목코드</a:t>
            </a:r>
            <a:endParaRPr lang="en-US" altLang="ko-KR" sz="2400" dirty="0" smtClean="0"/>
          </a:p>
          <a:p>
            <a:r>
              <a:rPr lang="ko-KR" altLang="en-US" sz="2400" dirty="0" smtClean="0"/>
              <a:t>품목명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품목구분</a:t>
            </a:r>
            <a:endParaRPr lang="en-US" altLang="ko-KR" sz="2400" dirty="0" smtClean="0"/>
          </a:p>
          <a:p>
            <a:r>
              <a:rPr lang="ko-KR" altLang="en-US" sz="2400" dirty="0" smtClean="0"/>
              <a:t>규격</a:t>
            </a:r>
            <a:endParaRPr lang="en-US" altLang="ko-KR" sz="2400" dirty="0" smtClean="0"/>
          </a:p>
          <a:p>
            <a:r>
              <a:rPr lang="ko-KR" altLang="en-US" sz="2400" dirty="0" smtClean="0"/>
              <a:t>모델번호</a:t>
            </a:r>
            <a:endParaRPr lang="en-US" altLang="ko-KR" sz="2400" dirty="0" smtClean="0"/>
          </a:p>
          <a:p>
            <a:r>
              <a:rPr lang="en-US" altLang="ko-KR" sz="2400" dirty="0" smtClean="0"/>
              <a:t>BOM </a:t>
            </a:r>
            <a:r>
              <a:rPr lang="ko-KR" altLang="en-US" sz="2400" dirty="0" smtClean="0"/>
              <a:t>유무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사용유무</a:t>
            </a:r>
            <a:endParaRPr lang="ko-KR" altLang="en-US" sz="24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75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품목코드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err="1" smtClean="0"/>
              <a:t>회사구분</a:t>
            </a:r>
            <a:endParaRPr lang="en-US" altLang="ko-KR" dirty="0" smtClean="0"/>
          </a:p>
          <a:p>
            <a:r>
              <a:rPr lang="ko-KR" altLang="en-US" dirty="0" err="1" smtClean="0"/>
              <a:t>품목구분</a:t>
            </a:r>
            <a:endParaRPr lang="en-US" altLang="ko-KR" dirty="0" smtClean="0"/>
          </a:p>
          <a:p>
            <a:r>
              <a:rPr lang="ko-KR" altLang="en-US" dirty="0" err="1" smtClean="0"/>
              <a:t>품목코드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dirty="0" smtClean="0"/>
              <a:t>모델번호</a:t>
            </a:r>
            <a:endParaRPr lang="en-US" altLang="ko-KR" dirty="0" smtClean="0"/>
          </a:p>
          <a:p>
            <a:r>
              <a:rPr lang="ko-KR" altLang="en-US" dirty="0" smtClean="0"/>
              <a:t>규격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/>
              <a:t>품목코드</a:t>
            </a:r>
            <a:endParaRPr lang="en-US" altLang="ko-KR" sz="2400" dirty="0" smtClean="0"/>
          </a:p>
          <a:p>
            <a:r>
              <a:rPr lang="ko-KR" altLang="en-US" sz="2400" dirty="0" smtClean="0"/>
              <a:t>품목명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품목구분</a:t>
            </a:r>
            <a:endParaRPr lang="en-US" altLang="ko-KR" sz="2400" dirty="0" smtClean="0"/>
          </a:p>
          <a:p>
            <a:r>
              <a:rPr lang="ko-KR" altLang="en-US" sz="2400" dirty="0" smtClean="0"/>
              <a:t>규격</a:t>
            </a:r>
            <a:endParaRPr lang="en-US" altLang="ko-KR" sz="2400" dirty="0" smtClean="0"/>
          </a:p>
          <a:p>
            <a:r>
              <a:rPr lang="ko-KR" altLang="en-US" sz="2400" dirty="0" smtClean="0"/>
              <a:t>단위</a:t>
            </a:r>
            <a:endParaRPr lang="en-US" altLang="ko-KR" sz="24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18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거래처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4889269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smtClean="0"/>
              <a:t>거래처 코드</a:t>
            </a:r>
            <a:endParaRPr lang="en-US" altLang="ko-KR" dirty="0" smtClean="0"/>
          </a:p>
          <a:p>
            <a:r>
              <a:rPr lang="ko-KR" altLang="en-US" dirty="0" smtClean="0"/>
              <a:t>거래처 명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25984" y="2377439"/>
            <a:ext cx="4854633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889268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325984" y="1928552"/>
            <a:ext cx="4854633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5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작업지시 생성 및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smtClean="0"/>
              <a:t>프로젝트 번호</a:t>
            </a:r>
            <a:endParaRPr lang="en-US" altLang="ko-KR" sz="1600" dirty="0" smtClean="0"/>
          </a:p>
          <a:p>
            <a:r>
              <a:rPr lang="ko-KR" altLang="en-US" sz="1600" dirty="0" smtClean="0"/>
              <a:t>품목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기간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 smtClean="0"/>
              <a:t>작업상태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프로젝트명</a:t>
            </a:r>
            <a:endParaRPr lang="en-US" altLang="ko-KR" sz="1600" dirty="0" smtClean="0"/>
          </a:p>
          <a:p>
            <a:r>
              <a:rPr lang="ko-KR" altLang="en-US" sz="1600" dirty="0" smtClean="0"/>
              <a:t>주문번호</a:t>
            </a:r>
            <a:endParaRPr lang="en-US" altLang="ko-KR" sz="1600" dirty="0" smtClean="0"/>
          </a:p>
          <a:p>
            <a:r>
              <a:rPr lang="ko-KR" altLang="en-US" sz="1600" dirty="0" smtClean="0"/>
              <a:t>주문번호 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주문상태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/>
          </a:p>
          <a:p>
            <a:r>
              <a:rPr lang="ko-KR" altLang="en-US" sz="1600" dirty="0" err="1" smtClean="0"/>
              <a:t>작업지시일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납기요청일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지시수량</a:t>
            </a:r>
            <a:endParaRPr lang="en-US" altLang="ko-KR" sz="1600" dirty="0" smtClean="0"/>
          </a:p>
          <a:p>
            <a:r>
              <a:rPr lang="ko-KR" altLang="en-US" sz="1600" dirty="0" smtClean="0"/>
              <a:t>단위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13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작업지시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smtClean="0"/>
              <a:t>프로젝트 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 smtClean="0"/>
              <a:t>프로젝트명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공장순번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지시수량</a:t>
            </a:r>
            <a:endParaRPr lang="en-US" altLang="ko-KR" sz="1600" dirty="0" smtClean="0"/>
          </a:p>
          <a:p>
            <a:r>
              <a:rPr lang="ko-KR" altLang="en-US" sz="1600" dirty="0" smtClean="0"/>
              <a:t>단위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smtClean="0"/>
              <a:t>불량수량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75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생산실적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작업지시일자</a:t>
            </a:r>
            <a:endParaRPr lang="en-US" altLang="ko-KR" sz="1600" dirty="0" smtClean="0"/>
          </a:p>
          <a:p>
            <a:r>
              <a:rPr lang="ko-KR" altLang="en-US" sz="1600" dirty="0" smtClean="0"/>
              <a:t>프로젝트 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작업상태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지시수량</a:t>
            </a:r>
            <a:endParaRPr lang="en-US" altLang="ko-KR" sz="1600" dirty="0" smtClean="0"/>
          </a:p>
          <a:p>
            <a:r>
              <a:rPr lang="ko-KR" altLang="en-US" sz="1600" dirty="0" smtClean="0"/>
              <a:t>단위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작업상태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24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생산내역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smtClean="0"/>
              <a:t>생산일자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생산일자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프로젝트명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공정코드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공정명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생산지시량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부적합수량</a:t>
            </a:r>
            <a:endParaRPr lang="en-US" altLang="ko-KR" sz="1600" dirty="0" smtClean="0"/>
          </a:p>
          <a:p>
            <a:r>
              <a:rPr lang="ko-KR" altLang="en-US" sz="1600" dirty="0" smtClean="0"/>
              <a:t>단위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85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LOT </a:t>
            </a:r>
            <a:r>
              <a:rPr lang="ko-KR" altLang="en-US" dirty="0" smtClean="0"/>
              <a:t>이력 추적관리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smtClean="0"/>
              <a:t>투입 </a:t>
            </a:r>
            <a:r>
              <a:rPr lang="en-US" altLang="ko-KR" sz="1600" dirty="0" smtClean="0"/>
              <a:t>LOT </a:t>
            </a:r>
            <a:r>
              <a:rPr lang="ko-KR" altLang="en-US" sz="1600" dirty="0" smtClean="0"/>
              <a:t>번호</a:t>
            </a:r>
            <a:endParaRPr lang="en-US" altLang="ko-KR" sz="1600" dirty="0" smtClean="0"/>
          </a:p>
          <a:p>
            <a:r>
              <a:rPr lang="ko-KR" altLang="en-US" sz="1600" dirty="0" smtClean="0"/>
              <a:t>일자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출고일자</a:t>
            </a:r>
            <a:endParaRPr lang="en-US" altLang="ko-KR" sz="1600" dirty="0" smtClean="0"/>
          </a:p>
          <a:p>
            <a:r>
              <a:rPr lang="ko-KR" altLang="en-US" sz="1600" dirty="0" smtClean="0"/>
              <a:t>출하지시번호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납품처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출고단위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출고수향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현재고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5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업무 흐름도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1" y="1690688"/>
            <a:ext cx="76390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 공정 진행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작업일자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계획수량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부적합수향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공정진행율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불량율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생산시작일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생산종료일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17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 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주문별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05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 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품목별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62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 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공정별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93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불량 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주문별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927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불량 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품목별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87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불량 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공정별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3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업무 흐름도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월별 판매 현황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68" y="1900757"/>
            <a:ext cx="4324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업무 흐름도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영업 주문 등록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29" y="2053156"/>
            <a:ext cx="7734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업무 흐름도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출하지시</a:t>
            </a:r>
            <a:r>
              <a:rPr lang="ko-KR" altLang="en-US" dirty="0" smtClean="0"/>
              <a:t> 및 확정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54" y="2428528"/>
            <a:ext cx="7677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업무 흐름도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구매 입고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70" y="2639377"/>
            <a:ext cx="7867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공정별</a:t>
            </a:r>
            <a:r>
              <a:rPr lang="ko-KR" altLang="en-US" sz="3600" dirty="0" smtClean="0"/>
              <a:t> 업무 흐름도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작업지시 및 실적 등록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41" y="2350683"/>
            <a:ext cx="80105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470</Words>
  <Application>Microsoft Office PowerPoint</Application>
  <PresentationFormat>와이드스크린</PresentationFormat>
  <Paragraphs>272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SCT 생산공정관리</vt:lpstr>
      <vt:lpstr>전체 업무 흐름도</vt:lpstr>
      <vt:lpstr>전체 업무 흐름도-상세</vt:lpstr>
      <vt:lpstr>공정별 업무 흐름도 – 월별 판매 현황</vt:lpstr>
      <vt:lpstr>공정별 업무 흐름도 – 영업 주문 등록</vt:lpstr>
      <vt:lpstr>공정별 업무 흐름도 – 출하지시 및 확정</vt:lpstr>
      <vt:lpstr>공정별 업무 흐름도 – 구매 입고</vt:lpstr>
      <vt:lpstr>공정별 업무 흐름도 – 작업지시 및 실적 등록</vt:lpstr>
      <vt:lpstr>PowerPoint 프레젠테이션</vt:lpstr>
      <vt:lpstr>생산실행(작업지시) 및 실적관리</vt:lpstr>
      <vt:lpstr>스마트공장 MES 시스템</vt:lpstr>
      <vt:lpstr>생산관리</vt:lpstr>
      <vt:lpstr>생산관리</vt:lpstr>
      <vt:lpstr>PowerPoint 프레젠테이션</vt:lpstr>
      <vt:lpstr>업무 흐름도</vt:lpstr>
      <vt:lpstr>생산공정관리</vt:lpstr>
      <vt:lpstr>요구사항 목록</vt:lpstr>
      <vt:lpstr>영업 주문 등록 -입출력</vt:lpstr>
      <vt:lpstr>출하(출고) 지시 등록</vt:lpstr>
      <vt:lpstr>설비코드 등록</vt:lpstr>
      <vt:lpstr>품목별 공정 정보 등록</vt:lpstr>
      <vt:lpstr>BOM 관리</vt:lpstr>
      <vt:lpstr>품목코드 관리</vt:lpstr>
      <vt:lpstr>거래처 코드 관리</vt:lpstr>
      <vt:lpstr>작업지시 생성 및 등록</vt:lpstr>
      <vt:lpstr>공정별 작업지시 현황</vt:lpstr>
      <vt:lpstr>생산실적 등록</vt:lpstr>
      <vt:lpstr>공정별 생산내역</vt:lpstr>
      <vt:lpstr>LOT 이력 추적관리</vt:lpstr>
      <vt:lpstr>생산 공정 진행 모니터링</vt:lpstr>
      <vt:lpstr>생산 현황 – 주문별</vt:lpstr>
      <vt:lpstr>생산 현황 – 품목별</vt:lpstr>
      <vt:lpstr>생산 현황 – 공정별</vt:lpstr>
      <vt:lpstr>불량 현황 – 주문별</vt:lpstr>
      <vt:lpstr>불량 현황 – 품목별</vt:lpstr>
      <vt:lpstr>불량 현황 – 공정별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SCT Argos 생산공정관리</dc:title>
  <dc:creator>USER</dc:creator>
  <cp:lastModifiedBy>USER</cp:lastModifiedBy>
  <cp:revision>28</cp:revision>
  <dcterms:created xsi:type="dcterms:W3CDTF">2022-08-22T00:17:20Z</dcterms:created>
  <dcterms:modified xsi:type="dcterms:W3CDTF">2022-08-22T03:39:55Z</dcterms:modified>
</cp:coreProperties>
</file>