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5" r:id="rId9"/>
    <p:sldId id="262" r:id="rId10"/>
    <p:sldId id="264" r:id="rId11"/>
    <p:sldId id="263" r:id="rId12"/>
    <p:sldId id="266" r:id="rId13"/>
    <p:sldId id="268" r:id="rId14"/>
    <p:sldId id="267" r:id="rId15"/>
    <p:sldId id="269" r:id="rId16"/>
    <p:sldId id="270" r:id="rId17"/>
    <p:sldId id="273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108" autoAdjust="0"/>
  </p:normalViewPr>
  <p:slideViewPr>
    <p:cSldViewPr snapToGrid="0">
      <p:cViewPr varScale="1">
        <p:scale>
          <a:sx n="86" d="100"/>
          <a:sy n="86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B611B-96AC-4BD5-8EA9-B3805B7EAB0A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CD5A6-B3C0-4DBA-9305-6D43665D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2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70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может</a:t>
            </a:r>
            <a:r>
              <a:rPr lang="en-US" dirty="0" smtClean="0"/>
              <a:t> </a:t>
            </a:r>
            <a:r>
              <a:rPr lang="ru-RU" dirty="0" smtClean="0"/>
              <a:t>Changes API </a:t>
            </a:r>
            <a:r>
              <a:rPr lang="ru-RU" dirty="0" smtClean="0">
                <a:sym typeface="Wingdings" panose="05000000000000000000" pitchFamily="2" charset="2"/>
              </a:rPr>
              <a:t></a:t>
            </a:r>
            <a:r>
              <a:rPr lang="ru-RU" dirty="0" smtClean="0"/>
              <a:t> объяснение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23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RavenDB встроенный кэш</a:t>
            </a:r>
          </a:p>
          <a:p>
            <a:r>
              <a:rPr lang="ru-RU" dirty="0" smtClean="0"/>
              <a:t>- Http cache, если возможно предотвращает нагрузку на сервер</a:t>
            </a:r>
            <a:r>
              <a:rPr lang="en-US" dirty="0" smtClean="0"/>
              <a:t> (304 not modified)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Агрессивный кэш, предотвращает запросы на сервер. Использует Changes API для cache invalidation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ru-RU" dirty="0" smtClean="0"/>
              <a:t>* почему не использовать всегда агрессивный кэш</a:t>
            </a:r>
            <a:r>
              <a:rPr lang="en-US" dirty="0" smtClean="0"/>
              <a:t>?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racing condition </a:t>
            </a:r>
            <a:r>
              <a:rPr lang="az-Cyrl-AZ" baseline="0" dirty="0" smtClean="0">
                <a:sym typeface="Wingdings" panose="05000000000000000000" pitchFamily="2" charset="2"/>
              </a:rPr>
              <a:t>между </a:t>
            </a:r>
            <a:r>
              <a:rPr lang="en-US" baseline="0" dirty="0" smtClean="0">
                <a:sym typeface="Wingdings" panose="05000000000000000000" pitchFamily="2" charset="2"/>
              </a:rPr>
              <a:t>query </a:t>
            </a:r>
            <a:r>
              <a:rPr lang="az-Cyrl-AZ" baseline="0" dirty="0" smtClean="0">
                <a:sym typeface="Wingdings" panose="05000000000000000000" pitchFamily="2" charset="2"/>
              </a:rPr>
              <a:t>и событием</a:t>
            </a:r>
            <a:r>
              <a:rPr lang="en-US" baseline="0" dirty="0" smtClean="0">
                <a:sym typeface="Wingdings" panose="05000000000000000000" pitchFamily="2" charset="2"/>
              </a:rPr>
              <a:t> Changes API </a:t>
            </a:r>
            <a:r>
              <a:rPr lang="ru-RU" baseline="0" dirty="0" smtClean="0">
                <a:sym typeface="Wingdings" panose="05000000000000000000" pitchFamily="2" charset="2"/>
              </a:rPr>
              <a:t>которое должно сделать invalidate на результат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65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совершенно не сложно, а в особенности в RavenDB.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Map/reduce</a:t>
            </a:r>
            <a:r>
              <a:rPr lang="en-US" baseline="0" dirty="0" smtClean="0"/>
              <a:t> = </a:t>
            </a:r>
            <a:r>
              <a:rPr lang="ru-RU" dirty="0" smtClean="0"/>
              <a:t>group by.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55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 даже в простой БД как Northwind, нужно несколько join-ов</a:t>
            </a:r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  <a:r>
              <a:rPr lang="ru-RU" dirty="0" smtClean="0"/>
              <a:t>каждый query - заново весь процесс</a:t>
            </a:r>
            <a:r>
              <a:rPr lang="en-US" dirty="0" smtClean="0"/>
              <a:t> (table scan</a:t>
            </a:r>
            <a:r>
              <a:rPr lang="az-Cyrl-AZ" dirty="0" smtClean="0"/>
              <a:t>/запрос индексов</a:t>
            </a:r>
            <a:r>
              <a:rPr lang="en-US" dirty="0" smtClean="0"/>
              <a:t>)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r>
              <a:rPr lang="ru-RU" dirty="0" smtClean="0"/>
              <a:t>а что будет когда есть 50 миллионов заказов?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9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z-Cyrl-AZ" dirty="0" smtClean="0"/>
              <a:t>общее описание процесса индексации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az-Cyrl-AZ" dirty="0" smtClean="0"/>
              <a:t>после индексации</a:t>
            </a:r>
            <a:r>
              <a:rPr lang="en-US" dirty="0" smtClean="0"/>
              <a:t>, </a:t>
            </a:r>
            <a:r>
              <a:rPr lang="az-Cyrl-AZ" dirty="0" smtClean="0"/>
              <a:t>запросы идут на</a:t>
            </a:r>
            <a:r>
              <a:rPr lang="en-US" dirty="0" smtClean="0"/>
              <a:t> pre-computed data - </a:t>
            </a:r>
            <a:r>
              <a:rPr lang="az-Cyrl-AZ" dirty="0" smtClean="0"/>
              <a:t>результат индексации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update не вызывает полную перестройку индекса, а только релевантную часть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az-Cyrl-AZ" dirty="0" smtClean="0"/>
              <a:t>определение индекса </a:t>
            </a:r>
            <a:r>
              <a:rPr lang="en-US" dirty="0" smtClean="0"/>
              <a:t>map/reduce – Total orders by customer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83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 запрос гораздо дешевле</a:t>
            </a:r>
            <a:r>
              <a:rPr lang="en-US" dirty="0" smtClean="0"/>
              <a:t> </a:t>
            </a:r>
            <a:r>
              <a:rPr lang="az-Cyrl-AZ" dirty="0" smtClean="0"/>
              <a:t>чем в </a:t>
            </a:r>
            <a:r>
              <a:rPr lang="en-US" dirty="0" smtClean="0"/>
              <a:t>SQL</a:t>
            </a:r>
            <a:r>
              <a:rPr lang="ru-RU" dirty="0" smtClean="0"/>
              <a:t>, вне зависимости от количества данных.</a:t>
            </a:r>
            <a:r>
              <a:rPr lang="en-US" baseline="0" dirty="0" smtClean="0"/>
              <a:t> (query on pre-computed data)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5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High Availability это когда происходит чтото плохое. Например шашлык из серверов.</a:t>
            </a:r>
          </a:p>
          <a:p>
            <a:endParaRPr lang="ru-RU" dirty="0" smtClean="0"/>
          </a:p>
          <a:p>
            <a:r>
              <a:rPr lang="ru-RU" dirty="0" smtClean="0"/>
              <a:t>Replication  в RavenDB легко и быстро конфигурируется, поддерживает автоматический Failover.</a:t>
            </a:r>
          </a:p>
          <a:p>
            <a:endParaRPr lang="ru-RU" dirty="0" smtClean="0"/>
          </a:p>
          <a:p>
            <a:r>
              <a:rPr lang="ru-RU" dirty="0" smtClean="0"/>
              <a:t>нет нужды в конфигурации клиентской стороны RavenDB - автоматичски конфигурируется топология репликации и failover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86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z-Cyrl-AZ" dirty="0" smtClean="0"/>
              <a:t>вот как конфигурируется </a:t>
            </a:r>
            <a:r>
              <a:rPr lang="en-US" dirty="0" smtClean="0"/>
              <a:t>replication/failover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1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az-Cyrl-AZ" dirty="0" smtClean="0"/>
              <a:t>Новый движок</a:t>
            </a:r>
            <a:r>
              <a:rPr lang="en-US" dirty="0" smtClean="0"/>
              <a:t>  RavenDB - low level</a:t>
            </a:r>
            <a:r>
              <a:rPr lang="en-US" baseline="0" dirty="0" smtClean="0"/>
              <a:t> k</a:t>
            </a:r>
            <a:r>
              <a:rPr lang="en-US" dirty="0" smtClean="0"/>
              <a:t>ey/value store.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smtClean="0"/>
              <a:t>поддержка ACID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smtClean="0"/>
              <a:t>высокая производительность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smtClean="0"/>
              <a:t>способность производить около</a:t>
            </a:r>
            <a:r>
              <a:rPr lang="en-US" dirty="0" smtClean="0"/>
              <a:t> </a:t>
            </a:r>
            <a:r>
              <a:rPr lang="ru-RU" dirty="0" smtClean="0"/>
              <a:t>миллиона writes/sec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smtClean="0"/>
              <a:t>сособность производить около</a:t>
            </a:r>
            <a:r>
              <a:rPr lang="en-US" dirty="0" smtClean="0"/>
              <a:t> </a:t>
            </a:r>
            <a:r>
              <a:rPr lang="ru-RU" dirty="0" smtClean="0"/>
              <a:t>16 миллионов reads/sec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Архитектура REST работает через интерфейсы OWIN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HTML5 </a:t>
            </a:r>
            <a:r>
              <a:rPr lang="en-US" baseline="0" dirty="0" err="1" smtClean="0"/>
              <a:t>Manement</a:t>
            </a:r>
            <a:r>
              <a:rPr lang="en-US" baseline="0" dirty="0" smtClean="0"/>
              <a:t>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RavenFS</a:t>
            </a:r>
            <a:r>
              <a:rPr lang="en-US" baseline="0" dirty="0" smtClean="0"/>
              <a:t> </a:t>
            </a:r>
            <a:r>
              <a:rPr lang="en-US" baseline="0" dirty="0" smtClean="0"/>
              <a:t>- </a:t>
            </a:r>
            <a:r>
              <a:rPr lang="ru-RU" baseline="0" dirty="0" smtClean="0"/>
              <a:t> распределенная файловая система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способен справлятся с очень большими </a:t>
            </a:r>
            <a:r>
              <a:rPr lang="ru-RU" baseline="0" dirty="0" smtClean="0"/>
              <a:t>файлами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передает измененая только тех </a:t>
            </a:r>
            <a:r>
              <a:rPr lang="ru-RU" baseline="0" dirty="0" smtClean="0"/>
              <a:t>частей</a:t>
            </a:r>
            <a:r>
              <a:rPr lang="en-US" baseline="0" dirty="0" smtClean="0"/>
              <a:t> </a:t>
            </a:r>
            <a:r>
              <a:rPr lang="ru-RU" baseline="0" dirty="0" smtClean="0"/>
              <a:t>файлов</a:t>
            </a:r>
            <a:r>
              <a:rPr lang="en-US" baseline="0" dirty="0" smtClean="0"/>
              <a:t> </a:t>
            </a:r>
            <a:r>
              <a:rPr lang="ru-RU" baseline="0" dirty="0" smtClean="0"/>
              <a:t>которые </a:t>
            </a:r>
            <a:r>
              <a:rPr lang="ru-RU" baseline="0" dirty="0" smtClean="0"/>
              <a:t>действительно изменились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1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RavenDB - NoSQL Document </a:t>
            </a:r>
            <a:r>
              <a:rPr lang="en-US" dirty="0" smtClean="0"/>
              <a:t>Database</a:t>
            </a:r>
          </a:p>
          <a:p>
            <a:r>
              <a:rPr lang="ru-RU" dirty="0" smtClean="0"/>
              <a:t>- что такое NoSQL</a:t>
            </a:r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  <a:r>
              <a:rPr lang="ru-RU" dirty="0" smtClean="0"/>
              <a:t>что такое document database -&gt; сохраняет бизнесс оъект в оригинальном виде, включая встроенные объекты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az-Cyrl-AZ" dirty="0" smtClean="0"/>
              <a:t>БД второго поколения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az-Cyrl-AZ" baseline="0" dirty="0" smtClean="0"/>
              <a:t>драйверы </a:t>
            </a:r>
            <a:r>
              <a:rPr lang="az-Cyrl-AZ" baseline="0" dirty="0" smtClean="0"/>
              <a:t>для</a:t>
            </a:r>
            <a:r>
              <a:rPr lang="en-US" baseline="0" dirty="0" smtClean="0"/>
              <a:t> .NET, JVM, node.js</a:t>
            </a:r>
          </a:p>
          <a:p>
            <a:pPr marL="171450" indent="-171450">
              <a:buFontTx/>
              <a:buChar char="-"/>
            </a:pPr>
            <a:r>
              <a:rPr lang="az-Cyrl-AZ" baseline="0" dirty="0" smtClean="0"/>
              <a:t>Поддержка</a:t>
            </a:r>
            <a:r>
              <a:rPr lang="en-US" baseline="0" dirty="0" smtClean="0"/>
              <a:t> </a:t>
            </a:r>
            <a:r>
              <a:rPr lang="en-US" baseline="0" dirty="0" smtClean="0"/>
              <a:t>REST -&gt; </a:t>
            </a:r>
            <a:r>
              <a:rPr lang="ru-RU" baseline="0" dirty="0" smtClean="0"/>
              <a:t>использование из других языков --&gt; способных на запросы HTTP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1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Первое поколение БД NoSQL</a:t>
            </a:r>
          </a:p>
          <a:p>
            <a:r>
              <a:rPr lang="ru-RU" dirty="0" smtClean="0"/>
              <a:t>- сложная администрация и конфигурация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много </a:t>
            </a:r>
            <a:r>
              <a:rPr lang="ru-RU" dirty="0" smtClean="0"/>
              <a:t>работы </a:t>
            </a:r>
            <a:r>
              <a:rPr lang="ru-RU" dirty="0" smtClean="0"/>
              <a:t>вручную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пример - CouchDB --&gt;</a:t>
            </a:r>
            <a:r>
              <a:rPr lang="en-US" dirty="0" smtClean="0"/>
              <a:t> query</a:t>
            </a:r>
            <a:r>
              <a:rPr lang="ru-RU" dirty="0" smtClean="0"/>
              <a:t> соотвествие индексу --&gt; table scan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пример - Redis --&gt; нет поддержки failover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22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все еще любим</a:t>
            </a:r>
            <a:r>
              <a:rPr lang="en-US" dirty="0" smtClean="0"/>
              <a:t> SQL</a:t>
            </a:r>
            <a:r>
              <a:rPr lang="ru-RU" dirty="0" smtClean="0"/>
              <a:t>, но не во всем</a:t>
            </a:r>
            <a:r>
              <a:rPr lang="en-US" dirty="0" smtClean="0"/>
              <a:t> </a:t>
            </a:r>
            <a:r>
              <a:rPr lang="ru-RU" dirty="0" smtClean="0"/>
              <a:t>он</a:t>
            </a:r>
            <a:r>
              <a:rPr lang="en-US" dirty="0" smtClean="0"/>
              <a:t> </a:t>
            </a:r>
            <a:r>
              <a:rPr lang="az-Cyrl-AZ" dirty="0" smtClean="0"/>
              <a:t>одинаково</a:t>
            </a:r>
            <a:r>
              <a:rPr lang="en-US" dirty="0" smtClean="0"/>
              <a:t> </a:t>
            </a:r>
            <a:r>
              <a:rPr lang="ru-RU" dirty="0" smtClean="0"/>
              <a:t>полезен</a:t>
            </a:r>
          </a:p>
          <a:p>
            <a:r>
              <a:rPr lang="ru-RU" dirty="0" smtClean="0"/>
              <a:t>Хорошо справляется с reporting, табличными данными</a:t>
            </a:r>
          </a:p>
          <a:p>
            <a:endParaRPr lang="ru-RU" dirty="0" smtClean="0"/>
          </a:p>
          <a:p>
            <a:r>
              <a:rPr lang="ru-RU" dirty="0" smtClean="0"/>
              <a:t>- был спроектирован в 70-е, для решения задач акуальных в то время</a:t>
            </a:r>
          </a:p>
          <a:p>
            <a:r>
              <a:rPr lang="ru-RU" dirty="0" smtClean="0"/>
              <a:t>- </a:t>
            </a:r>
            <a:r>
              <a:rPr lang="ru-RU" dirty="0" smtClean="0"/>
              <a:t>не предназначен для горизонтального</a:t>
            </a:r>
            <a:r>
              <a:rPr lang="en-US" dirty="0" smtClean="0"/>
              <a:t> </a:t>
            </a:r>
            <a:r>
              <a:rPr lang="ru-RU" dirty="0" smtClean="0"/>
              <a:t>маштабирования</a:t>
            </a:r>
            <a:endParaRPr lang="ru-RU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  <a:r>
              <a:rPr lang="ru-RU" dirty="0" smtClean="0"/>
              <a:t>дорогие машины, дешевые пользователи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ru-RU" dirty="0" smtClean="0"/>
              <a:t>- </a:t>
            </a:r>
            <a:r>
              <a:rPr lang="ru-RU" dirty="0" smtClean="0"/>
              <a:t>жесткая схема данных, медленные </a:t>
            </a:r>
            <a:r>
              <a:rPr lang="ru-RU" dirty="0" smtClean="0"/>
              <a:t>изменения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общем, RavenDB просто работает</a:t>
            </a:r>
          </a:p>
          <a:p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нет </a:t>
            </a:r>
            <a:r>
              <a:rPr lang="ru-RU" dirty="0" smtClean="0"/>
              <a:t>нужды в администрировании, самонастраивающаяся </a:t>
            </a:r>
            <a:r>
              <a:rPr lang="ru-RU" dirty="0" smtClean="0"/>
              <a:t>функциональность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Dynamic</a:t>
            </a:r>
            <a:r>
              <a:rPr lang="en-US" baseline="0" dirty="0" smtClean="0"/>
              <a:t> queries (dynamic indexes)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Dynamic schema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Реализация</a:t>
            </a:r>
            <a:r>
              <a:rPr lang="en-US" dirty="0" smtClean="0"/>
              <a:t> map/reduce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легко </a:t>
            </a:r>
            <a:r>
              <a:rPr lang="ru-RU" dirty="0" smtClean="0"/>
              <a:t>и интуитивно работать, не происходит impedance </a:t>
            </a:r>
            <a:r>
              <a:rPr lang="ru-RU" dirty="0" smtClean="0"/>
              <a:t>mismatch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предотвращает стрельбу по ногам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ru-RU" dirty="0" smtClean="0"/>
              <a:t>* рассказать что такое impedance mismatch (забивать гвозди микроскопом)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4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 умолчанию предотвращает стрельбу по собственным ногам</a:t>
            </a:r>
          </a:p>
          <a:p>
            <a:r>
              <a:rPr lang="ru-RU" dirty="0" smtClean="0"/>
              <a:t>- невозможны огромные результаты queries (есть специализированный streaming API)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ограничение количества </a:t>
            </a:r>
            <a:r>
              <a:rPr lang="az-Cyrl-AZ" dirty="0" smtClean="0"/>
              <a:t>обращений к серверу</a:t>
            </a:r>
            <a:r>
              <a:rPr lang="en-US" dirty="0" smtClean="0"/>
              <a:t> </a:t>
            </a:r>
            <a:r>
              <a:rPr lang="ru-RU" dirty="0" smtClean="0"/>
              <a:t>в каждой сессии</a:t>
            </a:r>
            <a:r>
              <a:rPr lang="en-US" dirty="0" smtClean="0"/>
              <a:t> </a:t>
            </a:r>
            <a:r>
              <a:rPr lang="az-Cyrl-AZ" dirty="0" smtClean="0"/>
              <a:t>(предотвратить </a:t>
            </a:r>
            <a:r>
              <a:rPr lang="en-US" dirty="0" smtClean="0"/>
              <a:t>n+1 queries)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No locks </a:t>
            </a:r>
            <a:r>
              <a:rPr lang="en-US" dirty="0" smtClean="0">
                <a:sym typeface="Wingdings" panose="05000000000000000000" pitchFamily="2" charset="2"/>
              </a:rPr>
              <a:t> no deadlocks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az-Cyrl-AZ" dirty="0" smtClean="0"/>
              <a:t>нет </a:t>
            </a:r>
            <a:r>
              <a:rPr lang="en-US" dirty="0" err="1" smtClean="0"/>
              <a:t>Tablescan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az-Cyrl-AZ" dirty="0" smtClean="0"/>
              <a:t>автоматические индексы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8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* Использование объекта внутри объекта - объяснить о том что нет join  в RavenDB</a:t>
            </a:r>
          </a:p>
          <a:p>
            <a:r>
              <a:rPr lang="ru-RU" dirty="0" smtClean="0"/>
              <a:t>* </a:t>
            </a:r>
            <a:r>
              <a:rPr lang="ru-RU" dirty="0" smtClean="0"/>
              <a:t>объяснить </a:t>
            </a:r>
            <a:r>
              <a:rPr lang="en-US" dirty="0" smtClean="0"/>
              <a:t>include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RavenDB vs SQL</a:t>
            </a:r>
          </a:p>
          <a:p>
            <a:pPr marL="0" indent="0">
              <a:buFontTx/>
              <a:buNone/>
            </a:pPr>
            <a:r>
              <a:rPr lang="ru-RU" dirty="0" smtClean="0"/>
              <a:t>- запрос на SQL сервер возвращает консистентные данные. Для этого требуется много дорогостоящих блокировок (locks)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запрос на RavenDB возвращает то что имеется в наличии СЕЙЧАС (eventual consistency)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гарантии согласованности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ACID </a:t>
            </a:r>
            <a:r>
              <a:rPr lang="ru-RU" dirty="0" smtClean="0"/>
              <a:t>у</a:t>
            </a:r>
            <a:r>
              <a:rPr lang="en-US" dirty="0" smtClean="0"/>
              <a:t> </a:t>
            </a:r>
            <a:r>
              <a:rPr lang="ru-RU" dirty="0" smtClean="0"/>
              <a:t>RavenDB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Объяснение</a:t>
            </a:r>
            <a:r>
              <a:rPr lang="en-US" dirty="0" smtClean="0"/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согласованности которая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достигается со временем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ru-RU" dirty="0" smtClean="0"/>
              <a:t>eventual consistency - пример банковской системы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     * eventual consistency </a:t>
            </a:r>
            <a:r>
              <a:rPr lang="az-Cyrl-AZ" baseline="0" dirty="0" smtClean="0"/>
              <a:t>позволяет реализовать</a:t>
            </a:r>
            <a:r>
              <a:rPr lang="en-US" baseline="0" dirty="0" smtClean="0"/>
              <a:t> </a:t>
            </a:r>
            <a:r>
              <a:rPr lang="az-Cyrl-AZ" baseline="0" dirty="0" smtClean="0"/>
              <a:t>оптимизации</a:t>
            </a:r>
            <a:r>
              <a:rPr lang="en-US" baseline="0" dirty="0" smtClean="0"/>
              <a:t>, </a:t>
            </a:r>
            <a:r>
              <a:rPr lang="az-Cyrl-AZ" baseline="0" dirty="0" smtClean="0"/>
              <a:t>например </a:t>
            </a:r>
            <a:r>
              <a:rPr lang="en-US" baseline="0" dirty="0" smtClean="0"/>
              <a:t>low latency/low throughput </a:t>
            </a:r>
            <a:r>
              <a:rPr lang="en-US" baseline="0" dirty="0" smtClean="0">
                <a:sym typeface="Wingdings" panose="05000000000000000000" pitchFamily="2" charset="2"/>
              </a:rPr>
              <a:t> high latency/high throughput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1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43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21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64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11C50AA-C4DA-45F6-819C-324E7E1F029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49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59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5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6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3/18/2014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5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11C50AA-C4DA-45F6-819C-324E7E1F029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fld id="{5D1D72C8-22EE-49A0-A12A-CE36A3E4F6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Content Placeholder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11" y="6293286"/>
            <a:ext cx="918995" cy="3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3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RavenDB 3.0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az-Cyrl-AZ" dirty="0">
                <a:cs typeface="+mj-cs"/>
              </a:rPr>
              <a:t>Михаил </a:t>
            </a:r>
            <a:r>
              <a:rPr lang="az-Cyrl-AZ" dirty="0" smtClean="0">
                <a:cs typeface="+mj-cs"/>
              </a:rPr>
              <a:t>Ярийчук</a:t>
            </a:r>
            <a:endParaRPr lang="en-US" dirty="0" smtClean="0">
              <a:latin typeface="Rockwell" panose="02060603020205020403" pitchFamily="18" charset="0"/>
              <a:cs typeface="+mj-cs"/>
            </a:endParaRPr>
          </a:p>
          <a:p>
            <a:r>
              <a:rPr lang="en-US" dirty="0" smtClean="0"/>
              <a:t>Hibernating Rhinos</a:t>
            </a:r>
          </a:p>
          <a:p>
            <a:r>
              <a:rPr lang="en-US" dirty="0" smtClean="0"/>
              <a:t>michael.yarichuk@hibernatingrhinos.com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155" y="1507264"/>
            <a:ext cx="4835816" cy="2596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886" y="4162425"/>
            <a:ext cx="850107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Changes… API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4" y="2466974"/>
            <a:ext cx="11657615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73" y="484632"/>
            <a:ext cx="11042651" cy="1609344"/>
          </a:xfrm>
        </p:spPr>
        <p:txBody>
          <a:bodyPr/>
          <a:lstStyle/>
          <a:p>
            <a:r>
              <a:rPr lang="ru-RU" dirty="0"/>
              <a:t>Кэш - </a:t>
            </a:r>
            <a:r>
              <a:rPr lang="ru-RU" dirty="0" smtClean="0"/>
              <a:t>дело тонкое</a:t>
            </a:r>
            <a:r>
              <a:rPr lang="en-US" dirty="0"/>
              <a:t>!</a:t>
            </a:r>
          </a:p>
        </p:txBody>
      </p:sp>
      <p:pic>
        <p:nvPicPr>
          <p:cNvPr id="6146" name="Picture 2" descr="http://thejewelerblog.files.wordpress.com/2013/05/treasure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5" y="2093976"/>
            <a:ext cx="40513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loadstorm.com/wp-content/uploads/files/web-application-caching-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4" y="2688098"/>
            <a:ext cx="5013325" cy="373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 </a:t>
            </a:r>
            <a:r>
              <a:rPr lang="az-Cyrl-AZ" dirty="0" smtClean="0"/>
              <a:t>это </a:t>
            </a:r>
            <a:r>
              <a:rPr lang="az-Cyrl-AZ" dirty="0"/>
              <a:t>сложно?</a:t>
            </a:r>
            <a:endParaRPr lang="en-US" dirty="0"/>
          </a:p>
        </p:txBody>
      </p:sp>
      <p:pic>
        <p:nvPicPr>
          <p:cNvPr id="2052" name="Picture 4" descr="MapReduce.jpg (960×72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95" y="2093976"/>
            <a:ext cx="5329109" cy="399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irplaneJokes-0048.jpg (600×50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499" y="1628077"/>
            <a:ext cx="5480140" cy="456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9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484632"/>
            <a:ext cx="11010900" cy="1609344"/>
          </a:xfrm>
        </p:spPr>
        <p:txBody>
          <a:bodyPr/>
          <a:lstStyle/>
          <a:p>
            <a:r>
              <a:rPr lang="en-US" dirty="0" smtClean="0"/>
              <a:t>Map/reduce – SQL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2093975"/>
            <a:ext cx="11346327" cy="360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 - </a:t>
            </a:r>
            <a:r>
              <a:rPr lang="az-Cyrl-AZ" dirty="0"/>
              <a:t>индекс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4849"/>
            <a:ext cx="8697951" cy="49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 - RavenDB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27" y="2409243"/>
            <a:ext cx="11530841" cy="188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0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608" y="167068"/>
            <a:ext cx="10058400" cy="1609344"/>
          </a:xfrm>
        </p:spPr>
        <p:txBody>
          <a:bodyPr/>
          <a:lstStyle/>
          <a:p>
            <a:r>
              <a:rPr lang="en-US" dirty="0" smtClean="0"/>
              <a:t>High Availability/DR</a:t>
            </a:r>
            <a:endParaRPr lang="en-US" dirty="0"/>
          </a:p>
        </p:txBody>
      </p:sp>
      <p:pic>
        <p:nvPicPr>
          <p:cNvPr id="10242" name="Picture 2" descr="http://cloud2.baohe.org/allimg/spanishelecdollcom-1310695067/microsoft-wants-to-heat-your-building-with-its-cloud-servers_2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214" y="1810897"/>
            <a:ext cx="4789424" cy="359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maxdemarzidotcom.files.wordpress.com/2013/03/server-on-fi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8" y="1776412"/>
            <a:ext cx="47625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8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Availability/DR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19" y="1615068"/>
            <a:ext cx="8377238" cy="462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82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435" y="484632"/>
            <a:ext cx="10783228" cy="1609344"/>
          </a:xfrm>
        </p:spPr>
        <p:txBody>
          <a:bodyPr/>
          <a:lstStyle/>
          <a:p>
            <a:r>
              <a:rPr lang="en-US" dirty="0" smtClean="0"/>
              <a:t>Voron </a:t>
            </a:r>
            <a:r>
              <a:rPr lang="az-Cyrl-AZ" dirty="0"/>
              <a:t>и остальные новшества</a:t>
            </a:r>
            <a:endParaRPr lang="en-US" dirty="0"/>
          </a:p>
        </p:txBody>
      </p:sp>
      <p:pic>
        <p:nvPicPr>
          <p:cNvPr id="11266" name="Picture 2" descr="http://fc03.deviantart.net/fs70/i/2011/296/5/d/huginn_and_muninn_by_victoryordeath-d4dq7zy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157" y="2120900"/>
            <a:ext cx="9446036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0026" y="6211669"/>
            <a:ext cx="6591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http://fc03.deviantart.net/fs70/i/2011/296/5/d/huginn_and_muninn_by_victoryordeath-d4dq7zy.png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82333" y="979217"/>
            <a:ext cx="9052560" cy="1066800"/>
          </a:xfrm>
        </p:spPr>
        <p:txBody>
          <a:bodyPr>
            <a:normAutofit/>
          </a:bodyPr>
          <a:lstStyle/>
          <a:p>
            <a:r>
              <a:rPr lang="az-Cyrl-AZ" sz="5400" dirty="0"/>
              <a:t>Вопросы</a:t>
            </a:r>
            <a:r>
              <a:rPr lang="az-Cyrl-AZ" sz="4000" dirty="0"/>
              <a:t>?</a:t>
            </a:r>
            <a:endParaRPr lang="en-US" sz="4000" dirty="0"/>
          </a:p>
        </p:txBody>
      </p:sp>
      <p:pic>
        <p:nvPicPr>
          <p:cNvPr id="8" name="Picture 2" descr="http://www.searchengineoptimization.com.sg/wp-content/uploads/2013/12/seo-question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854" y="539750"/>
            <a:ext cx="5486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790" y="5185316"/>
            <a:ext cx="2854321" cy="15325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6" y="2425700"/>
            <a:ext cx="850107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755" y="125"/>
            <a:ext cx="10058400" cy="1609344"/>
          </a:xfrm>
        </p:spPr>
        <p:txBody>
          <a:bodyPr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A </a:t>
            </a:r>
            <a:r>
              <a:rPr lang="az-Cyrl-AZ" dirty="0">
                <a:latin typeface="Cambria" panose="02040503050406030204" pitchFamily="18" charset="0"/>
              </a:rPr>
              <a:t>Что </a:t>
            </a:r>
            <a:r>
              <a:rPr lang="az-Cyrl-AZ" dirty="0" smtClean="0">
                <a:latin typeface="Cambria" panose="02040503050406030204" pitchFamily="18" charset="0"/>
              </a:rPr>
              <a:t>ЭТО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az-Cyrl-AZ" dirty="0" smtClean="0">
                <a:latin typeface="Cambria" panose="02040503050406030204" pitchFamily="18" charset="0"/>
              </a:rPr>
              <a:t>ТАКОЕ</a:t>
            </a:r>
            <a:r>
              <a:rPr lang="en-US" dirty="0" smtClean="0">
                <a:latin typeface="Cambria" panose="02040503050406030204" pitchFamily="18" charset="0"/>
              </a:rPr>
              <a:t>, RavenDB</a:t>
            </a:r>
            <a:r>
              <a:rPr lang="en-US" dirty="0" smtClean="0">
                <a:latin typeface="Cambria" panose="02040503050406030204" pitchFamily="18" charset="0"/>
              </a:rPr>
              <a:t>?</a:t>
            </a:r>
            <a:br>
              <a:rPr lang="en-US" dirty="0" smtClean="0">
                <a:latin typeface="Cambria" panose="02040503050406030204" pitchFamily="18" charset="0"/>
              </a:rPr>
            </a:br>
            <a:r>
              <a:rPr lang="en-US" dirty="0" smtClean="0"/>
              <a:t>NoSQL </a:t>
            </a:r>
            <a:r>
              <a:rPr lang="en-US" dirty="0"/>
              <a:t>Document Database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72" y="1951101"/>
            <a:ext cx="7545562" cy="40513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17" y="1609469"/>
            <a:ext cx="3960891" cy="5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63" y="484632"/>
            <a:ext cx="11329639" cy="1609344"/>
          </a:xfrm>
        </p:spPr>
        <p:txBody>
          <a:bodyPr>
            <a:normAutofit/>
          </a:bodyPr>
          <a:lstStyle/>
          <a:p>
            <a:r>
              <a:rPr lang="az-Cyrl-AZ" sz="4000" dirty="0"/>
              <a:t>Первое поколение баз </a:t>
            </a:r>
            <a:r>
              <a:rPr lang="az-Cyrl-AZ" sz="4000" dirty="0" smtClean="0"/>
              <a:t>данных</a:t>
            </a:r>
            <a:r>
              <a:rPr lang="en-US" sz="4000" dirty="0" smtClean="0"/>
              <a:t> NoSQL</a:t>
            </a:r>
            <a:endParaRPr lang="en-US" sz="4000" dirty="0"/>
          </a:p>
        </p:txBody>
      </p:sp>
      <p:pic>
        <p:nvPicPr>
          <p:cNvPr id="1026" name="Picture 2" descr="http://i.imgur.com/ENtJ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09" y="1491825"/>
            <a:ext cx="8728880" cy="437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7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/>
              <a:t>А что насчет </a:t>
            </a:r>
            <a:r>
              <a:rPr lang="en-US" dirty="0" smtClean="0"/>
              <a:t>SQL?</a:t>
            </a:r>
            <a:endParaRPr lang="en-US" dirty="0"/>
          </a:p>
        </p:txBody>
      </p:sp>
      <p:pic>
        <p:nvPicPr>
          <p:cNvPr id="2050" name="Picture 2" descr="http://www.techcn.com.cn/uploads/200905/1243393743qPrGcoZv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695" y="1787921"/>
            <a:ext cx="6588655" cy="494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3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59" y="379857"/>
            <a:ext cx="11987561" cy="1609344"/>
          </a:xfrm>
        </p:spPr>
        <p:txBody>
          <a:bodyPr/>
          <a:lstStyle/>
          <a:p>
            <a:r>
              <a:rPr lang="az-Cyrl-AZ" dirty="0"/>
              <a:t>Сильные стороны </a:t>
            </a:r>
            <a:r>
              <a:rPr lang="en-US" dirty="0"/>
              <a:t>RavenDB…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05" y="1765115"/>
            <a:ext cx="7544164" cy="4048493"/>
          </a:xfrm>
        </p:spPr>
      </p:pic>
      <p:sp>
        <p:nvSpPr>
          <p:cNvPr id="5" name="Rectangle 4"/>
          <p:cNvSpPr/>
          <p:nvPr/>
        </p:nvSpPr>
        <p:spPr>
          <a:xfrm>
            <a:off x="0" y="6372463"/>
            <a:ext cx="681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http://forum.xcitefun.net/chinese-strong-child-t9242.html</a:t>
            </a:r>
            <a:endParaRPr lang="he-IL" dirty="0"/>
          </a:p>
        </p:txBody>
      </p:sp>
      <p:pic>
        <p:nvPicPr>
          <p:cNvPr id="1028" name="Picture 4" descr="3568,xcitefun-f4peuq.jpg (495×33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1989201"/>
            <a:ext cx="47148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0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26690" y="150542"/>
            <a:ext cx="3446300" cy="1737360"/>
          </a:xfrm>
        </p:spPr>
        <p:txBody>
          <a:bodyPr anchor="ctr"/>
          <a:lstStyle/>
          <a:p>
            <a:pPr algn="ctr"/>
            <a:r>
              <a:rPr lang="ru-RU" dirty="0"/>
              <a:t>Интуитивный </a:t>
            </a:r>
            <a:r>
              <a:rPr lang="en-US" dirty="0"/>
              <a:t>API?</a:t>
            </a:r>
            <a:endParaRPr lang="he-I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549640" y="2423159"/>
            <a:ext cx="3200400" cy="347583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Загрузить в БД новый объект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Получить </a:t>
            </a:r>
            <a:r>
              <a:rPr lang="ru-RU" sz="2400" dirty="0"/>
              <a:t>объект из БД используя </a:t>
            </a:r>
            <a:r>
              <a:rPr lang="ru-RU" sz="2400" dirty="0" smtClean="0"/>
              <a:t>запрос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he-IL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669" y="6262047"/>
            <a:ext cx="370081" cy="4125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8234601" cy="667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298" y="351282"/>
            <a:ext cx="10058400" cy="1609344"/>
          </a:xfrm>
        </p:spPr>
        <p:txBody>
          <a:bodyPr/>
          <a:lstStyle/>
          <a:p>
            <a:pPr fontAlgn="base"/>
            <a:r>
              <a:rPr lang="az-Cyrl-AZ" dirty="0"/>
              <a:t>Осторожно,нога!</a:t>
            </a:r>
          </a:p>
        </p:txBody>
      </p:sp>
      <p:pic>
        <p:nvPicPr>
          <p:cNvPr id="4098" name="Picture 2" descr="http://freedomfeens.com/blog/wp-content/uploads/2013/02/Obamas-shotgun-foot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57" y="1641080"/>
            <a:ext cx="4623257" cy="427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1256" y="6211669"/>
            <a:ext cx="7671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http://freedomfeens.com/blog/2013/02/02/prohibited-thou-shalt-not-photoshop/obamas-shotgun-foot/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1239"/>
            <a:ext cx="11950249" cy="3404431"/>
          </a:xfrm>
          <a:prstGeom prst="rect">
            <a:avLst/>
          </a:prstGeom>
        </p:spPr>
      </p:pic>
      <p:pic>
        <p:nvPicPr>
          <p:cNvPr id="8198" name="Picture 6" descr="http://b.vimeocdn.com/ps/341/341641_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673" y="144966"/>
            <a:ext cx="1910576" cy="19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5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32" y="0"/>
            <a:ext cx="10058400" cy="1382751"/>
          </a:xfrm>
        </p:spPr>
        <p:txBody>
          <a:bodyPr/>
          <a:lstStyle/>
          <a:p>
            <a:pPr algn="ctr"/>
            <a:r>
              <a:rPr lang="az-Cyrl-AZ" dirty="0" smtClean="0"/>
              <a:t>Гарантии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632" y="62116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http://demotivatorium.ru/demotivators/d/21954/</a:t>
            </a:r>
            <a:endParaRPr lang="he-IL" dirty="0"/>
          </a:p>
        </p:txBody>
      </p:sp>
      <p:pic>
        <p:nvPicPr>
          <p:cNvPr id="1026" name="Picture 2" descr="2205131456237193.jpg (600×57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771" y="1382751"/>
            <a:ext cx="5373211" cy="476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6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8578</TotalTime>
  <Words>675</Words>
  <Application>Microsoft Office PowerPoint</Application>
  <PresentationFormat>Widescreen</PresentationFormat>
  <Paragraphs>122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</vt:lpstr>
      <vt:lpstr>David</vt:lpstr>
      <vt:lpstr>Rockwell</vt:lpstr>
      <vt:lpstr>Rockwell Condensed</vt:lpstr>
      <vt:lpstr>Wingdings</vt:lpstr>
      <vt:lpstr>Wood Type</vt:lpstr>
      <vt:lpstr>RavenDB 3.0</vt:lpstr>
      <vt:lpstr>A Что ЭТО ТАКОЕ, RavenDB? NoSQL Document Database</vt:lpstr>
      <vt:lpstr>Первое поколение баз данных NoSQL</vt:lpstr>
      <vt:lpstr>А что насчет SQL?</vt:lpstr>
      <vt:lpstr>Сильные стороны RavenDB…</vt:lpstr>
      <vt:lpstr>Интуитивный API?</vt:lpstr>
      <vt:lpstr>Осторожно,нога!</vt:lpstr>
      <vt:lpstr>PowerPoint Presentation</vt:lpstr>
      <vt:lpstr>Гарантии…</vt:lpstr>
      <vt:lpstr>Changes… API</vt:lpstr>
      <vt:lpstr>Кэш - дело тонкое!</vt:lpstr>
      <vt:lpstr>Map/Reduce это сложно?</vt:lpstr>
      <vt:lpstr>Map/reduce – SQL</vt:lpstr>
      <vt:lpstr>Map/Reduce - индекс</vt:lpstr>
      <vt:lpstr>Map/reduce - RavenDB</vt:lpstr>
      <vt:lpstr>High Availability/DR</vt:lpstr>
      <vt:lpstr>High Availability/DR</vt:lpstr>
      <vt:lpstr>Voron и остальные новшества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RavenDB 3.0</dc:title>
  <dc:creator>Ayende Rahien</dc:creator>
  <cp:lastModifiedBy>Michael</cp:lastModifiedBy>
  <cp:revision>154</cp:revision>
  <dcterms:created xsi:type="dcterms:W3CDTF">2014-03-06T08:33:31Z</dcterms:created>
  <dcterms:modified xsi:type="dcterms:W3CDTF">2014-03-18T07:41:51Z</dcterms:modified>
</cp:coreProperties>
</file>