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3"/>
  </p:notesMasterIdLst>
  <p:sldIdLst>
    <p:sldId id="277" r:id="rId2"/>
    <p:sldId id="257" r:id="rId3"/>
    <p:sldId id="258" r:id="rId4"/>
    <p:sldId id="259" r:id="rId5"/>
    <p:sldId id="260" r:id="rId6"/>
    <p:sldId id="274" r:id="rId7"/>
    <p:sldId id="261" r:id="rId8"/>
    <p:sldId id="276" r:id="rId9"/>
    <p:sldId id="275" r:id="rId10"/>
    <p:sldId id="265" r:id="rId11"/>
    <p:sldId id="262" r:id="rId12"/>
    <p:sldId id="264" r:id="rId13"/>
    <p:sldId id="263" r:id="rId14"/>
    <p:sldId id="266" r:id="rId15"/>
    <p:sldId id="268" r:id="rId16"/>
    <p:sldId id="267" r:id="rId17"/>
    <p:sldId id="269" r:id="rId18"/>
    <p:sldId id="270" r:id="rId19"/>
    <p:sldId id="273" r:id="rId20"/>
    <p:sldId id="271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108" autoAdjust="0"/>
  </p:normalViewPr>
  <p:slideViewPr>
    <p:cSldViewPr snapToGrid="0">
      <p:cViewPr varScale="1">
        <p:scale>
          <a:sx n="55" d="100"/>
          <a:sy n="55" d="100"/>
        </p:scale>
        <p:origin x="13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B611B-96AC-4BD5-8EA9-B3805B7EAB0A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CD5A6-B3C0-4DBA-9305-6D43665D2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24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59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* Использование объекта внутри объекта - объяснить о том что нет join  в RavenDB</a:t>
            </a:r>
          </a:p>
          <a:p>
            <a:r>
              <a:rPr lang="ru-RU" dirty="0" smtClean="0"/>
              <a:t>* объяснить </a:t>
            </a:r>
            <a:r>
              <a:rPr lang="en-US" dirty="0" smtClean="0"/>
              <a:t>include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CD5A6-B3C0-4DBA-9305-6D43665D2D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0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RavenDB vs SQL</a:t>
            </a:r>
          </a:p>
          <a:p>
            <a:pPr marL="0" indent="0">
              <a:buFontTx/>
              <a:buNone/>
            </a:pPr>
            <a:r>
              <a:rPr lang="ru-RU" dirty="0" smtClean="0"/>
              <a:t>- запрос на SQL сервер возвращает консистентные данные. Для этого требуется много дорогостоящих блокировок (locks)</a:t>
            </a:r>
          </a:p>
          <a:p>
            <a:pPr marL="171450" indent="-171450">
              <a:buFontTx/>
              <a:buChar char="-"/>
            </a:pPr>
            <a:r>
              <a:rPr lang="ru-RU" dirty="0" smtClean="0"/>
              <a:t>запрос на RavenDB возвращает то что имеется в наличии СЕЙЧАС (eventual consistency)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гарантии согласованности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ACID </a:t>
            </a:r>
            <a:r>
              <a:rPr lang="ru-RU" dirty="0" smtClean="0"/>
              <a:t>у</a:t>
            </a:r>
            <a:r>
              <a:rPr lang="en-US" dirty="0" smtClean="0"/>
              <a:t> </a:t>
            </a:r>
            <a:r>
              <a:rPr lang="ru-RU" dirty="0" smtClean="0"/>
              <a:t>RavenDB</a:t>
            </a:r>
          </a:p>
          <a:p>
            <a:pPr marL="171450" indent="-171450">
              <a:buFontTx/>
              <a:buChar char="-"/>
            </a:pPr>
            <a:r>
              <a:rPr lang="ru-RU" dirty="0" smtClean="0"/>
              <a:t>Объяснение</a:t>
            </a:r>
            <a:r>
              <a:rPr lang="en-US" dirty="0" smtClean="0"/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согласованности которая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достигается со временем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ru-RU" dirty="0" smtClean="0"/>
              <a:t>eventual consistency - пример банковской системы</a:t>
            </a:r>
            <a:endParaRPr lang="en-US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     * eventual consistency </a:t>
            </a:r>
            <a:r>
              <a:rPr lang="az-Cyrl-AZ" baseline="0" dirty="0" smtClean="0"/>
              <a:t>позволяет реализовать</a:t>
            </a:r>
            <a:r>
              <a:rPr lang="en-US" baseline="0" dirty="0" smtClean="0"/>
              <a:t> </a:t>
            </a:r>
            <a:r>
              <a:rPr lang="az-Cyrl-AZ" baseline="0" dirty="0" smtClean="0"/>
              <a:t>оптимизации</a:t>
            </a:r>
            <a:r>
              <a:rPr lang="en-US" baseline="0" dirty="0" smtClean="0"/>
              <a:t>, </a:t>
            </a:r>
            <a:r>
              <a:rPr lang="az-Cyrl-AZ" baseline="0" dirty="0" smtClean="0"/>
              <a:t>например </a:t>
            </a:r>
            <a:r>
              <a:rPr lang="en-US" baseline="0" dirty="0" smtClean="0"/>
              <a:t>low latency/low throughput </a:t>
            </a:r>
            <a:r>
              <a:rPr lang="en-US" baseline="0" dirty="0" smtClean="0">
                <a:sym typeface="Wingdings" panose="05000000000000000000" pitchFamily="2" charset="2"/>
              </a:rPr>
              <a:t> high latency/high throughput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CD5A6-B3C0-4DBA-9305-6D43665D2D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10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Что может</a:t>
            </a:r>
            <a:r>
              <a:rPr lang="en-US" dirty="0" smtClean="0"/>
              <a:t> </a:t>
            </a:r>
            <a:r>
              <a:rPr lang="ru-RU" dirty="0" smtClean="0"/>
              <a:t>Changes API </a:t>
            </a:r>
            <a:r>
              <a:rPr lang="ru-RU" dirty="0" smtClean="0">
                <a:sym typeface="Wingdings" panose="05000000000000000000" pitchFamily="2" charset="2"/>
              </a:rPr>
              <a:t></a:t>
            </a:r>
            <a:r>
              <a:rPr lang="ru-RU" dirty="0" smtClean="0"/>
              <a:t> объяснение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CD5A6-B3C0-4DBA-9305-6D43665D2D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23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RavenDB встроенный кэш</a:t>
            </a:r>
          </a:p>
          <a:p>
            <a:r>
              <a:rPr lang="ru-RU" dirty="0" smtClean="0"/>
              <a:t>- Http cache, если возможно предотвращает нагрузку на сервер</a:t>
            </a:r>
            <a:r>
              <a:rPr lang="en-US" dirty="0" smtClean="0"/>
              <a:t> (304 not modified)</a:t>
            </a:r>
            <a:endParaRPr lang="ru-RU" dirty="0" smtClean="0"/>
          </a:p>
          <a:p>
            <a:pPr marL="171450" indent="-171450">
              <a:buFontTx/>
              <a:buChar char="-"/>
            </a:pPr>
            <a:r>
              <a:rPr lang="ru-RU" dirty="0" smtClean="0"/>
              <a:t>Агрессивный кэш, предотвращает запросы на сервер. Использует Changes API для cache invalidation</a:t>
            </a:r>
            <a:endParaRPr lang="en-US" dirty="0" smtClean="0"/>
          </a:p>
          <a:p>
            <a:pPr marL="0" indent="0">
              <a:buFontTx/>
              <a:buNone/>
            </a:pPr>
            <a:r>
              <a:rPr lang="ru-RU" dirty="0" smtClean="0"/>
              <a:t>* почему не использовать всегда агрессивный кэш</a:t>
            </a:r>
            <a:r>
              <a:rPr lang="en-US" dirty="0" smtClean="0"/>
              <a:t>?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anose="05000000000000000000" pitchFamily="2" charset="2"/>
              </a:rPr>
              <a:t> racing condition </a:t>
            </a:r>
            <a:r>
              <a:rPr lang="az-Cyrl-AZ" baseline="0" dirty="0" smtClean="0">
                <a:sym typeface="Wingdings" panose="05000000000000000000" pitchFamily="2" charset="2"/>
              </a:rPr>
              <a:t>между </a:t>
            </a:r>
            <a:r>
              <a:rPr lang="en-US" baseline="0" dirty="0" smtClean="0">
                <a:sym typeface="Wingdings" panose="05000000000000000000" pitchFamily="2" charset="2"/>
              </a:rPr>
              <a:t>query </a:t>
            </a:r>
            <a:r>
              <a:rPr lang="az-Cyrl-AZ" baseline="0" dirty="0" smtClean="0">
                <a:sym typeface="Wingdings" panose="05000000000000000000" pitchFamily="2" charset="2"/>
              </a:rPr>
              <a:t>и событием</a:t>
            </a:r>
            <a:r>
              <a:rPr lang="en-US" baseline="0" dirty="0" smtClean="0">
                <a:sym typeface="Wingdings" panose="05000000000000000000" pitchFamily="2" charset="2"/>
              </a:rPr>
              <a:t> Changes API </a:t>
            </a:r>
            <a:r>
              <a:rPr lang="ru-RU" baseline="0" dirty="0" smtClean="0">
                <a:sym typeface="Wingdings" panose="05000000000000000000" pitchFamily="2" charset="2"/>
              </a:rPr>
              <a:t>которое должно сделать invalidate на результат 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CD5A6-B3C0-4DBA-9305-6D43665D2D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658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 совершенно не сложно, а в особенности в RavenDB.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Map/reduce</a:t>
            </a:r>
            <a:r>
              <a:rPr lang="en-US" baseline="0" dirty="0" smtClean="0"/>
              <a:t> = </a:t>
            </a:r>
            <a:r>
              <a:rPr lang="ru-RU" dirty="0" smtClean="0"/>
              <a:t>group by.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CD5A6-B3C0-4DBA-9305-6D43665D2D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552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- даже в простой БД как Northwind, нужно несколько join-ов</a:t>
            </a:r>
          </a:p>
          <a:p>
            <a:pPr marL="0" indent="0">
              <a:buFontTx/>
              <a:buNone/>
            </a:pPr>
            <a:r>
              <a:rPr lang="en-US" dirty="0" smtClean="0"/>
              <a:t>- </a:t>
            </a:r>
            <a:r>
              <a:rPr lang="ru-RU" dirty="0" smtClean="0"/>
              <a:t>каждый query - заново весь процесс</a:t>
            </a:r>
            <a:r>
              <a:rPr lang="en-US" dirty="0" smtClean="0"/>
              <a:t> (table scan</a:t>
            </a:r>
            <a:r>
              <a:rPr lang="az-Cyrl-AZ" dirty="0" smtClean="0"/>
              <a:t>/запрос индексов</a:t>
            </a:r>
            <a:r>
              <a:rPr lang="en-US" dirty="0" smtClean="0"/>
              <a:t>)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r>
              <a:rPr lang="ru-RU" dirty="0" smtClean="0"/>
              <a:t>а что будет когда есть 50 миллионов заказов?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CD5A6-B3C0-4DBA-9305-6D43665D2D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392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z-Cyrl-AZ" dirty="0" smtClean="0"/>
              <a:t>общее описание процесса индексации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az-Cyrl-AZ" dirty="0" smtClean="0"/>
              <a:t>после индексации</a:t>
            </a:r>
            <a:r>
              <a:rPr lang="en-US" dirty="0" smtClean="0"/>
              <a:t>, </a:t>
            </a:r>
            <a:r>
              <a:rPr lang="az-Cyrl-AZ" dirty="0" smtClean="0"/>
              <a:t>запросы идут на</a:t>
            </a:r>
            <a:r>
              <a:rPr lang="en-US" dirty="0" smtClean="0"/>
              <a:t> pre-computed data - </a:t>
            </a:r>
            <a:r>
              <a:rPr lang="az-Cyrl-AZ" dirty="0" smtClean="0"/>
              <a:t>результат индексации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smtClean="0"/>
              <a:t>update не вызывает полную перестройку индекса, а только релевантную часть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az-Cyrl-AZ" dirty="0" smtClean="0"/>
              <a:t>определение индекса </a:t>
            </a:r>
            <a:r>
              <a:rPr lang="en-US" dirty="0" smtClean="0"/>
              <a:t>map/reduce – Total orders by customer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CD5A6-B3C0-4DBA-9305-6D43665D2D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831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этот запрос гораздо дешевле</a:t>
            </a:r>
            <a:r>
              <a:rPr lang="en-US" dirty="0" smtClean="0"/>
              <a:t> </a:t>
            </a:r>
            <a:r>
              <a:rPr lang="az-Cyrl-AZ" dirty="0" smtClean="0"/>
              <a:t>чем в </a:t>
            </a:r>
            <a:r>
              <a:rPr lang="en-US" dirty="0" smtClean="0"/>
              <a:t>SQL</a:t>
            </a:r>
            <a:r>
              <a:rPr lang="ru-RU" dirty="0" smtClean="0"/>
              <a:t>, вне зависимости от количества данных.</a:t>
            </a:r>
            <a:r>
              <a:rPr lang="en-US" baseline="0" dirty="0" smtClean="0"/>
              <a:t> (query on pre-computed data)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CD5A6-B3C0-4DBA-9305-6D43665D2D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958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High Availability это когда происходит чтото плохое. Например шашлык из серверов.</a:t>
            </a:r>
          </a:p>
          <a:p>
            <a:endParaRPr lang="ru-RU" dirty="0" smtClean="0"/>
          </a:p>
          <a:p>
            <a:r>
              <a:rPr lang="ru-RU" dirty="0" smtClean="0"/>
              <a:t>Replication  в RavenDB легко и быстро конфигурируется, поддерживает автоматический Failover.</a:t>
            </a:r>
          </a:p>
          <a:p>
            <a:endParaRPr lang="ru-RU" dirty="0" smtClean="0"/>
          </a:p>
          <a:p>
            <a:r>
              <a:rPr lang="ru-RU" dirty="0" smtClean="0"/>
              <a:t>нет нужды в конфигурации клиентской стороны RavenDB - автоматичски конфигурируется топология репликации и failover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CD5A6-B3C0-4DBA-9305-6D43665D2D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864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z-Cyrl-AZ" dirty="0" smtClean="0"/>
              <a:t>вот как конфигурируется </a:t>
            </a:r>
            <a:r>
              <a:rPr lang="en-US" dirty="0" smtClean="0"/>
              <a:t>replication/failover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CD5A6-B3C0-4DBA-9305-6D43665D2D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1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RavenDB - NoSQL Document Database</a:t>
            </a:r>
          </a:p>
          <a:p>
            <a:r>
              <a:rPr lang="ru-RU" dirty="0" smtClean="0"/>
              <a:t>- что такое NoSQL</a:t>
            </a:r>
          </a:p>
          <a:p>
            <a:pPr marL="0" indent="0">
              <a:buFontTx/>
              <a:buNone/>
            </a:pPr>
            <a:r>
              <a:rPr lang="en-US" dirty="0" smtClean="0"/>
              <a:t>- </a:t>
            </a:r>
            <a:r>
              <a:rPr lang="ru-RU" dirty="0" smtClean="0"/>
              <a:t>что такое document database -&gt; сохраняет бизнесс оъект в оригинальном виде, включая встроенные объекты</a:t>
            </a:r>
            <a:endParaRPr lang="en-US" dirty="0" smtClean="0"/>
          </a:p>
          <a:p>
            <a:pPr marL="0" indent="0">
              <a:buFontTx/>
              <a:buNone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az-Cyrl-AZ" dirty="0" smtClean="0"/>
              <a:t>БД второго поколения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az-Cyrl-AZ" baseline="0" dirty="0" smtClean="0"/>
              <a:t>драйверы для</a:t>
            </a:r>
            <a:r>
              <a:rPr lang="en-US" baseline="0" dirty="0" smtClean="0"/>
              <a:t> .NET, JVM, node.js</a:t>
            </a:r>
          </a:p>
          <a:p>
            <a:pPr marL="171450" indent="-171450">
              <a:buFontTx/>
              <a:buChar char="-"/>
            </a:pPr>
            <a:r>
              <a:rPr lang="az-Cyrl-AZ" baseline="0" dirty="0" smtClean="0"/>
              <a:t>Поддержка</a:t>
            </a:r>
            <a:r>
              <a:rPr lang="en-US" baseline="0" dirty="0" smtClean="0"/>
              <a:t> REST -&gt; </a:t>
            </a:r>
            <a:r>
              <a:rPr lang="ru-RU" baseline="0" dirty="0" smtClean="0"/>
              <a:t>использование из других языков --&gt; способных на запросы HTTP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CD5A6-B3C0-4DBA-9305-6D43665D2D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182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az-Cyrl-AZ" dirty="0" smtClean="0"/>
              <a:t>Новый движок</a:t>
            </a:r>
            <a:r>
              <a:rPr lang="en-US" dirty="0" smtClean="0"/>
              <a:t>  RavenDB - low level</a:t>
            </a:r>
            <a:r>
              <a:rPr lang="en-US" baseline="0" dirty="0" smtClean="0"/>
              <a:t> k</a:t>
            </a:r>
            <a:r>
              <a:rPr lang="en-US" dirty="0" smtClean="0"/>
              <a:t>ey/value store.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dirty="0" smtClean="0"/>
              <a:t>поддержка ACID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dirty="0" smtClean="0"/>
              <a:t>высокая производительность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dirty="0" smtClean="0"/>
              <a:t>способность производить около</a:t>
            </a:r>
            <a:r>
              <a:rPr lang="en-US" dirty="0" smtClean="0"/>
              <a:t> </a:t>
            </a:r>
            <a:r>
              <a:rPr lang="ru-RU" dirty="0" smtClean="0"/>
              <a:t>миллиона writes/sec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dirty="0" smtClean="0"/>
              <a:t>сособность производить около</a:t>
            </a:r>
            <a:r>
              <a:rPr lang="en-US" dirty="0" smtClean="0"/>
              <a:t> </a:t>
            </a:r>
            <a:r>
              <a:rPr lang="ru-RU" dirty="0" smtClean="0"/>
              <a:t>16 миллионов reads/sec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ru-RU" dirty="0" smtClean="0"/>
              <a:t>Архитектура REST работает через интерфейсы OWIN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HTML5 </a:t>
            </a:r>
            <a:r>
              <a:rPr lang="en-US" baseline="0" dirty="0" err="1" smtClean="0"/>
              <a:t>Manement</a:t>
            </a:r>
            <a:r>
              <a:rPr lang="en-US" baseline="0" dirty="0" smtClean="0"/>
              <a:t> Studio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RavenFS</a:t>
            </a:r>
            <a:r>
              <a:rPr lang="en-US" baseline="0" dirty="0" smtClean="0"/>
              <a:t> - </a:t>
            </a:r>
            <a:r>
              <a:rPr lang="ru-RU" baseline="0" dirty="0" smtClean="0"/>
              <a:t> распределенная файловая система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baseline="0" dirty="0" smtClean="0"/>
              <a:t>способен справлятся с очень большими файлами</a:t>
            </a: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baseline="0" dirty="0" smtClean="0"/>
              <a:t>передает измененая только тех частей</a:t>
            </a:r>
            <a:r>
              <a:rPr lang="en-US" baseline="0" dirty="0" smtClean="0"/>
              <a:t> </a:t>
            </a:r>
            <a:r>
              <a:rPr lang="ru-RU" baseline="0" dirty="0" smtClean="0"/>
              <a:t>файлов</a:t>
            </a:r>
            <a:r>
              <a:rPr lang="en-US" baseline="0" dirty="0" smtClean="0"/>
              <a:t> </a:t>
            </a:r>
            <a:r>
              <a:rPr lang="ru-RU" baseline="0" dirty="0" smtClean="0"/>
              <a:t>которые действительно изменились</a:t>
            </a: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CD5A6-B3C0-4DBA-9305-6D43665D2D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146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5325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79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Первое поколение БД NoSQL</a:t>
            </a:r>
          </a:p>
          <a:p>
            <a:r>
              <a:rPr lang="ru-RU" dirty="0" smtClean="0"/>
              <a:t>- сложная администрация и конфигурация</a:t>
            </a:r>
          </a:p>
          <a:p>
            <a:pPr marL="171450" indent="-171450">
              <a:buFontTx/>
              <a:buChar char="-"/>
            </a:pPr>
            <a:r>
              <a:rPr lang="ru-RU" dirty="0" smtClean="0"/>
              <a:t>много работы вручную</a:t>
            </a: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ru-RU" dirty="0" smtClean="0"/>
              <a:t>пример - CouchDB --&gt;</a:t>
            </a:r>
            <a:r>
              <a:rPr lang="en-US" dirty="0" smtClean="0"/>
              <a:t> query</a:t>
            </a:r>
            <a:r>
              <a:rPr lang="ru-RU" dirty="0" smtClean="0"/>
              <a:t> соотвествие индексу --&gt; table scan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ru-RU" dirty="0" smtClean="0"/>
              <a:t>пример - Redis --&gt; нет поддержки failover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CD5A6-B3C0-4DBA-9305-6D43665D2D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22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Мы все еще любим</a:t>
            </a:r>
            <a:r>
              <a:rPr lang="en-US" dirty="0" smtClean="0"/>
              <a:t> SQL</a:t>
            </a:r>
            <a:r>
              <a:rPr lang="ru-RU" dirty="0" smtClean="0"/>
              <a:t>, но не во всем</a:t>
            </a:r>
            <a:r>
              <a:rPr lang="en-US" dirty="0" smtClean="0"/>
              <a:t> </a:t>
            </a:r>
            <a:r>
              <a:rPr lang="ru-RU" dirty="0" smtClean="0"/>
              <a:t>он</a:t>
            </a:r>
            <a:r>
              <a:rPr lang="en-US" dirty="0" smtClean="0"/>
              <a:t> </a:t>
            </a:r>
            <a:r>
              <a:rPr lang="az-Cyrl-AZ" dirty="0" smtClean="0"/>
              <a:t>одинаково</a:t>
            </a:r>
            <a:r>
              <a:rPr lang="en-US" dirty="0" smtClean="0"/>
              <a:t> </a:t>
            </a:r>
            <a:r>
              <a:rPr lang="ru-RU" dirty="0" smtClean="0"/>
              <a:t>полезен</a:t>
            </a:r>
          </a:p>
          <a:p>
            <a:r>
              <a:rPr lang="ru-RU" dirty="0" smtClean="0"/>
              <a:t>Хорошо справляется с reporting, табличными данными</a:t>
            </a:r>
          </a:p>
          <a:p>
            <a:endParaRPr lang="ru-RU" dirty="0" smtClean="0"/>
          </a:p>
          <a:p>
            <a:r>
              <a:rPr lang="ru-RU" dirty="0" smtClean="0"/>
              <a:t>- был спроектирован в 70-е, для решения задач акуальных в то время</a:t>
            </a:r>
          </a:p>
          <a:p>
            <a:r>
              <a:rPr lang="ru-RU" dirty="0" smtClean="0"/>
              <a:t>- не предназначен для горизонтального</a:t>
            </a:r>
            <a:r>
              <a:rPr lang="en-US" dirty="0" smtClean="0"/>
              <a:t> </a:t>
            </a:r>
            <a:r>
              <a:rPr lang="ru-RU" dirty="0" smtClean="0"/>
              <a:t>маштабирования</a:t>
            </a:r>
          </a:p>
          <a:p>
            <a:pPr marL="0" indent="0">
              <a:buFontTx/>
              <a:buNone/>
            </a:pPr>
            <a:r>
              <a:rPr lang="en-US" dirty="0" smtClean="0"/>
              <a:t>- </a:t>
            </a:r>
            <a:r>
              <a:rPr lang="ru-RU" dirty="0" smtClean="0"/>
              <a:t>дорогие машины, дешевые пользователи</a:t>
            </a:r>
            <a:endParaRPr lang="en-US" dirty="0" smtClean="0"/>
          </a:p>
          <a:p>
            <a:pPr marL="0" indent="0">
              <a:buFontTx/>
              <a:buNone/>
            </a:pPr>
            <a:r>
              <a:rPr lang="ru-RU" dirty="0" smtClean="0"/>
              <a:t>- жесткая схема данных, медленные изменения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CD5A6-B3C0-4DBA-9305-6D43665D2D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53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общем, RavenDB просто работает</a:t>
            </a:r>
          </a:p>
          <a:p>
            <a:endParaRPr lang="ru-RU" dirty="0" smtClean="0"/>
          </a:p>
          <a:p>
            <a:pPr marL="171450" indent="-171450">
              <a:buFontTx/>
              <a:buChar char="-"/>
            </a:pPr>
            <a:r>
              <a:rPr lang="ru-RU" dirty="0" smtClean="0"/>
              <a:t>нет нужды в администрировании, самонастраивающаяся функциональность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Dynamic</a:t>
            </a:r>
            <a:r>
              <a:rPr lang="en-US" baseline="0" dirty="0" smtClean="0"/>
              <a:t> queries (dynamic indexes)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Dynamic schema</a:t>
            </a:r>
          </a:p>
          <a:p>
            <a:pPr marL="171450" indent="-171450">
              <a:buFontTx/>
              <a:buChar char="-"/>
            </a:pPr>
            <a:r>
              <a:rPr lang="ru-RU" dirty="0" smtClean="0"/>
              <a:t>Реализация</a:t>
            </a:r>
            <a:r>
              <a:rPr lang="en-US" dirty="0" smtClean="0"/>
              <a:t> map/reduce</a:t>
            </a:r>
            <a:endParaRPr lang="ru-RU" dirty="0" smtClean="0"/>
          </a:p>
          <a:p>
            <a:pPr marL="171450" indent="-171450">
              <a:buFontTx/>
              <a:buChar char="-"/>
            </a:pPr>
            <a:r>
              <a:rPr lang="ru-RU" dirty="0" smtClean="0"/>
              <a:t>легко и интуитивно работать, не происходит impedance mismatch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ru-RU" dirty="0" smtClean="0"/>
              <a:t>предотвращает стрельбу по ногам</a:t>
            </a:r>
            <a:endParaRPr lang="en-US" dirty="0" smtClean="0"/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ru-RU" dirty="0" smtClean="0"/>
              <a:t>* рассказать что такое impedance mismatch (забивать гвозди микроскопом)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CD5A6-B3C0-4DBA-9305-6D43665D2D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41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CD5A6-B3C0-4DBA-9305-6D43665D2D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08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 умолчанию предотвращает стрельбу по собственным ногам</a:t>
            </a:r>
          </a:p>
          <a:p>
            <a:r>
              <a:rPr lang="ru-RU" dirty="0" smtClean="0"/>
              <a:t>- невозможны огромные результаты queries (есть специализированный streaming API)</a:t>
            </a:r>
          </a:p>
          <a:p>
            <a:pPr marL="171450" indent="-171450">
              <a:buFontTx/>
              <a:buChar char="-"/>
            </a:pPr>
            <a:r>
              <a:rPr lang="ru-RU" dirty="0" smtClean="0"/>
              <a:t>ограничение количества </a:t>
            </a:r>
            <a:r>
              <a:rPr lang="az-Cyrl-AZ" dirty="0" smtClean="0"/>
              <a:t>обращений к серверу</a:t>
            </a:r>
            <a:r>
              <a:rPr lang="en-US" dirty="0" smtClean="0"/>
              <a:t> </a:t>
            </a:r>
            <a:r>
              <a:rPr lang="ru-RU" dirty="0" smtClean="0"/>
              <a:t>в каждой сессии</a:t>
            </a:r>
            <a:r>
              <a:rPr lang="en-US" dirty="0" smtClean="0"/>
              <a:t> </a:t>
            </a:r>
            <a:r>
              <a:rPr lang="az-Cyrl-AZ" dirty="0" smtClean="0"/>
              <a:t>(предотвратить </a:t>
            </a:r>
            <a:r>
              <a:rPr lang="en-US" dirty="0" smtClean="0"/>
              <a:t>n+1 queries)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No locks </a:t>
            </a:r>
            <a:r>
              <a:rPr lang="en-US" dirty="0" smtClean="0">
                <a:sym typeface="Wingdings" panose="05000000000000000000" pitchFamily="2" charset="2"/>
              </a:rPr>
              <a:t> no deadlocks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az-Cyrl-AZ" dirty="0" smtClean="0"/>
              <a:t>нет </a:t>
            </a:r>
            <a:r>
              <a:rPr lang="en-US" dirty="0" err="1" smtClean="0"/>
              <a:t>Tablescan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az-Cyrl-AZ" dirty="0" smtClean="0"/>
              <a:t>автоматические индексы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CD5A6-B3C0-4DBA-9305-6D43665D2D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58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of unbounded result set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CD5A6-B3C0-4DBA-9305-6D43665D2D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782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of SELECT N + 1</a:t>
            </a:r>
            <a:r>
              <a:rPr lang="en-US" baseline="0" dirty="0" smtClean="0"/>
              <a:t> query (</a:t>
            </a:r>
            <a:r>
              <a:rPr lang="en-US" baseline="0" dirty="0" smtClean="0">
                <a:sym typeface="Wingdings" panose="05000000000000000000" pitchFamily="2" charset="2"/>
              </a:rPr>
              <a:t>using </a:t>
            </a:r>
            <a:r>
              <a:rPr lang="en-US" baseline="0" dirty="0" err="1" smtClean="0">
                <a:sym typeface="Wingdings" panose="05000000000000000000" pitchFamily="2" charset="2"/>
              </a:rPr>
              <a:t>PetaPoco</a:t>
            </a:r>
            <a:r>
              <a:rPr lang="en-US" baseline="0" dirty="0" smtClean="0">
                <a:sym typeface="Wingdings" panose="05000000000000000000" pitchFamily="2" charset="2"/>
              </a:rPr>
              <a:t> micro-</a:t>
            </a:r>
            <a:r>
              <a:rPr lang="en-US" baseline="0" dirty="0" err="1" smtClean="0">
                <a:sym typeface="Wingdings" panose="05000000000000000000" pitchFamily="2" charset="2"/>
              </a:rPr>
              <a:t>orm</a:t>
            </a:r>
            <a:r>
              <a:rPr lang="en-US" baseline="0" dirty="0" smtClean="0">
                <a:sym typeface="Wingdings" panose="05000000000000000000" pitchFamily="2" charset="2"/>
              </a:rPr>
              <a:t> framework)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CD5A6-B3C0-4DBA-9305-6D43665D2D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44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50AA-C4DA-45F6-819C-324E7E1F0295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D1D72C8-22EE-49A0-A12A-CE36A3E4F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3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50AA-C4DA-45F6-819C-324E7E1F0295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72C8-22EE-49A0-A12A-CE36A3E4F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43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50AA-C4DA-45F6-819C-324E7E1F0295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72C8-22EE-49A0-A12A-CE36A3E4F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21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50AA-C4DA-45F6-819C-324E7E1F0295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72C8-22EE-49A0-A12A-CE36A3E4F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64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11C50AA-C4DA-45F6-819C-324E7E1F0295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D1D72C8-22EE-49A0-A12A-CE36A3E4F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0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50AA-C4DA-45F6-819C-324E7E1F0295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72C8-22EE-49A0-A12A-CE36A3E4F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49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50AA-C4DA-45F6-819C-324E7E1F0295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72C8-22EE-49A0-A12A-CE36A3E4F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49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50AA-C4DA-45F6-819C-324E7E1F0295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72C8-22EE-49A0-A12A-CE36A3E4F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59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50AA-C4DA-45F6-819C-324E7E1F0295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72C8-22EE-49A0-A12A-CE36A3E4F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95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50AA-C4DA-45F6-819C-324E7E1F0295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72C8-22EE-49A0-A12A-CE36A3E4F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63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50AA-C4DA-45F6-819C-324E7E1F0295}" type="datetimeFigureOut">
              <a:rPr lang="en-US" smtClean="0"/>
              <a:t>3/28/2014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72C8-22EE-49A0-A12A-CE36A3E4F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5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11C50AA-C4DA-45F6-819C-324E7E1F0295}" type="datetimeFigureOut">
              <a:rPr lang="en-US" smtClean="0"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fld id="{5D1D72C8-22EE-49A0-A12A-CE36A3E4F64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Content Placeholder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11" y="6293286"/>
            <a:ext cx="918995" cy="34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137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yende/ravendb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groups.google.com/forum/#!forum/ravendb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jpe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1999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-46304"/>
            <a:ext cx="12177686" cy="251588"/>
          </a:xfrm>
          <a:prstGeom prst="rect">
            <a:avLst/>
          </a:prstGeom>
          <a:solidFill>
            <a:srgbClr val="009BE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6696075"/>
            <a:ext cx="12087922" cy="249733"/>
          </a:xfrm>
          <a:prstGeom prst="rect">
            <a:avLst/>
          </a:prstGeom>
          <a:solidFill>
            <a:srgbClr val="009BE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4875" y="26989"/>
            <a:ext cx="179388" cy="6858000"/>
          </a:xfrm>
          <a:prstGeom prst="rect">
            <a:avLst/>
          </a:prstGeom>
          <a:solidFill>
            <a:srgbClr val="009BE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12010310" y="1"/>
            <a:ext cx="179388" cy="6884988"/>
          </a:xfrm>
          <a:prstGeom prst="rect">
            <a:avLst/>
          </a:prstGeom>
          <a:solidFill>
            <a:srgbClr val="009BE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59" y="593179"/>
            <a:ext cx="14287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2486321" y="2622451"/>
            <a:ext cx="8196147" cy="30358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 smtClean="0"/>
              <a:t>RavenDB 3.0</a:t>
            </a:r>
            <a:endParaRPr lang="en-US" sz="8000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1816980" y="4801436"/>
            <a:ext cx="7891272" cy="1069848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az-Cyrl-AZ" dirty="0" smtClean="0">
                <a:cs typeface="+mj-cs"/>
              </a:rPr>
              <a:t>Михаил Ярийчук</a:t>
            </a:r>
            <a:endParaRPr lang="en-US" dirty="0" smtClean="0">
              <a:latin typeface="Rockwell" panose="02060603020205020403" pitchFamily="18" charset="0"/>
              <a:cs typeface="+mj-cs"/>
            </a:endParaRPr>
          </a:p>
          <a:p>
            <a:pPr marL="0" indent="0">
              <a:buNone/>
            </a:pPr>
            <a:r>
              <a:rPr lang="en-US" dirty="0" smtClean="0"/>
              <a:t>Hibernating Rhinos</a:t>
            </a:r>
          </a:p>
        </p:txBody>
      </p:sp>
      <p:pic>
        <p:nvPicPr>
          <p:cNvPr id="12" name="Content Placeholder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309" y="1863977"/>
            <a:ext cx="4835816" cy="25964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505" y="4425916"/>
            <a:ext cx="850107" cy="9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1174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062" y="954716"/>
            <a:ext cx="11103160" cy="3353515"/>
          </a:xfrm>
          <a:prstGeom prst="rect">
            <a:avLst/>
          </a:prstGeom>
        </p:spPr>
      </p:pic>
      <p:pic>
        <p:nvPicPr>
          <p:cNvPr id="8198" name="Picture 6" descr="http://b.vimeocdn.com/ps/341/341641_3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657" y="315951"/>
            <a:ext cx="1910576" cy="191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58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382751"/>
          </a:xfrm>
        </p:spPr>
        <p:txBody>
          <a:bodyPr/>
          <a:lstStyle/>
          <a:p>
            <a:pPr algn="ctr"/>
            <a:r>
              <a:rPr lang="az-Cyrl-AZ" dirty="0" smtClean="0"/>
              <a:t>Гарантии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1395" y="615740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http://demotivatorium.ru/demotivators/d/21954/</a:t>
            </a:r>
            <a:endParaRPr lang="he-IL" dirty="0"/>
          </a:p>
        </p:txBody>
      </p:sp>
      <p:pic>
        <p:nvPicPr>
          <p:cNvPr id="1026" name="Picture 2" descr="2205131456237193.jpg (600×578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395" y="1382751"/>
            <a:ext cx="5373211" cy="476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67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84632"/>
            <a:ext cx="10058400" cy="1609344"/>
          </a:xfrm>
        </p:spPr>
        <p:txBody>
          <a:bodyPr/>
          <a:lstStyle/>
          <a:p>
            <a:pPr algn="ctr"/>
            <a:r>
              <a:rPr lang="en-US" dirty="0" smtClean="0"/>
              <a:t>Changes… API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98" y="2093976"/>
            <a:ext cx="11046803" cy="289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7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484632"/>
            <a:ext cx="11042651" cy="1609344"/>
          </a:xfrm>
        </p:spPr>
        <p:txBody>
          <a:bodyPr/>
          <a:lstStyle/>
          <a:p>
            <a:pPr algn="ctr"/>
            <a:r>
              <a:rPr lang="ru-RU" dirty="0"/>
              <a:t>Кэш - </a:t>
            </a:r>
            <a:r>
              <a:rPr lang="ru-RU" dirty="0" smtClean="0"/>
              <a:t>дело тонкое</a:t>
            </a:r>
            <a:r>
              <a:rPr lang="en-US" dirty="0"/>
              <a:t>!</a:t>
            </a:r>
          </a:p>
        </p:txBody>
      </p:sp>
      <p:pic>
        <p:nvPicPr>
          <p:cNvPr id="6146" name="Picture 2" descr="http://thejewelerblog.files.wordpress.com/2013/05/treasure1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569" y="2093976"/>
            <a:ext cx="3809757" cy="380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loadstorm.com/wp-content/uploads/files/web-application-caching-4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20" y="2410349"/>
            <a:ext cx="5013325" cy="373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68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299" y="18733"/>
            <a:ext cx="10058400" cy="1609344"/>
          </a:xfrm>
        </p:spPr>
        <p:txBody>
          <a:bodyPr/>
          <a:lstStyle/>
          <a:p>
            <a:r>
              <a:rPr lang="en-US" dirty="0" smtClean="0"/>
              <a:t>Map/Reduce </a:t>
            </a:r>
            <a:r>
              <a:rPr lang="az-Cyrl-AZ" dirty="0" smtClean="0"/>
              <a:t>это </a:t>
            </a:r>
            <a:r>
              <a:rPr lang="az-Cyrl-AZ" dirty="0"/>
              <a:t>сложно?</a:t>
            </a:r>
            <a:endParaRPr lang="en-US" dirty="0"/>
          </a:p>
        </p:txBody>
      </p:sp>
      <p:pic>
        <p:nvPicPr>
          <p:cNvPr id="2052" name="Picture 4" descr="MapReduce.jpg (960×72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72" y="1628077"/>
            <a:ext cx="5329109" cy="399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irplaneJokes-0048.jpg (600×500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407" y="1343102"/>
            <a:ext cx="5180231" cy="431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93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550" y="484632"/>
            <a:ext cx="11010900" cy="1609344"/>
          </a:xfrm>
        </p:spPr>
        <p:txBody>
          <a:bodyPr/>
          <a:lstStyle/>
          <a:p>
            <a:pPr algn="ctr"/>
            <a:r>
              <a:rPr lang="en-US" dirty="0" smtClean="0"/>
              <a:t>Map/reduce – SQL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53" y="1847791"/>
            <a:ext cx="10930597" cy="347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97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84632"/>
            <a:ext cx="10058400" cy="1609344"/>
          </a:xfrm>
        </p:spPr>
        <p:txBody>
          <a:bodyPr/>
          <a:lstStyle/>
          <a:p>
            <a:pPr algn="ctr"/>
            <a:r>
              <a:rPr lang="en-US" dirty="0" smtClean="0"/>
              <a:t>Map/Reduce - </a:t>
            </a:r>
            <a:r>
              <a:rPr lang="az-Cyrl-AZ" dirty="0"/>
              <a:t>индекс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024" y="1666585"/>
            <a:ext cx="8770724" cy="496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77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84632"/>
            <a:ext cx="10058400" cy="1609344"/>
          </a:xfrm>
        </p:spPr>
        <p:txBody>
          <a:bodyPr/>
          <a:lstStyle/>
          <a:p>
            <a:pPr algn="ctr"/>
            <a:r>
              <a:rPr lang="en-US" dirty="0" smtClean="0"/>
              <a:t>Map/reduce - RavenDB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45" y="2286151"/>
            <a:ext cx="11087457" cy="181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00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67068"/>
            <a:ext cx="10058400" cy="1609344"/>
          </a:xfrm>
        </p:spPr>
        <p:txBody>
          <a:bodyPr/>
          <a:lstStyle/>
          <a:p>
            <a:pPr algn="ctr"/>
            <a:r>
              <a:rPr lang="en-US" dirty="0" smtClean="0"/>
              <a:t>High Availability/DR</a:t>
            </a:r>
            <a:endParaRPr lang="en-US" dirty="0"/>
          </a:p>
        </p:txBody>
      </p:sp>
      <p:pic>
        <p:nvPicPr>
          <p:cNvPr id="10242" name="Picture 2" descr="http://cloud2.baohe.org/allimg/spanishelecdollcom-1310695067/microsoft-wants-to-heat-your-building-with-its-cloud-servers_2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288" y="1810897"/>
            <a:ext cx="4455195" cy="334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://maxdemarzidotcom.files.wordpress.com/2013/03/server-on-fir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180" y="1776413"/>
            <a:ext cx="4262474" cy="337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81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215" y="238447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High Availability/DR</a:t>
            </a:r>
            <a:endParaRPr lang="he-I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825" y="1527145"/>
            <a:ext cx="8585251" cy="47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08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755" y="170941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Cambria" panose="02040503050406030204" pitchFamily="18" charset="0"/>
              </a:rPr>
              <a:t>A </a:t>
            </a:r>
            <a:r>
              <a:rPr lang="az-Cyrl-AZ" sz="4000" dirty="0">
                <a:latin typeface="Cambria" panose="02040503050406030204" pitchFamily="18" charset="0"/>
              </a:rPr>
              <a:t>Что </a:t>
            </a:r>
            <a:r>
              <a:rPr lang="az-Cyrl-AZ" sz="4000" dirty="0" smtClean="0">
                <a:latin typeface="Cambria" panose="02040503050406030204" pitchFamily="18" charset="0"/>
              </a:rPr>
              <a:t>ЭТО</a:t>
            </a:r>
            <a:r>
              <a:rPr lang="en-US" sz="4000" dirty="0">
                <a:latin typeface="Cambria" panose="02040503050406030204" pitchFamily="18" charset="0"/>
              </a:rPr>
              <a:t> </a:t>
            </a:r>
            <a:r>
              <a:rPr lang="az-Cyrl-AZ" sz="4000" dirty="0" smtClean="0">
                <a:latin typeface="Cambria" panose="02040503050406030204" pitchFamily="18" charset="0"/>
              </a:rPr>
              <a:t>ТАКОЕ</a:t>
            </a:r>
            <a:r>
              <a:rPr lang="en-US" sz="4000" dirty="0" smtClean="0">
                <a:latin typeface="Cambria" panose="02040503050406030204" pitchFamily="18" charset="0"/>
              </a:rPr>
              <a:t>, RavenDB?</a:t>
            </a:r>
            <a:br>
              <a:rPr lang="en-US" sz="4000" dirty="0" smtClean="0">
                <a:latin typeface="Cambria" panose="02040503050406030204" pitchFamily="18" charset="0"/>
              </a:rPr>
            </a:br>
            <a:r>
              <a:rPr lang="en-US" sz="4000" dirty="0" smtClean="0"/>
              <a:t>NoSQL </a:t>
            </a:r>
            <a:r>
              <a:rPr lang="en-US" sz="4000" dirty="0"/>
              <a:t>Document Database</a:t>
            </a:r>
            <a:endParaRPr lang="en-US" sz="4000" dirty="0">
              <a:latin typeface="Cambria" panose="020405030504060302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985" y="1780285"/>
            <a:ext cx="7545562" cy="405130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86" y="1609470"/>
            <a:ext cx="3960891" cy="475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29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386" y="484632"/>
            <a:ext cx="10783228" cy="1609344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Voron </a:t>
            </a:r>
            <a:r>
              <a:rPr lang="az-Cyrl-AZ" sz="4800" dirty="0"/>
              <a:t>и остальные новшества</a:t>
            </a:r>
            <a:endParaRPr lang="en-US" sz="4800" dirty="0"/>
          </a:p>
        </p:txBody>
      </p:sp>
      <p:pic>
        <p:nvPicPr>
          <p:cNvPr id="11266" name="Picture 2" descr="http://fc03.deviantart.net/fs70/i/2011/296/5/d/huginn_and_muninn_by_victoryordeath-d4dq7zy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814" y="2093976"/>
            <a:ext cx="8814372" cy="378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04385" y="6145276"/>
            <a:ext cx="7771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http://fc03.deviantart.net/fs70/i/2011/296/5/d/huginn_and_muninn_by_victoryordeath-d4dq7zy.png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10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1999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-46304"/>
            <a:ext cx="12177686" cy="251588"/>
          </a:xfrm>
          <a:prstGeom prst="rect">
            <a:avLst/>
          </a:prstGeom>
          <a:solidFill>
            <a:srgbClr val="009BE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6696075"/>
            <a:ext cx="12087922" cy="249733"/>
          </a:xfrm>
          <a:prstGeom prst="rect">
            <a:avLst/>
          </a:prstGeom>
          <a:solidFill>
            <a:srgbClr val="009BE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4875" y="26989"/>
            <a:ext cx="179388" cy="6858000"/>
          </a:xfrm>
          <a:prstGeom prst="rect">
            <a:avLst/>
          </a:prstGeom>
          <a:solidFill>
            <a:srgbClr val="009BE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12010310" y="1"/>
            <a:ext cx="179388" cy="6884988"/>
          </a:xfrm>
          <a:prstGeom prst="rect">
            <a:avLst/>
          </a:prstGeom>
          <a:solidFill>
            <a:srgbClr val="009BE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59" y="593179"/>
            <a:ext cx="14287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395286" y="4981937"/>
            <a:ext cx="4496049" cy="134803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az-Cyrl-AZ" sz="2400" dirty="0" smtClean="0">
                <a:cs typeface="+mj-cs"/>
              </a:rPr>
              <a:t>Михаил Ярийчук</a:t>
            </a:r>
            <a:endParaRPr lang="en-US" sz="2400" dirty="0" smtClean="0">
              <a:latin typeface="Rockwell" panose="02060603020205020403" pitchFamily="18" charset="0"/>
              <a:cs typeface="+mj-cs"/>
            </a:endParaRPr>
          </a:p>
          <a:p>
            <a:pPr marL="0" indent="0">
              <a:buNone/>
            </a:pPr>
            <a:r>
              <a:rPr lang="en-US" i="1" dirty="0" smtClean="0"/>
              <a:t>Hibernating Rhinos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michael.yarichuk@hibernatingrhinos.com</a:t>
            </a:r>
            <a:endParaRPr lang="en-US" dirty="0" smtClean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505" y="4425916"/>
            <a:ext cx="850107" cy="947737"/>
          </a:xfrm>
          <a:prstGeom prst="rect">
            <a:avLst/>
          </a:prstGeom>
        </p:spPr>
      </p:pic>
      <p:pic>
        <p:nvPicPr>
          <p:cNvPr id="2050" name="Picture 2" descr="question.jpg (1800×1275)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196" y="832564"/>
            <a:ext cx="4771416" cy="337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Placeholder 5"/>
          <p:cNvSpPr txBox="1">
            <a:spLocks/>
          </p:cNvSpPr>
          <p:nvPr/>
        </p:nvSpPr>
        <p:spPr>
          <a:xfrm>
            <a:off x="2955449" y="726768"/>
            <a:ext cx="9052560" cy="106680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az-Cyrl-AZ" sz="5400" dirty="0" smtClean="0"/>
              <a:t>Вопросы</a:t>
            </a:r>
            <a:r>
              <a:rPr lang="az-Cyrl-AZ" sz="4000" dirty="0" smtClean="0"/>
              <a:t>?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7391400" y="5492773"/>
            <a:ext cx="45752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http://www.eyeflow.com/12-questions-to-ask-a-prospective-seo-consultant/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659" y="2689042"/>
            <a:ext cx="4664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hlinkClick r:id="rId7"/>
              </a:rPr>
              <a:t>RavenDB</a:t>
            </a:r>
            <a:r>
              <a:rPr lang="en-US" dirty="0" smtClean="0">
                <a:hlinkClick r:id="rId7"/>
              </a:rPr>
              <a:t> Google Group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>
                <a:hlinkClick r:id="rId8"/>
              </a:rPr>
              <a:t>RavenDB</a:t>
            </a:r>
            <a:r>
              <a:rPr lang="en-US" dirty="0" smtClean="0">
                <a:hlinkClick r:id="rId8"/>
              </a:rPr>
              <a:t> </a:t>
            </a:r>
            <a:r>
              <a:rPr lang="en-US" dirty="0" err="1" smtClean="0">
                <a:hlinkClick r:id="rId8"/>
              </a:rPr>
              <a:t>Github</a:t>
            </a:r>
            <a:r>
              <a:rPr lang="en-US" dirty="0" smtClean="0">
                <a:hlinkClick r:id="rId8"/>
              </a:rPr>
              <a:t>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7191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786" y="414294"/>
            <a:ext cx="11329639" cy="1609344"/>
          </a:xfrm>
        </p:spPr>
        <p:txBody>
          <a:bodyPr>
            <a:normAutofit/>
          </a:bodyPr>
          <a:lstStyle/>
          <a:p>
            <a:r>
              <a:rPr lang="az-Cyrl-AZ" sz="4000" dirty="0"/>
              <a:t>Первое поколение баз </a:t>
            </a:r>
            <a:r>
              <a:rPr lang="az-Cyrl-AZ" sz="4000" dirty="0" smtClean="0"/>
              <a:t>данных</a:t>
            </a:r>
            <a:r>
              <a:rPr lang="en-US" sz="4000" dirty="0" smtClean="0"/>
              <a:t> NoSQL</a:t>
            </a:r>
            <a:endParaRPr lang="en-US" sz="4000" dirty="0"/>
          </a:p>
        </p:txBody>
      </p:sp>
      <p:pic>
        <p:nvPicPr>
          <p:cNvPr id="1026" name="Picture 2" descr="http://i.imgur.com/ENtJs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165" y="1456656"/>
            <a:ext cx="8728880" cy="437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75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pPr algn="ctr"/>
            <a:r>
              <a:rPr lang="az-Cyrl-AZ" dirty="0"/>
              <a:t>А что насчет </a:t>
            </a:r>
            <a:r>
              <a:rPr lang="en-US" dirty="0" smtClean="0"/>
              <a:t>SQL?</a:t>
            </a:r>
            <a:endParaRPr lang="en-US" dirty="0"/>
          </a:p>
        </p:txBody>
      </p:sp>
      <p:pic>
        <p:nvPicPr>
          <p:cNvPr id="2050" name="Picture 2" descr="http://www.techcn.com.cn/uploads/200905/1243393743qPrGcoZv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025" y="1207629"/>
            <a:ext cx="6173950" cy="463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35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59" y="379857"/>
            <a:ext cx="11987561" cy="1609344"/>
          </a:xfrm>
        </p:spPr>
        <p:txBody>
          <a:bodyPr/>
          <a:lstStyle/>
          <a:p>
            <a:pPr algn="ctr"/>
            <a:r>
              <a:rPr lang="az-Cyrl-AZ" dirty="0"/>
              <a:t>Сильные стороны </a:t>
            </a:r>
            <a:r>
              <a:rPr lang="en-US" dirty="0"/>
              <a:t>RavenDB…</a:t>
            </a:r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628" y="1606854"/>
            <a:ext cx="7544164" cy="4048493"/>
          </a:xfrm>
        </p:spPr>
      </p:pic>
      <p:sp>
        <p:nvSpPr>
          <p:cNvPr id="5" name="Rectangle 4"/>
          <p:cNvSpPr/>
          <p:nvPr/>
        </p:nvSpPr>
        <p:spPr>
          <a:xfrm>
            <a:off x="404447" y="6073524"/>
            <a:ext cx="6819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http://forum.xcitefun.net/chinese-strong-child-t9242.html</a:t>
            </a:r>
            <a:endParaRPr lang="he-IL" dirty="0"/>
          </a:p>
        </p:txBody>
      </p:sp>
      <p:pic>
        <p:nvPicPr>
          <p:cNvPr id="1028" name="Picture 4" descr="3568,xcitefun-f4peuq.jpg (495×330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2" y="2217736"/>
            <a:ext cx="471487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05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426690" y="150542"/>
            <a:ext cx="3446300" cy="1737360"/>
          </a:xfrm>
        </p:spPr>
        <p:txBody>
          <a:bodyPr anchor="ctr"/>
          <a:lstStyle/>
          <a:p>
            <a:pPr algn="ctr"/>
            <a:r>
              <a:rPr lang="ru-RU" dirty="0"/>
              <a:t>Интуитивный </a:t>
            </a:r>
            <a:r>
              <a:rPr lang="en-US" dirty="0"/>
              <a:t>API?</a:t>
            </a:r>
            <a:endParaRPr lang="he-IL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8549640" y="2423159"/>
            <a:ext cx="3200400" cy="347583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dirty="0"/>
              <a:t>Загрузить в БД новый объект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/>
              <a:t>Получить </a:t>
            </a:r>
            <a:r>
              <a:rPr lang="ru-RU" sz="2400" dirty="0"/>
              <a:t>объект из БД используя </a:t>
            </a:r>
            <a:r>
              <a:rPr lang="ru-RU" sz="2400" dirty="0" smtClean="0"/>
              <a:t>запрос</a:t>
            </a: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endParaRPr lang="he-IL" sz="2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6669" y="6262047"/>
            <a:ext cx="370081" cy="4125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58" y="422031"/>
            <a:ext cx="7713934" cy="625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27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51282"/>
            <a:ext cx="10058400" cy="1609344"/>
          </a:xfrm>
        </p:spPr>
        <p:txBody>
          <a:bodyPr/>
          <a:lstStyle/>
          <a:p>
            <a:pPr algn="ctr" fontAlgn="base"/>
            <a:r>
              <a:rPr lang="az-Cyrl-AZ" dirty="0"/>
              <a:t>Осторожно,нога!</a:t>
            </a:r>
          </a:p>
        </p:txBody>
      </p:sp>
      <p:pic>
        <p:nvPicPr>
          <p:cNvPr id="4098" name="Picture 2" descr="http://freedomfeens.com/blog/wp-content/uploads/2013/02/Obamas-shotgun-foot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372" y="1641080"/>
            <a:ext cx="4623257" cy="427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20969" y="6211670"/>
            <a:ext cx="72115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http://freedomfeens.com/blog/2013/02/02/prohibited-thou-shalt-not-photoshop/obamas-shotgun-foot/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29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84632"/>
            <a:ext cx="10058400" cy="1609344"/>
          </a:xfrm>
        </p:spPr>
        <p:txBody>
          <a:bodyPr/>
          <a:lstStyle/>
          <a:p>
            <a:pPr algn="ctr"/>
            <a:r>
              <a:rPr lang="ru-RU" dirty="0"/>
              <a:t>Стрельба по ногам - 1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38" y="2884941"/>
            <a:ext cx="10616124" cy="206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78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261" y="412594"/>
            <a:ext cx="10605479" cy="1569869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dirty="0"/>
              <a:t>Стрельба по ногам - </a:t>
            </a:r>
            <a:r>
              <a:rPr lang="en-US" dirty="0" smtClean="0"/>
              <a:t>2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261" y="2550207"/>
            <a:ext cx="10830129" cy="246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490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CodeFest_Template</Template>
  <TotalTime>8666</TotalTime>
  <Words>718</Words>
  <Application>Microsoft Office PowerPoint</Application>
  <PresentationFormat>Widescreen</PresentationFormat>
  <Paragraphs>134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Cambria</vt:lpstr>
      <vt:lpstr>David</vt:lpstr>
      <vt:lpstr>Rockwell</vt:lpstr>
      <vt:lpstr>Rockwell Condensed</vt:lpstr>
      <vt:lpstr>Wingdings</vt:lpstr>
      <vt:lpstr>Wood Type</vt:lpstr>
      <vt:lpstr>PowerPoint Presentation</vt:lpstr>
      <vt:lpstr>A Что ЭТО ТАКОЕ, RavenDB? NoSQL Document Database</vt:lpstr>
      <vt:lpstr>Первое поколение баз данных NoSQL</vt:lpstr>
      <vt:lpstr>А что насчет SQL?</vt:lpstr>
      <vt:lpstr>Сильные стороны RavenDB…</vt:lpstr>
      <vt:lpstr>Интуитивный API?</vt:lpstr>
      <vt:lpstr>Осторожно,нога!</vt:lpstr>
      <vt:lpstr>Стрельба по ногам - 1</vt:lpstr>
      <vt:lpstr>Стрельба по ногам - 2</vt:lpstr>
      <vt:lpstr>PowerPoint Presentation</vt:lpstr>
      <vt:lpstr>Гарантии…</vt:lpstr>
      <vt:lpstr>Changes… API</vt:lpstr>
      <vt:lpstr>Кэш - дело тонкое!</vt:lpstr>
      <vt:lpstr>Map/Reduce это сложно?</vt:lpstr>
      <vt:lpstr>Map/reduce – SQL</vt:lpstr>
      <vt:lpstr>Map/Reduce - индекс</vt:lpstr>
      <vt:lpstr>Map/reduce - RavenDB</vt:lpstr>
      <vt:lpstr>High Availability/DR</vt:lpstr>
      <vt:lpstr>High Availability/DR</vt:lpstr>
      <vt:lpstr>Voron и остальные новшества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RavenDB 3.0</dc:title>
  <dc:creator>Ayende Rahien</dc:creator>
  <cp:lastModifiedBy>Hibernating</cp:lastModifiedBy>
  <cp:revision>209</cp:revision>
  <dcterms:created xsi:type="dcterms:W3CDTF">2014-03-06T08:33:31Z</dcterms:created>
  <dcterms:modified xsi:type="dcterms:W3CDTF">2014-03-27T17:20:16Z</dcterms:modified>
</cp:coreProperties>
</file>