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1" r:id="rId6"/>
    <p:sldId id="258" r:id="rId7"/>
    <p:sldId id="697" r:id="rId8"/>
    <p:sldId id="269" r:id="rId9"/>
    <p:sldId id="701" r:id="rId10"/>
    <p:sldId id="267" r:id="rId11"/>
    <p:sldId id="6849" r:id="rId12"/>
    <p:sldId id="6850" r:id="rId13"/>
    <p:sldId id="699" r:id="rId14"/>
    <p:sldId id="700" r:id="rId15"/>
    <p:sldId id="702" r:id="rId16"/>
    <p:sldId id="6848" r:id="rId17"/>
    <p:sldId id="6844" r:id="rId18"/>
    <p:sldId id="6846" r:id="rId19"/>
    <p:sldId id="6843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00"/>
    <a:srgbClr val="360036"/>
    <a:srgbClr val="660033"/>
    <a:srgbClr val="640064"/>
    <a:srgbClr val="660066"/>
    <a:srgbClr val="420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6F5DFB-0A4C-43E8-AFF7-124674E45165}" v="1" dt="2025-04-15T07:46:07.3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1118" autoAdjust="0"/>
  </p:normalViewPr>
  <p:slideViewPr>
    <p:cSldViewPr>
      <p:cViewPr varScale="1">
        <p:scale>
          <a:sx n="101" d="100"/>
          <a:sy n="101" d="100"/>
        </p:scale>
        <p:origin x="192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 Chye TOH (NP)" userId="e4bb7ec5-73b3-467a-a127-50a85858fe38" providerId="ADAL" clId="{646F5DFB-0A4C-43E8-AFF7-124674E45165}"/>
    <pc:docChg chg="modSld">
      <pc:chgData name="Ser Chye TOH (NP)" userId="e4bb7ec5-73b3-467a-a127-50a85858fe38" providerId="ADAL" clId="{646F5DFB-0A4C-43E8-AFF7-124674E45165}" dt="2025-04-15T07:46:07.389" v="2"/>
      <pc:docMkLst>
        <pc:docMk/>
      </pc:docMkLst>
      <pc:sldChg chg="delSp delDesignElem">
        <pc:chgData name="Ser Chye TOH (NP)" userId="e4bb7ec5-73b3-467a-a127-50a85858fe38" providerId="ADAL" clId="{646F5DFB-0A4C-43E8-AFF7-124674E45165}" dt="2025-04-15T07:46:07.389" v="2"/>
        <pc:sldMkLst>
          <pc:docMk/>
          <pc:sldMk cId="3269506793" sldId="6843"/>
        </pc:sldMkLst>
        <pc:spChg chg="del">
          <ac:chgData name="Ser Chye TOH (NP)" userId="e4bb7ec5-73b3-467a-a127-50a85858fe38" providerId="ADAL" clId="{646F5DFB-0A4C-43E8-AFF7-124674E45165}" dt="2025-04-15T07:46:07.389" v="2"/>
          <ac:spMkLst>
            <pc:docMk/>
            <pc:sldMk cId="3269506793" sldId="6843"/>
            <ac:spMk id="15" creationId="{B558F58E-93BA-44A3-BCDA-585AFF2E4F3F}"/>
          </ac:spMkLst>
        </pc:spChg>
        <pc:cxnChg chg="del">
          <ac:chgData name="Ser Chye TOH (NP)" userId="e4bb7ec5-73b3-467a-a127-50a85858fe38" providerId="ADAL" clId="{646F5DFB-0A4C-43E8-AFF7-124674E45165}" dt="2025-04-15T07:46:07.389" v="2"/>
          <ac:cxnSpMkLst>
            <pc:docMk/>
            <pc:sldMk cId="3269506793" sldId="6843"/>
            <ac:cxnSpMk id="17" creationId="{BCD0BBC1-A7D4-445D-98AC-95A6A45D8EBB}"/>
          </ac:cxnSpMkLst>
        </pc:cxnChg>
      </pc:sldChg>
      <pc:sldChg chg="delSp delDesignElem">
        <pc:chgData name="Ser Chye TOH (NP)" userId="e4bb7ec5-73b3-467a-a127-50a85858fe38" providerId="ADAL" clId="{646F5DFB-0A4C-43E8-AFF7-124674E45165}" dt="2025-04-15T07:46:07.389" v="2"/>
        <pc:sldMkLst>
          <pc:docMk/>
          <pc:sldMk cId="3364730935" sldId="6844"/>
        </pc:sldMkLst>
        <pc:spChg chg="del">
          <ac:chgData name="Ser Chye TOH (NP)" userId="e4bb7ec5-73b3-467a-a127-50a85858fe38" providerId="ADAL" clId="{646F5DFB-0A4C-43E8-AFF7-124674E45165}" dt="2025-04-15T07:46:07.389" v="2"/>
          <ac:spMkLst>
            <pc:docMk/>
            <pc:sldMk cId="3364730935" sldId="6844"/>
            <ac:spMk id="15" creationId="{B558F58E-93BA-44A3-BCDA-585AFF2E4F3F}"/>
          </ac:spMkLst>
        </pc:spChg>
        <pc:cxnChg chg="del">
          <ac:chgData name="Ser Chye TOH (NP)" userId="e4bb7ec5-73b3-467a-a127-50a85858fe38" providerId="ADAL" clId="{646F5DFB-0A4C-43E8-AFF7-124674E45165}" dt="2025-04-15T07:46:07.389" v="2"/>
          <ac:cxnSpMkLst>
            <pc:docMk/>
            <pc:sldMk cId="3364730935" sldId="6844"/>
            <ac:cxnSpMk id="17" creationId="{BCD0BBC1-A7D4-445D-98AC-95A6A45D8EBB}"/>
          </ac:cxnSpMkLst>
        </pc:cxnChg>
      </pc:sldChg>
      <pc:sldChg chg="modSp">
        <pc:chgData name="Ser Chye TOH (NP)" userId="e4bb7ec5-73b3-467a-a127-50a85858fe38" providerId="ADAL" clId="{646F5DFB-0A4C-43E8-AFF7-124674E45165}" dt="2025-04-15T07:46:07.389" v="2"/>
        <pc:sldMkLst>
          <pc:docMk/>
          <pc:sldMk cId="89118180" sldId="6846"/>
        </pc:sldMkLst>
        <pc:spChg chg="mod">
          <ac:chgData name="Ser Chye TOH (NP)" userId="e4bb7ec5-73b3-467a-a127-50a85858fe38" providerId="ADAL" clId="{646F5DFB-0A4C-43E8-AFF7-124674E45165}" dt="2025-04-15T07:46:07.389" v="2"/>
          <ac:spMkLst>
            <pc:docMk/>
            <pc:sldMk cId="89118180" sldId="6846"/>
            <ac:spMk id="2" creationId="{9A1DB5FD-3DB9-0A99-4846-778F98D67601}"/>
          </ac:spMkLst>
        </pc:spChg>
        <pc:spChg chg="mod">
          <ac:chgData name="Ser Chye TOH (NP)" userId="e4bb7ec5-73b3-467a-a127-50a85858fe38" providerId="ADAL" clId="{646F5DFB-0A4C-43E8-AFF7-124674E45165}" dt="2025-04-15T07:46:07.389" v="2"/>
          <ac:spMkLst>
            <pc:docMk/>
            <pc:sldMk cId="89118180" sldId="6846"/>
            <ac:spMk id="3" creationId="{381D729C-716E-8B17-6CD4-D0CCE02B7A1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A96038-1ABE-4F32-9229-9343CCE9B6C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87562B3-9EF3-4C95-8CAA-3132BE715DB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Descriptive (What happened?)</a:t>
          </a:r>
          <a:endParaRPr lang="en-US" b="1" dirty="0"/>
        </a:p>
      </dgm:t>
    </dgm:pt>
    <dgm:pt modelId="{E1329314-1C4C-464A-8469-288B6B86E674}" type="parTrans" cxnId="{DD1943E8-0419-4402-8280-019BCF3AF75C}">
      <dgm:prSet/>
      <dgm:spPr/>
      <dgm:t>
        <a:bodyPr/>
        <a:lstStyle/>
        <a:p>
          <a:endParaRPr lang="en-US"/>
        </a:p>
      </dgm:t>
    </dgm:pt>
    <dgm:pt modelId="{A3E20B52-B4EE-40AF-8643-537B448387E6}" type="sibTrans" cxnId="{DD1943E8-0419-4402-8280-019BCF3AF75C}">
      <dgm:prSet/>
      <dgm:spPr/>
      <dgm:t>
        <a:bodyPr/>
        <a:lstStyle/>
        <a:p>
          <a:endParaRPr lang="en-US"/>
        </a:p>
      </dgm:t>
    </dgm:pt>
    <dgm:pt modelId="{59CD3633-5BAB-48BE-8305-B8D130A92F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Diagnostic (Why did it happen?)</a:t>
          </a:r>
          <a:endParaRPr lang="en-US" dirty="0"/>
        </a:p>
      </dgm:t>
    </dgm:pt>
    <dgm:pt modelId="{61BE3AB1-195D-4D14-9C60-120A0876F7A4}" type="parTrans" cxnId="{10CB4113-E253-4269-A8A8-869638F6D2E2}">
      <dgm:prSet/>
      <dgm:spPr/>
      <dgm:t>
        <a:bodyPr/>
        <a:lstStyle/>
        <a:p>
          <a:endParaRPr lang="en-US"/>
        </a:p>
      </dgm:t>
    </dgm:pt>
    <dgm:pt modelId="{93178DC1-1782-4D43-BD63-56A96C0989A9}" type="sibTrans" cxnId="{10CB4113-E253-4269-A8A8-869638F6D2E2}">
      <dgm:prSet/>
      <dgm:spPr/>
      <dgm:t>
        <a:bodyPr/>
        <a:lstStyle/>
        <a:p>
          <a:endParaRPr lang="en-US"/>
        </a:p>
      </dgm:t>
    </dgm:pt>
    <dgm:pt modelId="{F3D85E8E-F40A-4E3B-9DA8-F0AB9AB39D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Predictive (What is likely to happen in the future?)</a:t>
          </a:r>
          <a:endParaRPr lang="en-US"/>
        </a:p>
      </dgm:t>
    </dgm:pt>
    <dgm:pt modelId="{FC7B338C-FAA8-47E8-BE59-5EA7DF61DA73}" type="parTrans" cxnId="{D976F7EB-AEE9-4DD3-8D2C-CC41CCFBE7D4}">
      <dgm:prSet/>
      <dgm:spPr/>
      <dgm:t>
        <a:bodyPr/>
        <a:lstStyle/>
        <a:p>
          <a:endParaRPr lang="en-US"/>
        </a:p>
      </dgm:t>
    </dgm:pt>
    <dgm:pt modelId="{16DA8FA4-1080-464C-8935-C5D881E1F305}" type="sibTrans" cxnId="{D976F7EB-AEE9-4DD3-8D2C-CC41CCFBE7D4}">
      <dgm:prSet/>
      <dgm:spPr/>
      <dgm:t>
        <a:bodyPr/>
        <a:lstStyle/>
        <a:p>
          <a:endParaRPr lang="en-US"/>
        </a:p>
      </dgm:t>
    </dgm:pt>
    <dgm:pt modelId="{B13813F8-96DA-4383-8957-ADFA1225A6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Prescriptive (What’s the best course of action?)</a:t>
          </a:r>
          <a:endParaRPr lang="en-US" dirty="0"/>
        </a:p>
      </dgm:t>
    </dgm:pt>
    <dgm:pt modelId="{C61E1E50-1F52-4124-A370-AC50F936091E}" type="parTrans" cxnId="{EDC9539F-98C6-4C4D-B2C9-9560E0D72A0B}">
      <dgm:prSet/>
      <dgm:spPr/>
      <dgm:t>
        <a:bodyPr/>
        <a:lstStyle/>
        <a:p>
          <a:endParaRPr lang="en-US"/>
        </a:p>
      </dgm:t>
    </dgm:pt>
    <dgm:pt modelId="{2220C53E-FC36-4097-9E99-1F777DA91F2F}" type="sibTrans" cxnId="{EDC9539F-98C6-4C4D-B2C9-9560E0D72A0B}">
      <dgm:prSet/>
      <dgm:spPr/>
      <dgm:t>
        <a:bodyPr/>
        <a:lstStyle/>
        <a:p>
          <a:endParaRPr lang="en-US"/>
        </a:p>
      </dgm:t>
    </dgm:pt>
    <dgm:pt modelId="{96BD2C66-A805-4697-828B-E57DB249CDEA}" type="pres">
      <dgm:prSet presAssocID="{71A96038-1ABE-4F32-9229-9343CCE9B6C3}" presName="root" presStyleCnt="0">
        <dgm:presLayoutVars>
          <dgm:dir/>
          <dgm:resizeHandles val="exact"/>
        </dgm:presLayoutVars>
      </dgm:prSet>
      <dgm:spPr/>
    </dgm:pt>
    <dgm:pt modelId="{0E3A2D1F-401F-4073-947C-1D138D3C0369}" type="pres">
      <dgm:prSet presAssocID="{087562B3-9EF3-4C95-8CAA-3132BE715DB5}" presName="compNode" presStyleCnt="0"/>
      <dgm:spPr/>
    </dgm:pt>
    <dgm:pt modelId="{300BBC2E-FEFA-49C4-A861-278A7120151F}" type="pres">
      <dgm:prSet presAssocID="{087562B3-9EF3-4C95-8CAA-3132BE715DB5}" presName="bgRect" presStyleLbl="bgShp" presStyleIdx="0" presStyleCnt="4"/>
      <dgm:spPr>
        <a:solidFill>
          <a:schemeClr val="accent5"/>
        </a:solidFill>
        <a:ln>
          <a:solidFill>
            <a:srgbClr val="0000FF"/>
          </a:solidFill>
        </a:ln>
      </dgm:spPr>
    </dgm:pt>
    <dgm:pt modelId="{7CF991C6-5CE8-4A94-B48B-6ACE0232C233}" type="pres">
      <dgm:prSet presAssocID="{087562B3-9EF3-4C95-8CAA-3132BE715DB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81001507-C051-466B-964B-44ADDAFC03F2}" type="pres">
      <dgm:prSet presAssocID="{087562B3-9EF3-4C95-8CAA-3132BE715DB5}" presName="spaceRect" presStyleCnt="0"/>
      <dgm:spPr/>
    </dgm:pt>
    <dgm:pt modelId="{EA264AA4-8702-47D5-A8D4-64FF9EEEF38D}" type="pres">
      <dgm:prSet presAssocID="{087562B3-9EF3-4C95-8CAA-3132BE715DB5}" presName="parTx" presStyleLbl="revTx" presStyleIdx="0" presStyleCnt="4">
        <dgm:presLayoutVars>
          <dgm:chMax val="0"/>
          <dgm:chPref val="0"/>
        </dgm:presLayoutVars>
      </dgm:prSet>
      <dgm:spPr/>
    </dgm:pt>
    <dgm:pt modelId="{5CCFE9A6-2964-4787-8F3C-530A18E844C9}" type="pres">
      <dgm:prSet presAssocID="{A3E20B52-B4EE-40AF-8643-537B448387E6}" presName="sibTrans" presStyleCnt="0"/>
      <dgm:spPr/>
    </dgm:pt>
    <dgm:pt modelId="{FE20D970-3F02-4525-937C-9E3CB44B0C3A}" type="pres">
      <dgm:prSet presAssocID="{59CD3633-5BAB-48BE-8305-B8D130A92FAE}" presName="compNode" presStyleCnt="0"/>
      <dgm:spPr/>
    </dgm:pt>
    <dgm:pt modelId="{82EB27B6-22E6-4427-89FB-79668150893E}" type="pres">
      <dgm:prSet presAssocID="{59CD3633-5BAB-48BE-8305-B8D130A92FAE}" presName="bgRect" presStyleLbl="bgShp" presStyleIdx="1" presStyleCnt="4"/>
      <dgm:spPr>
        <a:solidFill>
          <a:schemeClr val="accent5"/>
        </a:solidFill>
        <a:ln>
          <a:solidFill>
            <a:srgbClr val="0000FF"/>
          </a:solidFill>
        </a:ln>
      </dgm:spPr>
    </dgm:pt>
    <dgm:pt modelId="{2B04E7C5-924C-4133-A9E2-3FCE8C22EC5B}" type="pres">
      <dgm:prSet presAssocID="{59CD3633-5BAB-48BE-8305-B8D130A92FA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DB63BD05-1EEC-4E34-93E8-CCDF04DDD7DA}" type="pres">
      <dgm:prSet presAssocID="{59CD3633-5BAB-48BE-8305-B8D130A92FAE}" presName="spaceRect" presStyleCnt="0"/>
      <dgm:spPr/>
    </dgm:pt>
    <dgm:pt modelId="{9AB8BCEF-CEE7-416D-9F44-8C46CE9AC9F3}" type="pres">
      <dgm:prSet presAssocID="{59CD3633-5BAB-48BE-8305-B8D130A92FAE}" presName="parTx" presStyleLbl="revTx" presStyleIdx="1" presStyleCnt="4">
        <dgm:presLayoutVars>
          <dgm:chMax val="0"/>
          <dgm:chPref val="0"/>
        </dgm:presLayoutVars>
      </dgm:prSet>
      <dgm:spPr/>
    </dgm:pt>
    <dgm:pt modelId="{B8D41071-49EE-4D15-B018-10A263DF11D8}" type="pres">
      <dgm:prSet presAssocID="{93178DC1-1782-4D43-BD63-56A96C0989A9}" presName="sibTrans" presStyleCnt="0"/>
      <dgm:spPr/>
    </dgm:pt>
    <dgm:pt modelId="{BA64339D-1C5E-4679-B0D9-3157C446FBB5}" type="pres">
      <dgm:prSet presAssocID="{F3D85E8E-F40A-4E3B-9DA8-F0AB9AB39D10}" presName="compNode" presStyleCnt="0"/>
      <dgm:spPr/>
    </dgm:pt>
    <dgm:pt modelId="{881FE790-3553-4BF4-BF96-7F716355228F}" type="pres">
      <dgm:prSet presAssocID="{F3D85E8E-F40A-4E3B-9DA8-F0AB9AB39D10}" presName="bgRect" presStyleLbl="bgShp" presStyleIdx="2" presStyleCnt="4"/>
      <dgm:spPr>
        <a:solidFill>
          <a:schemeClr val="accent5"/>
        </a:solidFill>
        <a:ln>
          <a:solidFill>
            <a:srgbClr val="0000FF"/>
          </a:solidFill>
        </a:ln>
      </dgm:spPr>
    </dgm:pt>
    <dgm:pt modelId="{EB5BAF2F-B161-4C3A-9C78-AE3B9D0BF009}" type="pres">
      <dgm:prSet presAssocID="{F3D85E8E-F40A-4E3B-9DA8-F0AB9AB39D1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C4073F48-0EE5-47B3-B67B-7E64A6770BBA}" type="pres">
      <dgm:prSet presAssocID="{F3D85E8E-F40A-4E3B-9DA8-F0AB9AB39D10}" presName="spaceRect" presStyleCnt="0"/>
      <dgm:spPr/>
    </dgm:pt>
    <dgm:pt modelId="{556F3D82-3E7A-48A3-870D-8839E3BC4B0F}" type="pres">
      <dgm:prSet presAssocID="{F3D85E8E-F40A-4E3B-9DA8-F0AB9AB39D10}" presName="parTx" presStyleLbl="revTx" presStyleIdx="2" presStyleCnt="4">
        <dgm:presLayoutVars>
          <dgm:chMax val="0"/>
          <dgm:chPref val="0"/>
        </dgm:presLayoutVars>
      </dgm:prSet>
      <dgm:spPr/>
    </dgm:pt>
    <dgm:pt modelId="{E283BCB3-CA93-4519-B8E6-BE791FDD87A9}" type="pres">
      <dgm:prSet presAssocID="{16DA8FA4-1080-464C-8935-C5D881E1F305}" presName="sibTrans" presStyleCnt="0"/>
      <dgm:spPr/>
    </dgm:pt>
    <dgm:pt modelId="{27205745-73D9-490B-AC66-254583C3021D}" type="pres">
      <dgm:prSet presAssocID="{B13813F8-96DA-4383-8957-ADFA1225A679}" presName="compNode" presStyleCnt="0"/>
      <dgm:spPr/>
    </dgm:pt>
    <dgm:pt modelId="{468A3FA2-6408-4D4A-8601-723D0BE0134C}" type="pres">
      <dgm:prSet presAssocID="{B13813F8-96DA-4383-8957-ADFA1225A679}" presName="bgRect" presStyleLbl="bgShp" presStyleIdx="3" presStyleCnt="4"/>
      <dgm:spPr>
        <a:solidFill>
          <a:schemeClr val="accent5"/>
        </a:solidFill>
        <a:ln>
          <a:solidFill>
            <a:srgbClr val="0000FF"/>
          </a:solidFill>
        </a:ln>
      </dgm:spPr>
    </dgm:pt>
    <dgm:pt modelId="{F39A889D-680C-4B20-9145-F640E20A4CD3}" type="pres">
      <dgm:prSet presAssocID="{B13813F8-96DA-4383-8957-ADFA1225A67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569A9315-872B-40F5-8048-2EAA8F92FC87}" type="pres">
      <dgm:prSet presAssocID="{B13813F8-96DA-4383-8957-ADFA1225A679}" presName="spaceRect" presStyleCnt="0"/>
      <dgm:spPr/>
    </dgm:pt>
    <dgm:pt modelId="{07EBF6EC-296D-4E39-81E1-701337CB585F}" type="pres">
      <dgm:prSet presAssocID="{B13813F8-96DA-4383-8957-ADFA1225A67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0CB4113-E253-4269-A8A8-869638F6D2E2}" srcId="{71A96038-1ABE-4F32-9229-9343CCE9B6C3}" destId="{59CD3633-5BAB-48BE-8305-B8D130A92FAE}" srcOrd="1" destOrd="0" parTransId="{61BE3AB1-195D-4D14-9C60-120A0876F7A4}" sibTransId="{93178DC1-1782-4D43-BD63-56A96C0989A9}"/>
    <dgm:cxn modelId="{46943317-F4C2-4041-BAFC-9F7BEBABCD46}" type="presOf" srcId="{B13813F8-96DA-4383-8957-ADFA1225A679}" destId="{07EBF6EC-296D-4E39-81E1-701337CB585F}" srcOrd="0" destOrd="0" presId="urn:microsoft.com/office/officeart/2018/2/layout/IconVerticalSolidList"/>
    <dgm:cxn modelId="{AA851368-0E77-4E45-BFF0-6F55B39643BB}" type="presOf" srcId="{F3D85E8E-F40A-4E3B-9DA8-F0AB9AB39D10}" destId="{556F3D82-3E7A-48A3-870D-8839E3BC4B0F}" srcOrd="0" destOrd="0" presId="urn:microsoft.com/office/officeart/2018/2/layout/IconVerticalSolidList"/>
    <dgm:cxn modelId="{EDC9539F-98C6-4C4D-B2C9-9560E0D72A0B}" srcId="{71A96038-1ABE-4F32-9229-9343CCE9B6C3}" destId="{B13813F8-96DA-4383-8957-ADFA1225A679}" srcOrd="3" destOrd="0" parTransId="{C61E1E50-1F52-4124-A370-AC50F936091E}" sibTransId="{2220C53E-FC36-4097-9E99-1F777DA91F2F}"/>
    <dgm:cxn modelId="{AEB553B9-7271-421A-A10A-3AAF9C1350A4}" type="presOf" srcId="{087562B3-9EF3-4C95-8CAA-3132BE715DB5}" destId="{EA264AA4-8702-47D5-A8D4-64FF9EEEF38D}" srcOrd="0" destOrd="0" presId="urn:microsoft.com/office/officeart/2018/2/layout/IconVerticalSolidList"/>
    <dgm:cxn modelId="{4D29EDBA-C539-4508-8E73-79E4C913081C}" type="presOf" srcId="{71A96038-1ABE-4F32-9229-9343CCE9B6C3}" destId="{96BD2C66-A805-4697-828B-E57DB249CDEA}" srcOrd="0" destOrd="0" presId="urn:microsoft.com/office/officeart/2018/2/layout/IconVerticalSolidList"/>
    <dgm:cxn modelId="{F8D0E5CF-DEB6-494B-9F0A-BB9F087A5AD5}" type="presOf" srcId="{59CD3633-5BAB-48BE-8305-B8D130A92FAE}" destId="{9AB8BCEF-CEE7-416D-9F44-8C46CE9AC9F3}" srcOrd="0" destOrd="0" presId="urn:microsoft.com/office/officeart/2018/2/layout/IconVerticalSolidList"/>
    <dgm:cxn modelId="{DD1943E8-0419-4402-8280-019BCF3AF75C}" srcId="{71A96038-1ABE-4F32-9229-9343CCE9B6C3}" destId="{087562B3-9EF3-4C95-8CAA-3132BE715DB5}" srcOrd="0" destOrd="0" parTransId="{E1329314-1C4C-464A-8469-288B6B86E674}" sibTransId="{A3E20B52-B4EE-40AF-8643-537B448387E6}"/>
    <dgm:cxn modelId="{D976F7EB-AEE9-4DD3-8D2C-CC41CCFBE7D4}" srcId="{71A96038-1ABE-4F32-9229-9343CCE9B6C3}" destId="{F3D85E8E-F40A-4E3B-9DA8-F0AB9AB39D10}" srcOrd="2" destOrd="0" parTransId="{FC7B338C-FAA8-47E8-BE59-5EA7DF61DA73}" sibTransId="{16DA8FA4-1080-464C-8935-C5D881E1F305}"/>
    <dgm:cxn modelId="{DFDF88F6-0D4A-4D81-9DB5-FD92C686B886}" type="presParOf" srcId="{96BD2C66-A805-4697-828B-E57DB249CDEA}" destId="{0E3A2D1F-401F-4073-947C-1D138D3C0369}" srcOrd="0" destOrd="0" presId="urn:microsoft.com/office/officeart/2018/2/layout/IconVerticalSolidList"/>
    <dgm:cxn modelId="{2F86B7BF-AB59-4648-AB89-89B61F0C4565}" type="presParOf" srcId="{0E3A2D1F-401F-4073-947C-1D138D3C0369}" destId="{300BBC2E-FEFA-49C4-A861-278A7120151F}" srcOrd="0" destOrd="0" presId="urn:microsoft.com/office/officeart/2018/2/layout/IconVerticalSolidList"/>
    <dgm:cxn modelId="{0B86E1DD-9F02-42F4-A62F-EB46E5675EBF}" type="presParOf" srcId="{0E3A2D1F-401F-4073-947C-1D138D3C0369}" destId="{7CF991C6-5CE8-4A94-B48B-6ACE0232C233}" srcOrd="1" destOrd="0" presId="urn:microsoft.com/office/officeart/2018/2/layout/IconVerticalSolidList"/>
    <dgm:cxn modelId="{D9DA32A4-3399-45C6-B4FC-9E9AC35C4D54}" type="presParOf" srcId="{0E3A2D1F-401F-4073-947C-1D138D3C0369}" destId="{81001507-C051-466B-964B-44ADDAFC03F2}" srcOrd="2" destOrd="0" presId="urn:microsoft.com/office/officeart/2018/2/layout/IconVerticalSolidList"/>
    <dgm:cxn modelId="{A1419037-FA13-46D5-A955-39EB42CA301F}" type="presParOf" srcId="{0E3A2D1F-401F-4073-947C-1D138D3C0369}" destId="{EA264AA4-8702-47D5-A8D4-64FF9EEEF38D}" srcOrd="3" destOrd="0" presId="urn:microsoft.com/office/officeart/2018/2/layout/IconVerticalSolidList"/>
    <dgm:cxn modelId="{881E19E4-79AD-4E36-A3DC-A0ED6D0AD986}" type="presParOf" srcId="{96BD2C66-A805-4697-828B-E57DB249CDEA}" destId="{5CCFE9A6-2964-4787-8F3C-530A18E844C9}" srcOrd="1" destOrd="0" presId="urn:microsoft.com/office/officeart/2018/2/layout/IconVerticalSolidList"/>
    <dgm:cxn modelId="{D2CDA454-A1FF-44C6-B2A9-3754B33A4F1C}" type="presParOf" srcId="{96BD2C66-A805-4697-828B-E57DB249CDEA}" destId="{FE20D970-3F02-4525-937C-9E3CB44B0C3A}" srcOrd="2" destOrd="0" presId="urn:microsoft.com/office/officeart/2018/2/layout/IconVerticalSolidList"/>
    <dgm:cxn modelId="{FD4EFC06-E7DE-40CA-A26F-CC08EEC2410A}" type="presParOf" srcId="{FE20D970-3F02-4525-937C-9E3CB44B0C3A}" destId="{82EB27B6-22E6-4427-89FB-79668150893E}" srcOrd="0" destOrd="0" presId="urn:microsoft.com/office/officeart/2018/2/layout/IconVerticalSolidList"/>
    <dgm:cxn modelId="{B9DBFF05-B3FA-4A15-AA08-951D0BAC37EC}" type="presParOf" srcId="{FE20D970-3F02-4525-937C-9E3CB44B0C3A}" destId="{2B04E7C5-924C-4133-A9E2-3FCE8C22EC5B}" srcOrd="1" destOrd="0" presId="urn:microsoft.com/office/officeart/2018/2/layout/IconVerticalSolidList"/>
    <dgm:cxn modelId="{6172EC37-87B2-4120-997A-0E2FF00771CA}" type="presParOf" srcId="{FE20D970-3F02-4525-937C-9E3CB44B0C3A}" destId="{DB63BD05-1EEC-4E34-93E8-CCDF04DDD7DA}" srcOrd="2" destOrd="0" presId="urn:microsoft.com/office/officeart/2018/2/layout/IconVerticalSolidList"/>
    <dgm:cxn modelId="{B39B25FA-860D-48A7-92F9-045BF5A72878}" type="presParOf" srcId="{FE20D970-3F02-4525-937C-9E3CB44B0C3A}" destId="{9AB8BCEF-CEE7-416D-9F44-8C46CE9AC9F3}" srcOrd="3" destOrd="0" presId="urn:microsoft.com/office/officeart/2018/2/layout/IconVerticalSolidList"/>
    <dgm:cxn modelId="{F8B0A70F-8AF5-4FEF-9A79-9267800DA64E}" type="presParOf" srcId="{96BD2C66-A805-4697-828B-E57DB249CDEA}" destId="{B8D41071-49EE-4D15-B018-10A263DF11D8}" srcOrd="3" destOrd="0" presId="urn:microsoft.com/office/officeart/2018/2/layout/IconVerticalSolidList"/>
    <dgm:cxn modelId="{ADF59DCC-DBAA-46A5-958A-CD30E284259B}" type="presParOf" srcId="{96BD2C66-A805-4697-828B-E57DB249CDEA}" destId="{BA64339D-1C5E-4679-B0D9-3157C446FBB5}" srcOrd="4" destOrd="0" presId="urn:microsoft.com/office/officeart/2018/2/layout/IconVerticalSolidList"/>
    <dgm:cxn modelId="{5C8E7659-DEFE-440E-84F1-440E3E613B39}" type="presParOf" srcId="{BA64339D-1C5E-4679-B0D9-3157C446FBB5}" destId="{881FE790-3553-4BF4-BF96-7F716355228F}" srcOrd="0" destOrd="0" presId="urn:microsoft.com/office/officeart/2018/2/layout/IconVerticalSolidList"/>
    <dgm:cxn modelId="{B309B3E8-E08B-48E5-9BE8-D4907D60D153}" type="presParOf" srcId="{BA64339D-1C5E-4679-B0D9-3157C446FBB5}" destId="{EB5BAF2F-B161-4C3A-9C78-AE3B9D0BF009}" srcOrd="1" destOrd="0" presId="urn:microsoft.com/office/officeart/2018/2/layout/IconVerticalSolidList"/>
    <dgm:cxn modelId="{BE86434C-D6DB-4B83-B99F-36ACF770D347}" type="presParOf" srcId="{BA64339D-1C5E-4679-B0D9-3157C446FBB5}" destId="{C4073F48-0EE5-47B3-B67B-7E64A6770BBA}" srcOrd="2" destOrd="0" presId="urn:microsoft.com/office/officeart/2018/2/layout/IconVerticalSolidList"/>
    <dgm:cxn modelId="{D449C116-15FA-4164-B29B-A87A52C61C57}" type="presParOf" srcId="{BA64339D-1C5E-4679-B0D9-3157C446FBB5}" destId="{556F3D82-3E7A-48A3-870D-8839E3BC4B0F}" srcOrd="3" destOrd="0" presId="urn:microsoft.com/office/officeart/2018/2/layout/IconVerticalSolidList"/>
    <dgm:cxn modelId="{7623F86D-B338-4325-BD54-4AB176045BC8}" type="presParOf" srcId="{96BD2C66-A805-4697-828B-E57DB249CDEA}" destId="{E283BCB3-CA93-4519-B8E6-BE791FDD87A9}" srcOrd="5" destOrd="0" presId="urn:microsoft.com/office/officeart/2018/2/layout/IconVerticalSolidList"/>
    <dgm:cxn modelId="{CD164B06-C454-47C1-AA2F-4BCDF8047EE5}" type="presParOf" srcId="{96BD2C66-A805-4697-828B-E57DB249CDEA}" destId="{27205745-73D9-490B-AC66-254583C3021D}" srcOrd="6" destOrd="0" presId="urn:microsoft.com/office/officeart/2018/2/layout/IconVerticalSolidList"/>
    <dgm:cxn modelId="{677C21BE-7C03-49F6-BE7C-313F96BA440F}" type="presParOf" srcId="{27205745-73D9-490B-AC66-254583C3021D}" destId="{468A3FA2-6408-4D4A-8601-723D0BE0134C}" srcOrd="0" destOrd="0" presId="urn:microsoft.com/office/officeart/2018/2/layout/IconVerticalSolidList"/>
    <dgm:cxn modelId="{9B74364D-F87A-4AA0-80FC-13E43FC23AE5}" type="presParOf" srcId="{27205745-73D9-490B-AC66-254583C3021D}" destId="{F39A889D-680C-4B20-9145-F640E20A4CD3}" srcOrd="1" destOrd="0" presId="urn:microsoft.com/office/officeart/2018/2/layout/IconVerticalSolidList"/>
    <dgm:cxn modelId="{DDE4FB0A-0B51-4A99-9581-2279429B2153}" type="presParOf" srcId="{27205745-73D9-490B-AC66-254583C3021D}" destId="{569A9315-872B-40F5-8048-2EAA8F92FC87}" srcOrd="2" destOrd="0" presId="urn:microsoft.com/office/officeart/2018/2/layout/IconVerticalSolidList"/>
    <dgm:cxn modelId="{1718746E-EDC1-459E-9327-C836D18A77DA}" type="presParOf" srcId="{27205745-73D9-490B-AC66-254583C3021D}" destId="{07EBF6EC-296D-4E39-81E1-701337CB58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BBC2E-FEFA-49C4-A861-278A7120151F}">
      <dsp:nvSpPr>
        <dsp:cNvPr id="0" name=""/>
        <dsp:cNvSpPr/>
      </dsp:nvSpPr>
      <dsp:spPr>
        <a:xfrm>
          <a:off x="0" y="2004"/>
          <a:ext cx="3587750" cy="1016158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solidFill>
            <a:srgbClr val="0000FF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F991C6-5CE8-4A94-B48B-6ACE0232C233}">
      <dsp:nvSpPr>
        <dsp:cNvPr id="0" name=""/>
        <dsp:cNvSpPr/>
      </dsp:nvSpPr>
      <dsp:spPr>
        <a:xfrm>
          <a:off x="307387" y="230640"/>
          <a:ext cx="558887" cy="5588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64AA4-8702-47D5-A8D4-64FF9EEEF38D}">
      <dsp:nvSpPr>
        <dsp:cNvPr id="0" name=""/>
        <dsp:cNvSpPr/>
      </dsp:nvSpPr>
      <dsp:spPr>
        <a:xfrm>
          <a:off x="1173663" y="2004"/>
          <a:ext cx="2414086" cy="1016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543" tIns="107543" rIns="107543" bIns="10754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Descriptive (What happened?)</a:t>
          </a:r>
          <a:endParaRPr lang="en-US" sz="1800" b="1" kern="1200" dirty="0"/>
        </a:p>
      </dsp:txBody>
      <dsp:txXfrm>
        <a:off x="1173663" y="2004"/>
        <a:ext cx="2414086" cy="1016158"/>
      </dsp:txXfrm>
    </dsp:sp>
    <dsp:sp modelId="{82EB27B6-22E6-4427-89FB-79668150893E}">
      <dsp:nvSpPr>
        <dsp:cNvPr id="0" name=""/>
        <dsp:cNvSpPr/>
      </dsp:nvSpPr>
      <dsp:spPr>
        <a:xfrm>
          <a:off x="0" y="1272203"/>
          <a:ext cx="3587750" cy="1016158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solidFill>
            <a:srgbClr val="0000FF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04E7C5-924C-4133-A9E2-3FCE8C22EC5B}">
      <dsp:nvSpPr>
        <dsp:cNvPr id="0" name=""/>
        <dsp:cNvSpPr/>
      </dsp:nvSpPr>
      <dsp:spPr>
        <a:xfrm>
          <a:off x="307387" y="1500838"/>
          <a:ext cx="558887" cy="5588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B8BCEF-CEE7-416D-9F44-8C46CE9AC9F3}">
      <dsp:nvSpPr>
        <dsp:cNvPr id="0" name=""/>
        <dsp:cNvSpPr/>
      </dsp:nvSpPr>
      <dsp:spPr>
        <a:xfrm>
          <a:off x="1173663" y="1272203"/>
          <a:ext cx="2414086" cy="1016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543" tIns="107543" rIns="107543" bIns="10754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Diagnostic (Why did it happen?)</a:t>
          </a:r>
          <a:endParaRPr lang="en-US" sz="1800" kern="1200" dirty="0"/>
        </a:p>
      </dsp:txBody>
      <dsp:txXfrm>
        <a:off x="1173663" y="1272203"/>
        <a:ext cx="2414086" cy="1016158"/>
      </dsp:txXfrm>
    </dsp:sp>
    <dsp:sp modelId="{881FE790-3553-4BF4-BF96-7F716355228F}">
      <dsp:nvSpPr>
        <dsp:cNvPr id="0" name=""/>
        <dsp:cNvSpPr/>
      </dsp:nvSpPr>
      <dsp:spPr>
        <a:xfrm>
          <a:off x="0" y="2542401"/>
          <a:ext cx="3587750" cy="1016158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solidFill>
            <a:srgbClr val="0000FF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5BAF2F-B161-4C3A-9C78-AE3B9D0BF009}">
      <dsp:nvSpPr>
        <dsp:cNvPr id="0" name=""/>
        <dsp:cNvSpPr/>
      </dsp:nvSpPr>
      <dsp:spPr>
        <a:xfrm>
          <a:off x="307387" y="2771036"/>
          <a:ext cx="558887" cy="5588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F3D82-3E7A-48A3-870D-8839E3BC4B0F}">
      <dsp:nvSpPr>
        <dsp:cNvPr id="0" name=""/>
        <dsp:cNvSpPr/>
      </dsp:nvSpPr>
      <dsp:spPr>
        <a:xfrm>
          <a:off x="1173663" y="2542401"/>
          <a:ext cx="2414086" cy="1016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543" tIns="107543" rIns="107543" bIns="10754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Predictive (What is likely to happen in the future?)</a:t>
          </a:r>
          <a:endParaRPr lang="en-US" sz="1800" kern="1200"/>
        </a:p>
      </dsp:txBody>
      <dsp:txXfrm>
        <a:off x="1173663" y="2542401"/>
        <a:ext cx="2414086" cy="1016158"/>
      </dsp:txXfrm>
    </dsp:sp>
    <dsp:sp modelId="{468A3FA2-6408-4D4A-8601-723D0BE0134C}">
      <dsp:nvSpPr>
        <dsp:cNvPr id="0" name=""/>
        <dsp:cNvSpPr/>
      </dsp:nvSpPr>
      <dsp:spPr>
        <a:xfrm>
          <a:off x="0" y="3812599"/>
          <a:ext cx="3587750" cy="1016158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solidFill>
            <a:srgbClr val="0000FF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9A889D-680C-4B20-9145-F640E20A4CD3}">
      <dsp:nvSpPr>
        <dsp:cNvPr id="0" name=""/>
        <dsp:cNvSpPr/>
      </dsp:nvSpPr>
      <dsp:spPr>
        <a:xfrm>
          <a:off x="307387" y="4041235"/>
          <a:ext cx="558887" cy="5588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EBF6EC-296D-4E39-81E1-701337CB585F}">
      <dsp:nvSpPr>
        <dsp:cNvPr id="0" name=""/>
        <dsp:cNvSpPr/>
      </dsp:nvSpPr>
      <dsp:spPr>
        <a:xfrm>
          <a:off x="1173663" y="3812599"/>
          <a:ext cx="2414086" cy="1016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543" tIns="107543" rIns="107543" bIns="10754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Prescriptive (What’s the best course of action?)</a:t>
          </a:r>
          <a:endParaRPr lang="en-US" sz="1800" kern="1200" dirty="0"/>
        </a:p>
      </dsp:txBody>
      <dsp:txXfrm>
        <a:off x="1173663" y="3812599"/>
        <a:ext cx="2414086" cy="1016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10E3E-C64B-41A4-A508-8CE0ED81C3D3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26A7D-2792-4F03-9F91-B961D07F1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63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6B286DB-C50B-484C-A5B6-2AE944CA4C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686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B286DB-C50B-484C-A5B6-2AE944CA4CB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210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B286DB-C50B-484C-A5B6-2AE944CA4CB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97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8157"/>
            <a:ext cx="1447800" cy="59400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3600" b="1" dirty="0">
              <a:solidFill>
                <a:schemeClr val="tx1"/>
              </a:solidFill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ICP</a:t>
            </a:r>
            <a:br>
              <a:rPr lang="en-US" sz="3600" b="1" dirty="0">
                <a:solidFill>
                  <a:schemeClr val="tx1"/>
                </a:solidFill>
              </a:rPr>
            </a:br>
            <a:endParaRPr lang="en-US" sz="3600" b="1" dirty="0">
              <a:solidFill>
                <a:schemeClr val="tx1"/>
              </a:solidFill>
            </a:endParaRPr>
          </a:p>
          <a:p>
            <a:pPr algn="ctr"/>
            <a:r>
              <a:rPr lang="en-US" sz="3600" b="1" dirty="0">
                <a:solidFill>
                  <a:schemeClr val="tx1"/>
                </a:solidFill>
              </a:rPr>
              <a:t>W</a:t>
            </a:r>
          </a:p>
          <a:p>
            <a:pPr algn="ctr"/>
            <a:r>
              <a:rPr lang="en-US" sz="3600" b="1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3600" b="1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3600" b="1" dirty="0">
                <a:solidFill>
                  <a:schemeClr val="tx1"/>
                </a:solidFill>
              </a:rPr>
              <a:t>K</a:t>
            </a:r>
          </a:p>
          <a:p>
            <a:pPr algn="ctr"/>
            <a:endParaRPr lang="en-US" sz="3600" b="1" dirty="0">
              <a:solidFill>
                <a:schemeClr val="tx1"/>
              </a:solidFill>
            </a:endParaRPr>
          </a:p>
          <a:p>
            <a:pPr algn="ctr"/>
            <a:r>
              <a:rPr lang="en-US" sz="3600" b="1" dirty="0">
                <a:solidFill>
                  <a:schemeClr val="tx1"/>
                </a:solidFill>
              </a:rPr>
              <a:t>1</a:t>
            </a:r>
            <a:endParaRPr lang="en-US" sz="800" b="1" dirty="0">
              <a:solidFill>
                <a:schemeClr val="bg1"/>
              </a:solidFill>
            </a:endParaRPr>
          </a:p>
          <a:p>
            <a:pPr algn="ctr"/>
            <a:endParaRPr lang="en-US" sz="800" b="1" dirty="0">
              <a:solidFill>
                <a:schemeClr val="bg1"/>
              </a:solidFill>
            </a:endParaRPr>
          </a:p>
          <a:p>
            <a:pPr algn="ctr"/>
            <a:endParaRPr lang="en-US" sz="800" b="1" dirty="0">
              <a:solidFill>
                <a:schemeClr val="bg1"/>
              </a:solidFill>
            </a:endParaRPr>
          </a:p>
          <a:p>
            <a:pPr algn="ctr"/>
            <a:endParaRPr lang="en-US" sz="800" b="1" dirty="0">
              <a:solidFill>
                <a:schemeClr val="bg1"/>
              </a:solidFill>
            </a:endParaRPr>
          </a:p>
          <a:p>
            <a:pPr algn="ctr"/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0" y="5943600"/>
            <a:ext cx="9144000" cy="152400"/>
          </a:xfrm>
          <a:prstGeom prst="rect">
            <a:avLst/>
          </a:prstGeom>
          <a:solidFill>
            <a:srgbClr val="640064"/>
          </a:solidFill>
          <a:ln w="9525">
            <a:solidFill>
              <a:srgbClr val="64006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905000" y="2018046"/>
            <a:ext cx="6629400" cy="701731"/>
          </a:xfrm>
        </p:spPr>
        <p:txBody>
          <a:bodyPr>
            <a:spAutoFit/>
          </a:bodyPr>
          <a:lstStyle>
            <a:lvl1pPr marL="0" indent="0"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 sz="4400" baseline="0"/>
            </a:lvl1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lang="en-US"/>
              <a:t>&lt;&lt;Title&gt;&gt;</a:t>
            </a:r>
            <a:endParaRPr lang="en-US" dirty="0"/>
          </a:p>
        </p:txBody>
      </p:sp>
      <p:sp>
        <p:nvSpPr>
          <p:cNvPr id="9" name="Line 15"/>
          <p:cNvSpPr>
            <a:spLocks noChangeShapeType="1"/>
          </p:cNvSpPr>
          <p:nvPr userDrawn="1"/>
        </p:nvSpPr>
        <p:spPr bwMode="auto">
          <a:xfrm>
            <a:off x="1676400" y="1044575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2895600" y="3810000"/>
            <a:ext cx="4800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2000" b="1" dirty="0">
                <a:latin typeface="Arial Narrow" pitchFamily="34" charset="0"/>
              </a:rPr>
              <a:t>Industrial Currency Project (ICP)/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2000" b="1" dirty="0">
                <a:latin typeface="Arial Narrow" pitchFamily="34" charset="0"/>
              </a:rPr>
              <a:t>Data Science Capstone Project (DSCP)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1800" dirty="0">
                <a:latin typeface="Arial Narrow" pitchFamily="34" charset="0"/>
              </a:rPr>
              <a:t>Diploma in Data Science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1800" dirty="0">
                <a:latin typeface="Arial Narrow" pitchFamily="34" charset="0"/>
              </a:rPr>
              <a:t>Year 3 (2025/26), Semester 5</a:t>
            </a:r>
            <a:endParaRPr kumimoji="1" lang="en-GB" sz="4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4" name="Picture 3" descr="A blue and black text&#10;&#10;Description automatically generated">
            <a:extLst>
              <a:ext uri="{FF2B5EF4-FFF2-40B4-BE49-F238E27FC236}">
                <a16:creationId xmlns:a16="http://schemas.microsoft.com/office/drawing/2014/main" id="{CCA4A5AA-3F7E-396F-BB5F-4DE85FD45D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588" y="150364"/>
            <a:ext cx="2502408" cy="8323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122238"/>
            <a:ext cx="2190750" cy="5745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122238"/>
            <a:ext cx="6419850" cy="5745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0"/>
            <a:ext cx="1447800" cy="60785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bIns="182880" rtlCol="0">
            <a:spAutoFit/>
          </a:bodyPr>
          <a:lstStyle/>
          <a:p>
            <a:pPr algn="ctr"/>
            <a:endParaRPr lang="en-US" sz="3600" b="1" dirty="0">
              <a:solidFill>
                <a:schemeClr val="tx1"/>
              </a:solidFill>
            </a:endParaRPr>
          </a:p>
          <a:p>
            <a:pPr algn="ctr"/>
            <a:r>
              <a:rPr lang="en-US" sz="3600" b="1" dirty="0">
                <a:solidFill>
                  <a:schemeClr val="tx1"/>
                </a:solidFill>
              </a:rPr>
              <a:t>SDD</a:t>
            </a:r>
          </a:p>
          <a:p>
            <a:pPr algn="ctr"/>
            <a:r>
              <a:rPr lang="en-US" sz="3600" b="1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sz="3600" b="1" dirty="0">
              <a:solidFill>
                <a:schemeClr val="tx1"/>
              </a:solidFill>
            </a:endParaRPr>
          </a:p>
          <a:p>
            <a:pPr algn="ctr"/>
            <a:endParaRPr lang="en-US" sz="3600" b="1" dirty="0">
              <a:solidFill>
                <a:schemeClr val="tx1"/>
              </a:solidFill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W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K</a:t>
            </a: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1</a:t>
            </a:r>
            <a:br>
              <a:rPr lang="en-US" sz="3200" b="1" dirty="0">
                <a:solidFill>
                  <a:schemeClr val="tx1"/>
                </a:solidFill>
              </a:rPr>
            </a:b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0" y="5943600"/>
            <a:ext cx="9144000" cy="152400"/>
          </a:xfrm>
          <a:prstGeom prst="rect">
            <a:avLst/>
          </a:prstGeom>
          <a:solidFill>
            <a:srgbClr val="640064"/>
          </a:solidFill>
          <a:ln w="9525">
            <a:solidFill>
              <a:srgbClr val="64006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905000" y="2018046"/>
            <a:ext cx="6629400" cy="701731"/>
          </a:xfrm>
        </p:spPr>
        <p:txBody>
          <a:bodyPr>
            <a:spAutoFit/>
          </a:bodyPr>
          <a:lstStyle>
            <a:lvl1pPr marL="0" indent="0"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 sz="4400" baseline="0"/>
            </a:lvl1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lang="en-US" dirty="0"/>
              <a:t>&lt;&lt;Title&gt;&gt;</a:t>
            </a:r>
          </a:p>
        </p:txBody>
      </p:sp>
      <p:pic>
        <p:nvPicPr>
          <p:cNvPr id="8" name="Picture 16" descr="School of ICT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58315" y="53009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15"/>
          <p:cNvSpPr>
            <a:spLocks noChangeShapeType="1"/>
          </p:cNvSpPr>
          <p:nvPr userDrawn="1"/>
        </p:nvSpPr>
        <p:spPr bwMode="auto">
          <a:xfrm>
            <a:off x="1676400" y="1044575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2286000" y="3810000"/>
            <a:ext cx="5791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2400" b="1" dirty="0">
                <a:latin typeface="Arial Narrow" pitchFamily="34" charset="0"/>
              </a:rPr>
              <a:t>Solutions Design &amp; Development (SDD)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GB" sz="2000" dirty="0">
                <a:latin typeface="Arial Narrow" pitchFamily="34" charset="0"/>
              </a:rPr>
              <a:t>Diploma in Information Technology</a:t>
            </a:r>
            <a:endParaRPr kumimoji="1" lang="en-GB" sz="2000" b="1" dirty="0">
              <a:latin typeface="Arial Narrow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GB" sz="2000" dirty="0">
                <a:latin typeface="Arial Narrow" pitchFamily="34" charset="0"/>
              </a:rPr>
              <a:t>Diploma in Financial</a:t>
            </a:r>
            <a:r>
              <a:rPr kumimoji="1" lang="en-GB" sz="2000" baseline="0" dirty="0">
                <a:latin typeface="Arial Narrow" pitchFamily="34" charset="0"/>
              </a:rPr>
              <a:t> Informatics</a:t>
            </a:r>
            <a:endParaRPr kumimoji="1" lang="en-GB" sz="2000" dirty="0">
              <a:latin typeface="Arial Narrow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2000" dirty="0">
                <a:latin typeface="Arial Narrow" pitchFamily="34" charset="0"/>
              </a:rPr>
              <a:t>Year 2 (2021/22), Semester 4</a:t>
            </a:r>
            <a:endParaRPr kumimoji="1" lang="en-GB" sz="4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3692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660033"/>
                </a:solidFill>
              </a:defRPr>
            </a:lvl1pPr>
            <a:lvl2pPr>
              <a:defRPr>
                <a:solidFill>
                  <a:srgbClr val="660033"/>
                </a:solidFill>
              </a:defRPr>
            </a:lvl2pPr>
            <a:lvl3pPr>
              <a:defRPr>
                <a:solidFill>
                  <a:srgbClr val="660033"/>
                </a:solidFill>
              </a:defRPr>
            </a:lvl3pPr>
            <a:lvl4pPr>
              <a:defRPr>
                <a:solidFill>
                  <a:srgbClr val="660033"/>
                </a:solidFill>
              </a:defRPr>
            </a:lvl4pPr>
            <a:lvl5pPr>
              <a:defRPr>
                <a:solidFill>
                  <a:srgbClr val="6600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84238"/>
            <a:ext cx="4419600" cy="4983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84238"/>
            <a:ext cx="4381500" cy="4983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CIS2-low.jpg"/>
          <p:cNvPicPr>
            <a:picLocks noChangeAspect="1"/>
          </p:cNvPicPr>
          <p:nvPr userDrawn="1"/>
        </p:nvPicPr>
        <p:blipFill>
          <a:blip r:embed="rId14" cstate="print"/>
          <a:srcRect t="2107"/>
          <a:stretch>
            <a:fillRect/>
          </a:stretch>
        </p:blipFill>
        <p:spPr bwMode="auto">
          <a:xfrm>
            <a:off x="0" y="0"/>
            <a:ext cx="9144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6096000"/>
          </a:xfrm>
          <a:prstGeom prst="rect">
            <a:avLst/>
          </a:prstGeom>
          <a:solidFill>
            <a:schemeClr val="bg1">
              <a:alpha val="90000"/>
            </a:schemeClr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884238"/>
            <a:ext cx="8991600" cy="498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0" y="5943600"/>
            <a:ext cx="9144000" cy="152400"/>
          </a:xfrm>
          <a:prstGeom prst="rect">
            <a:avLst/>
          </a:prstGeom>
          <a:solidFill>
            <a:srgbClr val="640064"/>
          </a:solidFill>
          <a:ln w="9525">
            <a:solidFill>
              <a:srgbClr val="64006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039" name="Rectangle 15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800080"/>
          </a:solidFill>
          <a:ln w="9525">
            <a:solidFill>
              <a:srgbClr val="64006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122238"/>
            <a:ext cx="8991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" name="Rectangle 16"/>
          <p:cNvSpPr>
            <a:spLocks noChangeArrowheads="1"/>
          </p:cNvSpPr>
          <p:nvPr userDrawn="1"/>
        </p:nvSpPr>
        <p:spPr bwMode="auto">
          <a:xfrm>
            <a:off x="1371600" y="6302375"/>
            <a:ext cx="2895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342900" indent="-34290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lvl="1">
              <a:spcBef>
                <a:spcPct val="50000"/>
              </a:spcBef>
              <a:defRPr/>
            </a:pPr>
            <a:r>
              <a:rPr lang="en-US" altLang="en-US" sz="1200" dirty="0">
                <a:latin typeface="Arial Narrow" pitchFamily="34" charset="0"/>
              </a:rPr>
              <a:t>Diploma in DS</a:t>
            </a:r>
            <a:br>
              <a:rPr lang="en-US" altLang="en-US" sz="1200" dirty="0">
                <a:latin typeface="Arial Narrow" pitchFamily="34" charset="0"/>
              </a:rPr>
            </a:br>
            <a:r>
              <a:rPr lang="en-US" altLang="en-US" sz="1200" dirty="0">
                <a:latin typeface="Arial Narrow" pitchFamily="34" charset="0"/>
              </a:rPr>
              <a:t>ICP/DSCP  AY25/26, Sem 5</a:t>
            </a:r>
          </a:p>
        </p:txBody>
      </p:sp>
      <p:sp>
        <p:nvSpPr>
          <p:cNvPr id="14" name="Rectangle 15"/>
          <p:cNvSpPr txBox="1">
            <a:spLocks noChangeArrowheads="1"/>
          </p:cNvSpPr>
          <p:nvPr userDrawn="1"/>
        </p:nvSpPr>
        <p:spPr bwMode="auto">
          <a:xfrm>
            <a:off x="4457700" y="6302375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 algn="ctr">
              <a:defRPr/>
            </a:pPr>
            <a:r>
              <a:rPr lang="en-US" dirty="0"/>
              <a:t>  Last update: 08/04/2025</a:t>
            </a:r>
          </a:p>
        </p:txBody>
      </p:sp>
      <p:sp>
        <p:nvSpPr>
          <p:cNvPr id="15" name="Rectangle 15"/>
          <p:cNvSpPr txBox="1">
            <a:spLocks noChangeArrowheads="1"/>
          </p:cNvSpPr>
          <p:nvPr userDrawn="1"/>
        </p:nvSpPr>
        <p:spPr bwMode="auto">
          <a:xfrm>
            <a:off x="7086600" y="6275387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  Lecture</a:t>
            </a:r>
            <a:r>
              <a:rPr lang="en-US" baseline="0" dirty="0"/>
              <a:t> 0</a:t>
            </a:r>
            <a:br>
              <a:rPr lang="en-US" baseline="0" dirty="0"/>
            </a:br>
            <a:r>
              <a:rPr lang="en-US" baseline="0" dirty="0"/>
              <a:t>Slide </a:t>
            </a:r>
            <a:fld id="{D684DC87-7C2B-4413-A3B2-900CE8D7D012}" type="slidenum">
              <a:rPr lang="en-US" baseline="0" smtClean="0"/>
              <a:t>‹#›</a:t>
            </a:fld>
            <a:endParaRPr lang="en-US" dirty="0"/>
          </a:p>
        </p:txBody>
      </p:sp>
      <p:sp>
        <p:nvSpPr>
          <p:cNvPr id="3" name="MSIPCMContentMarking" descr="{&quot;HashCode&quot;:-1818968269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0EA0B0FC-F164-4F1F-86D5-52FF6CBD65BC}"/>
              </a:ext>
            </a:extLst>
          </p:cNvPr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  <p:pic>
        <p:nvPicPr>
          <p:cNvPr id="4" name="Picture 3" descr="A blue and black text&#10;&#10;Description automatically generated">
            <a:extLst>
              <a:ext uri="{FF2B5EF4-FFF2-40B4-BE49-F238E27FC236}">
                <a16:creationId xmlns:a16="http://schemas.microsoft.com/office/drawing/2014/main" id="{6268A93F-ADE0-C806-8A3E-87B93692D9BA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" y="6218238"/>
            <a:ext cx="1844766" cy="61357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64006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640064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640064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640064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640064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exels.com/photo/accomplishment-action-adventure-challenge-461593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TOH_Ser_Chye@np.edu.sg" TargetMode="External"/><Relationship Id="rId2" Type="http://schemas.openxmlformats.org/officeDocument/2006/relationships/hyperlink" Target="mailto:Leonard_KA_LEE@np.edu.s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LOW_Wee_San@np.edu.sg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11" Type="http://schemas.openxmlformats.org/officeDocument/2006/relationships/image" Target="../media/image17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1676400" y="1044575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19300" y="1371600"/>
            <a:ext cx="6629400" cy="701731"/>
          </a:xfrm>
        </p:spPr>
        <p:txBody>
          <a:bodyPr/>
          <a:lstStyle/>
          <a:p>
            <a:r>
              <a:rPr lang="en-GB" dirty="0"/>
              <a:t>Module Briefing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0F9A-FAF7-EC1E-48CB-EDA5F24A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Holiday</a:t>
            </a:r>
            <a:endParaRPr lang="en-GB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A5EA1F48-E946-20AB-3853-F62B63FCA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178871"/>
              </p:ext>
            </p:extLst>
          </p:nvPr>
        </p:nvGraphicFramePr>
        <p:xfrm>
          <a:off x="167640" y="1143000"/>
          <a:ext cx="8686800" cy="265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3784926098"/>
                    </a:ext>
                  </a:extLst>
                </a:gridCol>
                <a:gridCol w="2408183">
                  <a:extLst>
                    <a:ext uri="{9D8B030D-6E8A-4147-A177-3AD203B41FA5}">
                      <a16:colId xmlns:a16="http://schemas.microsoft.com/office/drawing/2014/main" val="869656883"/>
                    </a:ext>
                  </a:extLst>
                </a:gridCol>
                <a:gridCol w="2621017">
                  <a:extLst>
                    <a:ext uri="{9D8B030D-6E8A-4147-A177-3AD203B41FA5}">
                      <a16:colId xmlns:a16="http://schemas.microsoft.com/office/drawing/2014/main" val="3208399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Makeup Day?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230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01 May - </a:t>
                      </a:r>
                      <a:r>
                        <a:rPr lang="en-US" sz="2400" dirty="0" err="1"/>
                        <a:t>Labour</a:t>
                      </a:r>
                      <a:r>
                        <a:rPr lang="en-US" sz="2400" dirty="0"/>
                        <a:t>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37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 May - Vesak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14 May, Wednesday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695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sz="2400" dirty="0"/>
                        <a:t>07 Jun - Hari Raya Haji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Saturday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26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09 Aug - National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Saturday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0143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3AD429B-1B0D-24DF-22B0-0B41E7D26C0A}"/>
              </a:ext>
            </a:extLst>
          </p:cNvPr>
          <p:cNvSpPr txBox="1"/>
          <p:nvPr/>
        </p:nvSpPr>
        <p:spPr>
          <a:xfrm>
            <a:off x="167640" y="4800600"/>
            <a:ext cx="891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Your respective tutor will make arrangement with the class for lesson impacted.</a:t>
            </a:r>
          </a:p>
        </p:txBody>
      </p:sp>
    </p:spTree>
    <p:extLst>
      <p:ext uri="{BB962C8B-B14F-4D97-AF65-F5344CB8AC3E}">
        <p14:creationId xmlns:p14="http://schemas.microsoft.com/office/powerpoint/2010/main" val="3392036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F4968-7AF3-6D42-8AB5-E845835E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NP Policy: Low Attendance on Grades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A79A8-21C9-9CD4-A4CA-A8D3B7410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Minimum of 70% </a:t>
            </a:r>
            <a:r>
              <a:rPr lang="en-US" dirty="0"/>
              <a:t>Total Module Attendance Rate</a:t>
            </a:r>
          </a:p>
          <a:p>
            <a:r>
              <a:rPr lang="en-US" dirty="0"/>
              <a:t>All module tutors have been informed to complete attendance </a:t>
            </a:r>
            <a:r>
              <a:rPr lang="en-US" dirty="0">
                <a:solidFill>
                  <a:srgbClr val="FF0000"/>
                </a:solidFill>
              </a:rPr>
              <a:t>within 5 minutes </a:t>
            </a:r>
            <a:r>
              <a:rPr lang="en-US" dirty="0"/>
              <a:t>of the lesson start time. Those who come in after will be </a:t>
            </a:r>
            <a:r>
              <a:rPr lang="en-US" dirty="0">
                <a:solidFill>
                  <a:srgbClr val="FF0000"/>
                </a:solidFill>
              </a:rPr>
              <a:t>marked absent unless for valid reasons.</a:t>
            </a:r>
          </a:p>
          <a:p>
            <a:r>
              <a:rPr lang="en-US" dirty="0"/>
              <a:t>Learners who </a:t>
            </a:r>
            <a:r>
              <a:rPr lang="en-US" dirty="0">
                <a:solidFill>
                  <a:srgbClr val="FF0000"/>
                </a:solidFill>
              </a:rPr>
              <a:t>do not achieve 70% </a:t>
            </a:r>
            <a:r>
              <a:rPr lang="en-US" dirty="0"/>
              <a:t>or above for attendance shall be allowed to continue with their studies and sit for assessments but will have their final </a:t>
            </a:r>
            <a:r>
              <a:rPr lang="en-US" dirty="0">
                <a:solidFill>
                  <a:srgbClr val="FF0000"/>
                </a:solidFill>
              </a:rPr>
              <a:t>overall grade capped at ‘D’.</a:t>
            </a:r>
          </a:p>
          <a:p>
            <a:r>
              <a:rPr lang="en-US" dirty="0"/>
              <a:t>Once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baseline="30000" dirty="0">
                <a:solidFill>
                  <a:srgbClr val="FF0000"/>
                </a:solidFill>
              </a:rPr>
              <a:t>st</a:t>
            </a:r>
            <a:r>
              <a:rPr lang="en-US" dirty="0">
                <a:solidFill>
                  <a:srgbClr val="FF0000"/>
                </a:solidFill>
              </a:rPr>
              <a:t> warning email (80%) received</a:t>
            </a:r>
            <a:r>
              <a:rPr lang="en-US" dirty="0"/>
              <a:t>, you are </a:t>
            </a:r>
            <a:r>
              <a:rPr lang="en-US" dirty="0">
                <a:solidFill>
                  <a:srgbClr val="FF0000"/>
                </a:solidFill>
              </a:rPr>
              <a:t>near the Grade Cap</a:t>
            </a:r>
            <a:r>
              <a:rPr lang="en-US" dirty="0"/>
              <a:t> level.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5424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29A47-D884-B6A2-EC4F-AD3E161CB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2238"/>
            <a:ext cx="8991600" cy="563562"/>
          </a:xfrm>
        </p:spPr>
        <p:txBody>
          <a:bodyPr wrap="square"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Questions?</a:t>
            </a:r>
            <a:endParaRPr lang="en-GB" dirty="0"/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98D41A44-8337-A589-5B5D-6521945530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33"/>
          <a:stretch/>
        </p:blipFill>
        <p:spPr>
          <a:xfrm>
            <a:off x="76200" y="884238"/>
            <a:ext cx="8991600" cy="49831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61182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99FD4-9941-0FDE-5DC9-B88E50DA1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2514600"/>
            <a:ext cx="7772400" cy="1500187"/>
          </a:xfrm>
        </p:spPr>
        <p:txBody>
          <a:bodyPr/>
          <a:lstStyle/>
          <a:p>
            <a:pPr algn="ctr"/>
            <a:r>
              <a:rPr lang="en-US" sz="4800" b="1" dirty="0"/>
              <a:t>FILL UP THE MINI RESUME</a:t>
            </a:r>
            <a:endParaRPr lang="en-GB" sz="4800" b="1" dirty="0"/>
          </a:p>
        </p:txBody>
      </p:sp>
    </p:spTree>
    <p:extLst>
      <p:ext uri="{BB962C8B-B14F-4D97-AF65-F5344CB8AC3E}">
        <p14:creationId xmlns:p14="http://schemas.microsoft.com/office/powerpoint/2010/main" val="2333887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0C41-F3A0-4597-AFB5-8ACA0ABD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" y="2671011"/>
            <a:ext cx="3943352" cy="24271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4200" kern="1200" dirty="0">
                <a:solidFill>
                  <a:schemeClr val="tx1"/>
                </a:solidFill>
              </a:rPr>
              <a:t>CHALLENGE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9307B-C5C0-43BD-BD2E-F155A9C82C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4434843" y="1859286"/>
            <a:ext cx="4709157" cy="3139438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64730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B5FD-3DB9-0A99-4846-778F98D67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D729C-716E-8B17-6CD4-D0CCE02B7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Note that all data if provided here is </a:t>
            </a:r>
            <a:r>
              <a:rPr lang="en-US" sz="1800" dirty="0">
                <a:solidFill>
                  <a:srgbClr val="FF0000"/>
                </a:solidFill>
              </a:rPr>
              <a:t>a property of NP</a:t>
            </a:r>
            <a:r>
              <a:rPr lang="en-US" sz="1800" dirty="0"/>
              <a:t>.</a:t>
            </a:r>
          </a:p>
          <a:p>
            <a:pPr>
              <a:buFont typeface="+mj-lt"/>
              <a:buAutoNum type="alphaLcParenR"/>
            </a:pPr>
            <a:r>
              <a:rPr lang="en-US" sz="1800" dirty="0"/>
              <a:t>Ensure that the data and/or its derived statistics are </a:t>
            </a:r>
            <a:r>
              <a:rPr lang="en-US" sz="1800" dirty="0">
                <a:solidFill>
                  <a:srgbClr val="FF0000"/>
                </a:solidFill>
              </a:rPr>
              <a:t>not shared with any third party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without the explicit approval </a:t>
            </a:r>
            <a:r>
              <a:rPr lang="en-US" sz="1800" dirty="0"/>
              <a:t>of the NP/EES; or unless it is required by law, </a:t>
            </a:r>
            <a:r>
              <a:rPr lang="en-US" sz="1800" dirty="0" err="1"/>
              <a:t>eg.</a:t>
            </a:r>
            <a:r>
              <a:rPr lang="en-US" sz="1800" dirty="0"/>
              <a:t> Police investigation;</a:t>
            </a:r>
          </a:p>
          <a:p>
            <a:pPr>
              <a:buFont typeface="+mj-lt"/>
              <a:buAutoNum type="alphaLcParenR"/>
            </a:pPr>
            <a:r>
              <a:rPr lang="en-US" sz="1800" dirty="0">
                <a:solidFill>
                  <a:srgbClr val="FF0000"/>
                </a:solidFill>
              </a:rPr>
              <a:t>Purge the data when it is no longer needed </a:t>
            </a:r>
            <a:r>
              <a:rPr lang="en-US" sz="1800" dirty="0"/>
              <a:t>or as directed by the NP/EES;</a:t>
            </a:r>
          </a:p>
          <a:p>
            <a:pPr>
              <a:buFont typeface="+mj-lt"/>
              <a:buAutoNum type="alphaLcParenR"/>
            </a:pPr>
            <a:r>
              <a:rPr lang="en-US" sz="1800" dirty="0"/>
              <a:t>Be responsible for </a:t>
            </a:r>
            <a:r>
              <a:rPr lang="en-US" sz="1800" dirty="0">
                <a:solidFill>
                  <a:srgbClr val="FF0000"/>
                </a:solidFill>
              </a:rPr>
              <a:t>safeguarding the confidentiality and integrity </a:t>
            </a:r>
            <a:r>
              <a:rPr lang="en-US" sz="1800" dirty="0"/>
              <a:t>of the requested data;</a:t>
            </a:r>
          </a:p>
          <a:p>
            <a:pPr>
              <a:buFont typeface="+mj-lt"/>
              <a:buAutoNum type="alphaLcParenR"/>
            </a:pPr>
            <a:r>
              <a:rPr lang="en-US" sz="1800" dirty="0"/>
              <a:t>Take all reasonable measures to </a:t>
            </a:r>
            <a:r>
              <a:rPr lang="en-US" sz="1800" dirty="0">
                <a:solidFill>
                  <a:srgbClr val="FF0000"/>
                </a:solidFill>
              </a:rPr>
              <a:t>ensure that the requested data is protected </a:t>
            </a:r>
            <a:r>
              <a:rPr lang="en-US" sz="1800" dirty="0"/>
              <a:t>against loss, and against </a:t>
            </a:r>
            <a:r>
              <a:rPr lang="en-US" sz="1800" dirty="0" err="1"/>
              <a:t>unauthorised</a:t>
            </a:r>
            <a:r>
              <a:rPr lang="en-US" sz="1800" dirty="0"/>
              <a:t> access, use, modification, disclosure or other misuse;</a:t>
            </a:r>
          </a:p>
          <a:p>
            <a:pPr>
              <a:buFont typeface="+mj-lt"/>
              <a:buAutoNum type="alphaLcParenR"/>
            </a:pPr>
            <a:r>
              <a:rPr lang="en-US" sz="1800" dirty="0">
                <a:solidFill>
                  <a:srgbClr val="FF0000"/>
                </a:solidFill>
              </a:rPr>
              <a:t>Hardcopy reports must be shredded immediately after use </a:t>
            </a:r>
            <a:r>
              <a:rPr lang="en-US" sz="1800" dirty="0"/>
              <a:t>or stored securely under lock pending disposal;</a:t>
            </a:r>
          </a:p>
          <a:p>
            <a:pPr>
              <a:buFont typeface="+mj-lt"/>
              <a:buAutoNum type="alphaLcParenR"/>
            </a:pPr>
            <a:r>
              <a:rPr lang="en-US" sz="1800" dirty="0"/>
              <a:t>Immediately </a:t>
            </a:r>
            <a:r>
              <a:rPr lang="en-US" sz="1800" dirty="0">
                <a:solidFill>
                  <a:srgbClr val="FF0000"/>
                </a:solidFill>
              </a:rPr>
              <a:t>notify NP/EES when it becomes aware of a breach</a:t>
            </a:r>
            <a:r>
              <a:rPr lang="en-US" sz="1800" dirty="0"/>
              <a:t> of any of the above terms as a result of its actions and take all reasonable measures to rectify the breach, including any such measures as directed by NP/EES.</a:t>
            </a:r>
          </a:p>
          <a:p>
            <a:endParaRPr lang="en-US" sz="1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118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0C41-F3A0-4597-AFB5-8ACA0ABD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" y="2671011"/>
            <a:ext cx="3943352" cy="24271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4200" kern="1200" dirty="0">
                <a:solidFill>
                  <a:schemeClr val="tx1"/>
                </a:solidFill>
              </a:rPr>
              <a:t>TIME </a:t>
            </a:r>
            <a:br>
              <a:rPr lang="en-US" sz="4200" kern="1200" dirty="0">
                <a:solidFill>
                  <a:schemeClr val="tx1"/>
                </a:solidFill>
              </a:rPr>
            </a:br>
            <a:r>
              <a:rPr lang="en-US" sz="4200" kern="1200" dirty="0">
                <a:solidFill>
                  <a:schemeClr val="tx1"/>
                </a:solidFill>
              </a:rPr>
              <a:t>TO FORM </a:t>
            </a:r>
            <a:br>
              <a:rPr lang="en-US" sz="4200" kern="1200" dirty="0">
                <a:solidFill>
                  <a:schemeClr val="tx1"/>
                </a:solidFill>
              </a:rPr>
            </a:br>
            <a:r>
              <a:rPr lang="en-US" sz="4200" kern="1200" dirty="0">
                <a:solidFill>
                  <a:schemeClr val="tx1"/>
                </a:solidFill>
              </a:rPr>
              <a:t>YOUR SCRUM TEAM!</a:t>
            </a:r>
          </a:p>
        </p:txBody>
      </p:sp>
      <p:pic>
        <p:nvPicPr>
          <p:cNvPr id="5" name="Picture 4" descr="A picture containing table, laptop, person, indoor&#10;&#10;Description generated with very high confidence">
            <a:extLst>
              <a:ext uri="{FF2B5EF4-FFF2-40B4-BE49-F238E27FC236}">
                <a16:creationId xmlns:a16="http://schemas.microsoft.com/office/drawing/2014/main" id="{C789307B-C5C0-43BD-BD2E-F155A9C82C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34843" y="10"/>
            <a:ext cx="470915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6950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84238"/>
            <a:ext cx="8610600" cy="4983162"/>
          </a:xfrm>
        </p:spPr>
        <p:txBody>
          <a:bodyPr/>
          <a:lstStyle/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Demonstrate proficiency in </a:t>
            </a:r>
            <a:r>
              <a:rPr lang="en-US" dirty="0">
                <a:solidFill>
                  <a:srgbClr val="0000FF"/>
                </a:solidFill>
              </a:rPr>
              <a:t>applying the principles of Agile Scrum methodology</a:t>
            </a:r>
            <a:r>
              <a:rPr lang="en-US" dirty="0"/>
              <a:t> to a Data Science development project.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Exhibit problem-solving capabilities </a:t>
            </a:r>
            <a:r>
              <a:rPr lang="en-US" dirty="0"/>
              <a:t>in the development of Data Science solutions.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Communicate effectively </a:t>
            </a:r>
            <a:r>
              <a:rPr lang="en-US" dirty="0"/>
              <a:t>in the project context.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Work both </a:t>
            </a:r>
            <a:r>
              <a:rPr lang="en-US" dirty="0">
                <a:solidFill>
                  <a:srgbClr val="0000FF"/>
                </a:solidFill>
              </a:rPr>
              <a:t>autonomously </a:t>
            </a:r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collaboratively</a:t>
            </a:r>
            <a:r>
              <a:rPr lang="en-US" dirty="0"/>
              <a:t> as part of a project team.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Undertake and manage </a:t>
            </a:r>
            <a:r>
              <a:rPr lang="en-US" dirty="0"/>
              <a:t>a Data Science project.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3156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Teaching Staff</a:t>
            </a:r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u="sng" dirty="0"/>
              <a:t>ICP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Leonard Lee</a:t>
            </a: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en-US" sz="1800" dirty="0"/>
              <a:t>Email: </a:t>
            </a:r>
            <a:r>
              <a:rPr lang="en-US" sz="1800" dirty="0">
                <a:hlinkClick r:id="rId2"/>
              </a:rPr>
              <a:t>Leonard_KA_LEE@np.edu.sg</a:t>
            </a:r>
            <a:endParaRPr lang="en-US" sz="1800" dirty="0"/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en-US" sz="1800" dirty="0"/>
              <a:t>Office #: 64606827</a:t>
            </a:r>
          </a:p>
          <a:p>
            <a:pPr marL="914400" lvl="1" indent="-514350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Toh Ser Chye (ML)</a:t>
            </a: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en-US" sz="1800" dirty="0"/>
              <a:t>Email: </a:t>
            </a:r>
            <a:r>
              <a:rPr lang="en-US" sz="1800" dirty="0">
                <a:hlinkClick r:id="rId3"/>
              </a:rPr>
              <a:t>TOH_Ser_Chye@np.edu.sg</a:t>
            </a:r>
            <a:endParaRPr lang="en-US" sz="1800" dirty="0"/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en-US" sz="1800" dirty="0"/>
              <a:t>Office #: 64606844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DSCP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Low Wee San (ML)</a:t>
            </a: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en-US" sz="1800" dirty="0"/>
              <a:t>Email: </a:t>
            </a:r>
            <a:r>
              <a:rPr lang="en-US" sz="1800" dirty="0">
                <a:hlinkClick r:id="rId4"/>
              </a:rPr>
              <a:t>LOW_Wee_San@np.edu.sg</a:t>
            </a:r>
            <a:endParaRPr lang="en-US" sz="1800" dirty="0"/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en-US" sz="1800" dirty="0"/>
              <a:t>Office #: 64606331</a:t>
            </a:r>
          </a:p>
          <a:p>
            <a:pPr marL="0" indent="0">
              <a:buNone/>
            </a:pPr>
            <a:endParaRPr 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3670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F8AF-01DF-D5A5-1C29-F8AFCE1A8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0812"/>
            <a:ext cx="8534400" cy="534988"/>
          </a:xfrm>
        </p:spPr>
        <p:txBody>
          <a:bodyPr wrap="square" anchor="b">
            <a:normAutofit/>
          </a:bodyPr>
          <a:lstStyle/>
          <a:p>
            <a:r>
              <a:rPr lang="en-US" sz="2900" dirty="0"/>
              <a:t>Types of Data Solution</a:t>
            </a:r>
            <a:endParaRPr lang="en-GB" sz="29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B45E3D-D42D-1508-8227-7774D8FE56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742332"/>
              </p:ext>
            </p:extLst>
          </p:nvPr>
        </p:nvGraphicFramePr>
        <p:xfrm>
          <a:off x="228600" y="838200"/>
          <a:ext cx="358775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8" name="Rectangle 47">
            <a:extLst>
              <a:ext uri="{FF2B5EF4-FFF2-40B4-BE49-F238E27FC236}">
                <a16:creationId xmlns:a16="http://schemas.microsoft.com/office/drawing/2014/main" id="{87A7899C-C9B0-3AA6-EEE3-F5F5FC02CDDD}"/>
              </a:ext>
            </a:extLst>
          </p:cNvPr>
          <p:cNvSpPr/>
          <p:nvPr/>
        </p:nvSpPr>
        <p:spPr bwMode="auto">
          <a:xfrm rot="5400000">
            <a:off x="5885656" y="2451893"/>
            <a:ext cx="4549775" cy="150971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SG" dirty="0"/>
          </a:p>
        </p:txBody>
      </p:sp>
      <p:sp>
        <p:nvSpPr>
          <p:cNvPr id="49" name="TextBox 19">
            <a:extLst>
              <a:ext uri="{FF2B5EF4-FFF2-40B4-BE49-F238E27FC236}">
                <a16:creationId xmlns:a16="http://schemas.microsoft.com/office/drawing/2014/main" id="{B121B99F-3A1B-B97B-3F9A-03F6ADB53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9337" y="990600"/>
            <a:ext cx="15160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 dirty="0">
                <a:solidFill>
                  <a:schemeClr val="tx1"/>
                </a:solidFill>
                <a:latin typeface="Verdana" panose="020B0604030504040204" pitchFamily="34" charset="0"/>
              </a:rPr>
              <a:t>Tools &amp; </a:t>
            </a:r>
            <a:br>
              <a:rPr lang="en-US" altLang="en-US" sz="1200" b="1" dirty="0">
                <a:solidFill>
                  <a:schemeClr val="tx1"/>
                </a:solidFill>
                <a:latin typeface="Verdana" panose="020B0604030504040204" pitchFamily="34" charset="0"/>
              </a:rPr>
            </a:br>
            <a:r>
              <a:rPr lang="en-US" altLang="en-US" sz="1200" b="1" dirty="0">
                <a:solidFill>
                  <a:schemeClr val="tx1"/>
                </a:solidFill>
                <a:latin typeface="Verdana" panose="020B0604030504040204" pitchFamily="34" charset="0"/>
              </a:rPr>
              <a:t>Techniques</a:t>
            </a:r>
            <a:endParaRPr lang="en-SG" altLang="en-US" sz="1200" b="1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62FFAA5-BD68-E03B-AEDE-3B74D60D5E41}"/>
              </a:ext>
            </a:extLst>
          </p:cNvPr>
          <p:cNvSpPr/>
          <p:nvPr/>
        </p:nvSpPr>
        <p:spPr bwMode="auto">
          <a:xfrm>
            <a:off x="7604125" y="1577975"/>
            <a:ext cx="1066800" cy="968375"/>
          </a:xfrm>
          <a:prstGeom prst="rect">
            <a:avLst/>
          </a:prstGeom>
          <a:solidFill>
            <a:srgbClr val="FFB547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PRG1</a:t>
            </a:r>
            <a:endParaRPr lang="en-SG" sz="1600" dirty="0">
              <a:solidFill>
                <a:schemeClr val="tx1"/>
              </a:solidFill>
            </a:endParaRPr>
          </a:p>
        </p:txBody>
      </p:sp>
      <p:pic>
        <p:nvPicPr>
          <p:cNvPr id="51" name="Picture 30" descr="Image result for python">
            <a:extLst>
              <a:ext uri="{FF2B5EF4-FFF2-40B4-BE49-F238E27FC236}">
                <a16:creationId xmlns:a16="http://schemas.microsoft.com/office/drawing/2014/main" id="{54821635-D631-5EC7-8B63-CA1574C1B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25" y="2012950"/>
            <a:ext cx="411162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028ED80C-8F16-38CA-49F1-9EBCD2634314}"/>
              </a:ext>
            </a:extLst>
          </p:cNvPr>
          <p:cNvSpPr/>
          <p:nvPr/>
        </p:nvSpPr>
        <p:spPr bwMode="auto">
          <a:xfrm>
            <a:off x="7604125" y="2693987"/>
            <a:ext cx="1066800" cy="968375"/>
          </a:xfrm>
          <a:prstGeom prst="rect">
            <a:avLst/>
          </a:prstGeom>
          <a:solidFill>
            <a:srgbClr val="FFB547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PRG2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01782B4-579D-9B4D-B91C-EE8D1AD2C864}"/>
              </a:ext>
            </a:extLst>
          </p:cNvPr>
          <p:cNvSpPr/>
          <p:nvPr/>
        </p:nvSpPr>
        <p:spPr bwMode="auto">
          <a:xfrm>
            <a:off x="7620000" y="3792537"/>
            <a:ext cx="1066800" cy="1184275"/>
          </a:xfrm>
          <a:prstGeom prst="rect">
            <a:avLst/>
          </a:prstGeom>
          <a:solidFill>
            <a:srgbClr val="C00000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</a:rPr>
              <a:t>ADO</a:t>
            </a:r>
            <a:endParaRPr lang="en-SG" sz="1600" dirty="0">
              <a:solidFill>
                <a:schemeClr val="bg1"/>
              </a:solidFill>
            </a:endParaRPr>
          </a:p>
        </p:txBody>
      </p:sp>
      <p:pic>
        <p:nvPicPr>
          <p:cNvPr id="54" name="Picture 34" descr="Image result for c#">
            <a:extLst>
              <a:ext uri="{FF2B5EF4-FFF2-40B4-BE49-F238E27FC236}">
                <a16:creationId xmlns:a16="http://schemas.microsoft.com/office/drawing/2014/main" id="{1630F2C7-A505-8861-FE48-7B7AAA63F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049587"/>
            <a:ext cx="56038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76" descr="Image result for scrum logo">
            <a:extLst>
              <a:ext uri="{FF2B5EF4-FFF2-40B4-BE49-F238E27FC236}">
                <a16:creationId xmlns:a16="http://schemas.microsoft.com/office/drawing/2014/main" id="{706FC7E0-0FE5-192F-4EB7-DDFB048C1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4514850"/>
            <a:ext cx="327025" cy="314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45" descr="Image result for bitbucket logo">
            <a:extLst>
              <a:ext uri="{FF2B5EF4-FFF2-40B4-BE49-F238E27FC236}">
                <a16:creationId xmlns:a16="http://schemas.microsoft.com/office/drawing/2014/main" id="{DE35B567-3831-AC9C-3F05-36EBDCBA3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87" y="3124200"/>
            <a:ext cx="37465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55" descr="Related image">
            <a:extLst>
              <a:ext uri="{FF2B5EF4-FFF2-40B4-BE49-F238E27FC236}">
                <a16:creationId xmlns:a16="http://schemas.microsoft.com/office/drawing/2014/main" id="{0BDCBD56-B4EE-2323-8CF5-71901B01A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4435475"/>
            <a:ext cx="477837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30EB74B1-9AD6-C88E-9BC0-983C520C4487}"/>
              </a:ext>
            </a:extLst>
          </p:cNvPr>
          <p:cNvSpPr txBox="1"/>
          <p:nvPr/>
        </p:nvSpPr>
        <p:spPr>
          <a:xfrm>
            <a:off x="152400" y="5587390"/>
            <a:ext cx="7940675" cy="394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Including others such as DW, DEA, DDP, CAT, MAD, ADB, CDN, CXM, </a:t>
            </a:r>
            <a:r>
              <a:rPr lang="en-US" sz="1800" dirty="0" err="1"/>
              <a:t>etc</a:t>
            </a:r>
            <a:endParaRPr lang="en-SG" sz="1800" dirty="0"/>
          </a:p>
        </p:txBody>
      </p:sp>
      <p:pic>
        <p:nvPicPr>
          <p:cNvPr id="61" name="Picture 30" descr="Image result for python">
            <a:extLst>
              <a:ext uri="{FF2B5EF4-FFF2-40B4-BE49-F238E27FC236}">
                <a16:creationId xmlns:a16="http://schemas.microsoft.com/office/drawing/2014/main" id="{F39D44AD-1392-8027-ED82-57A0E7286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37" y="3611562"/>
            <a:ext cx="533400" cy="545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30" descr="Image result for python">
            <a:extLst>
              <a:ext uri="{FF2B5EF4-FFF2-40B4-BE49-F238E27FC236}">
                <a16:creationId xmlns:a16="http://schemas.microsoft.com/office/drawing/2014/main" id="{5FD66724-C583-B27C-83A0-A35214BD8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743" y="4913312"/>
            <a:ext cx="533400" cy="545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91941629-E544-F4BE-A0BF-0347D8213E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94535" y="990600"/>
            <a:ext cx="960177" cy="809451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E134C18-BAC4-FB9B-7741-B137AE2818F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14788" y="990600"/>
            <a:ext cx="788719" cy="767257"/>
          </a:xfrm>
          <a:prstGeom prst="rect">
            <a:avLst/>
          </a:prstGeom>
        </p:spPr>
      </p:pic>
      <p:pic>
        <p:nvPicPr>
          <p:cNvPr id="67" name="Picture 30" descr="Image result for python">
            <a:extLst>
              <a:ext uri="{FF2B5EF4-FFF2-40B4-BE49-F238E27FC236}">
                <a16:creationId xmlns:a16="http://schemas.microsoft.com/office/drawing/2014/main" id="{967BD620-5CAB-670C-B558-C573C51F0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0" y="1122446"/>
            <a:ext cx="533400" cy="545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4907713D-6B5F-CEEB-F2FC-739977C2A37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70972" y="3529992"/>
            <a:ext cx="720465" cy="748483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5E721D76-751A-CD5C-B3EE-A6BFAAADC93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10410" y="2235157"/>
            <a:ext cx="960177" cy="809451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C8B6E9FA-166C-C51F-1ADC-8DC520AE724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30663" y="2235157"/>
            <a:ext cx="788719" cy="767257"/>
          </a:xfrm>
          <a:prstGeom prst="rect">
            <a:avLst/>
          </a:prstGeom>
        </p:spPr>
      </p:pic>
      <p:pic>
        <p:nvPicPr>
          <p:cNvPr id="72" name="Picture 30" descr="Image result for python">
            <a:extLst>
              <a:ext uri="{FF2B5EF4-FFF2-40B4-BE49-F238E27FC236}">
                <a16:creationId xmlns:a16="http://schemas.microsoft.com/office/drawing/2014/main" id="{20D74BF3-2FD2-9854-02EE-695B181EB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025" y="2367003"/>
            <a:ext cx="533400" cy="545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Artificial Intelligence - Indian AI Production">
            <a:extLst>
              <a:ext uri="{FF2B5EF4-FFF2-40B4-BE49-F238E27FC236}">
                <a16:creationId xmlns:a16="http://schemas.microsoft.com/office/drawing/2014/main" id="{04EA31E6-F3B2-C315-B93A-4C6A0C969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934" y="3563468"/>
            <a:ext cx="1696085" cy="155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48F9142-FB9D-284F-1400-E59D5CB82BB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32388" y="4724471"/>
            <a:ext cx="720465" cy="74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A1D13-19D2-4B97-9483-A2E9EB68E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2238"/>
            <a:ext cx="8991600" cy="563562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General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93FF4-7C12-4922-AB1C-B20A2402FB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" y="884238"/>
            <a:ext cx="8458200" cy="4983162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8 CU Module</a:t>
            </a:r>
            <a:r>
              <a:rPr lang="en-US" dirty="0"/>
              <a:t>:  4 </a:t>
            </a:r>
            <a:r>
              <a:rPr lang="en-US" dirty="0" err="1"/>
              <a:t>hrs</a:t>
            </a:r>
            <a:r>
              <a:rPr lang="en-US" dirty="0"/>
              <a:t> F2F &amp; 4 </a:t>
            </a:r>
            <a:r>
              <a:rPr lang="en-US" dirty="0" err="1"/>
              <a:t>hrs</a:t>
            </a:r>
            <a:r>
              <a:rPr lang="en-US" dirty="0"/>
              <a:t> OAL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Work in groups of 4 or 5 to ideate and develop project artefact in response to the real-world challenge statement.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Group Formation will be facilitated by the tutor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Every Group will be given a share storage space for your work. </a:t>
            </a:r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0866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A1D13-19D2-4B97-9483-A2E9EB68E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2238"/>
            <a:ext cx="8991600" cy="563562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General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93FF4-7C12-4922-AB1C-B20A2402FB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" y="884238"/>
            <a:ext cx="5029200" cy="4983162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Major Milestone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Initial planning: Inception Deck with Project Platform setup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Interim assessment of Prototype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Final assessment of Solution</a:t>
            </a:r>
          </a:p>
        </p:txBody>
      </p:sp>
      <p:pic>
        <p:nvPicPr>
          <p:cNvPr id="3074" name="Picture 2" descr="Free Agenda Gantt vector and picture">
            <a:extLst>
              <a:ext uri="{FF2B5EF4-FFF2-40B4-BE49-F238E27FC236}">
                <a16:creationId xmlns:a16="http://schemas.microsoft.com/office/drawing/2014/main" id="{D83057C3-8671-3D57-C031-58580577C1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" r="35895" b="-2"/>
          <a:stretch/>
        </p:blipFill>
        <p:spPr bwMode="auto">
          <a:xfrm>
            <a:off x="5277716" y="1600200"/>
            <a:ext cx="3751983" cy="42672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77861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DSCP Assessment Components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/>
              <a:t>Assignment 1: 5% (Team)</a:t>
            </a:r>
          </a:p>
          <a:p>
            <a:pPr lvl="1"/>
            <a:r>
              <a:rPr lang="en-US" sz="2000" dirty="0"/>
              <a:t>Inception Deck</a:t>
            </a:r>
          </a:p>
          <a:p>
            <a:r>
              <a:rPr lang="en-US" sz="2400" b="1" dirty="0"/>
              <a:t>Assignment 2: 45% (Team/Individual) </a:t>
            </a:r>
          </a:p>
          <a:p>
            <a:pPr lvl="1"/>
            <a:r>
              <a:rPr lang="fr-FR" sz="2000" dirty="0"/>
              <a:t>Participation (10%)</a:t>
            </a:r>
          </a:p>
          <a:p>
            <a:pPr lvl="1"/>
            <a:r>
              <a:rPr lang="fr-FR" sz="2000" dirty="0"/>
              <a:t>Prototype (15 %)</a:t>
            </a:r>
          </a:p>
          <a:p>
            <a:pPr lvl="1"/>
            <a:r>
              <a:rPr lang="fr-FR" sz="2000" dirty="0" err="1"/>
              <a:t>Presentation</a:t>
            </a:r>
            <a:r>
              <a:rPr lang="fr-FR" sz="2000" dirty="0"/>
              <a:t> (15 %) </a:t>
            </a:r>
          </a:p>
          <a:p>
            <a:pPr lvl="1"/>
            <a:r>
              <a:rPr lang="fr-FR" sz="2000" dirty="0"/>
              <a:t>Project Poster (5%)</a:t>
            </a:r>
          </a:p>
          <a:p>
            <a:r>
              <a:rPr lang="en-US" sz="2400" b="1" dirty="0"/>
              <a:t>Assignment 2: 50% (Team/Individual) </a:t>
            </a:r>
          </a:p>
          <a:p>
            <a:pPr lvl="1"/>
            <a:r>
              <a:rPr lang="fr-FR" sz="2000" dirty="0"/>
              <a:t>Participation (5%)</a:t>
            </a:r>
          </a:p>
          <a:p>
            <a:pPr lvl="1"/>
            <a:r>
              <a:rPr lang="en-US" sz="2000" dirty="0"/>
              <a:t>Project Demo / Presentation (20%)</a:t>
            </a:r>
          </a:p>
          <a:p>
            <a:pPr lvl="1"/>
            <a:r>
              <a:rPr lang="en-US" sz="2000" dirty="0"/>
              <a:t>Report (20%)</a:t>
            </a:r>
          </a:p>
          <a:p>
            <a:pPr lvl="1"/>
            <a:r>
              <a:rPr lang="en-US" sz="2000" dirty="0"/>
              <a:t>•	Professional Certification + Virtual Internship (5%)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71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Schedule^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7B55F1-042E-8CD6-E14A-BF695EAB18A6}"/>
              </a:ext>
            </a:extLst>
          </p:cNvPr>
          <p:cNvSpPr txBox="1"/>
          <p:nvPr/>
        </p:nvSpPr>
        <p:spPr>
          <a:xfrm>
            <a:off x="2171701" y="194310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35953C3-1D80-1529-8145-00279B013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549663"/>
              </p:ext>
            </p:extLst>
          </p:nvPr>
        </p:nvGraphicFramePr>
        <p:xfrm>
          <a:off x="1371600" y="914400"/>
          <a:ext cx="6858000" cy="41956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13194482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887609702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174200885"/>
                    </a:ext>
                  </a:extLst>
                </a:gridCol>
              </a:tblGrid>
              <a:tr h="388363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Week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Date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Topic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24185694"/>
                  </a:ext>
                </a:extLst>
              </a:tr>
              <a:tr h="5982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21Apr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 ICP Module/ Project Setup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6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MetaAI</a:t>
                      </a:r>
                      <a:r>
                        <a:rPr lang="en-SG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Knowledge session 1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92822555"/>
                  </a:ext>
                </a:extLst>
              </a:tr>
              <a:tr h="5689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28Apr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Applied Agile Scrum Methodologies</a:t>
                      </a:r>
                      <a:r>
                        <a:rPr lang="en-SG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MetaAI</a:t>
                      </a:r>
                      <a:r>
                        <a:rPr lang="en-SG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Knowledge session 2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42950096"/>
                  </a:ext>
                </a:extLst>
              </a:tr>
              <a:tr h="3463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5May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sz="16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MetaAI</a:t>
                      </a:r>
                      <a:r>
                        <a:rPr lang="en-SG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Knowledge session 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57983275"/>
                  </a:ext>
                </a:extLst>
              </a:tr>
              <a:tr h="3463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12May#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 Development (Sprint 1)</a:t>
                      </a:r>
                      <a:endParaRPr lang="en-SG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36297641"/>
                  </a:ext>
                </a:extLst>
              </a:tr>
              <a:tr h="5038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sz="1600" b="1" dirty="0">
                          <a:solidFill>
                            <a:schemeClr val="tx1"/>
                          </a:solidFill>
                        </a:rPr>
                        <a:t>5*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19May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SG" sz="16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Managing Data Project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(Self-learning on LinkedIn Learning)</a:t>
                      </a:r>
                      <a:endParaRPr lang="en-SG" sz="16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226451712"/>
                  </a:ext>
                </a:extLst>
              </a:tr>
              <a:tr h="3463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sz="16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26May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 Development (Sprint 1)</a:t>
                      </a:r>
                      <a:endParaRPr lang="en-SG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612063478"/>
                  </a:ext>
                </a:extLst>
              </a:tr>
              <a:tr h="4043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sz="16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2Jun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Interim Assessment</a:t>
                      </a:r>
                      <a:endParaRPr lang="en-SG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315157407"/>
                  </a:ext>
                </a:extLst>
              </a:tr>
              <a:tr h="3463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sz="16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9Jun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Common Test</a:t>
                      </a:r>
                      <a:endParaRPr lang="en-SG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569745605"/>
                  </a:ext>
                </a:extLst>
              </a:tr>
              <a:tr h="3463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sz="1600" b="1" i="1" dirty="0"/>
                        <a:t>9 &amp; 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SG" sz="1600" b="1" i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sz="1600" b="1" i="1" dirty="0"/>
                        <a:t>~ Term</a:t>
                      </a:r>
                      <a:r>
                        <a:rPr lang="en-SG" sz="1600" b="1" i="1" baseline="0" dirty="0"/>
                        <a:t> Break ~</a:t>
                      </a:r>
                      <a:endParaRPr lang="en-SG" sz="1600" b="1" i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27491662"/>
                  </a:ext>
                </a:extLst>
              </a:tr>
            </a:tbl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54C17ACE-DE5D-32DA-DA4D-A2BFE0955368}"/>
              </a:ext>
            </a:extLst>
          </p:cNvPr>
          <p:cNvSpPr txBox="1"/>
          <p:nvPr/>
        </p:nvSpPr>
        <p:spPr>
          <a:xfrm>
            <a:off x="1361684" y="5130970"/>
            <a:ext cx="3482788" cy="507831"/>
          </a:xfrm>
          <a:prstGeom prst="rect">
            <a:avLst/>
          </a:prstGeom>
          <a:noFill/>
          <a:ln>
            <a:solidFill>
              <a:srgbClr val="990000"/>
            </a:solidFill>
          </a:ln>
        </p:spPr>
        <p:txBody>
          <a:bodyPr wrap="square" rtlCol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900" b="1" i="1" dirty="0">
                <a:solidFill>
                  <a:srgbClr val="C00000"/>
                </a:solidFill>
                <a:latin typeface="+mn-lt"/>
              </a:rPr>
              <a:t>*Home-Based Learning weeks</a:t>
            </a:r>
          </a:p>
          <a:p>
            <a:pPr eaLnBrk="1" hangingPunct="1"/>
            <a:r>
              <a:rPr lang="en-US" sz="900" b="1" i="1" dirty="0">
                <a:solidFill>
                  <a:srgbClr val="C00000"/>
                </a:solidFill>
                <a:latin typeface="+mn-lt"/>
              </a:rPr>
              <a:t>^ Schedule subjected to changes</a:t>
            </a:r>
          </a:p>
          <a:p>
            <a:pPr eaLnBrk="1" hangingPunct="1"/>
            <a:r>
              <a:rPr lang="en-US" sz="900" b="1" i="1" dirty="0">
                <a:solidFill>
                  <a:srgbClr val="C00000"/>
                </a:solidFill>
                <a:latin typeface="+mn-lt"/>
              </a:rPr>
              <a:t>#Public Holiday, Makeup lesson tentatively on 14May (Wed)</a:t>
            </a:r>
          </a:p>
        </p:txBody>
      </p:sp>
    </p:spTree>
    <p:extLst>
      <p:ext uri="{BB962C8B-B14F-4D97-AF65-F5344CB8AC3E}">
        <p14:creationId xmlns:p14="http://schemas.microsoft.com/office/powerpoint/2010/main" val="2080009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Schedule^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7B55F1-042E-8CD6-E14A-BF695EAB18A6}"/>
              </a:ext>
            </a:extLst>
          </p:cNvPr>
          <p:cNvSpPr txBox="1"/>
          <p:nvPr/>
        </p:nvSpPr>
        <p:spPr>
          <a:xfrm>
            <a:off x="2114551" y="194310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35953C3-1D80-1529-8145-00279B013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311402"/>
              </p:ext>
            </p:extLst>
          </p:nvPr>
        </p:nvGraphicFramePr>
        <p:xfrm>
          <a:off x="1371600" y="893231"/>
          <a:ext cx="6934200" cy="41197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13194482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428859075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174200885"/>
                    </a:ext>
                  </a:extLst>
                </a:gridCol>
              </a:tblGrid>
              <a:tr h="249769"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Week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Date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/>
                        <a:t>Topic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24185694"/>
                  </a:ext>
                </a:extLst>
              </a:tr>
              <a:tr h="4561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sz="1800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SG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30Jun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GB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 Development (Sprint 2)</a:t>
                      </a:r>
                      <a:endParaRPr lang="en-SG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92822555"/>
                  </a:ext>
                </a:extLst>
              </a:tr>
              <a:tr h="4398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sz="18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7Jul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 Development (Sprint 2)</a:t>
                      </a:r>
                      <a:endParaRPr lang="en-SG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42950096"/>
                  </a:ext>
                </a:extLst>
              </a:tr>
              <a:tr h="4561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sz="1800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SG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14Jul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 Development (Sprint 3)</a:t>
                      </a:r>
                      <a:endParaRPr lang="en-SG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57983275"/>
                  </a:ext>
                </a:extLst>
              </a:tr>
              <a:tr h="599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sz="1800" b="1" dirty="0">
                          <a:solidFill>
                            <a:schemeClr val="tx1"/>
                          </a:solidFill>
                        </a:rPr>
                        <a:t>14*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sz="1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21Jul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 &amp; Advance Features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(Self-learning on LinkedIn Learning)</a:t>
                      </a:r>
                      <a:endParaRPr lang="en-SG" sz="18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226451712"/>
                  </a:ext>
                </a:extLst>
              </a:tr>
              <a:tr h="4561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sz="1800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28Jul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 Development (Sprint 3)</a:t>
                      </a:r>
                      <a:endParaRPr lang="en-SG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612063478"/>
                  </a:ext>
                </a:extLst>
              </a:tr>
              <a:tr h="4561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sz="1800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4Aug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 Showcase &amp; Final Assessment</a:t>
                      </a:r>
                      <a:endParaRPr lang="en-SG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315157407"/>
                  </a:ext>
                </a:extLst>
              </a:tr>
              <a:tr h="4561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sz="1800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11Aug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 Showcase &amp; Final Assessment</a:t>
                      </a:r>
                      <a:endParaRPr lang="en-SG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569745605"/>
                  </a:ext>
                </a:extLst>
              </a:tr>
              <a:tr h="4561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sz="1800" b="1" i="0" dirty="0"/>
                        <a:t>18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SG" sz="1800" b="1" i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sz="1800" b="1" i="1" dirty="0"/>
                        <a:t>Study &amp; Exam Week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27491662"/>
                  </a:ext>
                </a:extLst>
              </a:tr>
            </a:tbl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54C17ACE-DE5D-32DA-DA4D-A2BFE0955368}"/>
              </a:ext>
            </a:extLst>
          </p:cNvPr>
          <p:cNvSpPr txBox="1"/>
          <p:nvPr/>
        </p:nvSpPr>
        <p:spPr>
          <a:xfrm>
            <a:off x="1371600" y="5035753"/>
            <a:ext cx="3766088" cy="369332"/>
          </a:xfrm>
          <a:prstGeom prst="rect">
            <a:avLst/>
          </a:prstGeom>
          <a:noFill/>
          <a:ln>
            <a:solidFill>
              <a:srgbClr val="990000"/>
            </a:solidFill>
          </a:ln>
        </p:spPr>
        <p:txBody>
          <a:bodyPr wrap="square" rtlCol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900" b="1" i="1" dirty="0">
                <a:solidFill>
                  <a:srgbClr val="C00000"/>
                </a:solidFill>
                <a:latin typeface="+mn-lt"/>
              </a:rPr>
              <a:t>*Home-Based Learning weeks</a:t>
            </a:r>
          </a:p>
          <a:p>
            <a:pPr eaLnBrk="1" hangingPunct="1"/>
            <a:r>
              <a:rPr lang="en-US" sz="900" b="1" i="1" dirty="0">
                <a:solidFill>
                  <a:srgbClr val="C00000"/>
                </a:solidFill>
                <a:latin typeface="+mn-lt"/>
              </a:rPr>
              <a:t>^ Schedule subjected to changes</a:t>
            </a:r>
          </a:p>
        </p:txBody>
      </p:sp>
    </p:spTree>
    <p:extLst>
      <p:ext uri="{BB962C8B-B14F-4D97-AF65-F5344CB8AC3E}">
        <p14:creationId xmlns:p14="http://schemas.microsoft.com/office/powerpoint/2010/main" val="1944672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5B4D96DB587E42989A6DA86F8D438D" ma:contentTypeVersion="19" ma:contentTypeDescription="Create a new document." ma:contentTypeScope="" ma:versionID="75e8b9fa07718b10818e926e1b4897fc">
  <xsd:schema xmlns:xsd="http://www.w3.org/2001/XMLSchema" xmlns:xs="http://www.w3.org/2001/XMLSchema" xmlns:p="http://schemas.microsoft.com/office/2006/metadata/properties" xmlns:ns1="http://schemas.microsoft.com/sharepoint/v3" xmlns:ns2="ca7cff02-f992-47a1-a703-ade4bd02634a" xmlns:ns3="9552dbef-7a6a-4b43-9b20-c56e2880b8c9" targetNamespace="http://schemas.microsoft.com/office/2006/metadata/properties" ma:root="true" ma:fieldsID="7db7c3dd95c6b4e20c4d6135c9f7477b" ns1:_="" ns2:_="" ns3:_="">
    <xsd:import namespace="http://schemas.microsoft.com/sharepoint/v3"/>
    <xsd:import namespace="ca7cff02-f992-47a1-a703-ade4bd02634a"/>
    <xsd:import namespace="9552dbef-7a6a-4b43-9b20-c56e2880b8c9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  <xsd:element ref="ns2:_Flow_SignoffStatu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7cff02-f992-47a1-a703-ade4bd0263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19677b16-c5f4-496b-b09b-a25880eeb70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Flow_SignoffStatus" ma:index="25" nillable="true" ma:displayName="Sign-off status" ma:internalName="Sign_x002d_off_x0020_status">
      <xsd:simpleType>
        <xsd:restriction base="dms:Text"/>
      </xsd:simpleType>
    </xsd:element>
    <xsd:element name="MediaServiceBillingMetadata" ma:index="26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52dbef-7a6a-4b43-9b20-c56e2880b8c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7374b399-ab63-44db-9bdf-2ccad3a5de9b}" ma:internalName="TaxCatchAll" ma:showField="CatchAllData" ma:web="9552dbef-7a6a-4b43-9b20-c56e2880b8c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9552dbef-7a6a-4b43-9b20-c56e2880b8c9" xsi:nil="true"/>
    <lcf76f155ced4ddcb4097134ff3c332f xmlns="ca7cff02-f992-47a1-a703-ade4bd02634a">
      <Terms xmlns="http://schemas.microsoft.com/office/infopath/2007/PartnerControls"/>
    </lcf76f155ced4ddcb4097134ff3c332f>
    <_ip_UnifiedCompliancePolicyProperties xmlns="http://schemas.microsoft.com/sharepoint/v3" xsi:nil="true"/>
    <_Flow_SignoffStatus xmlns="ca7cff02-f992-47a1-a703-ade4bd02634a" xsi:nil="true"/>
  </documentManagement>
</p:properties>
</file>

<file path=customXml/itemProps1.xml><?xml version="1.0" encoding="utf-8"?>
<ds:datastoreItem xmlns:ds="http://schemas.openxmlformats.org/officeDocument/2006/customXml" ds:itemID="{2D6204C4-3462-45CC-9C02-FC61627F23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a7cff02-f992-47a1-a703-ade4bd02634a"/>
    <ds:schemaRef ds:uri="9552dbef-7a6a-4b43-9b20-c56e2880b8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70BFCE-38F5-464D-AADE-7BF5EC86C9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9564DD-6C17-47CF-AE0A-7E7EA520C6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9552dbef-7a6a-4b43-9b20-c56e2880b8c9"/>
    <ds:schemaRef ds:uri="ca7cff02-f992-47a1-a703-ade4bd02634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10570</TotalTime>
  <Words>866</Words>
  <Application>Microsoft Office PowerPoint</Application>
  <PresentationFormat>On-screen Show (4:3)</PresentationFormat>
  <Paragraphs>156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Narrow</vt:lpstr>
      <vt:lpstr>Calibri</vt:lpstr>
      <vt:lpstr>Segoe UI Light</vt:lpstr>
      <vt:lpstr>Verdana</vt:lpstr>
      <vt:lpstr>Wingdings</vt:lpstr>
      <vt:lpstr>Default Design</vt:lpstr>
      <vt:lpstr>PowerPoint Presentation</vt:lpstr>
      <vt:lpstr>Objectives</vt:lpstr>
      <vt:lpstr>Teaching Staff</vt:lpstr>
      <vt:lpstr>Types of Data Solution</vt:lpstr>
      <vt:lpstr>General Overview</vt:lpstr>
      <vt:lpstr>General Overview</vt:lpstr>
      <vt:lpstr>DSCP Assessment Components</vt:lpstr>
      <vt:lpstr>Schedule^</vt:lpstr>
      <vt:lpstr>Schedule^</vt:lpstr>
      <vt:lpstr>Public Holiday</vt:lpstr>
      <vt:lpstr>New NP Policy: Low Attendance on Grades</vt:lpstr>
      <vt:lpstr>Questions?</vt:lpstr>
      <vt:lpstr>PowerPoint Presentation</vt:lpstr>
      <vt:lpstr>CHALLENGE STATEMENT</vt:lpstr>
      <vt:lpstr>DATA HANDLING</vt:lpstr>
      <vt:lpstr>TIME  TO FORM  YOUR SCRUM TEAM!</vt:lpstr>
    </vt:vector>
  </TitlesOfParts>
  <Company>Ngee Ann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Joel YANG (NP)</dc:creator>
  <cp:lastModifiedBy>Ser Chye TOH (NP)</cp:lastModifiedBy>
  <cp:revision>461</cp:revision>
  <dcterms:created xsi:type="dcterms:W3CDTF">2010-03-15T07:19:17Z</dcterms:created>
  <dcterms:modified xsi:type="dcterms:W3CDTF">2025-04-15T07:46:14Z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0286cb9-b49f-4646-87a5-340028348160_Enabled">
    <vt:lpwstr>true</vt:lpwstr>
  </property>
  <property fmtid="{D5CDD505-2E9C-101B-9397-08002B2CF9AE}" pid="3" name="MSIP_Label_30286cb9-b49f-4646-87a5-340028348160_SetDate">
    <vt:lpwstr>2022-10-07T10:17:54Z</vt:lpwstr>
  </property>
  <property fmtid="{D5CDD505-2E9C-101B-9397-08002B2CF9AE}" pid="4" name="MSIP_Label_30286cb9-b49f-4646-87a5-340028348160_Method">
    <vt:lpwstr>Standard</vt:lpwstr>
  </property>
  <property fmtid="{D5CDD505-2E9C-101B-9397-08002B2CF9AE}" pid="5" name="MSIP_Label_30286cb9-b49f-4646-87a5-340028348160_Name">
    <vt:lpwstr>30286cb9-b49f-4646-87a5-340028348160</vt:lpwstr>
  </property>
  <property fmtid="{D5CDD505-2E9C-101B-9397-08002B2CF9AE}" pid="6" name="MSIP_Label_30286cb9-b49f-4646-87a5-340028348160_SiteId">
    <vt:lpwstr>cba9e115-3016-4462-a1ab-a565cba0cdf1</vt:lpwstr>
  </property>
  <property fmtid="{D5CDD505-2E9C-101B-9397-08002B2CF9AE}" pid="7" name="MSIP_Label_30286cb9-b49f-4646-87a5-340028348160_ActionId">
    <vt:lpwstr>13c23f55-024d-487c-8b62-3caa8f3b2329</vt:lpwstr>
  </property>
  <property fmtid="{D5CDD505-2E9C-101B-9397-08002B2CF9AE}" pid="8" name="MSIP_Label_30286cb9-b49f-4646-87a5-340028348160_ContentBits">
    <vt:lpwstr>1</vt:lpwstr>
  </property>
  <property fmtid="{D5CDD505-2E9C-101B-9397-08002B2CF9AE}" pid="9" name="ContentTypeId">
    <vt:lpwstr>0x010100DA5B4D96DB587E42989A6DA86F8D438D</vt:lpwstr>
  </property>
</Properties>
</file>