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3"/>
  </p:notesMasterIdLst>
  <p:sldIdLst>
    <p:sldId id="256" r:id="rId2"/>
    <p:sldId id="296" r:id="rId3"/>
    <p:sldId id="263" r:id="rId4"/>
    <p:sldId id="295" r:id="rId5"/>
    <p:sldId id="297" r:id="rId6"/>
    <p:sldId id="29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0" r:id="rId21"/>
    <p:sldId id="261" r:id="rId22"/>
    <p:sldId id="258" r:id="rId23"/>
    <p:sldId id="259" r:id="rId24"/>
    <p:sldId id="281" r:id="rId25"/>
    <p:sldId id="280" r:id="rId26"/>
    <p:sldId id="282" r:id="rId27"/>
    <p:sldId id="279" r:id="rId28"/>
    <p:sldId id="283" r:id="rId29"/>
    <p:sldId id="303" r:id="rId30"/>
    <p:sldId id="304" r:id="rId31"/>
    <p:sldId id="285" r:id="rId32"/>
    <p:sldId id="286" r:id="rId33"/>
    <p:sldId id="288" r:id="rId34"/>
    <p:sldId id="291" r:id="rId35"/>
    <p:sldId id="292" r:id="rId36"/>
    <p:sldId id="293" r:id="rId37"/>
    <p:sldId id="298" r:id="rId38"/>
    <p:sldId id="289" r:id="rId39"/>
    <p:sldId id="290" r:id="rId40"/>
    <p:sldId id="300" r:id="rId41"/>
    <p:sldId id="30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DDDDD"/>
    <a:srgbClr val="66CCFF"/>
    <a:srgbClr val="FFFFCC"/>
    <a:srgbClr val="99FF99"/>
    <a:srgbClr val="00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1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B3836-E391-4E51-BB18-75A969D8335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21BF3-751D-4128-BABB-5E0B18DF776A}">
      <dgm:prSet phldrT="[Text]" custT="1"/>
      <dgm:spPr>
        <a:solidFill>
          <a:srgbClr val="FFC000">
            <a:alpha val="68000"/>
          </a:srgbClr>
        </a:solidFill>
      </dgm:spPr>
      <dgm:t>
        <a:bodyPr/>
        <a:lstStyle/>
        <a:p>
          <a:r>
            <a:rPr lang="ro-RO" sz="40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POPULAȚIA</a:t>
          </a:r>
          <a:endParaRPr lang="en-US" sz="4000" b="1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B3AE378-55AA-4A7C-BB15-40788A33227F}" type="parTrans" cxnId="{5248E67F-8561-47D4-A59B-F64A7CF3C3EE}">
      <dgm:prSet/>
      <dgm:spPr/>
      <dgm:t>
        <a:bodyPr/>
        <a:lstStyle/>
        <a:p>
          <a:endParaRPr lang="en-US"/>
        </a:p>
      </dgm:t>
    </dgm:pt>
    <dgm:pt modelId="{D6978C35-E577-4CD8-8755-57422DF9B690}" type="sibTrans" cxnId="{5248E67F-8561-47D4-A59B-F64A7CF3C3EE}">
      <dgm:prSet/>
      <dgm:spPr/>
      <dgm:t>
        <a:bodyPr/>
        <a:lstStyle/>
        <a:p>
          <a:endParaRPr lang="en-US"/>
        </a:p>
      </dgm:t>
    </dgm:pt>
    <dgm:pt modelId="{A8934123-B7B3-48B6-98CC-517621F9F40A}">
      <dgm:prSet phldrT="[Text]" custT="1"/>
      <dgm:spPr>
        <a:solidFill>
          <a:schemeClr val="accent5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o-RO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STARE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o-RO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Număr; </a:t>
          </a:r>
          <a:r>
            <a:rPr lang="ro-RO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Distribuție spațială; </a:t>
          </a:r>
          <a:r>
            <a:rPr lang="ro-RO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Structuri</a:t>
          </a:r>
          <a:endParaRPr lang="ro-RO" sz="2000" b="1" dirty="0" smtClean="0">
            <a:solidFill>
              <a:srgbClr val="0000FF"/>
            </a:solidFill>
          </a:endParaRPr>
        </a:p>
      </dgm:t>
    </dgm:pt>
    <dgm:pt modelId="{8923F69E-7980-41F4-83D4-DD0E23ED94F5}" type="parTrans" cxnId="{8689AF4F-5ECE-4331-926E-B93ACBB5FC23}">
      <dgm:prSet/>
      <dgm:spPr/>
      <dgm:t>
        <a:bodyPr/>
        <a:lstStyle/>
        <a:p>
          <a:endParaRPr lang="en-US"/>
        </a:p>
      </dgm:t>
    </dgm:pt>
    <dgm:pt modelId="{DF812A61-EA5D-4E55-A94F-5D1271F08D7D}" type="sibTrans" cxnId="{8689AF4F-5ECE-4331-926E-B93ACBB5FC23}">
      <dgm:prSet/>
      <dgm:spPr/>
      <dgm:t>
        <a:bodyPr/>
        <a:lstStyle/>
        <a:p>
          <a:endParaRPr lang="en-US"/>
        </a:p>
      </dgm:t>
    </dgm:pt>
    <dgm:pt modelId="{354636D3-29CB-4470-BB0B-C8B68EDAB2B3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o-RO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MIȘCARE</a:t>
          </a:r>
          <a:endParaRPr lang="en-US" sz="2400" b="1" dirty="0">
            <a:solidFill>
              <a:schemeClr val="tx1">
                <a:lumMod val="75000"/>
                <a:lumOff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701D20E-7184-4604-8C7E-15AE95C0EADB}" type="parTrans" cxnId="{EE86703A-71BA-44DE-B989-137EDBB2628E}">
      <dgm:prSet/>
      <dgm:spPr/>
      <dgm:t>
        <a:bodyPr/>
        <a:lstStyle/>
        <a:p>
          <a:endParaRPr lang="en-US"/>
        </a:p>
      </dgm:t>
    </dgm:pt>
    <dgm:pt modelId="{1F0652DE-B64C-4F2B-80D1-28F9642AD13B}" type="sibTrans" cxnId="{EE86703A-71BA-44DE-B989-137EDBB2628E}">
      <dgm:prSet/>
      <dgm:spPr/>
      <dgm:t>
        <a:bodyPr/>
        <a:lstStyle/>
        <a:p>
          <a:endParaRPr lang="en-US"/>
        </a:p>
      </dgm:t>
    </dgm:pt>
    <dgm:pt modelId="{09DC9A9A-6C0A-44F4-8ABC-E577525E38D0}">
      <dgm:prSet phldrT="[Text]"/>
      <dgm:spPr>
        <a:solidFill>
          <a:srgbClr val="FFFF99"/>
        </a:solidFill>
      </dgm:spPr>
      <dgm:t>
        <a:bodyPr/>
        <a:lstStyle/>
        <a:p>
          <a:r>
            <a:rPr lang="ro-RO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Naturală</a:t>
          </a:r>
          <a:endParaRPr lang="en-US" b="1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24474CB-B760-44AD-8BDF-5573505C5225}" type="parTrans" cxnId="{FB9EFAAC-08B0-4DE9-91C6-AF6CD1FD69DD}">
      <dgm:prSet/>
      <dgm:spPr/>
      <dgm:t>
        <a:bodyPr/>
        <a:lstStyle/>
        <a:p>
          <a:endParaRPr lang="en-US"/>
        </a:p>
      </dgm:t>
    </dgm:pt>
    <dgm:pt modelId="{109849CC-3C61-4F45-88AE-E40303BC573C}" type="sibTrans" cxnId="{FB9EFAAC-08B0-4DE9-91C6-AF6CD1FD69DD}">
      <dgm:prSet/>
      <dgm:spPr/>
      <dgm:t>
        <a:bodyPr/>
        <a:lstStyle/>
        <a:p>
          <a:endParaRPr lang="en-US"/>
        </a:p>
      </dgm:t>
    </dgm:pt>
    <dgm:pt modelId="{B02A8EDE-3D08-45EF-9089-55BDD418569E}">
      <dgm:prSet/>
      <dgm:spPr>
        <a:solidFill>
          <a:srgbClr val="FFCC99"/>
        </a:solidFill>
      </dgm:spPr>
      <dgm:t>
        <a:bodyPr/>
        <a:lstStyle/>
        <a:p>
          <a:r>
            <a:rPr lang="ro-RO" b="1" dirty="0" smtClean="0">
              <a:solidFill>
                <a:srgbClr val="800000"/>
              </a:solidFill>
            </a:rPr>
            <a:t>Migratorie</a:t>
          </a:r>
          <a:endParaRPr lang="en-US" b="1" dirty="0">
            <a:solidFill>
              <a:srgbClr val="800000"/>
            </a:solidFill>
          </a:endParaRPr>
        </a:p>
      </dgm:t>
    </dgm:pt>
    <dgm:pt modelId="{D1857705-861B-48FB-94B2-E88CBD571565}" type="parTrans" cxnId="{812CB70F-9952-4348-AB1F-14E583FBA4CA}">
      <dgm:prSet/>
      <dgm:spPr/>
      <dgm:t>
        <a:bodyPr/>
        <a:lstStyle/>
        <a:p>
          <a:endParaRPr lang="en-US"/>
        </a:p>
      </dgm:t>
    </dgm:pt>
    <dgm:pt modelId="{5F864135-83F8-49D8-A17E-156DE525A966}" type="sibTrans" cxnId="{812CB70F-9952-4348-AB1F-14E583FBA4CA}">
      <dgm:prSet/>
      <dgm:spPr/>
      <dgm:t>
        <a:bodyPr/>
        <a:lstStyle/>
        <a:p>
          <a:endParaRPr lang="en-US"/>
        </a:p>
      </dgm:t>
    </dgm:pt>
    <dgm:pt modelId="{5B262E03-3376-43A1-80D9-0F963BF4CD6A}">
      <dgm:prSet custT="1"/>
      <dgm:spPr>
        <a:solidFill>
          <a:srgbClr val="CCCCFF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800" b="1" dirty="0" smtClean="0">
              <a:solidFill>
                <a:srgbClr val="0000FF"/>
              </a:solidFill>
            </a:rPr>
            <a:t>Demografice</a:t>
          </a:r>
          <a:endParaRPr lang="en-US" sz="1800" b="1" dirty="0">
            <a:solidFill>
              <a:srgbClr val="0000FF"/>
            </a:solidFill>
          </a:endParaRPr>
        </a:p>
      </dgm:t>
    </dgm:pt>
    <dgm:pt modelId="{F64B00E0-3235-4BAC-A141-8F2EF69FE22C}" type="parTrans" cxnId="{D6E2B0E6-726A-4A51-B063-94078606A508}">
      <dgm:prSet/>
      <dgm:spPr/>
      <dgm:t>
        <a:bodyPr/>
        <a:lstStyle/>
        <a:p>
          <a:endParaRPr lang="en-US"/>
        </a:p>
      </dgm:t>
    </dgm:pt>
    <dgm:pt modelId="{C86268CD-2687-4F3F-9F47-F7AD7DFEDC81}" type="sibTrans" cxnId="{D6E2B0E6-726A-4A51-B063-94078606A508}">
      <dgm:prSet/>
      <dgm:spPr/>
      <dgm:t>
        <a:bodyPr/>
        <a:lstStyle/>
        <a:p>
          <a:endParaRPr lang="en-US"/>
        </a:p>
      </dgm:t>
    </dgm:pt>
    <dgm:pt modelId="{F093376C-65BD-4178-A516-39940E1F1DA0}">
      <dgm:prSet custT="1"/>
      <dgm:spPr>
        <a:solidFill>
          <a:srgbClr val="CCFFCC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800" b="1" dirty="0" smtClean="0">
              <a:solidFill>
                <a:srgbClr val="0000FF"/>
              </a:solidFill>
            </a:rPr>
            <a:t>Socio-economice si culturale</a:t>
          </a:r>
          <a:endParaRPr lang="en-US" sz="1800" b="1" dirty="0">
            <a:solidFill>
              <a:srgbClr val="0000FF"/>
            </a:solidFill>
          </a:endParaRPr>
        </a:p>
      </dgm:t>
    </dgm:pt>
    <dgm:pt modelId="{F6B89BD2-C612-4EC5-85FA-3B6523A18087}" type="parTrans" cxnId="{C9808BDB-F078-429A-ACFD-EE9091702F09}">
      <dgm:prSet/>
      <dgm:spPr/>
      <dgm:t>
        <a:bodyPr/>
        <a:lstStyle/>
        <a:p>
          <a:endParaRPr lang="en-US"/>
        </a:p>
      </dgm:t>
    </dgm:pt>
    <dgm:pt modelId="{83F69B1E-7933-4106-91F7-3A3CC646D918}" type="sibTrans" cxnId="{C9808BDB-F078-429A-ACFD-EE9091702F09}">
      <dgm:prSet/>
      <dgm:spPr/>
      <dgm:t>
        <a:bodyPr/>
        <a:lstStyle/>
        <a:p>
          <a:endParaRPr lang="en-US"/>
        </a:p>
      </dgm:t>
    </dgm:pt>
    <dgm:pt modelId="{E7129680-2881-413E-A4C7-575F22D2E23C}">
      <dgm:prSet custT="1"/>
      <dgm:spPr>
        <a:solidFill>
          <a:srgbClr val="CCCCFF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600" dirty="0" smtClean="0">
              <a:solidFill>
                <a:srgbClr val="7030A0"/>
              </a:solidFill>
            </a:rPr>
            <a:t>Sexe</a:t>
          </a:r>
          <a:endParaRPr lang="en-US" sz="1600" dirty="0">
            <a:solidFill>
              <a:srgbClr val="7030A0"/>
            </a:solidFill>
          </a:endParaRPr>
        </a:p>
      </dgm:t>
    </dgm:pt>
    <dgm:pt modelId="{BB22653B-7033-441D-A72F-C3C0E8A4600D}" type="parTrans" cxnId="{7BA4F0DC-22D5-49C5-81B8-C1983E18AB51}">
      <dgm:prSet/>
      <dgm:spPr/>
      <dgm:t>
        <a:bodyPr/>
        <a:lstStyle/>
        <a:p>
          <a:endParaRPr lang="en-US"/>
        </a:p>
      </dgm:t>
    </dgm:pt>
    <dgm:pt modelId="{B8F5CED7-03A2-44D9-AED3-7CCFD3AA0D66}" type="sibTrans" cxnId="{7BA4F0DC-22D5-49C5-81B8-C1983E18AB51}">
      <dgm:prSet/>
      <dgm:spPr/>
      <dgm:t>
        <a:bodyPr/>
        <a:lstStyle/>
        <a:p>
          <a:endParaRPr lang="en-US"/>
        </a:p>
      </dgm:t>
    </dgm:pt>
    <dgm:pt modelId="{97ED3075-F2C0-4A4B-AA02-227736A5670D}">
      <dgm:prSet custT="1"/>
      <dgm:spPr>
        <a:solidFill>
          <a:srgbClr val="CCCCFF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600" dirty="0" smtClean="0">
              <a:solidFill>
                <a:srgbClr val="7030A0"/>
              </a:solidFill>
            </a:rPr>
            <a:t>Starea civilă</a:t>
          </a:r>
          <a:endParaRPr lang="en-US" sz="1600" dirty="0">
            <a:solidFill>
              <a:srgbClr val="7030A0"/>
            </a:solidFill>
          </a:endParaRPr>
        </a:p>
      </dgm:t>
    </dgm:pt>
    <dgm:pt modelId="{73705521-7053-4E49-810B-07F634153BE6}" type="parTrans" cxnId="{B9605EE7-0854-4BE0-B4D1-635E40CB80D5}">
      <dgm:prSet/>
      <dgm:spPr/>
      <dgm:t>
        <a:bodyPr/>
        <a:lstStyle/>
        <a:p>
          <a:endParaRPr lang="en-US"/>
        </a:p>
      </dgm:t>
    </dgm:pt>
    <dgm:pt modelId="{5FED2377-D927-4D8C-8BE6-E3A9049F150A}" type="sibTrans" cxnId="{B9605EE7-0854-4BE0-B4D1-635E40CB80D5}">
      <dgm:prSet/>
      <dgm:spPr/>
      <dgm:t>
        <a:bodyPr/>
        <a:lstStyle/>
        <a:p>
          <a:endParaRPr lang="en-US"/>
        </a:p>
      </dgm:t>
    </dgm:pt>
    <dgm:pt modelId="{85FF064C-612F-434C-88BA-9E5EF96D527F}">
      <dgm:prSet custT="1"/>
      <dgm:spPr>
        <a:solidFill>
          <a:srgbClr val="CCCCFF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600" dirty="0" smtClean="0">
              <a:solidFill>
                <a:srgbClr val="7030A0"/>
              </a:solidFill>
            </a:rPr>
            <a:t>Vârste</a:t>
          </a:r>
          <a:endParaRPr lang="en-US" sz="1600" dirty="0">
            <a:solidFill>
              <a:srgbClr val="7030A0"/>
            </a:solidFill>
          </a:endParaRPr>
        </a:p>
      </dgm:t>
    </dgm:pt>
    <dgm:pt modelId="{782A2843-3DFC-4ABC-99E8-1B3D899C76FD}" type="parTrans" cxnId="{AEEDD6A1-BAE1-4D0C-9895-85394F7CD177}">
      <dgm:prSet/>
      <dgm:spPr/>
      <dgm:t>
        <a:bodyPr/>
        <a:lstStyle/>
        <a:p>
          <a:endParaRPr lang="en-US"/>
        </a:p>
      </dgm:t>
    </dgm:pt>
    <dgm:pt modelId="{B595734D-294A-4E3D-8C36-9039CBB1623E}" type="sibTrans" cxnId="{AEEDD6A1-BAE1-4D0C-9895-85394F7CD177}">
      <dgm:prSet/>
      <dgm:spPr/>
      <dgm:t>
        <a:bodyPr/>
        <a:lstStyle/>
        <a:p>
          <a:endParaRPr lang="en-US"/>
        </a:p>
      </dgm:t>
    </dgm:pt>
    <dgm:pt modelId="{CCE688E4-B1D6-4670-9AC6-6030DB04AD12}">
      <dgm:prSet custT="1"/>
      <dgm:spPr>
        <a:solidFill>
          <a:srgbClr val="CCFFCC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Statut ocupațional</a:t>
          </a:r>
        </a:p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ocupație</a:t>
          </a:r>
        </a:p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profesie ramura de activitate etc.</a:t>
          </a:r>
          <a:endParaRPr lang="en-US" sz="1400" b="1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814BC4-38AB-4879-B170-3346E49002BA}" type="parTrans" cxnId="{5F816150-6C8B-444E-9A90-5FB9763DF168}">
      <dgm:prSet/>
      <dgm:spPr/>
      <dgm:t>
        <a:bodyPr/>
        <a:lstStyle/>
        <a:p>
          <a:endParaRPr lang="en-US"/>
        </a:p>
      </dgm:t>
    </dgm:pt>
    <dgm:pt modelId="{75116B12-D406-40FF-ADD0-F2A921126AB5}" type="sibTrans" cxnId="{5F816150-6C8B-444E-9A90-5FB9763DF168}">
      <dgm:prSet/>
      <dgm:spPr/>
      <dgm:t>
        <a:bodyPr/>
        <a:lstStyle/>
        <a:p>
          <a:endParaRPr lang="en-US"/>
        </a:p>
      </dgm:t>
    </dgm:pt>
    <dgm:pt modelId="{8726912A-1610-4586-8768-E14DF3784C5C}">
      <dgm:prSet custT="1"/>
      <dgm:spPr>
        <a:solidFill>
          <a:srgbClr val="CCFFCC"/>
        </a:solidFill>
        <a:ln>
          <a:solidFill>
            <a:schemeClr val="tx2">
              <a:lumMod val="75000"/>
              <a:alpha val="69000"/>
            </a:schemeClr>
          </a:solidFill>
        </a:ln>
      </dgm:spPr>
      <dgm:t>
        <a:bodyPr/>
        <a:lstStyle/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Etnie, limba maternă, confesiune religioasă, nivel de instruire etc</a:t>
          </a:r>
          <a:endParaRPr lang="en-US" sz="1400" b="1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gm:t>
    </dgm:pt>
    <dgm:pt modelId="{A15703BF-0ECD-41EC-9CB9-7B38EB4D1624}" type="parTrans" cxnId="{3F98F669-33A6-47AC-9DF0-7213192642C3}">
      <dgm:prSet/>
      <dgm:spPr/>
      <dgm:t>
        <a:bodyPr/>
        <a:lstStyle/>
        <a:p>
          <a:endParaRPr lang="en-US"/>
        </a:p>
      </dgm:t>
    </dgm:pt>
    <dgm:pt modelId="{CCC292E0-4478-4309-AF00-F08E2236484A}" type="sibTrans" cxnId="{3F98F669-33A6-47AC-9DF0-7213192642C3}">
      <dgm:prSet/>
      <dgm:spPr/>
      <dgm:t>
        <a:bodyPr/>
        <a:lstStyle/>
        <a:p>
          <a:endParaRPr lang="en-US"/>
        </a:p>
      </dgm:t>
    </dgm:pt>
    <dgm:pt modelId="{7894A781-EC65-4F33-9C88-03F852AF9F3D}">
      <dgm:prSet custT="1"/>
      <dgm:spPr>
        <a:solidFill>
          <a:srgbClr val="FFFF99"/>
        </a:solidFill>
      </dgm:spPr>
      <dgm:t>
        <a:bodyPr/>
        <a:lstStyle/>
        <a:p>
          <a:r>
            <a:rPr lang="ro-RO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Natalitate</a:t>
          </a:r>
        </a:p>
        <a:p>
          <a:r>
            <a:rPr lang="ro-RO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Mortalitate</a:t>
          </a:r>
        </a:p>
        <a:p>
          <a:r>
            <a:rPr lang="ro-RO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Nupțialitate</a:t>
          </a:r>
        </a:p>
        <a:p>
          <a:r>
            <a:rPr lang="ro-RO" sz="16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Divorțialitate</a:t>
          </a:r>
          <a:endParaRPr lang="en-US" sz="1600" b="1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E7D6AF80-ED74-4CAA-B37E-DD9529C0A3FA}" type="parTrans" cxnId="{AF0B680D-F457-4A55-B8AE-349D8D85FEB5}">
      <dgm:prSet/>
      <dgm:spPr/>
      <dgm:t>
        <a:bodyPr/>
        <a:lstStyle/>
        <a:p>
          <a:endParaRPr lang="en-US"/>
        </a:p>
      </dgm:t>
    </dgm:pt>
    <dgm:pt modelId="{A39D863E-DC63-4EFE-9199-C4881AE691A2}" type="sibTrans" cxnId="{AF0B680D-F457-4A55-B8AE-349D8D85FEB5}">
      <dgm:prSet/>
      <dgm:spPr/>
      <dgm:t>
        <a:bodyPr/>
        <a:lstStyle/>
        <a:p>
          <a:endParaRPr lang="en-US"/>
        </a:p>
      </dgm:t>
    </dgm:pt>
    <dgm:pt modelId="{0D3AB6B4-257B-4538-9FBE-198ACE7ECC9A}">
      <dgm:prSet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ro-RO" sz="1400" b="1" dirty="0" smtClean="0">
              <a:solidFill>
                <a:srgbClr val="660033"/>
              </a:solidFill>
            </a:rPr>
            <a:t>Internă</a:t>
          </a:r>
          <a:endParaRPr lang="en-US" sz="1400" b="1" dirty="0">
            <a:solidFill>
              <a:srgbClr val="660033"/>
            </a:solidFill>
          </a:endParaRPr>
        </a:p>
      </dgm:t>
    </dgm:pt>
    <dgm:pt modelId="{AEB67104-D38A-46CF-B520-845CCF3D795A}" type="parTrans" cxnId="{84A28331-6954-420E-88AA-684A91419060}">
      <dgm:prSet/>
      <dgm:spPr/>
      <dgm:t>
        <a:bodyPr/>
        <a:lstStyle/>
        <a:p>
          <a:endParaRPr lang="en-US"/>
        </a:p>
      </dgm:t>
    </dgm:pt>
    <dgm:pt modelId="{1EBEBFDA-1CFB-401D-B5C9-8734AB9B7AC8}" type="sibTrans" cxnId="{84A28331-6954-420E-88AA-684A91419060}">
      <dgm:prSet/>
      <dgm:spPr/>
      <dgm:t>
        <a:bodyPr/>
        <a:lstStyle/>
        <a:p>
          <a:endParaRPr lang="en-US"/>
        </a:p>
      </dgm:t>
    </dgm:pt>
    <dgm:pt modelId="{471BA17E-F4E5-4366-95BB-096D77B25C54}">
      <dgm:prSet custT="1"/>
      <dgm:spPr>
        <a:solidFill>
          <a:srgbClr val="FFCC99"/>
        </a:solidFill>
      </dgm:spPr>
      <dgm:t>
        <a:bodyPr/>
        <a:lstStyle/>
        <a:p>
          <a:r>
            <a:rPr lang="ro-RO" sz="1200" b="1" dirty="0" smtClean="0">
              <a:solidFill>
                <a:schemeClr val="bg2">
                  <a:lumMod val="50000"/>
                </a:schemeClr>
              </a:solidFill>
            </a:rPr>
            <a:t>Externă</a:t>
          </a:r>
          <a:endParaRPr lang="en-US" sz="1200" b="1" dirty="0">
            <a:solidFill>
              <a:schemeClr val="bg2">
                <a:lumMod val="50000"/>
              </a:schemeClr>
            </a:solidFill>
          </a:endParaRPr>
        </a:p>
      </dgm:t>
    </dgm:pt>
    <dgm:pt modelId="{162C9FB2-23CB-47D2-90B0-7DC7428BFD21}" type="parTrans" cxnId="{C3146576-3460-4E3C-A627-7493C3239C21}">
      <dgm:prSet/>
      <dgm:spPr/>
      <dgm:t>
        <a:bodyPr/>
        <a:lstStyle/>
        <a:p>
          <a:endParaRPr lang="en-US"/>
        </a:p>
      </dgm:t>
    </dgm:pt>
    <dgm:pt modelId="{EDD8590E-CB35-47C5-AF22-3073442C0F7F}" type="sibTrans" cxnId="{C3146576-3460-4E3C-A627-7493C3239C21}">
      <dgm:prSet/>
      <dgm:spPr/>
      <dgm:t>
        <a:bodyPr/>
        <a:lstStyle/>
        <a:p>
          <a:endParaRPr lang="en-US"/>
        </a:p>
      </dgm:t>
    </dgm:pt>
    <dgm:pt modelId="{21474606-769E-4025-B8FE-FD89A9EB8FFD}">
      <dgm:prSet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ro-RO" sz="1100" b="1" dirty="0" smtClean="0">
              <a:solidFill>
                <a:srgbClr val="660033"/>
              </a:solidFill>
            </a:rPr>
            <a:t>Schimbare de domiciliu</a:t>
          </a:r>
        </a:p>
        <a:p>
          <a:r>
            <a:rPr lang="ro-RO" sz="1100" b="1" dirty="0" smtClean="0">
              <a:solidFill>
                <a:srgbClr val="660033"/>
              </a:solidFill>
            </a:rPr>
            <a:t>Schimbare de reședință</a:t>
          </a:r>
        </a:p>
        <a:p>
          <a:r>
            <a:rPr lang="ro-RO" sz="1100" b="1" dirty="0" smtClean="0">
              <a:solidFill>
                <a:srgbClr val="660033"/>
              </a:solidFill>
            </a:rPr>
            <a:t>Navetism</a:t>
          </a:r>
          <a:endParaRPr lang="en-US" sz="1100" b="1" dirty="0">
            <a:solidFill>
              <a:srgbClr val="660033"/>
            </a:solidFill>
          </a:endParaRPr>
        </a:p>
      </dgm:t>
    </dgm:pt>
    <dgm:pt modelId="{6CA0DA35-77CE-4851-97E4-12D037C9D8BD}" type="parTrans" cxnId="{3B804BF0-1840-45D7-B87E-52763DA4B010}">
      <dgm:prSet/>
      <dgm:spPr/>
      <dgm:t>
        <a:bodyPr/>
        <a:lstStyle/>
        <a:p>
          <a:endParaRPr lang="en-US"/>
        </a:p>
      </dgm:t>
    </dgm:pt>
    <dgm:pt modelId="{A445DD66-E63E-47F6-B671-827B28C1AB10}" type="sibTrans" cxnId="{3B804BF0-1840-45D7-B87E-52763DA4B010}">
      <dgm:prSet/>
      <dgm:spPr/>
      <dgm:t>
        <a:bodyPr/>
        <a:lstStyle/>
        <a:p>
          <a:endParaRPr lang="en-US"/>
        </a:p>
      </dgm:t>
    </dgm:pt>
    <dgm:pt modelId="{8B405D5D-5B4E-4A54-812A-0C57BEE6E5F1}">
      <dgm:prSet custT="1"/>
      <dgm:spPr>
        <a:solidFill>
          <a:srgbClr val="FFCC99"/>
        </a:solidFill>
      </dgm:spPr>
      <dgm:t>
        <a:bodyPr/>
        <a:lstStyle/>
        <a:p>
          <a:r>
            <a:rPr lang="ro-RO" sz="1200" b="1" dirty="0" smtClean="0">
              <a:solidFill>
                <a:schemeClr val="bg2">
                  <a:lumMod val="50000"/>
                </a:schemeClr>
              </a:solidFill>
            </a:rPr>
            <a:t>Imigranți</a:t>
          </a:r>
        </a:p>
        <a:p>
          <a:r>
            <a:rPr lang="ro-RO" sz="1200" b="1" dirty="0" smtClean="0">
              <a:solidFill>
                <a:schemeClr val="bg2">
                  <a:lumMod val="50000"/>
                </a:schemeClr>
              </a:solidFill>
            </a:rPr>
            <a:t>Emigranți</a:t>
          </a:r>
          <a:endParaRPr lang="en-US" sz="1200" b="1" dirty="0">
            <a:solidFill>
              <a:schemeClr val="bg2">
                <a:lumMod val="50000"/>
              </a:schemeClr>
            </a:solidFill>
          </a:endParaRPr>
        </a:p>
      </dgm:t>
    </dgm:pt>
    <dgm:pt modelId="{CECAC07E-86E0-4804-95A1-F9B057C926CF}" type="parTrans" cxnId="{ABF4C928-EC6C-43EA-A5BC-F97937098C98}">
      <dgm:prSet/>
      <dgm:spPr/>
      <dgm:t>
        <a:bodyPr/>
        <a:lstStyle/>
        <a:p>
          <a:endParaRPr lang="en-US"/>
        </a:p>
      </dgm:t>
    </dgm:pt>
    <dgm:pt modelId="{B8FF7C7B-B652-4251-84C6-A4B4011040C1}" type="sibTrans" cxnId="{ABF4C928-EC6C-43EA-A5BC-F97937098C98}">
      <dgm:prSet/>
      <dgm:spPr/>
      <dgm:t>
        <a:bodyPr/>
        <a:lstStyle/>
        <a:p>
          <a:endParaRPr lang="en-US"/>
        </a:p>
      </dgm:t>
    </dgm:pt>
    <dgm:pt modelId="{C4DE9178-E00D-46EB-8C89-8698DD0830D2}" type="pres">
      <dgm:prSet presAssocID="{6EDB3836-E391-4E51-BB18-75A969D833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919E23-D5E0-4933-8820-2ED662C4AD65}" type="pres">
      <dgm:prSet presAssocID="{3B921BF3-751D-4128-BABB-5E0B18DF776A}" presName="vertOne" presStyleCnt="0"/>
      <dgm:spPr/>
    </dgm:pt>
    <dgm:pt modelId="{F4E1B116-DA60-487C-AB80-4DB15F63A888}" type="pres">
      <dgm:prSet presAssocID="{3B921BF3-751D-4128-BABB-5E0B18DF776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D2344-2786-446A-827E-D9A6C0D245A9}" type="pres">
      <dgm:prSet presAssocID="{3B921BF3-751D-4128-BABB-5E0B18DF776A}" presName="parTransOne" presStyleCnt="0"/>
      <dgm:spPr/>
    </dgm:pt>
    <dgm:pt modelId="{BA36A674-552C-41F7-A499-39093B1832E0}" type="pres">
      <dgm:prSet presAssocID="{3B921BF3-751D-4128-BABB-5E0B18DF776A}" presName="horzOne" presStyleCnt="0"/>
      <dgm:spPr/>
    </dgm:pt>
    <dgm:pt modelId="{EA8B7F97-1FC4-474D-926E-537912C5505D}" type="pres">
      <dgm:prSet presAssocID="{A8934123-B7B3-48B6-98CC-517621F9F40A}" presName="vertTwo" presStyleCnt="0"/>
      <dgm:spPr/>
    </dgm:pt>
    <dgm:pt modelId="{CDD3E150-324A-4C47-99C2-DB67ACE96346}" type="pres">
      <dgm:prSet presAssocID="{A8934123-B7B3-48B6-98CC-517621F9F40A}" presName="txTwo" presStyleLbl="node2" presStyleIdx="0" presStyleCnt="2" custScaleX="100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5C79F-49E9-4B06-BBBC-88482241D160}" type="pres">
      <dgm:prSet presAssocID="{A8934123-B7B3-48B6-98CC-517621F9F40A}" presName="parTransTwo" presStyleCnt="0"/>
      <dgm:spPr/>
    </dgm:pt>
    <dgm:pt modelId="{A638AAC4-296E-4298-8862-9BC69EA30E40}" type="pres">
      <dgm:prSet presAssocID="{A8934123-B7B3-48B6-98CC-517621F9F40A}" presName="horzTwo" presStyleCnt="0"/>
      <dgm:spPr/>
    </dgm:pt>
    <dgm:pt modelId="{A5DC8AF0-074C-4CFE-A9D7-B124276C143A}" type="pres">
      <dgm:prSet presAssocID="{5B262E03-3376-43A1-80D9-0F963BF4CD6A}" presName="vertThree" presStyleCnt="0"/>
      <dgm:spPr/>
    </dgm:pt>
    <dgm:pt modelId="{85026659-03D7-41B6-A6B6-44843BA234F4}" type="pres">
      <dgm:prSet presAssocID="{5B262E03-3376-43A1-80D9-0F963BF4CD6A}" presName="txThree" presStyleLbl="node3" presStyleIdx="0" presStyleCnt="3" custScaleX="47665" custLinFactNeighborX="-26812" custLinFactNeighborY="-22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748CE-42E6-4B46-9F3D-B52AD0FEE739}" type="pres">
      <dgm:prSet presAssocID="{5B262E03-3376-43A1-80D9-0F963BF4CD6A}" presName="parTransThree" presStyleCnt="0"/>
      <dgm:spPr/>
    </dgm:pt>
    <dgm:pt modelId="{A82E099C-75B8-4E81-AD25-17EB1F37360B}" type="pres">
      <dgm:prSet presAssocID="{5B262E03-3376-43A1-80D9-0F963BF4CD6A}" presName="horzThree" presStyleCnt="0"/>
      <dgm:spPr/>
    </dgm:pt>
    <dgm:pt modelId="{72AF3D18-0FC3-4834-82CB-EF5F8A8BD710}" type="pres">
      <dgm:prSet presAssocID="{E7129680-2881-413E-A4C7-575F22D2E23C}" presName="vertFour" presStyleCnt="0">
        <dgm:presLayoutVars>
          <dgm:chPref val="3"/>
        </dgm:presLayoutVars>
      </dgm:prSet>
      <dgm:spPr/>
    </dgm:pt>
    <dgm:pt modelId="{B79B0E29-8772-4EA1-ABF0-4AAAF7D338AC}" type="pres">
      <dgm:prSet presAssocID="{E7129680-2881-413E-A4C7-575F22D2E23C}" presName="txFour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28287-C034-4821-A5ED-463FC9BD50CB}" type="pres">
      <dgm:prSet presAssocID="{E7129680-2881-413E-A4C7-575F22D2E23C}" presName="parTransFour" presStyleCnt="0"/>
      <dgm:spPr/>
    </dgm:pt>
    <dgm:pt modelId="{9DD309CC-40C5-46CD-A678-09BC83470E4F}" type="pres">
      <dgm:prSet presAssocID="{E7129680-2881-413E-A4C7-575F22D2E23C}" presName="horzFour" presStyleCnt="0"/>
      <dgm:spPr/>
    </dgm:pt>
    <dgm:pt modelId="{16B7C8DE-AD9B-4369-BA4C-8B493E7AB22C}" type="pres">
      <dgm:prSet presAssocID="{97ED3075-F2C0-4A4B-AA02-227736A5670D}" presName="vertFour" presStyleCnt="0">
        <dgm:presLayoutVars>
          <dgm:chPref val="3"/>
        </dgm:presLayoutVars>
      </dgm:prSet>
      <dgm:spPr/>
    </dgm:pt>
    <dgm:pt modelId="{BE4AC183-2A3D-4423-81E1-2266310D7770}" type="pres">
      <dgm:prSet presAssocID="{97ED3075-F2C0-4A4B-AA02-227736A5670D}" presName="txFour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A51601-E627-4C91-8DF8-0DAD5398B2E5}" type="pres">
      <dgm:prSet presAssocID="{97ED3075-F2C0-4A4B-AA02-227736A5670D}" presName="horzFour" presStyleCnt="0"/>
      <dgm:spPr/>
    </dgm:pt>
    <dgm:pt modelId="{8FA00E76-1328-4D72-B98E-3A9C7E289BE2}" type="pres">
      <dgm:prSet presAssocID="{B8F5CED7-03A2-44D9-AED3-7CCFD3AA0D66}" presName="sibSpaceFour" presStyleCnt="0"/>
      <dgm:spPr/>
    </dgm:pt>
    <dgm:pt modelId="{E6DD3E8A-3F76-4DF8-BCDB-3BDACBB17F29}" type="pres">
      <dgm:prSet presAssocID="{85FF064C-612F-434C-88BA-9E5EF96D527F}" presName="vertFour" presStyleCnt="0">
        <dgm:presLayoutVars>
          <dgm:chPref val="3"/>
        </dgm:presLayoutVars>
      </dgm:prSet>
      <dgm:spPr/>
    </dgm:pt>
    <dgm:pt modelId="{AED3574C-DC15-4DEB-AC18-DE33881746D3}" type="pres">
      <dgm:prSet presAssocID="{85FF064C-612F-434C-88BA-9E5EF96D527F}" presName="txFour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9F3A-7243-4CBE-A9CF-87C903EDD7F3}" type="pres">
      <dgm:prSet presAssocID="{85FF064C-612F-434C-88BA-9E5EF96D527F}" presName="horzFour" presStyleCnt="0"/>
      <dgm:spPr/>
    </dgm:pt>
    <dgm:pt modelId="{C0F7E153-04C1-4C35-93F9-9D6BF5A03B37}" type="pres">
      <dgm:prSet presAssocID="{B595734D-294A-4E3D-8C36-9039CBB1623E}" presName="sibSpaceFour" presStyleCnt="0"/>
      <dgm:spPr/>
    </dgm:pt>
    <dgm:pt modelId="{561B12D4-00D2-49C4-8748-93E6A1336C5C}" type="pres">
      <dgm:prSet presAssocID="{F093376C-65BD-4178-A516-39940E1F1DA0}" presName="vertFour" presStyleCnt="0">
        <dgm:presLayoutVars>
          <dgm:chPref val="3"/>
        </dgm:presLayoutVars>
      </dgm:prSet>
      <dgm:spPr/>
    </dgm:pt>
    <dgm:pt modelId="{E33D4901-94A2-4D54-ACC2-EE1A16ADE687}" type="pres">
      <dgm:prSet presAssocID="{F093376C-65BD-4178-A516-39940E1F1DA0}" presName="txFour" presStyleLbl="node4" presStyleIdx="3" presStyleCnt="11" custLinFactY="-100000" custLinFactNeighborX="-3362" custLinFactNeighborY="-1228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D5BC8-3EAB-4721-B794-6EFFA3A32E31}" type="pres">
      <dgm:prSet presAssocID="{F093376C-65BD-4178-A516-39940E1F1DA0}" presName="parTransFour" presStyleCnt="0"/>
      <dgm:spPr/>
    </dgm:pt>
    <dgm:pt modelId="{68285D26-7564-401A-A23D-6D750DBC50D6}" type="pres">
      <dgm:prSet presAssocID="{F093376C-65BD-4178-A516-39940E1F1DA0}" presName="horzFour" presStyleCnt="0"/>
      <dgm:spPr/>
    </dgm:pt>
    <dgm:pt modelId="{D5EFF510-E0F9-49A1-9E99-DEE7257EDB3B}" type="pres">
      <dgm:prSet presAssocID="{CCE688E4-B1D6-4670-9AC6-6030DB04AD12}" presName="vertFour" presStyleCnt="0">
        <dgm:presLayoutVars>
          <dgm:chPref val="3"/>
        </dgm:presLayoutVars>
      </dgm:prSet>
      <dgm:spPr/>
    </dgm:pt>
    <dgm:pt modelId="{C8253E01-7661-46E7-80D2-E6095FB5A52A}" type="pres">
      <dgm:prSet presAssocID="{CCE688E4-B1D6-4670-9AC6-6030DB04AD12}" presName="txFour" presStyleLbl="node4" presStyleIdx="4" presStyleCnt="11" custScaleX="119163" custScaleY="348332" custLinFactY="-8581" custLinFactNeighborX="-73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0816E0-D929-4EA4-B612-D8DA39066F5F}" type="pres">
      <dgm:prSet presAssocID="{CCE688E4-B1D6-4670-9AC6-6030DB04AD12}" presName="horzFour" presStyleCnt="0"/>
      <dgm:spPr/>
    </dgm:pt>
    <dgm:pt modelId="{93864849-F78C-4B79-B9DF-94298BB19CB6}" type="pres">
      <dgm:prSet presAssocID="{75116B12-D406-40FF-ADD0-F2A921126AB5}" presName="sibSpaceFour" presStyleCnt="0"/>
      <dgm:spPr/>
    </dgm:pt>
    <dgm:pt modelId="{0B0679BA-19F5-48C4-A2CC-55BBCDB36989}" type="pres">
      <dgm:prSet presAssocID="{8726912A-1610-4586-8768-E14DF3784C5C}" presName="vertFour" presStyleCnt="0">
        <dgm:presLayoutVars>
          <dgm:chPref val="3"/>
        </dgm:presLayoutVars>
      </dgm:prSet>
      <dgm:spPr/>
    </dgm:pt>
    <dgm:pt modelId="{8516D6A6-0DB0-4EB1-9398-A421EA039651}" type="pres">
      <dgm:prSet presAssocID="{8726912A-1610-4586-8768-E14DF3784C5C}" presName="txFour" presStyleLbl="node4" presStyleIdx="5" presStyleCnt="11" custScaleX="119163" custScaleY="302635" custLinFactY="-8581" custLinFactNeighborX="20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317169-8F0F-41BF-8D5E-8514B2F97D11}" type="pres">
      <dgm:prSet presAssocID="{8726912A-1610-4586-8768-E14DF3784C5C}" presName="horzFour" presStyleCnt="0"/>
      <dgm:spPr/>
    </dgm:pt>
    <dgm:pt modelId="{840F3D96-8BBE-48EF-9E6D-F4DB04597395}" type="pres">
      <dgm:prSet presAssocID="{DF812A61-EA5D-4E55-A94F-5D1271F08D7D}" presName="sibSpaceTwo" presStyleCnt="0"/>
      <dgm:spPr/>
    </dgm:pt>
    <dgm:pt modelId="{7A956039-C6EE-491D-A848-CAD1DEE49110}" type="pres">
      <dgm:prSet presAssocID="{354636D3-29CB-4470-BB0B-C8B68EDAB2B3}" presName="vertTwo" presStyleCnt="0"/>
      <dgm:spPr/>
    </dgm:pt>
    <dgm:pt modelId="{C2B1BCCB-9C55-4011-8F70-97B3536653BF}" type="pres">
      <dgm:prSet presAssocID="{354636D3-29CB-4470-BB0B-C8B68EDAB2B3}" presName="txTwo" presStyleLbl="node2" presStyleIdx="1" presStyleCnt="2" custScaleX="114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5EA97-2B6E-4FB2-B55C-DBC2D20F4E2A}" type="pres">
      <dgm:prSet presAssocID="{354636D3-29CB-4470-BB0B-C8B68EDAB2B3}" presName="parTransTwo" presStyleCnt="0"/>
      <dgm:spPr/>
    </dgm:pt>
    <dgm:pt modelId="{437E3B7D-4A99-41D2-8274-197BE94D5A69}" type="pres">
      <dgm:prSet presAssocID="{354636D3-29CB-4470-BB0B-C8B68EDAB2B3}" presName="horzTwo" presStyleCnt="0"/>
      <dgm:spPr/>
    </dgm:pt>
    <dgm:pt modelId="{B0C46ACB-B19E-4D8B-9D3F-EA2846FA939A}" type="pres">
      <dgm:prSet presAssocID="{09DC9A9A-6C0A-44F4-8ABC-E577525E38D0}" presName="vertThree" presStyleCnt="0"/>
      <dgm:spPr/>
    </dgm:pt>
    <dgm:pt modelId="{5A144B9F-9138-4057-83EF-1091FB7D2129}" type="pres">
      <dgm:prSet presAssocID="{09DC9A9A-6C0A-44F4-8ABC-E577525E38D0}" presName="txThree" presStyleLbl="node3" presStyleIdx="1" presStyleCnt="3" custScaleX="141593" custLinFactNeighborX="969" custLinFactNeighborY="63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E4445-CB90-4922-B324-A8D706852252}" type="pres">
      <dgm:prSet presAssocID="{09DC9A9A-6C0A-44F4-8ABC-E577525E38D0}" presName="parTransThree" presStyleCnt="0"/>
      <dgm:spPr/>
    </dgm:pt>
    <dgm:pt modelId="{3F8EA5FD-DE1B-4B7E-B3FB-417594459A48}" type="pres">
      <dgm:prSet presAssocID="{09DC9A9A-6C0A-44F4-8ABC-E577525E38D0}" presName="horzThree" presStyleCnt="0"/>
      <dgm:spPr/>
    </dgm:pt>
    <dgm:pt modelId="{9259424F-2A46-4F91-AA9B-FB784B393BB2}" type="pres">
      <dgm:prSet presAssocID="{7894A781-EC65-4F33-9C88-03F852AF9F3D}" presName="vertFour" presStyleCnt="0">
        <dgm:presLayoutVars>
          <dgm:chPref val="3"/>
        </dgm:presLayoutVars>
      </dgm:prSet>
      <dgm:spPr/>
    </dgm:pt>
    <dgm:pt modelId="{29DAB5F8-28F5-45E2-A24A-FA20784E987B}" type="pres">
      <dgm:prSet presAssocID="{7894A781-EC65-4F33-9C88-03F852AF9F3D}" presName="txFour" presStyleLbl="node4" presStyleIdx="6" presStyleCnt="11" custScaleX="159583" custScaleY="236679" custLinFactNeighborX="-4843" custLinFactNeighborY="237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93515B-3E22-487F-85B2-293CD2809801}" type="pres">
      <dgm:prSet presAssocID="{7894A781-EC65-4F33-9C88-03F852AF9F3D}" presName="horzFour" presStyleCnt="0"/>
      <dgm:spPr/>
    </dgm:pt>
    <dgm:pt modelId="{093DD0CF-3B1C-4259-A777-C8D0C23DAF82}" type="pres">
      <dgm:prSet presAssocID="{109849CC-3C61-4F45-88AE-E40303BC573C}" presName="sibSpaceThree" presStyleCnt="0"/>
      <dgm:spPr/>
    </dgm:pt>
    <dgm:pt modelId="{7BDDA44B-EFD6-4EA8-A4D9-C0A4B6BCA16F}" type="pres">
      <dgm:prSet presAssocID="{B02A8EDE-3D08-45EF-9089-55BDD418569E}" presName="vertThree" presStyleCnt="0"/>
      <dgm:spPr/>
    </dgm:pt>
    <dgm:pt modelId="{C4742DE2-DB39-40C8-9B3E-70C2022B9204}" type="pres">
      <dgm:prSet presAssocID="{B02A8EDE-3D08-45EF-9089-55BDD418569E}" presName="txThree" presStyleLbl="node3" presStyleIdx="2" presStyleCnt="3" custLinFactNeighborX="16021" custLinFactNeighborY="63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F4A745-36CC-42F8-A88A-113E7BFF6C65}" type="pres">
      <dgm:prSet presAssocID="{B02A8EDE-3D08-45EF-9089-55BDD418569E}" presName="parTransThree" presStyleCnt="0"/>
      <dgm:spPr/>
    </dgm:pt>
    <dgm:pt modelId="{B4429BC3-DFE4-4328-8B17-09BBBCD29B6D}" type="pres">
      <dgm:prSet presAssocID="{B02A8EDE-3D08-45EF-9089-55BDD418569E}" presName="horzThree" presStyleCnt="0"/>
      <dgm:spPr/>
    </dgm:pt>
    <dgm:pt modelId="{18EB93C1-8D08-49CC-A0B2-3BBE1DCD77B2}" type="pres">
      <dgm:prSet presAssocID="{0D3AB6B4-257B-4538-9FBE-198ACE7ECC9A}" presName="vertFour" presStyleCnt="0">
        <dgm:presLayoutVars>
          <dgm:chPref val="3"/>
        </dgm:presLayoutVars>
      </dgm:prSet>
      <dgm:spPr/>
    </dgm:pt>
    <dgm:pt modelId="{41308621-C73D-40D5-A36B-5FAD9A136CF5}" type="pres">
      <dgm:prSet presAssocID="{0D3AB6B4-257B-4538-9FBE-198ACE7ECC9A}" presName="txFour" presStyleLbl="node4" presStyleIdx="7" presStyleCnt="11" custScaleY="129782" custLinFactNeighborX="31255" custLinFactNeighborY="3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44A1C-DA8D-40E5-B882-8C119AAFCA65}" type="pres">
      <dgm:prSet presAssocID="{0D3AB6B4-257B-4538-9FBE-198ACE7ECC9A}" presName="parTransFour" presStyleCnt="0"/>
      <dgm:spPr/>
    </dgm:pt>
    <dgm:pt modelId="{90C199F4-6248-4628-823B-9625AB7267E2}" type="pres">
      <dgm:prSet presAssocID="{0D3AB6B4-257B-4538-9FBE-198ACE7ECC9A}" presName="horzFour" presStyleCnt="0"/>
      <dgm:spPr/>
    </dgm:pt>
    <dgm:pt modelId="{D019B8D9-9970-4B71-9488-948531695546}" type="pres">
      <dgm:prSet presAssocID="{21474606-769E-4025-B8FE-FD89A9EB8FFD}" presName="vertFour" presStyleCnt="0">
        <dgm:presLayoutVars>
          <dgm:chPref val="3"/>
        </dgm:presLayoutVars>
      </dgm:prSet>
      <dgm:spPr/>
    </dgm:pt>
    <dgm:pt modelId="{C1709BF9-6432-48D6-BB5C-AB9BD3C78761}" type="pres">
      <dgm:prSet presAssocID="{21474606-769E-4025-B8FE-FD89A9EB8FFD}" presName="txFour" presStyleLbl="node4" presStyleIdx="8" presStyleCnt="11" custScaleX="119795" custScaleY="280278" custLinFactNeighborX="40883" custLinFactNeighborY="1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E8CFC-4CDA-4070-857E-2C24D4810C9F}" type="pres">
      <dgm:prSet presAssocID="{21474606-769E-4025-B8FE-FD89A9EB8FFD}" presName="horzFour" presStyleCnt="0"/>
      <dgm:spPr/>
    </dgm:pt>
    <dgm:pt modelId="{69231113-97C8-42D3-A085-39E68A61B453}" type="pres">
      <dgm:prSet presAssocID="{1EBEBFDA-1CFB-401D-B5C9-8734AB9B7AC8}" presName="sibSpaceFour" presStyleCnt="0"/>
      <dgm:spPr/>
    </dgm:pt>
    <dgm:pt modelId="{0837D2E7-952E-4EE2-A428-07473EB05ACE}" type="pres">
      <dgm:prSet presAssocID="{471BA17E-F4E5-4366-95BB-096D77B25C54}" presName="vertFour" presStyleCnt="0">
        <dgm:presLayoutVars>
          <dgm:chPref val="3"/>
        </dgm:presLayoutVars>
      </dgm:prSet>
      <dgm:spPr/>
    </dgm:pt>
    <dgm:pt modelId="{09FE614F-6FDB-44F2-9D72-6CAE738A2926}" type="pres">
      <dgm:prSet presAssocID="{471BA17E-F4E5-4366-95BB-096D77B25C54}" presName="txFour" presStyleLbl="node4" presStyleIdx="9" presStyleCnt="11" custScaleY="152407" custLinFactNeighborX="32921" custLinFactNeighborY="32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0E364-0D4B-44F2-ACA6-6B06C9A4D369}" type="pres">
      <dgm:prSet presAssocID="{471BA17E-F4E5-4366-95BB-096D77B25C54}" presName="parTransFour" presStyleCnt="0"/>
      <dgm:spPr/>
    </dgm:pt>
    <dgm:pt modelId="{BF7EE7C4-BE12-4D11-8AC6-928C97EE22A8}" type="pres">
      <dgm:prSet presAssocID="{471BA17E-F4E5-4366-95BB-096D77B25C54}" presName="horzFour" presStyleCnt="0"/>
      <dgm:spPr/>
    </dgm:pt>
    <dgm:pt modelId="{3BF59963-6631-437E-A5C9-97F566EF0B89}" type="pres">
      <dgm:prSet presAssocID="{8B405D5D-5B4E-4A54-812A-0C57BEE6E5F1}" presName="vertFour" presStyleCnt="0">
        <dgm:presLayoutVars>
          <dgm:chPref val="3"/>
        </dgm:presLayoutVars>
      </dgm:prSet>
      <dgm:spPr/>
    </dgm:pt>
    <dgm:pt modelId="{D4991413-611D-40E1-8FDC-FAD3DB01B755}" type="pres">
      <dgm:prSet presAssocID="{8B405D5D-5B4E-4A54-812A-0C57BEE6E5F1}" presName="txFour" presStyleLbl="node4" presStyleIdx="10" presStyleCnt="11" custScaleY="183648" custLinFactNeighborX="32805" custLinFactNeighborY="-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F2D0D-761F-46CE-8344-01FC041A3207}" type="pres">
      <dgm:prSet presAssocID="{8B405D5D-5B4E-4A54-812A-0C57BEE6E5F1}" presName="horzFour" presStyleCnt="0"/>
      <dgm:spPr/>
    </dgm:pt>
  </dgm:ptLst>
  <dgm:cxnLst>
    <dgm:cxn modelId="{AEEDD6A1-BAE1-4D0C-9895-85394F7CD177}" srcId="{5B262E03-3376-43A1-80D9-0F963BF4CD6A}" destId="{85FF064C-612F-434C-88BA-9E5EF96D527F}" srcOrd="1" destOrd="0" parTransId="{782A2843-3DFC-4ABC-99E8-1B3D899C76FD}" sibTransId="{B595734D-294A-4E3D-8C36-9039CBB1623E}"/>
    <dgm:cxn modelId="{EE86703A-71BA-44DE-B989-137EDBB2628E}" srcId="{3B921BF3-751D-4128-BABB-5E0B18DF776A}" destId="{354636D3-29CB-4470-BB0B-C8B68EDAB2B3}" srcOrd="1" destOrd="0" parTransId="{7701D20E-7184-4604-8C7E-15AE95C0EADB}" sibTransId="{1F0652DE-B64C-4F2B-80D1-28F9642AD13B}"/>
    <dgm:cxn modelId="{ABF4C928-EC6C-43EA-A5BC-F97937098C98}" srcId="{471BA17E-F4E5-4366-95BB-096D77B25C54}" destId="{8B405D5D-5B4E-4A54-812A-0C57BEE6E5F1}" srcOrd="0" destOrd="0" parTransId="{CECAC07E-86E0-4804-95A1-F9B057C926CF}" sibTransId="{B8FF7C7B-B652-4251-84C6-A4B4011040C1}"/>
    <dgm:cxn modelId="{C06FA200-8304-4556-9CD5-4C09F474AB24}" type="presOf" srcId="{CCE688E4-B1D6-4670-9AC6-6030DB04AD12}" destId="{C8253E01-7661-46E7-80D2-E6095FB5A52A}" srcOrd="0" destOrd="0" presId="urn:microsoft.com/office/officeart/2005/8/layout/hierarchy4"/>
    <dgm:cxn modelId="{84A28331-6954-420E-88AA-684A91419060}" srcId="{B02A8EDE-3D08-45EF-9089-55BDD418569E}" destId="{0D3AB6B4-257B-4538-9FBE-198ACE7ECC9A}" srcOrd="0" destOrd="0" parTransId="{AEB67104-D38A-46CF-B520-845CCF3D795A}" sibTransId="{1EBEBFDA-1CFB-401D-B5C9-8734AB9B7AC8}"/>
    <dgm:cxn modelId="{FB9EFAAC-08B0-4DE9-91C6-AF6CD1FD69DD}" srcId="{354636D3-29CB-4470-BB0B-C8B68EDAB2B3}" destId="{09DC9A9A-6C0A-44F4-8ABC-E577525E38D0}" srcOrd="0" destOrd="0" parTransId="{F24474CB-B760-44AD-8BDF-5573505C5225}" sibTransId="{109849CC-3C61-4F45-88AE-E40303BC573C}"/>
    <dgm:cxn modelId="{4D0439D4-A674-4E3E-A343-175D723261F6}" type="presOf" srcId="{85FF064C-612F-434C-88BA-9E5EF96D527F}" destId="{AED3574C-DC15-4DEB-AC18-DE33881746D3}" srcOrd="0" destOrd="0" presId="urn:microsoft.com/office/officeart/2005/8/layout/hierarchy4"/>
    <dgm:cxn modelId="{0E035E30-8B2B-41CB-8CCA-D7AA24DD6CAA}" type="presOf" srcId="{3B921BF3-751D-4128-BABB-5E0B18DF776A}" destId="{F4E1B116-DA60-487C-AB80-4DB15F63A888}" srcOrd="0" destOrd="0" presId="urn:microsoft.com/office/officeart/2005/8/layout/hierarchy4"/>
    <dgm:cxn modelId="{5BF95533-D265-4FBB-8F84-A84EEA840666}" type="presOf" srcId="{97ED3075-F2C0-4A4B-AA02-227736A5670D}" destId="{BE4AC183-2A3D-4423-81E1-2266310D7770}" srcOrd="0" destOrd="0" presId="urn:microsoft.com/office/officeart/2005/8/layout/hierarchy4"/>
    <dgm:cxn modelId="{A9C74DA7-4109-4EBC-A89D-E74FDD4B1F04}" type="presOf" srcId="{8B405D5D-5B4E-4A54-812A-0C57BEE6E5F1}" destId="{D4991413-611D-40E1-8FDC-FAD3DB01B755}" srcOrd="0" destOrd="0" presId="urn:microsoft.com/office/officeart/2005/8/layout/hierarchy4"/>
    <dgm:cxn modelId="{812CB70F-9952-4348-AB1F-14E583FBA4CA}" srcId="{354636D3-29CB-4470-BB0B-C8B68EDAB2B3}" destId="{B02A8EDE-3D08-45EF-9089-55BDD418569E}" srcOrd="1" destOrd="0" parTransId="{D1857705-861B-48FB-94B2-E88CBD571565}" sibTransId="{5F864135-83F8-49D8-A17E-156DE525A966}"/>
    <dgm:cxn modelId="{C9808BDB-F078-429A-ACFD-EE9091702F09}" srcId="{5B262E03-3376-43A1-80D9-0F963BF4CD6A}" destId="{F093376C-65BD-4178-A516-39940E1F1DA0}" srcOrd="2" destOrd="0" parTransId="{F6B89BD2-C612-4EC5-85FA-3B6523A18087}" sibTransId="{83F69B1E-7933-4106-91F7-3A3CC646D918}"/>
    <dgm:cxn modelId="{DDF6D0AA-E4FF-45F6-8D2F-26D251C81CA4}" type="presOf" srcId="{0D3AB6B4-257B-4538-9FBE-198ACE7ECC9A}" destId="{41308621-C73D-40D5-A36B-5FAD9A136CF5}" srcOrd="0" destOrd="0" presId="urn:microsoft.com/office/officeart/2005/8/layout/hierarchy4"/>
    <dgm:cxn modelId="{8689AF4F-5ECE-4331-926E-B93ACBB5FC23}" srcId="{3B921BF3-751D-4128-BABB-5E0B18DF776A}" destId="{A8934123-B7B3-48B6-98CC-517621F9F40A}" srcOrd="0" destOrd="0" parTransId="{8923F69E-7980-41F4-83D4-DD0E23ED94F5}" sibTransId="{DF812A61-EA5D-4E55-A94F-5D1271F08D7D}"/>
    <dgm:cxn modelId="{3F98F669-33A6-47AC-9DF0-7213192642C3}" srcId="{F093376C-65BD-4178-A516-39940E1F1DA0}" destId="{8726912A-1610-4586-8768-E14DF3784C5C}" srcOrd="1" destOrd="0" parTransId="{A15703BF-0ECD-41EC-9CB9-7B38EB4D1624}" sibTransId="{CCC292E0-4478-4309-AF00-F08E2236484A}"/>
    <dgm:cxn modelId="{240BCDF6-B8FF-4FFD-AFFE-BC7EC41E3E13}" type="presOf" srcId="{E7129680-2881-413E-A4C7-575F22D2E23C}" destId="{B79B0E29-8772-4EA1-ABF0-4AAAF7D338AC}" srcOrd="0" destOrd="0" presId="urn:microsoft.com/office/officeart/2005/8/layout/hierarchy4"/>
    <dgm:cxn modelId="{B9605EE7-0854-4BE0-B4D1-635E40CB80D5}" srcId="{E7129680-2881-413E-A4C7-575F22D2E23C}" destId="{97ED3075-F2C0-4A4B-AA02-227736A5670D}" srcOrd="0" destOrd="0" parTransId="{73705521-7053-4E49-810B-07F634153BE6}" sibTransId="{5FED2377-D927-4D8C-8BE6-E3A9049F150A}"/>
    <dgm:cxn modelId="{C3146576-3460-4E3C-A627-7493C3239C21}" srcId="{B02A8EDE-3D08-45EF-9089-55BDD418569E}" destId="{471BA17E-F4E5-4366-95BB-096D77B25C54}" srcOrd="1" destOrd="0" parTransId="{162C9FB2-23CB-47D2-90B0-7DC7428BFD21}" sibTransId="{EDD8590E-CB35-47C5-AF22-3073442C0F7F}"/>
    <dgm:cxn modelId="{3B804BF0-1840-45D7-B87E-52763DA4B010}" srcId="{0D3AB6B4-257B-4538-9FBE-198ACE7ECC9A}" destId="{21474606-769E-4025-B8FE-FD89A9EB8FFD}" srcOrd="0" destOrd="0" parTransId="{6CA0DA35-77CE-4851-97E4-12D037C9D8BD}" sibTransId="{A445DD66-E63E-47F6-B671-827B28C1AB10}"/>
    <dgm:cxn modelId="{D6E2B0E6-726A-4A51-B063-94078606A508}" srcId="{A8934123-B7B3-48B6-98CC-517621F9F40A}" destId="{5B262E03-3376-43A1-80D9-0F963BF4CD6A}" srcOrd="0" destOrd="0" parTransId="{F64B00E0-3235-4BAC-A141-8F2EF69FE22C}" sibTransId="{C86268CD-2687-4F3F-9F47-F7AD7DFEDC81}"/>
    <dgm:cxn modelId="{2B220A30-EB75-4852-8469-28E444734071}" type="presOf" srcId="{8726912A-1610-4586-8768-E14DF3784C5C}" destId="{8516D6A6-0DB0-4EB1-9398-A421EA039651}" srcOrd="0" destOrd="0" presId="urn:microsoft.com/office/officeart/2005/8/layout/hierarchy4"/>
    <dgm:cxn modelId="{55AE223A-231B-4FE8-B419-0B8C3715B16B}" type="presOf" srcId="{21474606-769E-4025-B8FE-FD89A9EB8FFD}" destId="{C1709BF9-6432-48D6-BB5C-AB9BD3C78761}" srcOrd="0" destOrd="0" presId="urn:microsoft.com/office/officeart/2005/8/layout/hierarchy4"/>
    <dgm:cxn modelId="{7BA4F0DC-22D5-49C5-81B8-C1983E18AB51}" srcId="{5B262E03-3376-43A1-80D9-0F963BF4CD6A}" destId="{E7129680-2881-413E-A4C7-575F22D2E23C}" srcOrd="0" destOrd="0" parTransId="{BB22653B-7033-441D-A72F-C3C0E8A4600D}" sibTransId="{B8F5CED7-03A2-44D9-AED3-7CCFD3AA0D66}"/>
    <dgm:cxn modelId="{2F87BC71-E1E1-4581-89AE-631F869A0ADC}" type="presOf" srcId="{5B262E03-3376-43A1-80D9-0F963BF4CD6A}" destId="{85026659-03D7-41B6-A6B6-44843BA234F4}" srcOrd="0" destOrd="0" presId="urn:microsoft.com/office/officeart/2005/8/layout/hierarchy4"/>
    <dgm:cxn modelId="{E8058124-0B31-40D7-9457-63B61038AC94}" type="presOf" srcId="{7894A781-EC65-4F33-9C88-03F852AF9F3D}" destId="{29DAB5F8-28F5-45E2-A24A-FA20784E987B}" srcOrd="0" destOrd="0" presId="urn:microsoft.com/office/officeart/2005/8/layout/hierarchy4"/>
    <dgm:cxn modelId="{B3EEFCCA-A86E-4DAD-AB9E-482365EBD5E5}" type="presOf" srcId="{471BA17E-F4E5-4366-95BB-096D77B25C54}" destId="{09FE614F-6FDB-44F2-9D72-6CAE738A2926}" srcOrd="0" destOrd="0" presId="urn:microsoft.com/office/officeart/2005/8/layout/hierarchy4"/>
    <dgm:cxn modelId="{BF535201-24ED-46E1-B6C2-A8948F919457}" type="presOf" srcId="{F093376C-65BD-4178-A516-39940E1F1DA0}" destId="{E33D4901-94A2-4D54-ACC2-EE1A16ADE687}" srcOrd="0" destOrd="0" presId="urn:microsoft.com/office/officeart/2005/8/layout/hierarchy4"/>
    <dgm:cxn modelId="{5248E67F-8561-47D4-A59B-F64A7CF3C3EE}" srcId="{6EDB3836-E391-4E51-BB18-75A969D83350}" destId="{3B921BF3-751D-4128-BABB-5E0B18DF776A}" srcOrd="0" destOrd="0" parTransId="{BB3AE378-55AA-4A7C-BB15-40788A33227F}" sibTransId="{D6978C35-E577-4CD8-8755-57422DF9B690}"/>
    <dgm:cxn modelId="{72DF2D01-CA59-4E86-BFA6-47BD48CFBEF2}" type="presOf" srcId="{354636D3-29CB-4470-BB0B-C8B68EDAB2B3}" destId="{C2B1BCCB-9C55-4011-8F70-97B3536653BF}" srcOrd="0" destOrd="0" presId="urn:microsoft.com/office/officeart/2005/8/layout/hierarchy4"/>
    <dgm:cxn modelId="{5F816150-6C8B-444E-9A90-5FB9763DF168}" srcId="{F093376C-65BD-4178-A516-39940E1F1DA0}" destId="{CCE688E4-B1D6-4670-9AC6-6030DB04AD12}" srcOrd="0" destOrd="0" parTransId="{88814BC4-38AB-4879-B170-3346E49002BA}" sibTransId="{75116B12-D406-40FF-ADD0-F2A921126AB5}"/>
    <dgm:cxn modelId="{FCFCCCAF-0D1F-4BB4-A8CA-70F338FFED82}" type="presOf" srcId="{6EDB3836-E391-4E51-BB18-75A969D83350}" destId="{C4DE9178-E00D-46EB-8C89-8698DD0830D2}" srcOrd="0" destOrd="0" presId="urn:microsoft.com/office/officeart/2005/8/layout/hierarchy4"/>
    <dgm:cxn modelId="{B33C63C7-7638-4901-AB34-089DB573EB07}" type="presOf" srcId="{A8934123-B7B3-48B6-98CC-517621F9F40A}" destId="{CDD3E150-324A-4C47-99C2-DB67ACE96346}" srcOrd="0" destOrd="0" presId="urn:microsoft.com/office/officeart/2005/8/layout/hierarchy4"/>
    <dgm:cxn modelId="{B7041995-B12A-43AC-A6D8-CC1BB1296D87}" type="presOf" srcId="{09DC9A9A-6C0A-44F4-8ABC-E577525E38D0}" destId="{5A144B9F-9138-4057-83EF-1091FB7D2129}" srcOrd="0" destOrd="0" presId="urn:microsoft.com/office/officeart/2005/8/layout/hierarchy4"/>
    <dgm:cxn modelId="{AF0B680D-F457-4A55-B8AE-349D8D85FEB5}" srcId="{09DC9A9A-6C0A-44F4-8ABC-E577525E38D0}" destId="{7894A781-EC65-4F33-9C88-03F852AF9F3D}" srcOrd="0" destOrd="0" parTransId="{E7D6AF80-ED74-4CAA-B37E-DD9529C0A3FA}" sibTransId="{A39D863E-DC63-4EFE-9199-C4881AE691A2}"/>
    <dgm:cxn modelId="{A6E3E582-1381-4699-856C-257278FF1A78}" type="presOf" srcId="{B02A8EDE-3D08-45EF-9089-55BDD418569E}" destId="{C4742DE2-DB39-40C8-9B3E-70C2022B9204}" srcOrd="0" destOrd="0" presId="urn:microsoft.com/office/officeart/2005/8/layout/hierarchy4"/>
    <dgm:cxn modelId="{1A2B33E4-7574-4343-87D9-20503C0BBB99}" type="presParOf" srcId="{C4DE9178-E00D-46EB-8C89-8698DD0830D2}" destId="{13919E23-D5E0-4933-8820-2ED662C4AD65}" srcOrd="0" destOrd="0" presId="urn:microsoft.com/office/officeart/2005/8/layout/hierarchy4"/>
    <dgm:cxn modelId="{BB3A9E6A-D39C-4F30-94FF-775867EF820F}" type="presParOf" srcId="{13919E23-D5E0-4933-8820-2ED662C4AD65}" destId="{F4E1B116-DA60-487C-AB80-4DB15F63A888}" srcOrd="0" destOrd="0" presId="urn:microsoft.com/office/officeart/2005/8/layout/hierarchy4"/>
    <dgm:cxn modelId="{234C7D81-4DBC-4402-8D82-A1767EE6CCEC}" type="presParOf" srcId="{13919E23-D5E0-4933-8820-2ED662C4AD65}" destId="{F80D2344-2786-446A-827E-D9A6C0D245A9}" srcOrd="1" destOrd="0" presId="urn:microsoft.com/office/officeart/2005/8/layout/hierarchy4"/>
    <dgm:cxn modelId="{1707F46A-F90F-4602-A4F1-50C6AB7A8DED}" type="presParOf" srcId="{13919E23-D5E0-4933-8820-2ED662C4AD65}" destId="{BA36A674-552C-41F7-A499-39093B1832E0}" srcOrd="2" destOrd="0" presId="urn:microsoft.com/office/officeart/2005/8/layout/hierarchy4"/>
    <dgm:cxn modelId="{63817755-5965-4508-9BCF-6B03A5AA45F3}" type="presParOf" srcId="{BA36A674-552C-41F7-A499-39093B1832E0}" destId="{EA8B7F97-1FC4-474D-926E-537912C5505D}" srcOrd="0" destOrd="0" presId="urn:microsoft.com/office/officeart/2005/8/layout/hierarchy4"/>
    <dgm:cxn modelId="{75E26C77-0B48-4565-B47F-0E6263BD57E2}" type="presParOf" srcId="{EA8B7F97-1FC4-474D-926E-537912C5505D}" destId="{CDD3E150-324A-4C47-99C2-DB67ACE96346}" srcOrd="0" destOrd="0" presId="urn:microsoft.com/office/officeart/2005/8/layout/hierarchy4"/>
    <dgm:cxn modelId="{71F28BB8-5BBE-4E73-9AC9-BB849F453480}" type="presParOf" srcId="{EA8B7F97-1FC4-474D-926E-537912C5505D}" destId="{5555C79F-49E9-4B06-BBBC-88482241D160}" srcOrd="1" destOrd="0" presId="urn:microsoft.com/office/officeart/2005/8/layout/hierarchy4"/>
    <dgm:cxn modelId="{81884655-6271-4D47-A98D-448F55BDC137}" type="presParOf" srcId="{EA8B7F97-1FC4-474D-926E-537912C5505D}" destId="{A638AAC4-296E-4298-8862-9BC69EA30E40}" srcOrd="2" destOrd="0" presId="urn:microsoft.com/office/officeart/2005/8/layout/hierarchy4"/>
    <dgm:cxn modelId="{D7F78DC3-6F26-4485-81DF-CF94CB90243A}" type="presParOf" srcId="{A638AAC4-296E-4298-8862-9BC69EA30E40}" destId="{A5DC8AF0-074C-4CFE-A9D7-B124276C143A}" srcOrd="0" destOrd="0" presId="urn:microsoft.com/office/officeart/2005/8/layout/hierarchy4"/>
    <dgm:cxn modelId="{2980294F-E28F-44D5-BA9D-9B3F38DB3C26}" type="presParOf" srcId="{A5DC8AF0-074C-4CFE-A9D7-B124276C143A}" destId="{85026659-03D7-41B6-A6B6-44843BA234F4}" srcOrd="0" destOrd="0" presId="urn:microsoft.com/office/officeart/2005/8/layout/hierarchy4"/>
    <dgm:cxn modelId="{5BA8EC67-1BE9-40E5-B76D-C0CDCA2A5744}" type="presParOf" srcId="{A5DC8AF0-074C-4CFE-A9D7-B124276C143A}" destId="{FB5748CE-42E6-4B46-9F3D-B52AD0FEE739}" srcOrd="1" destOrd="0" presId="urn:microsoft.com/office/officeart/2005/8/layout/hierarchy4"/>
    <dgm:cxn modelId="{13DE4086-1C66-4B11-86AC-02A2AB532FE9}" type="presParOf" srcId="{A5DC8AF0-074C-4CFE-A9D7-B124276C143A}" destId="{A82E099C-75B8-4E81-AD25-17EB1F37360B}" srcOrd="2" destOrd="0" presId="urn:microsoft.com/office/officeart/2005/8/layout/hierarchy4"/>
    <dgm:cxn modelId="{D99FE2AE-1999-4E9C-92B1-86FB8AFC13F4}" type="presParOf" srcId="{A82E099C-75B8-4E81-AD25-17EB1F37360B}" destId="{72AF3D18-0FC3-4834-82CB-EF5F8A8BD710}" srcOrd="0" destOrd="0" presId="urn:microsoft.com/office/officeart/2005/8/layout/hierarchy4"/>
    <dgm:cxn modelId="{912F94FF-E2F3-42FC-9E8B-D7054A248A38}" type="presParOf" srcId="{72AF3D18-0FC3-4834-82CB-EF5F8A8BD710}" destId="{B79B0E29-8772-4EA1-ABF0-4AAAF7D338AC}" srcOrd="0" destOrd="0" presId="urn:microsoft.com/office/officeart/2005/8/layout/hierarchy4"/>
    <dgm:cxn modelId="{C57EDB00-281D-4F42-B158-5623045347D1}" type="presParOf" srcId="{72AF3D18-0FC3-4834-82CB-EF5F8A8BD710}" destId="{80428287-C034-4821-A5ED-463FC9BD50CB}" srcOrd="1" destOrd="0" presId="urn:microsoft.com/office/officeart/2005/8/layout/hierarchy4"/>
    <dgm:cxn modelId="{3BD8BB3C-8DB6-442A-949A-9F00AFBE2A6D}" type="presParOf" srcId="{72AF3D18-0FC3-4834-82CB-EF5F8A8BD710}" destId="{9DD309CC-40C5-46CD-A678-09BC83470E4F}" srcOrd="2" destOrd="0" presId="urn:microsoft.com/office/officeart/2005/8/layout/hierarchy4"/>
    <dgm:cxn modelId="{2260C9E8-5C5D-4BD6-8A64-591379E8B8CE}" type="presParOf" srcId="{9DD309CC-40C5-46CD-A678-09BC83470E4F}" destId="{16B7C8DE-AD9B-4369-BA4C-8B493E7AB22C}" srcOrd="0" destOrd="0" presId="urn:microsoft.com/office/officeart/2005/8/layout/hierarchy4"/>
    <dgm:cxn modelId="{475E8132-2F94-42C1-9F11-FEF709C5A443}" type="presParOf" srcId="{16B7C8DE-AD9B-4369-BA4C-8B493E7AB22C}" destId="{BE4AC183-2A3D-4423-81E1-2266310D7770}" srcOrd="0" destOrd="0" presId="urn:microsoft.com/office/officeart/2005/8/layout/hierarchy4"/>
    <dgm:cxn modelId="{397E6043-484E-41E7-9486-C0B1D10FE380}" type="presParOf" srcId="{16B7C8DE-AD9B-4369-BA4C-8B493E7AB22C}" destId="{66A51601-E627-4C91-8DF8-0DAD5398B2E5}" srcOrd="1" destOrd="0" presId="urn:microsoft.com/office/officeart/2005/8/layout/hierarchy4"/>
    <dgm:cxn modelId="{02045B6E-6589-44FD-89FF-4569952F40B8}" type="presParOf" srcId="{A82E099C-75B8-4E81-AD25-17EB1F37360B}" destId="{8FA00E76-1328-4D72-B98E-3A9C7E289BE2}" srcOrd="1" destOrd="0" presId="urn:microsoft.com/office/officeart/2005/8/layout/hierarchy4"/>
    <dgm:cxn modelId="{21B5804F-8AB0-4AB4-8F3F-1A3324F815E1}" type="presParOf" srcId="{A82E099C-75B8-4E81-AD25-17EB1F37360B}" destId="{E6DD3E8A-3F76-4DF8-BCDB-3BDACBB17F29}" srcOrd="2" destOrd="0" presId="urn:microsoft.com/office/officeart/2005/8/layout/hierarchy4"/>
    <dgm:cxn modelId="{A59A8F41-2AB2-43FA-BC86-A76E3FF42D9C}" type="presParOf" srcId="{E6DD3E8A-3F76-4DF8-BCDB-3BDACBB17F29}" destId="{AED3574C-DC15-4DEB-AC18-DE33881746D3}" srcOrd="0" destOrd="0" presId="urn:microsoft.com/office/officeart/2005/8/layout/hierarchy4"/>
    <dgm:cxn modelId="{E5D6778D-C3D2-436F-A7A9-9B605C83E9FA}" type="presParOf" srcId="{E6DD3E8A-3F76-4DF8-BCDB-3BDACBB17F29}" destId="{4A9D9F3A-7243-4CBE-A9CF-87C903EDD7F3}" srcOrd="1" destOrd="0" presId="urn:microsoft.com/office/officeart/2005/8/layout/hierarchy4"/>
    <dgm:cxn modelId="{58E4CE8E-181E-4D92-AAA8-BB2EF9C7E7BD}" type="presParOf" srcId="{A82E099C-75B8-4E81-AD25-17EB1F37360B}" destId="{C0F7E153-04C1-4C35-93F9-9D6BF5A03B37}" srcOrd="3" destOrd="0" presId="urn:microsoft.com/office/officeart/2005/8/layout/hierarchy4"/>
    <dgm:cxn modelId="{D5CAD183-C490-4E5E-AC22-41CD8CC9202F}" type="presParOf" srcId="{A82E099C-75B8-4E81-AD25-17EB1F37360B}" destId="{561B12D4-00D2-49C4-8748-93E6A1336C5C}" srcOrd="4" destOrd="0" presId="urn:microsoft.com/office/officeart/2005/8/layout/hierarchy4"/>
    <dgm:cxn modelId="{7E924B6A-9900-482A-89E2-8395DD41520E}" type="presParOf" srcId="{561B12D4-00D2-49C4-8748-93E6A1336C5C}" destId="{E33D4901-94A2-4D54-ACC2-EE1A16ADE687}" srcOrd="0" destOrd="0" presId="urn:microsoft.com/office/officeart/2005/8/layout/hierarchy4"/>
    <dgm:cxn modelId="{90EDAEED-672E-478A-B4EB-823E5C0EB46F}" type="presParOf" srcId="{561B12D4-00D2-49C4-8748-93E6A1336C5C}" destId="{C60D5BC8-3EAB-4721-B794-6EFFA3A32E31}" srcOrd="1" destOrd="0" presId="urn:microsoft.com/office/officeart/2005/8/layout/hierarchy4"/>
    <dgm:cxn modelId="{08CB6AED-42EF-43AD-8D18-E182AC89D5DF}" type="presParOf" srcId="{561B12D4-00D2-49C4-8748-93E6A1336C5C}" destId="{68285D26-7564-401A-A23D-6D750DBC50D6}" srcOrd="2" destOrd="0" presId="urn:microsoft.com/office/officeart/2005/8/layout/hierarchy4"/>
    <dgm:cxn modelId="{11436FED-823E-40CE-A523-686B6ECA8B38}" type="presParOf" srcId="{68285D26-7564-401A-A23D-6D750DBC50D6}" destId="{D5EFF510-E0F9-49A1-9E99-DEE7257EDB3B}" srcOrd="0" destOrd="0" presId="urn:microsoft.com/office/officeart/2005/8/layout/hierarchy4"/>
    <dgm:cxn modelId="{0FBAB9D1-D128-4816-B3FA-0E3C0D03E740}" type="presParOf" srcId="{D5EFF510-E0F9-49A1-9E99-DEE7257EDB3B}" destId="{C8253E01-7661-46E7-80D2-E6095FB5A52A}" srcOrd="0" destOrd="0" presId="urn:microsoft.com/office/officeart/2005/8/layout/hierarchy4"/>
    <dgm:cxn modelId="{958E6715-2B38-4DCD-809D-CB532FAB57AA}" type="presParOf" srcId="{D5EFF510-E0F9-49A1-9E99-DEE7257EDB3B}" destId="{410816E0-D929-4EA4-B612-D8DA39066F5F}" srcOrd="1" destOrd="0" presId="urn:microsoft.com/office/officeart/2005/8/layout/hierarchy4"/>
    <dgm:cxn modelId="{CFCFD53E-1F9F-4B46-B2C0-4A32889DA161}" type="presParOf" srcId="{68285D26-7564-401A-A23D-6D750DBC50D6}" destId="{93864849-F78C-4B79-B9DF-94298BB19CB6}" srcOrd="1" destOrd="0" presId="urn:microsoft.com/office/officeart/2005/8/layout/hierarchy4"/>
    <dgm:cxn modelId="{EA6FF7DA-D37F-43F9-8DF8-F67155D65718}" type="presParOf" srcId="{68285D26-7564-401A-A23D-6D750DBC50D6}" destId="{0B0679BA-19F5-48C4-A2CC-55BBCDB36989}" srcOrd="2" destOrd="0" presId="urn:microsoft.com/office/officeart/2005/8/layout/hierarchy4"/>
    <dgm:cxn modelId="{8D6E2AF9-48E0-4D2F-A6A6-777B038CEA75}" type="presParOf" srcId="{0B0679BA-19F5-48C4-A2CC-55BBCDB36989}" destId="{8516D6A6-0DB0-4EB1-9398-A421EA039651}" srcOrd="0" destOrd="0" presId="urn:microsoft.com/office/officeart/2005/8/layout/hierarchy4"/>
    <dgm:cxn modelId="{ABC59BD5-08BC-4F6E-BAF7-DC20C095D7BD}" type="presParOf" srcId="{0B0679BA-19F5-48C4-A2CC-55BBCDB36989}" destId="{94317169-8F0F-41BF-8D5E-8514B2F97D11}" srcOrd="1" destOrd="0" presId="urn:microsoft.com/office/officeart/2005/8/layout/hierarchy4"/>
    <dgm:cxn modelId="{BAB00C91-C154-4EE2-A528-810F22F31838}" type="presParOf" srcId="{BA36A674-552C-41F7-A499-39093B1832E0}" destId="{840F3D96-8BBE-48EF-9E6D-F4DB04597395}" srcOrd="1" destOrd="0" presId="urn:microsoft.com/office/officeart/2005/8/layout/hierarchy4"/>
    <dgm:cxn modelId="{096AAFCA-CEE0-48B7-8779-B2336C63CE49}" type="presParOf" srcId="{BA36A674-552C-41F7-A499-39093B1832E0}" destId="{7A956039-C6EE-491D-A848-CAD1DEE49110}" srcOrd="2" destOrd="0" presId="urn:microsoft.com/office/officeart/2005/8/layout/hierarchy4"/>
    <dgm:cxn modelId="{D2849F56-53CB-4FE7-A410-227148F5D824}" type="presParOf" srcId="{7A956039-C6EE-491D-A848-CAD1DEE49110}" destId="{C2B1BCCB-9C55-4011-8F70-97B3536653BF}" srcOrd="0" destOrd="0" presId="urn:microsoft.com/office/officeart/2005/8/layout/hierarchy4"/>
    <dgm:cxn modelId="{036A7E9A-004F-4D30-AA88-2C62AC12A3AD}" type="presParOf" srcId="{7A956039-C6EE-491D-A848-CAD1DEE49110}" destId="{F845EA97-2B6E-4FB2-B55C-DBC2D20F4E2A}" srcOrd="1" destOrd="0" presId="urn:microsoft.com/office/officeart/2005/8/layout/hierarchy4"/>
    <dgm:cxn modelId="{2EB58437-9E87-422C-8ED4-F689679FE0E3}" type="presParOf" srcId="{7A956039-C6EE-491D-A848-CAD1DEE49110}" destId="{437E3B7D-4A99-41D2-8274-197BE94D5A69}" srcOrd="2" destOrd="0" presId="urn:microsoft.com/office/officeart/2005/8/layout/hierarchy4"/>
    <dgm:cxn modelId="{67591AD6-09F8-4593-841F-FFE8B4437EDA}" type="presParOf" srcId="{437E3B7D-4A99-41D2-8274-197BE94D5A69}" destId="{B0C46ACB-B19E-4D8B-9D3F-EA2846FA939A}" srcOrd="0" destOrd="0" presId="urn:microsoft.com/office/officeart/2005/8/layout/hierarchy4"/>
    <dgm:cxn modelId="{1E71AA42-A8CE-48A6-9ECF-7D813D57193E}" type="presParOf" srcId="{B0C46ACB-B19E-4D8B-9D3F-EA2846FA939A}" destId="{5A144B9F-9138-4057-83EF-1091FB7D2129}" srcOrd="0" destOrd="0" presId="urn:microsoft.com/office/officeart/2005/8/layout/hierarchy4"/>
    <dgm:cxn modelId="{6F918F58-8C41-4764-B256-88BE8919D83A}" type="presParOf" srcId="{B0C46ACB-B19E-4D8B-9D3F-EA2846FA939A}" destId="{92CE4445-CB90-4922-B324-A8D706852252}" srcOrd="1" destOrd="0" presId="urn:microsoft.com/office/officeart/2005/8/layout/hierarchy4"/>
    <dgm:cxn modelId="{E772E9AC-0B50-4CB4-8AB5-0B1DA9183AA4}" type="presParOf" srcId="{B0C46ACB-B19E-4D8B-9D3F-EA2846FA939A}" destId="{3F8EA5FD-DE1B-4B7E-B3FB-417594459A48}" srcOrd="2" destOrd="0" presId="urn:microsoft.com/office/officeart/2005/8/layout/hierarchy4"/>
    <dgm:cxn modelId="{F833C545-D9FB-4DA3-9B06-E2471BB27525}" type="presParOf" srcId="{3F8EA5FD-DE1B-4B7E-B3FB-417594459A48}" destId="{9259424F-2A46-4F91-AA9B-FB784B393BB2}" srcOrd="0" destOrd="0" presId="urn:microsoft.com/office/officeart/2005/8/layout/hierarchy4"/>
    <dgm:cxn modelId="{06184885-7E13-4549-91D4-5E3E8ECC91C2}" type="presParOf" srcId="{9259424F-2A46-4F91-AA9B-FB784B393BB2}" destId="{29DAB5F8-28F5-45E2-A24A-FA20784E987B}" srcOrd="0" destOrd="0" presId="urn:microsoft.com/office/officeart/2005/8/layout/hierarchy4"/>
    <dgm:cxn modelId="{ECF803A4-F948-4D82-B2C2-A43E3567609B}" type="presParOf" srcId="{9259424F-2A46-4F91-AA9B-FB784B393BB2}" destId="{0993515B-3E22-487F-85B2-293CD2809801}" srcOrd="1" destOrd="0" presId="urn:microsoft.com/office/officeart/2005/8/layout/hierarchy4"/>
    <dgm:cxn modelId="{B1BDBF08-4B14-49B2-BE9D-030FE3352255}" type="presParOf" srcId="{437E3B7D-4A99-41D2-8274-197BE94D5A69}" destId="{093DD0CF-3B1C-4259-A777-C8D0C23DAF82}" srcOrd="1" destOrd="0" presId="urn:microsoft.com/office/officeart/2005/8/layout/hierarchy4"/>
    <dgm:cxn modelId="{EDA6FD3C-4F21-454C-A409-93786BC8A285}" type="presParOf" srcId="{437E3B7D-4A99-41D2-8274-197BE94D5A69}" destId="{7BDDA44B-EFD6-4EA8-A4D9-C0A4B6BCA16F}" srcOrd="2" destOrd="0" presId="urn:microsoft.com/office/officeart/2005/8/layout/hierarchy4"/>
    <dgm:cxn modelId="{256DA2BB-7A8F-4530-A026-A3C8D2684EF5}" type="presParOf" srcId="{7BDDA44B-EFD6-4EA8-A4D9-C0A4B6BCA16F}" destId="{C4742DE2-DB39-40C8-9B3E-70C2022B9204}" srcOrd="0" destOrd="0" presId="urn:microsoft.com/office/officeart/2005/8/layout/hierarchy4"/>
    <dgm:cxn modelId="{6844EF6D-F25D-44E3-9E7D-A7648EEABDDA}" type="presParOf" srcId="{7BDDA44B-EFD6-4EA8-A4D9-C0A4B6BCA16F}" destId="{13F4A745-36CC-42F8-A88A-113E7BFF6C65}" srcOrd="1" destOrd="0" presId="urn:microsoft.com/office/officeart/2005/8/layout/hierarchy4"/>
    <dgm:cxn modelId="{DBA3BD55-51EA-4474-9FEE-199CD3755B8C}" type="presParOf" srcId="{7BDDA44B-EFD6-4EA8-A4D9-C0A4B6BCA16F}" destId="{B4429BC3-DFE4-4328-8B17-09BBBCD29B6D}" srcOrd="2" destOrd="0" presId="urn:microsoft.com/office/officeart/2005/8/layout/hierarchy4"/>
    <dgm:cxn modelId="{F0B2F1BB-9092-4F4E-B7D1-26497280D52F}" type="presParOf" srcId="{B4429BC3-DFE4-4328-8B17-09BBBCD29B6D}" destId="{18EB93C1-8D08-49CC-A0B2-3BBE1DCD77B2}" srcOrd="0" destOrd="0" presId="urn:microsoft.com/office/officeart/2005/8/layout/hierarchy4"/>
    <dgm:cxn modelId="{CE6C9EED-92DE-4892-B1E4-8D0B78267384}" type="presParOf" srcId="{18EB93C1-8D08-49CC-A0B2-3BBE1DCD77B2}" destId="{41308621-C73D-40D5-A36B-5FAD9A136CF5}" srcOrd="0" destOrd="0" presId="urn:microsoft.com/office/officeart/2005/8/layout/hierarchy4"/>
    <dgm:cxn modelId="{D3763336-9509-44A9-BC0B-0A643741780D}" type="presParOf" srcId="{18EB93C1-8D08-49CC-A0B2-3BBE1DCD77B2}" destId="{C6E44A1C-DA8D-40E5-B882-8C119AAFCA65}" srcOrd="1" destOrd="0" presId="urn:microsoft.com/office/officeart/2005/8/layout/hierarchy4"/>
    <dgm:cxn modelId="{C2A14320-4DE8-46E1-B411-0E9691E96BDF}" type="presParOf" srcId="{18EB93C1-8D08-49CC-A0B2-3BBE1DCD77B2}" destId="{90C199F4-6248-4628-823B-9625AB7267E2}" srcOrd="2" destOrd="0" presId="urn:microsoft.com/office/officeart/2005/8/layout/hierarchy4"/>
    <dgm:cxn modelId="{E983B016-7269-4F83-8AB8-3F6AE55121F3}" type="presParOf" srcId="{90C199F4-6248-4628-823B-9625AB7267E2}" destId="{D019B8D9-9970-4B71-9488-948531695546}" srcOrd="0" destOrd="0" presId="urn:microsoft.com/office/officeart/2005/8/layout/hierarchy4"/>
    <dgm:cxn modelId="{675CA2C5-C949-4146-98D0-8893B0E7378D}" type="presParOf" srcId="{D019B8D9-9970-4B71-9488-948531695546}" destId="{C1709BF9-6432-48D6-BB5C-AB9BD3C78761}" srcOrd="0" destOrd="0" presId="urn:microsoft.com/office/officeart/2005/8/layout/hierarchy4"/>
    <dgm:cxn modelId="{750C696F-0C27-4201-9726-8B717EC8F1CB}" type="presParOf" srcId="{D019B8D9-9970-4B71-9488-948531695546}" destId="{433E8CFC-4CDA-4070-857E-2C24D4810C9F}" srcOrd="1" destOrd="0" presId="urn:microsoft.com/office/officeart/2005/8/layout/hierarchy4"/>
    <dgm:cxn modelId="{C7DD2AC3-7833-4DDA-8659-B37199D2AE0D}" type="presParOf" srcId="{B4429BC3-DFE4-4328-8B17-09BBBCD29B6D}" destId="{69231113-97C8-42D3-A085-39E68A61B453}" srcOrd="1" destOrd="0" presId="urn:microsoft.com/office/officeart/2005/8/layout/hierarchy4"/>
    <dgm:cxn modelId="{30318554-8166-4585-BCD5-AFF342494C34}" type="presParOf" srcId="{B4429BC3-DFE4-4328-8B17-09BBBCD29B6D}" destId="{0837D2E7-952E-4EE2-A428-07473EB05ACE}" srcOrd="2" destOrd="0" presId="urn:microsoft.com/office/officeart/2005/8/layout/hierarchy4"/>
    <dgm:cxn modelId="{F1932035-8603-4CB6-B84B-7AF535D38F36}" type="presParOf" srcId="{0837D2E7-952E-4EE2-A428-07473EB05ACE}" destId="{09FE614F-6FDB-44F2-9D72-6CAE738A2926}" srcOrd="0" destOrd="0" presId="urn:microsoft.com/office/officeart/2005/8/layout/hierarchy4"/>
    <dgm:cxn modelId="{B6BCE47F-F7A1-4104-9BA5-7557E819227D}" type="presParOf" srcId="{0837D2E7-952E-4EE2-A428-07473EB05ACE}" destId="{FBE0E364-0D4B-44F2-ACA6-6B06C9A4D369}" srcOrd="1" destOrd="0" presId="urn:microsoft.com/office/officeart/2005/8/layout/hierarchy4"/>
    <dgm:cxn modelId="{F6DB5E0A-3443-4F17-B07A-4E00E076E93E}" type="presParOf" srcId="{0837D2E7-952E-4EE2-A428-07473EB05ACE}" destId="{BF7EE7C4-BE12-4D11-8AC6-928C97EE22A8}" srcOrd="2" destOrd="0" presId="urn:microsoft.com/office/officeart/2005/8/layout/hierarchy4"/>
    <dgm:cxn modelId="{87AF6E0A-74F8-4E73-A1E6-02CD0B9E640D}" type="presParOf" srcId="{BF7EE7C4-BE12-4D11-8AC6-928C97EE22A8}" destId="{3BF59963-6631-437E-A5C9-97F566EF0B89}" srcOrd="0" destOrd="0" presId="urn:microsoft.com/office/officeart/2005/8/layout/hierarchy4"/>
    <dgm:cxn modelId="{4AFF9D68-80C8-4195-99A9-DF585E01FD2C}" type="presParOf" srcId="{3BF59963-6631-437E-A5C9-97F566EF0B89}" destId="{D4991413-611D-40E1-8FDC-FAD3DB01B755}" srcOrd="0" destOrd="0" presId="urn:microsoft.com/office/officeart/2005/8/layout/hierarchy4"/>
    <dgm:cxn modelId="{FE13C3D7-82C3-491F-B582-45A1D31AFD22}" type="presParOf" srcId="{3BF59963-6631-437E-A5C9-97F566EF0B89}" destId="{F67F2D0D-761F-46CE-8344-01FC041A32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1B116-DA60-487C-AB80-4DB15F63A888}">
      <dsp:nvSpPr>
        <dsp:cNvPr id="0" name=""/>
        <dsp:cNvSpPr/>
      </dsp:nvSpPr>
      <dsp:spPr>
        <a:xfrm>
          <a:off x="4412" y="64"/>
          <a:ext cx="9135174" cy="718616"/>
        </a:xfrm>
        <a:prstGeom prst="roundRect">
          <a:avLst>
            <a:gd name="adj" fmla="val 10000"/>
          </a:avLst>
        </a:prstGeom>
        <a:solidFill>
          <a:srgbClr val="FFC000">
            <a:alpha val="6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b="1" kern="1200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POPULAȚIA</a:t>
          </a:r>
          <a:endParaRPr lang="en-US" sz="4000" b="1" kern="1200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5460" y="21112"/>
        <a:ext cx="9093078" cy="676520"/>
      </dsp:txXfrm>
    </dsp:sp>
    <dsp:sp modelId="{CDD3E150-324A-4C47-99C2-DB67ACE96346}">
      <dsp:nvSpPr>
        <dsp:cNvPr id="0" name=""/>
        <dsp:cNvSpPr/>
      </dsp:nvSpPr>
      <dsp:spPr>
        <a:xfrm>
          <a:off x="13329" y="783939"/>
          <a:ext cx="4185430" cy="71861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o-RO" sz="2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STARE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o-RO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Număr; </a:t>
          </a:r>
          <a:r>
            <a:rPr lang="ro-RO" sz="1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Distribuție spațială; </a:t>
          </a:r>
          <a:r>
            <a:rPr lang="ro-RO" sz="2000" b="1" kern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Structuri</a:t>
          </a:r>
          <a:endParaRPr lang="ro-RO" sz="2000" b="1" kern="1200" dirty="0" smtClean="0">
            <a:solidFill>
              <a:srgbClr val="0000FF"/>
            </a:solidFill>
          </a:endParaRPr>
        </a:p>
      </dsp:txBody>
      <dsp:txXfrm>
        <a:off x="34377" y="804987"/>
        <a:ext cx="4143334" cy="676520"/>
      </dsp:txXfrm>
    </dsp:sp>
    <dsp:sp modelId="{85026659-03D7-41B6-A6B6-44843BA234F4}">
      <dsp:nvSpPr>
        <dsp:cNvPr id="0" name=""/>
        <dsp:cNvSpPr/>
      </dsp:nvSpPr>
      <dsp:spPr>
        <a:xfrm>
          <a:off x="7811" y="1552930"/>
          <a:ext cx="1974790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rgbClr val="0000FF"/>
              </a:solidFill>
            </a:rPr>
            <a:t>Demografice</a:t>
          </a:r>
          <a:endParaRPr lang="en-US" sz="1800" b="1" kern="1200" dirty="0">
            <a:solidFill>
              <a:srgbClr val="0000FF"/>
            </a:solidFill>
          </a:endParaRPr>
        </a:p>
      </dsp:txBody>
      <dsp:txXfrm>
        <a:off x="28859" y="1573978"/>
        <a:ext cx="1932694" cy="676520"/>
      </dsp:txXfrm>
    </dsp:sp>
    <dsp:sp modelId="{B79B0E29-8772-4EA1-ABF0-4AAAF7D338AC}">
      <dsp:nvSpPr>
        <dsp:cNvPr id="0" name=""/>
        <dsp:cNvSpPr/>
      </dsp:nvSpPr>
      <dsp:spPr>
        <a:xfrm>
          <a:off x="67491" y="2351688"/>
          <a:ext cx="917363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olidFill>
                <a:srgbClr val="7030A0"/>
              </a:solidFill>
            </a:rPr>
            <a:t>Sexe</a:t>
          </a:r>
          <a:endParaRPr lang="en-US" sz="1600" kern="1200" dirty="0">
            <a:solidFill>
              <a:srgbClr val="7030A0"/>
            </a:solidFill>
          </a:endParaRPr>
        </a:p>
      </dsp:txBody>
      <dsp:txXfrm>
        <a:off x="88539" y="2372736"/>
        <a:ext cx="875267" cy="676520"/>
      </dsp:txXfrm>
    </dsp:sp>
    <dsp:sp modelId="{BE4AC183-2A3D-4423-81E1-2266310D7770}">
      <dsp:nvSpPr>
        <dsp:cNvPr id="0" name=""/>
        <dsp:cNvSpPr/>
      </dsp:nvSpPr>
      <dsp:spPr>
        <a:xfrm>
          <a:off x="67491" y="3135563"/>
          <a:ext cx="917363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olidFill>
                <a:srgbClr val="7030A0"/>
              </a:solidFill>
            </a:rPr>
            <a:t>Starea civilă</a:t>
          </a:r>
          <a:endParaRPr lang="en-US" sz="1600" kern="1200" dirty="0">
            <a:solidFill>
              <a:srgbClr val="7030A0"/>
            </a:solidFill>
          </a:endParaRPr>
        </a:p>
      </dsp:txBody>
      <dsp:txXfrm>
        <a:off x="88539" y="3156611"/>
        <a:ext cx="875267" cy="676520"/>
      </dsp:txXfrm>
    </dsp:sp>
    <dsp:sp modelId="{AED3574C-DC15-4DEB-AC18-DE33881746D3}">
      <dsp:nvSpPr>
        <dsp:cNvPr id="0" name=""/>
        <dsp:cNvSpPr/>
      </dsp:nvSpPr>
      <dsp:spPr>
        <a:xfrm>
          <a:off x="1003254" y="2351688"/>
          <a:ext cx="917363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olidFill>
                <a:srgbClr val="7030A0"/>
              </a:solidFill>
            </a:rPr>
            <a:t>Vârste</a:t>
          </a:r>
          <a:endParaRPr lang="en-US" sz="1600" kern="1200" dirty="0">
            <a:solidFill>
              <a:srgbClr val="7030A0"/>
            </a:solidFill>
          </a:endParaRPr>
        </a:p>
      </dsp:txBody>
      <dsp:txXfrm>
        <a:off x="1024302" y="2372736"/>
        <a:ext cx="875267" cy="676520"/>
      </dsp:txXfrm>
    </dsp:sp>
    <dsp:sp modelId="{E33D4901-94A2-4D54-ACC2-EE1A16ADE687}">
      <dsp:nvSpPr>
        <dsp:cNvPr id="0" name=""/>
        <dsp:cNvSpPr/>
      </dsp:nvSpPr>
      <dsp:spPr>
        <a:xfrm>
          <a:off x="1864866" y="1552930"/>
          <a:ext cx="2205580" cy="718616"/>
        </a:xfrm>
        <a:prstGeom prst="roundRect">
          <a:avLst>
            <a:gd name="adj" fmla="val 10000"/>
          </a:avLst>
        </a:prstGeom>
        <a:solidFill>
          <a:srgbClr val="CCFFCC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rgbClr val="0000FF"/>
              </a:solidFill>
            </a:rPr>
            <a:t>Socio-economice si culturale</a:t>
          </a:r>
          <a:endParaRPr lang="en-US" sz="1800" b="1" kern="1200" dirty="0">
            <a:solidFill>
              <a:srgbClr val="0000FF"/>
            </a:solidFill>
          </a:endParaRPr>
        </a:p>
      </dsp:txBody>
      <dsp:txXfrm>
        <a:off x="1885914" y="1573978"/>
        <a:ext cx="2163484" cy="676520"/>
      </dsp:txXfrm>
    </dsp:sp>
    <dsp:sp modelId="{C8253E01-7661-46E7-80D2-E6095FB5A52A}">
      <dsp:nvSpPr>
        <dsp:cNvPr id="0" name=""/>
        <dsp:cNvSpPr/>
      </dsp:nvSpPr>
      <dsp:spPr>
        <a:xfrm>
          <a:off x="1966582" y="2355282"/>
          <a:ext cx="1059508" cy="2503171"/>
        </a:xfrm>
        <a:prstGeom prst="roundRect">
          <a:avLst>
            <a:gd name="adj" fmla="val 10000"/>
          </a:avLst>
        </a:prstGeom>
        <a:solidFill>
          <a:srgbClr val="CCFFCC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Statut ocupațional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ocupație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profesie ramura de activitate etc.</a:t>
          </a:r>
          <a:endParaRPr lang="en-US" sz="1400" b="1" kern="1200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997614" y="2386314"/>
        <a:ext cx="997444" cy="2441107"/>
      </dsp:txXfrm>
    </dsp:sp>
    <dsp:sp modelId="{8516D6A6-0DB0-4EB1-9398-A421EA039651}">
      <dsp:nvSpPr>
        <dsp:cNvPr id="0" name=""/>
        <dsp:cNvSpPr/>
      </dsp:nvSpPr>
      <dsp:spPr>
        <a:xfrm>
          <a:off x="3052866" y="2355282"/>
          <a:ext cx="1059508" cy="2174785"/>
        </a:xfrm>
        <a:prstGeom prst="roundRect">
          <a:avLst>
            <a:gd name="adj" fmla="val 10000"/>
          </a:avLst>
        </a:prstGeom>
        <a:solidFill>
          <a:srgbClr val="CCFFCC"/>
        </a:solidFill>
        <a:ln w="25400" cap="flat" cmpd="sng" algn="ctr">
          <a:solidFill>
            <a:schemeClr val="tx2">
              <a:lumMod val="75000"/>
              <a:alpha val="6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Etnie, limba maternă, confesiune religioasă, nivel de instruire etc</a:t>
          </a:r>
          <a:endParaRPr lang="en-US" sz="1400" b="1" kern="1200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83898" y="2386314"/>
        <a:ext cx="997444" cy="2112721"/>
      </dsp:txXfrm>
    </dsp:sp>
    <dsp:sp modelId="{C2B1BCCB-9C55-4011-8F70-97B3536653BF}">
      <dsp:nvSpPr>
        <dsp:cNvPr id="0" name=""/>
        <dsp:cNvSpPr/>
      </dsp:nvSpPr>
      <dsp:spPr>
        <a:xfrm>
          <a:off x="4276347" y="783939"/>
          <a:ext cx="4854323" cy="71861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MIȘCARE</a:t>
          </a:r>
          <a:endParaRPr lang="en-US" sz="2400" b="1" kern="1200" dirty="0">
            <a:solidFill>
              <a:schemeClr val="tx1">
                <a:lumMod val="75000"/>
                <a:lumOff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297395" y="804987"/>
        <a:ext cx="4812227" cy="676520"/>
      </dsp:txXfrm>
    </dsp:sp>
    <dsp:sp modelId="{5A144B9F-9138-4057-83EF-1091FB7D2129}">
      <dsp:nvSpPr>
        <dsp:cNvPr id="0" name=""/>
        <dsp:cNvSpPr/>
      </dsp:nvSpPr>
      <dsp:spPr>
        <a:xfrm>
          <a:off x="4611982" y="1608969"/>
          <a:ext cx="2105518" cy="718616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Naturală</a:t>
          </a:r>
          <a:endParaRPr lang="en-US" sz="2800" b="1" kern="1200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33030" y="1630017"/>
        <a:ext cx="2063422" cy="676520"/>
      </dsp:txXfrm>
    </dsp:sp>
    <dsp:sp modelId="{29DAB5F8-28F5-45E2-A24A-FA20784E987B}">
      <dsp:nvSpPr>
        <dsp:cNvPr id="0" name=""/>
        <dsp:cNvSpPr/>
      </dsp:nvSpPr>
      <dsp:spPr>
        <a:xfrm>
          <a:off x="4874684" y="2522288"/>
          <a:ext cx="1462526" cy="1700814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Natalitate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Mortalitate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Nupțialitate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Divorțialitate</a:t>
          </a:r>
          <a:endParaRPr lang="en-US" sz="1600" b="1" kern="1200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17520" y="2565124"/>
        <a:ext cx="1376854" cy="1615142"/>
      </dsp:txXfrm>
    </dsp:sp>
    <dsp:sp modelId="{C4742DE2-DB39-40C8-9B3E-70C2022B9204}">
      <dsp:nvSpPr>
        <dsp:cNvPr id="0" name=""/>
        <dsp:cNvSpPr/>
      </dsp:nvSpPr>
      <dsp:spPr>
        <a:xfrm>
          <a:off x="7073160" y="1608969"/>
          <a:ext cx="2067521" cy="718616"/>
        </a:xfrm>
        <a:prstGeom prst="roundRect">
          <a:avLst>
            <a:gd name="adj" fmla="val 10000"/>
          </a:avLst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b="1" kern="1200" dirty="0" smtClean="0">
              <a:solidFill>
                <a:srgbClr val="800000"/>
              </a:solidFill>
            </a:rPr>
            <a:t>Migratorie</a:t>
          </a:r>
          <a:endParaRPr lang="en-US" sz="2800" b="1" kern="1200" dirty="0">
            <a:solidFill>
              <a:srgbClr val="800000"/>
            </a:solidFill>
          </a:endParaRPr>
        </a:p>
      </dsp:txBody>
      <dsp:txXfrm>
        <a:off x="7094208" y="1630017"/>
        <a:ext cx="2025425" cy="676520"/>
      </dsp:txXfrm>
    </dsp:sp>
    <dsp:sp modelId="{41308621-C73D-40D5-A36B-5FAD9A136CF5}">
      <dsp:nvSpPr>
        <dsp:cNvPr id="0" name=""/>
        <dsp:cNvSpPr/>
      </dsp:nvSpPr>
      <dsp:spPr>
        <a:xfrm>
          <a:off x="7101803" y="2372558"/>
          <a:ext cx="1098955" cy="93263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660033"/>
              </a:solidFill>
            </a:rPr>
            <a:t>Internă</a:t>
          </a:r>
          <a:endParaRPr lang="en-US" sz="1400" b="1" kern="1200" dirty="0">
            <a:solidFill>
              <a:srgbClr val="660033"/>
            </a:solidFill>
          </a:endParaRPr>
        </a:p>
      </dsp:txBody>
      <dsp:txXfrm>
        <a:off x="7129119" y="2399874"/>
        <a:ext cx="1044323" cy="878002"/>
      </dsp:txXfrm>
    </dsp:sp>
    <dsp:sp modelId="{C1709BF9-6432-48D6-BB5C-AB9BD3C78761}">
      <dsp:nvSpPr>
        <dsp:cNvPr id="0" name=""/>
        <dsp:cNvSpPr/>
      </dsp:nvSpPr>
      <dsp:spPr>
        <a:xfrm>
          <a:off x="7138739" y="3358306"/>
          <a:ext cx="1065128" cy="201412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b="1" kern="1200" dirty="0" smtClean="0">
              <a:solidFill>
                <a:srgbClr val="660033"/>
              </a:solidFill>
            </a:rPr>
            <a:t>Schimbare de domiciliu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b="1" kern="1200" dirty="0" smtClean="0">
              <a:solidFill>
                <a:srgbClr val="660033"/>
              </a:solidFill>
            </a:rPr>
            <a:t>Schimbare de reședință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b="1" kern="1200" dirty="0" smtClean="0">
              <a:solidFill>
                <a:srgbClr val="660033"/>
              </a:solidFill>
            </a:rPr>
            <a:t>Navetism</a:t>
          </a:r>
          <a:endParaRPr lang="en-US" sz="1100" b="1" kern="1200" dirty="0">
            <a:solidFill>
              <a:srgbClr val="660033"/>
            </a:solidFill>
          </a:endParaRPr>
        </a:p>
      </dsp:txBody>
      <dsp:txXfrm>
        <a:off x="7169936" y="3389503"/>
        <a:ext cx="1002734" cy="1951730"/>
      </dsp:txXfrm>
    </dsp:sp>
    <dsp:sp modelId="{09FE614F-6FDB-44F2-9D72-6CAE738A2926}">
      <dsp:nvSpPr>
        <dsp:cNvPr id="0" name=""/>
        <dsp:cNvSpPr/>
      </dsp:nvSpPr>
      <dsp:spPr>
        <a:xfrm>
          <a:off x="8177685" y="2373141"/>
          <a:ext cx="917363" cy="1095222"/>
        </a:xfrm>
        <a:prstGeom prst="roundRect">
          <a:avLst>
            <a:gd name="adj" fmla="val 10000"/>
          </a:avLst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b="1" kern="1200" dirty="0" smtClean="0">
              <a:solidFill>
                <a:schemeClr val="bg2">
                  <a:lumMod val="50000"/>
                </a:schemeClr>
              </a:solidFill>
            </a:rPr>
            <a:t>Externă</a:t>
          </a:r>
          <a:endParaRPr lang="en-US" sz="12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8204554" y="2400010"/>
        <a:ext cx="863625" cy="1041484"/>
      </dsp:txXfrm>
    </dsp:sp>
    <dsp:sp modelId="{D4991413-611D-40E1-8FDC-FAD3DB01B755}">
      <dsp:nvSpPr>
        <dsp:cNvPr id="0" name=""/>
        <dsp:cNvSpPr/>
      </dsp:nvSpPr>
      <dsp:spPr>
        <a:xfrm>
          <a:off x="8181476" y="3510415"/>
          <a:ext cx="889125" cy="1319725"/>
        </a:xfrm>
        <a:prstGeom prst="roundRect">
          <a:avLst>
            <a:gd name="adj" fmla="val 10000"/>
          </a:avLst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b="1" kern="1200" dirty="0" smtClean="0">
              <a:solidFill>
                <a:schemeClr val="bg2">
                  <a:lumMod val="50000"/>
                </a:schemeClr>
              </a:solidFill>
            </a:rPr>
            <a:t>Imigranți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b="1" kern="1200" dirty="0" smtClean="0">
              <a:solidFill>
                <a:schemeClr val="bg2">
                  <a:lumMod val="50000"/>
                </a:schemeClr>
              </a:solidFill>
            </a:rPr>
            <a:t>Emigranți</a:t>
          </a:r>
          <a:endParaRPr lang="en-US" sz="12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8207518" y="3536457"/>
        <a:ext cx="837041" cy="1267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F66F8-B074-4D76-9F05-254BE33BD60B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404CA-2871-4322-A652-85760BCC1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6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3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8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5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6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2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E71B-2349-43A9-8C41-0D0FF4A54D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0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1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8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9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6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6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2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0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7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3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9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9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60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3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2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1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404CA-2871-4322-A652-85760BCC1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724673E-38AC-424D-AD58-7E06E3ECCD6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8397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8B6ED-A280-4801-9B72-8F70E40DE0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636F8-5642-4744-9271-7BC88C5590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D014E-54B5-4DF6-97EE-CC4BBC40F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7E863-F7D2-4702-891B-B0583562FC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0A930-3783-4943-9AC2-357641FC29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5345A-9278-4D43-B45B-A8CEC09DD2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74E26-B3AC-4152-9A5C-570DA33996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77D9D-EE77-4AC8-B3A0-E7A0C08C79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FD3E2-DCC4-4E58-A304-ECA9E43F5B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E4A0-4877-49AC-B712-471F940442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 smtClean="0"/>
              <a:t>prof.univ.dr. Constanţa Mihăescu -dep.Statistică şi Econometrie-ASE Bucureşti</a:t>
            </a:r>
            <a:endParaRPr lang="en-US" alt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691690B-70A5-446C-B8A2-48DA017CFF5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829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d.fr/fr/tout_savoir_population/animations/pyramide_ag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ed.fr/fichier/t_publication/465/publi_pdf2_pop_and_soc_english_398.pdf" TargetMode="External"/><Relationship Id="rId4" Type="http://schemas.openxmlformats.org/officeDocument/2006/relationships/hyperlink" Target="http://www.ined.fr/fichier/t_publication/465/publi_pdf1_pop_et_soc_francais_398.pdf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d.fr/en/everything_about_population/data/all-countri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ed.fr/en/everything_about_population/demographic-facts-sheets/focus-on/ages-pyramid-2010/#r150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ID%20oportunitati%20UE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Raport%20active%20ageing%20generations%202012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mployment_social/spsi/demo_and_social_situation_en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d.fr/en/everything_about_population/data/all-countri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ined.fr/en/publications/population-and-societies/population-world-2013/" TargetMode="External"/><Relationship Id="rId4" Type="http://schemas.openxmlformats.org/officeDocument/2006/relationships/hyperlink" Target="http://www.ined.fr/en/everything_about_population/demographic-facts-sheets/focus-on/ages-pyramid-2010/#r15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" y="1600200"/>
            <a:ext cx="8153400" cy="2286000"/>
          </a:xfrm>
        </p:spPr>
        <p:txBody>
          <a:bodyPr/>
          <a:lstStyle/>
          <a:p>
            <a:pPr algn="l"/>
            <a:r>
              <a:rPr lang="en-US" dirty="0"/>
              <a:t>EFECTIVUL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o-RO" sz="4000" dirty="0" smtClean="0"/>
              <a:t>  </a:t>
            </a:r>
            <a:r>
              <a:rPr lang="ro-RO" sz="2400" dirty="0" smtClean="0"/>
              <a:t>și</a:t>
            </a:r>
            <a:r>
              <a:rPr lang="ro-RO" dirty="0"/>
              <a:t/>
            </a:r>
            <a:br>
              <a:rPr lang="ro-RO" dirty="0"/>
            </a:br>
            <a:r>
              <a:rPr lang="en-US" sz="4600" dirty="0" smtClean="0"/>
              <a:t>STRUCTURA POPULA</a:t>
            </a:r>
            <a:r>
              <a:rPr lang="ro-RO" sz="4600" dirty="0" smtClean="0"/>
              <a:t>Ţ</a:t>
            </a:r>
            <a:r>
              <a:rPr lang="en-US" sz="4600" dirty="0" smtClean="0"/>
              <a:t>IEI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populaţiei</a:t>
            </a:r>
            <a:r>
              <a:rPr lang="en-US" dirty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678180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o-RO" sz="2600" dirty="0"/>
              <a:t>C</a:t>
            </a:r>
            <a:r>
              <a:rPr lang="en-US" sz="2600" dirty="0" err="1"/>
              <a:t>onstituirea</a:t>
            </a:r>
            <a:r>
              <a:rPr lang="en-US" sz="2600" dirty="0"/>
              <a:t> </a:t>
            </a:r>
            <a:r>
              <a:rPr lang="en-US" sz="2600" dirty="0" err="1"/>
              <a:t>unor</a:t>
            </a:r>
            <a:r>
              <a:rPr lang="en-US" sz="2600" dirty="0"/>
              <a:t> </a:t>
            </a:r>
            <a:r>
              <a:rPr lang="en-US" sz="2600" dirty="0" err="1"/>
              <a:t>subcolectivităţi</a:t>
            </a:r>
            <a:r>
              <a:rPr lang="en-US" sz="2600" dirty="0"/>
              <a:t>, </a:t>
            </a:r>
            <a:r>
              <a:rPr lang="en-US" sz="2600" dirty="0" err="1"/>
              <a:t>având</a:t>
            </a:r>
            <a:r>
              <a:rPr lang="en-US" sz="2600" dirty="0"/>
              <a:t> </a:t>
            </a:r>
            <a:r>
              <a:rPr lang="en-US" sz="2600" dirty="0" err="1"/>
              <a:t>drept</a:t>
            </a:r>
            <a:r>
              <a:rPr lang="en-US" sz="2600" dirty="0"/>
              <a:t> </a:t>
            </a:r>
            <a:r>
              <a:rPr lang="en-US" sz="2600" dirty="0" err="1"/>
              <a:t>criteriu</a:t>
            </a:r>
            <a:r>
              <a:rPr lang="en-US" sz="2600" dirty="0"/>
              <a:t> de </a:t>
            </a:r>
            <a:r>
              <a:rPr lang="en-US" sz="2600" dirty="0" err="1"/>
              <a:t>grupare</a:t>
            </a:r>
            <a:r>
              <a:rPr lang="en-US" sz="2600" dirty="0"/>
              <a:t> </a:t>
            </a:r>
            <a:r>
              <a:rPr lang="ro-RO" sz="2600" dirty="0"/>
              <a:t>c</a:t>
            </a:r>
            <a:r>
              <a:rPr lang="fr-FR" sz="2600" dirty="0" err="1"/>
              <a:t>aracteristici</a:t>
            </a:r>
            <a:r>
              <a:rPr lang="ro-RO" sz="2600" dirty="0"/>
              <a:t> :</a:t>
            </a:r>
          </a:p>
          <a:p>
            <a:r>
              <a:rPr lang="fr-FR" sz="2600" dirty="0" err="1"/>
              <a:t>demografice</a:t>
            </a:r>
            <a:r>
              <a:rPr lang="fr-FR" sz="2600" dirty="0"/>
              <a:t>, </a:t>
            </a:r>
            <a:endParaRPr lang="ro-RO" sz="2600" dirty="0"/>
          </a:p>
          <a:p>
            <a:r>
              <a:rPr lang="fr-FR" sz="2600" dirty="0"/>
              <a:t>social-</a:t>
            </a:r>
            <a:r>
              <a:rPr lang="fr-FR" sz="2600" dirty="0" err="1"/>
              <a:t>economice</a:t>
            </a:r>
            <a:r>
              <a:rPr lang="fr-FR" sz="2600" dirty="0"/>
              <a:t>,</a:t>
            </a:r>
            <a:endParaRPr lang="ro-RO" sz="2600" dirty="0"/>
          </a:p>
          <a:p>
            <a:r>
              <a:rPr lang="fr-FR" sz="2600" dirty="0"/>
              <a:t> </a:t>
            </a:r>
            <a:r>
              <a:rPr lang="fr-FR" sz="2600" dirty="0" err="1"/>
              <a:t>teritoriale</a:t>
            </a:r>
            <a:r>
              <a:rPr lang="fr-FR" sz="2600" dirty="0"/>
              <a:t>, </a:t>
            </a:r>
            <a:endParaRPr lang="ro-RO" sz="2600" dirty="0"/>
          </a:p>
          <a:p>
            <a:r>
              <a:rPr lang="fr-FR" sz="2600" dirty="0"/>
              <a:t>social-culturale etc. </a:t>
            </a:r>
            <a:endParaRPr lang="en-US" sz="26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2757488"/>
            <a:ext cx="2057400" cy="3373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o-RO" sz="2600"/>
              <a:t>	</a:t>
            </a:r>
            <a:r>
              <a:rPr lang="fr-FR" sz="2600"/>
              <a:t>stabilirea ponderii fiecărei grupe în totalul populaţiei</a:t>
            </a:r>
            <a:endParaRPr lang="en-US" sz="2600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953000" y="3505200"/>
            <a:ext cx="1828800" cy="838200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Structura populaţiei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grad de eterogenitate</a:t>
            </a:r>
            <a:endParaRPr lang="ro-RO"/>
          </a:p>
          <a:p>
            <a:r>
              <a:rPr lang="fr-FR"/>
              <a:t>legităţil</a:t>
            </a:r>
            <a:r>
              <a:rPr lang="ro-RO"/>
              <a:t>e</a:t>
            </a:r>
            <a:r>
              <a:rPr lang="fr-FR"/>
              <a:t> care guvernează evoluţia demografică</a:t>
            </a:r>
            <a:endParaRPr lang="ro-RO"/>
          </a:p>
          <a:p>
            <a:r>
              <a:rPr lang="fr-FR"/>
              <a:t>legăturil</a:t>
            </a:r>
            <a:r>
              <a:rPr lang="ro-RO"/>
              <a:t>e</a:t>
            </a:r>
            <a:r>
              <a:rPr lang="fr-FR"/>
              <a:t> interne</a:t>
            </a:r>
            <a:endParaRPr lang="ro-RO"/>
          </a:p>
          <a:p>
            <a:r>
              <a:rPr lang="ro-RO"/>
              <a:t>c</a:t>
            </a:r>
            <a:r>
              <a:rPr lang="fr-FR"/>
              <a:t>ondiţionarea socio-economică a fenomenelor şi proceselor demografice. </a:t>
            </a:r>
            <a:endParaRPr lang="ro-RO"/>
          </a:p>
          <a:p>
            <a:pPr>
              <a:buClr>
                <a:schemeClr val="tx1"/>
              </a:buClr>
              <a:buFont typeface="Arial" charset="0"/>
              <a:buChar char="→"/>
            </a:pPr>
            <a:r>
              <a:rPr lang="fr-FR"/>
              <a:t>Fundament</a:t>
            </a:r>
            <a:r>
              <a:rPr lang="ro-RO"/>
              <a:t>area </a:t>
            </a:r>
            <a:r>
              <a:rPr lang="fr-FR"/>
              <a:t>strategiei dezvoltării economico-sociale.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Structura populaţiei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/>
              <a:t>a) </a:t>
            </a:r>
            <a:r>
              <a:rPr lang="fr-FR" sz="3900" b="1"/>
              <a:t>structura demografică;</a:t>
            </a:r>
          </a:p>
          <a:p>
            <a:r>
              <a:rPr lang="fr-FR" sz="3900"/>
              <a:t>b) structura socio-economică şi teritorială;</a:t>
            </a:r>
          </a:p>
          <a:p>
            <a:r>
              <a:rPr lang="fr-FR" sz="3900"/>
              <a:t>c) structura socio-culturală</a:t>
            </a:r>
            <a:r>
              <a:rPr lang="fr-FR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b="0"/>
              <a:t>Structura</a:t>
            </a:r>
            <a:r>
              <a:rPr lang="en-US" b="0"/>
              <a:t> </a:t>
            </a:r>
            <a:r>
              <a:rPr lang="ro-RO" b="0"/>
              <a:t>demografică</a:t>
            </a:r>
            <a:endParaRPr lang="en-US" b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600" b="1" dirty="0"/>
              <a:t>G</a:t>
            </a:r>
            <a:r>
              <a:rPr lang="fr-FR" sz="2600" b="1" dirty="0" err="1"/>
              <a:t>ruparea</a:t>
            </a:r>
            <a:r>
              <a:rPr lang="fr-FR" sz="2600" dirty="0"/>
              <a:t> </a:t>
            </a:r>
            <a:r>
              <a:rPr lang="fr-FR" sz="2600" dirty="0" err="1"/>
              <a:t>populaţiei</a:t>
            </a:r>
            <a:r>
              <a:rPr lang="fr-FR" sz="2600" dirty="0"/>
              <a:t> </a:t>
            </a:r>
            <a:r>
              <a:rPr lang="fr-FR" sz="2600" dirty="0" err="1"/>
              <a:t>în</a:t>
            </a:r>
            <a:r>
              <a:rPr lang="fr-FR" sz="2600" dirty="0"/>
              <a:t> </a:t>
            </a:r>
            <a:r>
              <a:rPr lang="fr-FR" sz="2600" dirty="0" err="1"/>
              <a:t>funcţie</a:t>
            </a:r>
            <a:r>
              <a:rPr lang="fr-FR" sz="2600" dirty="0"/>
              <a:t> de </a:t>
            </a:r>
            <a:r>
              <a:rPr lang="fr-FR" sz="2600" dirty="0" err="1"/>
              <a:t>caracteristicile</a:t>
            </a:r>
            <a:r>
              <a:rPr lang="fr-FR" sz="2600" dirty="0"/>
              <a:t> </a:t>
            </a:r>
            <a:r>
              <a:rPr lang="fr-FR" sz="2600" dirty="0" err="1"/>
              <a:t>demografice</a:t>
            </a:r>
            <a:r>
              <a:rPr lang="fr-FR" sz="2600" dirty="0"/>
              <a:t> </a:t>
            </a:r>
            <a:r>
              <a:rPr lang="fr-FR" sz="2600" dirty="0" err="1"/>
              <a:t>fundamentale</a:t>
            </a:r>
            <a:r>
              <a:rPr lang="fr-FR" sz="2600" dirty="0"/>
              <a:t>: </a:t>
            </a:r>
            <a:endParaRPr lang="ro-RO" sz="2600" dirty="0"/>
          </a:p>
          <a:p>
            <a:pPr>
              <a:lnSpc>
                <a:spcPct val="80000"/>
              </a:lnSpc>
            </a:pPr>
            <a:r>
              <a:rPr lang="fr-FR" sz="2600" dirty="0" err="1"/>
              <a:t>sexul</a:t>
            </a:r>
            <a:endParaRPr lang="ro-RO" sz="2600" dirty="0"/>
          </a:p>
          <a:p>
            <a:pPr>
              <a:lnSpc>
                <a:spcPct val="80000"/>
              </a:lnSpc>
            </a:pPr>
            <a:r>
              <a:rPr lang="fr-FR" sz="2600" dirty="0" err="1"/>
              <a:t>vârsta</a:t>
            </a:r>
            <a:r>
              <a:rPr lang="fr-FR" sz="2600" dirty="0"/>
              <a:t> </a:t>
            </a:r>
            <a:endParaRPr lang="ro-RO" sz="2600" dirty="0"/>
          </a:p>
          <a:p>
            <a:pPr>
              <a:lnSpc>
                <a:spcPct val="80000"/>
              </a:lnSpc>
            </a:pPr>
            <a:r>
              <a:rPr lang="fr-FR" sz="2600" dirty="0" err="1"/>
              <a:t>starea</a:t>
            </a:r>
            <a:r>
              <a:rPr lang="fr-FR" sz="2600" dirty="0"/>
              <a:t> </a:t>
            </a:r>
            <a:r>
              <a:rPr lang="fr-FR" sz="2600" dirty="0" err="1"/>
              <a:t>civilă</a:t>
            </a:r>
            <a:endParaRPr lang="ro-RO" sz="2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600" b="1" dirty="0"/>
              <a:t>Surse de informații</a:t>
            </a:r>
            <a:r>
              <a:rPr lang="ro-RO" sz="2600" dirty="0"/>
              <a:t> in analiza structurii demografice</a:t>
            </a:r>
          </a:p>
          <a:p>
            <a:pPr algn="ctr">
              <a:lnSpc>
                <a:spcPct val="80000"/>
              </a:lnSpc>
            </a:pPr>
            <a:r>
              <a:rPr lang="ro-RO" sz="3900" dirty="0"/>
              <a:t>Rpl</a:t>
            </a:r>
          </a:p>
          <a:p>
            <a:pPr algn="ctr">
              <a:lnSpc>
                <a:spcPct val="80000"/>
              </a:lnSpc>
            </a:pPr>
            <a:r>
              <a:rPr lang="ro-RO" sz="3900" dirty="0"/>
              <a:t>ECMNM</a:t>
            </a:r>
            <a:r>
              <a:rPr lang="en-US" sz="3900" dirty="0"/>
              <a:t> </a:t>
            </a:r>
            <a:endParaRPr lang="ro-RO" sz="3900" dirty="0"/>
          </a:p>
          <a:p>
            <a:pPr algn="ctr">
              <a:lnSpc>
                <a:spcPct val="80000"/>
              </a:lnSpc>
            </a:pPr>
            <a:r>
              <a:rPr lang="ro-RO" sz="3900" dirty="0"/>
              <a:t>RNEP</a:t>
            </a:r>
            <a:endParaRPr lang="en-US" sz="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</a:t>
            </a:r>
            <a:r>
              <a:rPr lang="fr-FR"/>
              <a:t>mportanţa </a:t>
            </a:r>
            <a:r>
              <a:rPr lang="ro-RO"/>
              <a:t>analizei</a:t>
            </a:r>
            <a:endParaRPr lang="en-US" b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Rolul şi locul</a:t>
            </a:r>
            <a:r>
              <a:rPr lang="ro-RO"/>
              <a:t> </a:t>
            </a:r>
            <a:r>
              <a:rPr lang="fr-FR"/>
              <a:t>fiecărei persoane în procesul reproducerii populaţiei, al activităţii economice şi, în general, al organizării sociale.</a:t>
            </a:r>
            <a:r>
              <a:rPr lang="en-US"/>
              <a:t> </a:t>
            </a:r>
            <a:endParaRPr lang="ro-RO"/>
          </a:p>
          <a:p>
            <a:r>
              <a:rPr lang="fr-FR"/>
              <a:t>nu există sector de activitate care să nu fie interesat în cunoaşterea efectivului şi structurii populaţiei după vârstă şi sex.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199"/>
            <a:ext cx="7543800" cy="947233"/>
          </a:xfrm>
        </p:spPr>
        <p:txBody>
          <a:bodyPr/>
          <a:lstStyle/>
          <a:p>
            <a:r>
              <a:rPr lang="fr-FR" dirty="0"/>
              <a:t>Structura </a:t>
            </a:r>
            <a:r>
              <a:rPr lang="fr-FR" dirty="0" err="1"/>
              <a:t>pe</a:t>
            </a:r>
            <a:r>
              <a:rPr lang="fr-FR" dirty="0"/>
              <a:t> sexe </a:t>
            </a:r>
            <a:endParaRPr lang="en-US" dirty="0"/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1719263"/>
            <a:ext cx="5257800" cy="4411662"/>
          </a:xfrm>
        </p:spPr>
        <p:txBody>
          <a:bodyPr/>
          <a:lstStyle/>
          <a:p>
            <a:r>
              <a:rPr lang="fr-FR" sz="2600" dirty="0" err="1"/>
              <a:t>Analiza</a:t>
            </a:r>
            <a:r>
              <a:rPr lang="fr-FR" sz="2600" dirty="0"/>
              <a:t> </a:t>
            </a:r>
            <a:r>
              <a:rPr lang="fr-FR" sz="2600" dirty="0" err="1"/>
              <a:t>corelată</a:t>
            </a:r>
            <a:r>
              <a:rPr lang="fr-FR" sz="2600" dirty="0"/>
              <a:t> a </a:t>
            </a:r>
            <a:r>
              <a:rPr lang="fr-FR" sz="2600" dirty="0" err="1"/>
              <a:t>structurii</a:t>
            </a:r>
            <a:r>
              <a:rPr lang="fr-FR" sz="2600" dirty="0"/>
              <a:t> </a:t>
            </a:r>
            <a:r>
              <a:rPr lang="fr-FR" sz="2600" dirty="0" err="1"/>
              <a:t>populaţiei</a:t>
            </a:r>
            <a:r>
              <a:rPr lang="fr-FR" sz="2600" dirty="0"/>
              <a:t> </a:t>
            </a:r>
            <a:r>
              <a:rPr lang="fr-FR" sz="2600" dirty="0" err="1"/>
              <a:t>pe</a:t>
            </a:r>
            <a:r>
              <a:rPr lang="fr-FR" sz="2600" dirty="0"/>
              <a:t> sexe </a:t>
            </a:r>
            <a:r>
              <a:rPr lang="fr-FR" sz="2600" dirty="0" err="1"/>
              <a:t>şi</a:t>
            </a:r>
            <a:r>
              <a:rPr lang="fr-FR" sz="2600" dirty="0"/>
              <a:t> </a:t>
            </a:r>
            <a:r>
              <a:rPr lang="fr-FR" sz="2600" dirty="0" err="1"/>
              <a:t>vârste</a:t>
            </a:r>
            <a:r>
              <a:rPr lang="fr-FR" sz="2600" dirty="0"/>
              <a:t> </a:t>
            </a:r>
            <a:endParaRPr lang="ro-RO" sz="2600" dirty="0"/>
          </a:p>
          <a:p>
            <a:r>
              <a:rPr lang="ro-RO" sz="2600" dirty="0"/>
              <a:t>La apariția unei generații: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ro-RO" sz="2200" dirty="0"/>
              <a:t>Supranatalitate masculină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ro-RO" sz="2200" dirty="0"/>
              <a:t>Supramortalitate masculină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ro-RO" sz="2200" dirty="0"/>
              <a:t>20-40 ani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ro-RO" sz="2200" dirty="0"/>
              <a:t>După 70 ani</a:t>
            </a:r>
            <a:endParaRPr lang="en-US" sz="2200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41363" y="1763713"/>
          <a:ext cx="1260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763713"/>
                        <a:ext cx="12604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666750" y="2470150"/>
          <a:ext cx="148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6" imgW="888840" imgH="393480" progId="Equation.3">
                  <p:embed/>
                </p:oleObj>
              </mc:Choice>
              <mc:Fallback>
                <p:oleObj name="Equation" r:id="rId6" imgW="8888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470150"/>
                        <a:ext cx="14859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762000" y="3200400"/>
          <a:ext cx="1219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8" imgW="711200" imgH="368300" progId="Equation.3">
                  <p:embed/>
                </p:oleObj>
              </mc:Choice>
              <mc:Fallback>
                <p:oleObj name="Equation" r:id="rId8" imgW="711200" imgH="368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12192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762000" y="4113213"/>
          <a:ext cx="1371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0" imgW="749300" imgH="368300" progId="Equation.3">
                  <p:embed/>
                </p:oleObj>
              </mc:Choice>
              <mc:Fallback>
                <p:oleObj name="Equation" r:id="rId10" imgW="749300" imgH="368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3213"/>
                        <a:ext cx="137160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124598"/>
              </p:ext>
            </p:extLst>
          </p:nvPr>
        </p:nvGraphicFramePr>
        <p:xfrm>
          <a:off x="577850" y="5073650"/>
          <a:ext cx="1512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12" imgW="596880" imgH="342720" progId="Equation.3">
                  <p:embed/>
                </p:oleObj>
              </mc:Choice>
              <mc:Fallback>
                <p:oleObj name="Equation" r:id="rId12" imgW="596880" imgH="342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073650"/>
                        <a:ext cx="15128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Structura pe </a:t>
            </a:r>
            <a:r>
              <a:rPr lang="ro-RO"/>
              <a:t>vârste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o-RO"/>
              <a:t>Importanță: de vârstă </a:t>
            </a:r>
            <a:r>
              <a:rPr lang="fr-FR"/>
              <a:t>de</a:t>
            </a:r>
            <a:r>
              <a:rPr lang="ro-RO"/>
              <a:t>pind </a:t>
            </a:r>
            <a:r>
              <a:rPr lang="fr-FR"/>
              <a:t>toate aspectele activităţii economice, culturale, sociale etc</a:t>
            </a:r>
            <a:r>
              <a:rPr lang="ro-RO" b="1"/>
              <a:t>.</a:t>
            </a:r>
            <a:endParaRPr lang="ro-RO"/>
          </a:p>
          <a:p>
            <a:pPr lvl="1">
              <a:lnSpc>
                <a:spcPct val="90000"/>
              </a:lnSpc>
            </a:pPr>
            <a:r>
              <a:rPr lang="fr-FR"/>
              <a:t>planificarea activităţilor educaţionale,</a:t>
            </a:r>
            <a:endParaRPr lang="ro-RO"/>
          </a:p>
          <a:p>
            <a:pPr lvl="1">
              <a:lnSpc>
                <a:spcPct val="90000"/>
              </a:lnSpc>
            </a:pPr>
            <a:r>
              <a:rPr lang="fr-FR"/>
              <a:t>estimarea modificărilor posibile în perspectivă în profil teritorial</a:t>
            </a:r>
            <a:endParaRPr lang="ro-RO"/>
          </a:p>
          <a:p>
            <a:pPr lvl="1">
              <a:lnSpc>
                <a:spcPct val="90000"/>
              </a:lnSpc>
            </a:pPr>
            <a:r>
              <a:rPr lang="fr-FR"/>
              <a:t>planificarea şi prognoza utilizării forţei de muncă</a:t>
            </a:r>
            <a:endParaRPr lang="ro-RO"/>
          </a:p>
          <a:p>
            <a:pPr lvl="1">
              <a:lnSpc>
                <a:spcPct val="90000"/>
              </a:lnSpc>
            </a:pPr>
            <a:r>
              <a:rPr lang="fr-FR"/>
              <a:t>organizarea activităţii de servicii</a:t>
            </a:r>
            <a:endParaRPr lang="ro-RO"/>
          </a:p>
          <a:p>
            <a:pPr lvl="1">
              <a:lnSpc>
                <a:spcPct val="90000"/>
              </a:lnSpc>
            </a:pPr>
            <a:r>
              <a:rPr lang="fr-FR"/>
              <a:t>organizarea activităţii de ocrotire a sănătăţii populaţiei</a:t>
            </a:r>
            <a:endParaRPr lang="ro-RO"/>
          </a:p>
          <a:p>
            <a:pPr lvl="1">
              <a:lnSpc>
                <a:spcPct val="90000"/>
              </a:lnSpc>
            </a:pPr>
            <a:r>
              <a:rPr lang="fr-FR"/>
              <a:t>specificul consumului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Grupe de vârstă funcționale în analiza structurii pe vârste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o-RO" sz="2600"/>
              <a:t>Intervale variabile - specificul fenomenului sau procesului studiat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ro-RO" sz="3400"/>
              <a:t>Anuale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ro-RO" sz="3400"/>
              <a:t>Cincinale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ro-RO" sz="3400"/>
              <a:t>Decenale</a:t>
            </a:r>
          </a:p>
          <a:p>
            <a:pPr>
              <a:buFont typeface="Wingdings" pitchFamily="2" charset="2"/>
              <a:buNone/>
            </a:pPr>
            <a:endParaRPr lang="ro-RO" sz="2600"/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o-RO" sz="2600"/>
              <a:t>Exemple- Analiza: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o-RO" sz="2600"/>
              <a:t>fertilității feminine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o-RO" sz="2600"/>
              <a:t>mortalității infantile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o-RO" sz="2600"/>
              <a:t>instruirii populației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o-RO" sz="2600"/>
              <a:t>îmbătrânirii demografice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o-RO" sz="2600"/>
              <a:t>populației active sau ocupate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Structura pe </a:t>
            </a:r>
            <a:r>
              <a:rPr lang="ro-RO"/>
              <a:t>vârste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ponderea sau </a:t>
            </a:r>
            <a:r>
              <a:rPr lang="fr-FR"/>
              <a:t>greut</a:t>
            </a:r>
            <a:r>
              <a:rPr lang="ro-RO"/>
              <a:t>atea</a:t>
            </a:r>
            <a:r>
              <a:rPr lang="fr-FR"/>
              <a:t> specific</a:t>
            </a:r>
            <a:r>
              <a:rPr lang="ro-RO"/>
              <a:t>ă</a:t>
            </a:r>
            <a:r>
              <a:rPr lang="fr-FR"/>
              <a:t> a populaţiei de o anumită vârstă (grupă de vârste) în totalul populaţiei:</a:t>
            </a: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317750" y="3368675"/>
          <a:ext cx="26797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4" imgW="1066680" imgH="647640" progId="Equation.3">
                  <p:embed/>
                </p:oleObj>
              </mc:Choice>
              <mc:Fallback>
                <p:oleObj name="Equation" r:id="rId4" imgW="1066680" imgH="647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368675"/>
                        <a:ext cx="2679700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</p:spPr>
        <p:txBody>
          <a:bodyPr/>
          <a:lstStyle/>
          <a:p>
            <a:r>
              <a:rPr lang="ro-RO" b="0" dirty="0"/>
              <a:t>P</a:t>
            </a:r>
            <a:r>
              <a:rPr lang="en-US" b="0" dirty="0" err="1"/>
              <a:t>iramida</a:t>
            </a:r>
            <a:r>
              <a:rPr lang="en-US" b="0" dirty="0"/>
              <a:t> </a:t>
            </a:r>
            <a:r>
              <a:rPr lang="en-US" b="0" dirty="0" err="1" smtClean="0"/>
              <a:t>vârstelor</a:t>
            </a:r>
            <a:r>
              <a:rPr lang="en-US" b="0" dirty="0" smtClean="0"/>
              <a:t> – </a:t>
            </a:r>
            <a:r>
              <a:rPr lang="ro-RO" b="0" dirty="0" err="1" smtClean="0"/>
              <a:t>C</a:t>
            </a:r>
            <a:r>
              <a:rPr lang="en-US" b="0" dirty="0" err="1" smtClean="0"/>
              <a:t>ronica</a:t>
            </a:r>
            <a:r>
              <a:rPr lang="en-US" b="0" dirty="0" smtClean="0"/>
              <a:t> genera</a:t>
            </a:r>
            <a:r>
              <a:rPr lang="ro-RO" b="0" dirty="0" smtClean="0"/>
              <a:t>țiilor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o-RO" dirty="0"/>
              <a:t>= </a:t>
            </a:r>
            <a:r>
              <a:rPr lang="en-US" dirty="0" err="1"/>
              <a:t>combinarea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histograme</a:t>
            </a:r>
            <a:r>
              <a:rPr lang="ro-RO" dirty="0"/>
              <a:t> -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efectivul</a:t>
            </a:r>
            <a:r>
              <a:rPr lang="en-US" dirty="0"/>
              <a:t> </a:t>
            </a:r>
            <a:r>
              <a:rPr lang="en-US" dirty="0" err="1"/>
              <a:t>populaţiei</a:t>
            </a:r>
            <a:r>
              <a:rPr lang="en-US" dirty="0"/>
              <a:t> de sex </a:t>
            </a:r>
            <a:r>
              <a:rPr lang="en-US" dirty="0" err="1"/>
              <a:t>feminin</a:t>
            </a:r>
            <a:endParaRPr lang="ro-RO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efectivul</a:t>
            </a:r>
            <a:r>
              <a:rPr lang="en-US" dirty="0"/>
              <a:t> </a:t>
            </a:r>
            <a:r>
              <a:rPr lang="en-US" dirty="0" err="1"/>
              <a:t>populaţiei</a:t>
            </a:r>
            <a:r>
              <a:rPr lang="en-US" dirty="0"/>
              <a:t> </a:t>
            </a:r>
            <a:r>
              <a:rPr lang="en-US" dirty="0" err="1"/>
              <a:t>masculin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vârste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cincinale</a:t>
            </a:r>
            <a:r>
              <a:rPr lang="en-US" dirty="0"/>
              <a:t> de </a:t>
            </a:r>
            <a:r>
              <a:rPr lang="en-US" dirty="0" err="1"/>
              <a:t>vârstă</a:t>
            </a:r>
            <a:r>
              <a:rPr lang="en-US" dirty="0"/>
              <a:t> </a:t>
            </a:r>
            <a:endParaRPr lang="ro-RO" dirty="0"/>
          </a:p>
          <a:p>
            <a:pPr>
              <a:lnSpc>
                <a:spcPct val="90000"/>
              </a:lnSpc>
            </a:pPr>
            <a:r>
              <a:rPr lang="fr-FR" dirty="0"/>
              <a:t>de </a:t>
            </a:r>
            <a:r>
              <a:rPr lang="fr-FR" dirty="0" err="1"/>
              <a:t>preferat</a:t>
            </a:r>
            <a:r>
              <a:rPr lang="fr-FR" dirty="0"/>
              <a:t> </a:t>
            </a:r>
            <a:r>
              <a:rPr lang="ro-RO" dirty="0" smtClean="0"/>
              <a:t>–</a:t>
            </a:r>
            <a:r>
              <a:rPr lang="en-US" dirty="0" smtClean="0"/>
              <a:t> </a:t>
            </a:r>
            <a:r>
              <a:rPr lang="ro-RO" dirty="0" smtClean="0"/>
              <a:t>piramida </a:t>
            </a:r>
            <a:r>
              <a:rPr lang="fr-FR" dirty="0" smtClean="0"/>
              <a:t> </a:t>
            </a:r>
            <a:r>
              <a:rPr lang="fr-FR" dirty="0"/>
              <a:t>la data de 1 </a:t>
            </a:r>
            <a:r>
              <a:rPr lang="fr-FR" dirty="0" err="1"/>
              <a:t>ianuarie</a:t>
            </a:r>
            <a:r>
              <a:rPr lang="ro-RO" dirty="0"/>
              <a:t> -</a:t>
            </a:r>
            <a:r>
              <a:rPr lang="fr-FR" dirty="0"/>
              <a:t> </a:t>
            </a:r>
            <a:r>
              <a:rPr lang="fr-FR" dirty="0" err="1"/>
              <a:t>repartiţia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vârste</a:t>
            </a:r>
            <a:r>
              <a:rPr lang="fr-FR" dirty="0"/>
              <a:t> </a:t>
            </a:r>
            <a:r>
              <a:rPr lang="fr-FR" dirty="0" err="1"/>
              <a:t>şi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sexe </a:t>
            </a:r>
            <a:r>
              <a:rPr lang="ro-RO" dirty="0"/>
              <a:t>este</a:t>
            </a:r>
            <a:r>
              <a:rPr lang="fr-FR" dirty="0"/>
              <a:t> </a:t>
            </a:r>
            <a:r>
              <a:rPr lang="fr-FR" dirty="0" err="1"/>
              <a:t>identică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</a:t>
            </a:r>
            <a:r>
              <a:rPr lang="fr-FR" dirty="0" err="1"/>
              <a:t>repartiţia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generaţii</a:t>
            </a:r>
            <a:r>
              <a:rPr lang="fr-FR" dirty="0"/>
              <a:t>. </a:t>
            </a:r>
            <a:endParaRPr lang="ro-RO" dirty="0"/>
          </a:p>
          <a:p>
            <a:pPr>
              <a:lnSpc>
                <a:spcPct val="90000"/>
              </a:lnSpc>
            </a:pPr>
            <a:r>
              <a:rPr lang="ro-RO" dirty="0" smtClean="0"/>
              <a:t>sugestivă </a:t>
            </a:r>
            <a:r>
              <a:rPr lang="ro-RO" dirty="0"/>
              <a:t>pentru</a:t>
            </a:r>
            <a:r>
              <a:rPr lang="fr-FR" dirty="0"/>
              <a:t> </a:t>
            </a:r>
            <a:r>
              <a:rPr lang="fr-FR" dirty="0" err="1"/>
              <a:t>istoria</a:t>
            </a:r>
            <a:r>
              <a:rPr lang="fr-FR" dirty="0"/>
              <a:t>  </a:t>
            </a:r>
            <a:r>
              <a:rPr lang="fr-FR" dirty="0" err="1"/>
              <a:t>demografică</a:t>
            </a:r>
            <a:r>
              <a:rPr lang="fr-FR" dirty="0"/>
              <a:t> a </a:t>
            </a:r>
            <a:r>
              <a:rPr lang="fr-FR" dirty="0" err="1"/>
              <a:t>generaţiilor</a:t>
            </a:r>
            <a:r>
              <a:rPr lang="fr-FR" dirty="0"/>
              <a:t>, </a:t>
            </a:r>
            <a:r>
              <a:rPr lang="ro-RO" dirty="0"/>
              <a:t>pentru</a:t>
            </a:r>
            <a:r>
              <a:rPr lang="fr-FR" dirty="0"/>
              <a:t> maniera </a:t>
            </a:r>
            <a:r>
              <a:rPr lang="fr-FR" dirty="0" err="1"/>
              <a:t>în</a:t>
            </a:r>
            <a:r>
              <a:rPr lang="fr-FR" dirty="0"/>
              <a:t> care </a:t>
            </a:r>
            <a:r>
              <a:rPr lang="fr-FR" dirty="0" err="1"/>
              <a:t>diverşi</a:t>
            </a:r>
            <a:r>
              <a:rPr lang="fr-FR" dirty="0"/>
              <a:t> </a:t>
            </a:r>
            <a:r>
              <a:rPr lang="fr-FR" dirty="0" err="1"/>
              <a:t>factori</a:t>
            </a:r>
            <a:r>
              <a:rPr lang="fr-FR" dirty="0"/>
              <a:t> </a:t>
            </a:r>
            <a:r>
              <a:rPr lang="fr-FR" dirty="0" err="1"/>
              <a:t>demografici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extrademografici</a:t>
            </a:r>
            <a:r>
              <a:rPr lang="fr-FR" dirty="0"/>
              <a:t> au “</a:t>
            </a:r>
            <a:r>
              <a:rPr lang="fr-FR" dirty="0" err="1"/>
              <a:t>forjat</a:t>
            </a:r>
            <a:r>
              <a:rPr lang="fr-FR" dirty="0"/>
              <a:t>”</a:t>
            </a:r>
            <a:r>
              <a:rPr lang="ro-RO" dirty="0"/>
              <a:t> piramida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1066800"/>
          </a:xfrm>
        </p:spPr>
        <p:txBody>
          <a:bodyPr/>
          <a:lstStyle/>
          <a:p>
            <a:r>
              <a:rPr lang="ro-RO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Populația – Starea și mișcarea</a:t>
            </a:r>
            <a:endParaRPr lang="en-US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100138"/>
          <a:ext cx="7315200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4" imgW="5577417" imgH="4378468" progId="Word.Document.8">
                  <p:embed/>
                </p:oleObj>
              </mc:Choice>
              <mc:Fallback>
                <p:oleObj name="Document" r:id="rId4" imgW="5577417" imgH="437846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00138"/>
                        <a:ext cx="7315200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050925"/>
          <a:ext cx="6445250" cy="500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4" imgW="5577417" imgH="4378468" progId="Word.Document.8">
                  <p:embed/>
                </p:oleObj>
              </mc:Choice>
              <mc:Fallback>
                <p:oleObj name="Document" r:id="rId4" imgW="5577417" imgH="437846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50925"/>
                        <a:ext cx="6445250" cy="500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25487"/>
          </a:xfrm>
        </p:spPr>
        <p:txBody>
          <a:bodyPr/>
          <a:lstStyle/>
          <a:p>
            <a:r>
              <a:rPr lang="en-US" sz="2000"/>
              <a:t>Piramida varstelor populatiei din Romania –Rpl 1992 si 2002</a:t>
            </a:r>
          </a:p>
        </p:txBody>
      </p:sp>
      <p:pic>
        <p:nvPicPr>
          <p:cNvPr id="7172" name="Picture 4" descr="piramidaV1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084263"/>
            <a:ext cx="6477000" cy="4554537"/>
          </a:xfrm>
          <a:noFill/>
          <a:ln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412875" y="2381250"/>
            <a:ext cx="9509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lum contrast="100000"/>
          </a:blip>
          <a:srcRect/>
          <a:stretch>
            <a:fillRect/>
          </a:stretch>
        </p:blipFill>
        <p:spPr bwMode="auto">
          <a:xfrm>
            <a:off x="1371600" y="5867400"/>
            <a:ext cx="847725" cy="371475"/>
          </a:xfrm>
          <a:prstGeom prst="rect">
            <a:avLst/>
          </a:prstGeom>
          <a:noFill/>
        </p:spPr>
      </p:pic>
      <p:graphicFrame>
        <p:nvGraphicFramePr>
          <p:cNvPr id="7223" name="Group 55"/>
          <p:cNvGraphicFramePr>
            <a:graphicFrameLocks noGrp="1"/>
          </p:cNvGraphicFramePr>
          <p:nvPr/>
        </p:nvGraphicFramePr>
        <p:xfrm>
          <a:off x="838200" y="5791200"/>
          <a:ext cx="2438400" cy="975360"/>
        </p:xfrm>
        <a:graphic>
          <a:graphicData uri="http://schemas.openxmlformats.org/drawingml/2006/table">
            <a:tbl>
              <a:tblPr/>
              <a:tblGrid>
                <a:gridCol w="46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1992</a:t>
                      </a:r>
                      <a:endParaRPr kumimoji="0" lang="ro-RO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o-RO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0C0C4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2002</a:t>
                      </a:r>
                      <a:endParaRPr kumimoji="0" lang="ro-RO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2C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2C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3581400" y="5943600"/>
            <a:ext cx="3921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ro-RO" sz="1000" baseline="30000">
                <a:cs typeface="Times New Roman" pitchFamily="18" charset="0"/>
                <a:hlinkClick r:id="" action="ppaction://noaction"/>
              </a:rPr>
              <a:t>[1]</a:t>
            </a:r>
            <a:r>
              <a:rPr lang="ro-RO" sz="1000">
                <a:cs typeface="Times New Roman" pitchFamily="18" charset="0"/>
              </a:rPr>
              <a:t> </a:t>
            </a:r>
            <a:r>
              <a:rPr lang="ro-RO" sz="1000" b="1">
                <a:cs typeface="Times New Roman" pitchFamily="18" charset="0"/>
              </a:rPr>
              <a:t>Sursa</a:t>
            </a:r>
            <a:r>
              <a:rPr lang="ro-RO" sz="1000">
                <a:cs typeface="Times New Roman" pitchFamily="18" charset="0"/>
              </a:rPr>
              <a:t>: http://www.insse.ro/RPL2002INS/vol1/listagraficeV1.htm.</a:t>
            </a: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82662"/>
          </a:xfrm>
        </p:spPr>
        <p:txBody>
          <a:bodyPr/>
          <a:lstStyle/>
          <a:p>
            <a:r>
              <a:rPr lang="ro-RO" sz="2600" b="0"/>
              <a:t>Populaţia pe vârste şi sexe la 1 iulie 2005</a:t>
            </a:r>
            <a:r>
              <a:rPr lang="en-US" sz="4300"/>
              <a:t> 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371600"/>
            <a:ext cx="6781800" cy="4572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1295400"/>
          </a:xfrm>
        </p:spPr>
        <p:txBody>
          <a:bodyPr/>
          <a:lstStyle/>
          <a:p>
            <a:r>
              <a:rPr lang="ro-RO"/>
              <a:t>Exemple de piramide ale țărilor din UE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229600" cy="2895600"/>
          </a:xfrm>
        </p:spPr>
        <p:txBody>
          <a:bodyPr/>
          <a:lstStyle/>
          <a:p>
            <a:r>
              <a:rPr lang="ro-RO" dirty="0">
                <a:hlinkClick r:id="rId3"/>
              </a:rPr>
              <a:t>[INED] La pyramide des âges</a:t>
            </a:r>
            <a:r>
              <a:rPr lang="ro-RO" dirty="0"/>
              <a:t> </a:t>
            </a:r>
          </a:p>
          <a:p>
            <a:r>
              <a:rPr lang="ro-RO" dirty="0" smtClean="0">
                <a:hlinkClick r:id="rId4"/>
              </a:rPr>
              <a:t>http://www.ined.fr/fichier/t_publication/465/publi_pdf1_pop_et_soc_francais_398.pdf</a:t>
            </a:r>
            <a:endParaRPr lang="ro-RO" dirty="0" smtClean="0"/>
          </a:p>
          <a:p>
            <a:r>
              <a:rPr lang="ro-RO" dirty="0" smtClean="0">
                <a:hlinkClick r:id="rId5"/>
              </a:rPr>
              <a:t>http://www.ined.fr/fichier/t_publication/465/publi_pdf2_pop_and_soc_english_398.pdf</a:t>
            </a:r>
            <a:r>
              <a:rPr lang="ro-RO" dirty="0" smtClean="0"/>
              <a:t> </a:t>
            </a:r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122238"/>
            <a:ext cx="7294562" cy="819150"/>
          </a:xfrm>
        </p:spPr>
        <p:txBody>
          <a:bodyPr/>
          <a:lstStyle/>
          <a:p>
            <a:r>
              <a:rPr lang="en-US" sz="2600" b="0"/>
              <a:t>Îmbătrânirea demografică a populaţiei</a:t>
            </a:r>
            <a:r>
              <a:rPr lang="en-US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/>
              <a:t>Evoluţia structurii pe vârste </a:t>
            </a:r>
            <a:r>
              <a:rPr lang="ro-RO" sz="2200"/>
              <a:t>= </a:t>
            </a:r>
            <a:r>
              <a:rPr lang="en-US" sz="2200"/>
              <a:t>conţinutul analizei “</a:t>
            </a:r>
            <a:r>
              <a:rPr lang="en-US" sz="2200" b="1"/>
              <a:t>proces</a:t>
            </a:r>
            <a:r>
              <a:rPr lang="ro-RO" sz="2200" b="1"/>
              <a:t>ului</a:t>
            </a:r>
            <a:r>
              <a:rPr lang="en-US" sz="2200" b="1"/>
              <a:t> de îmbătrânire demografică a populaţiei</a:t>
            </a:r>
            <a:r>
              <a:rPr lang="en-US" sz="2200"/>
              <a:t>”.</a:t>
            </a:r>
            <a:r>
              <a:rPr lang="ro-RO" sz="2200"/>
              <a:t> </a:t>
            </a:r>
          </a:p>
          <a:p>
            <a:r>
              <a:rPr lang="ro-RO" sz="2200"/>
              <a:t>PID = </a:t>
            </a:r>
            <a:r>
              <a:rPr lang="en-US" sz="2200" b="1"/>
              <a:t>modificarea structurii populaţiei pe vârste, în favoarea grupelor de vârstă înaintată, ca tendinţă fermă şi de lungă durată.</a:t>
            </a:r>
            <a:r>
              <a:rPr lang="en-US" sz="2200"/>
              <a:t> </a:t>
            </a:r>
            <a:endParaRPr lang="ro-RO" sz="2200"/>
          </a:p>
          <a:p>
            <a:endParaRPr lang="en-US" sz="220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/>
          <a:p>
            <a:endParaRPr lang="en-US" sz="220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5519738" y="4648200"/>
          <a:ext cx="1998662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4" imgW="1117440" imgH="838080" progId="Equation.3">
                  <p:embed/>
                </p:oleObj>
              </mc:Choice>
              <mc:Fallback>
                <p:oleObj name="Equation" r:id="rId4" imgW="1117440" imgH="838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648200"/>
                        <a:ext cx="1998662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5580063" y="1458913"/>
          <a:ext cx="1563687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6" imgW="1091880" imgH="850680" progId="Equation.3">
                  <p:embed/>
                </p:oleObj>
              </mc:Choice>
              <mc:Fallback>
                <p:oleObj name="Equation" r:id="rId6" imgW="1091880" imgH="850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58913"/>
                        <a:ext cx="1563687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5430838" y="2971800"/>
          <a:ext cx="19399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8" imgW="1168200" imgH="863280" progId="Equation.3">
                  <p:embed/>
                </p:oleObj>
              </mc:Choice>
              <mc:Fallback>
                <p:oleObj name="Equation" r:id="rId8" imgW="1168200" imgH="8632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2971800"/>
                        <a:ext cx="193992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82662"/>
          </a:xfrm>
        </p:spPr>
        <p:txBody>
          <a:bodyPr/>
          <a:lstStyle/>
          <a:p>
            <a:r>
              <a:rPr lang="en-US" sz="2600" b="0"/>
              <a:t>Îmbătrânirea demografică a populaţiei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ro-RO" sz="2600" dirty="0"/>
              <a:t>procesul de îmbătrânire demografică a populaţiei  (PID) -  procesul de modificare a structurii pe vârste a </a:t>
            </a:r>
            <a:r>
              <a:rPr lang="ro-RO" sz="2600" dirty="0" smtClean="0"/>
              <a:t>populației            </a:t>
            </a:r>
            <a:r>
              <a:rPr lang="ro-RO" sz="2600" b="1" dirty="0" smtClean="0">
                <a:solidFill>
                  <a:srgbClr val="FF0000"/>
                </a:solidFill>
              </a:rPr>
              <a:t>crește</a:t>
            </a:r>
            <a:r>
              <a:rPr lang="ro-RO" sz="2600" dirty="0" smtClean="0"/>
              <a:t> ponderea </a:t>
            </a:r>
            <a:r>
              <a:rPr lang="ro-RO" sz="2600" dirty="0"/>
              <a:t>segmentului vârstnic, în detrimentul celui tânăr, ca </a:t>
            </a:r>
            <a:r>
              <a:rPr lang="ro-RO" sz="2600" b="1" dirty="0">
                <a:solidFill>
                  <a:srgbClr val="FF0000"/>
                </a:solidFill>
              </a:rPr>
              <a:t>tendință fermă și de lungă durată.</a:t>
            </a:r>
          </a:p>
          <a:p>
            <a:r>
              <a:rPr lang="ro-RO" sz="2600" dirty="0"/>
              <a:t>greutatea specifică a populaţiei adulte manifestă o relativă stabilitate. </a:t>
            </a:r>
          </a:p>
          <a:p>
            <a:r>
              <a:rPr lang="ro-RO" sz="2600" dirty="0"/>
              <a:t>perioade de timp mai mult sau mai puţin îndelungate</a:t>
            </a:r>
          </a:p>
          <a:p>
            <a:r>
              <a:rPr lang="ro-RO" sz="2600" dirty="0"/>
              <a:t> 7% și 12% → diagnostic al stadiului PID</a:t>
            </a:r>
            <a:r>
              <a:rPr lang="en-US" sz="2600" dirty="0"/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667000" y="2209800"/>
            <a:ext cx="914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87388" y="300038"/>
          <a:ext cx="8051800" cy="61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Document" r:id="rId4" imgW="6410651" imgH="4129599" progId="Word.Document.8">
                  <p:embed/>
                </p:oleObj>
              </mc:Choice>
              <mc:Fallback>
                <p:oleObj name="Document" r:id="rId4" imgW="6410651" imgH="412959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00038"/>
                        <a:ext cx="8051800" cy="610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82662"/>
          </a:xfrm>
        </p:spPr>
        <p:txBody>
          <a:bodyPr/>
          <a:lstStyle/>
          <a:p>
            <a:r>
              <a:rPr lang="ro-RO" sz="2200" b="0" dirty="0"/>
              <a:t>Sistem modern de indicatori pentru analiza procesului de îmbătrânire </a:t>
            </a:r>
            <a:r>
              <a:rPr lang="ro-RO" sz="2200" b="0" dirty="0" smtClean="0"/>
              <a:t>demografică (1)</a:t>
            </a:r>
            <a:endParaRPr lang="en-US" sz="2200" b="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ro-RO" sz="1600" b="1" dirty="0" smtClean="0">
                <a:latin typeface="Times New Roman" pitchFamily="18" charset="0"/>
              </a:rPr>
              <a:t>Proporţia </a:t>
            </a:r>
            <a:r>
              <a:rPr lang="ro-RO" sz="1600" b="1" dirty="0">
                <a:latin typeface="Times New Roman" pitchFamily="18" charset="0"/>
              </a:rPr>
              <a:t>persoanelor de 15 ani sau de 20 de ani în total populaţie – </a:t>
            </a:r>
            <a:r>
              <a:rPr lang="ro-RO" sz="1600" dirty="0">
                <a:latin typeface="Times New Roman" pitchFamily="18" charset="0"/>
              </a:rPr>
              <a:t>măsoară îmbătrânirea prin baza piramidei: </a:t>
            </a:r>
            <a:endParaRPr lang="ro-RO" sz="1600" dirty="0" smtClean="0">
              <a:latin typeface="Times New Roman" pitchFamily="18" charset="0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ro-RO" sz="1500" dirty="0">
              <a:latin typeface="Times New Roman" pitchFamily="18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ro-RO" sz="1500" dirty="0" smtClean="0">
                <a:latin typeface="Times New Roman" pitchFamily="18" charset="0"/>
              </a:rPr>
              <a:t>sau</a:t>
            </a:r>
          </a:p>
          <a:p>
            <a:pPr marL="0" indent="0" algn="ctr">
              <a:lnSpc>
                <a:spcPct val="80000"/>
              </a:lnSpc>
              <a:buNone/>
            </a:pPr>
            <a:endParaRPr lang="ro-RO" sz="15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ro-RO" sz="15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ro-RO" sz="1600" b="1" dirty="0">
                <a:latin typeface="Times New Roman" pitchFamily="18" charset="0"/>
              </a:rPr>
              <a:t>Proporţia persoanelor de 65 de ani şi peste în total populaţie </a:t>
            </a:r>
            <a:r>
              <a:rPr lang="ro-RO" sz="1600" dirty="0">
                <a:latin typeface="Times New Roman" pitchFamily="18" charset="0"/>
              </a:rPr>
              <a:t>pentru măsura îmbătrânirii prin vârful piramidei</a:t>
            </a:r>
            <a:r>
              <a:rPr lang="ro-RO" sz="1600" b="1" dirty="0">
                <a:latin typeface="Times New Roman" pitchFamily="18" charset="0"/>
              </a:rPr>
              <a:t> y</a:t>
            </a:r>
            <a:r>
              <a:rPr lang="ro-RO" sz="1600" b="1" baseline="-25000" dirty="0">
                <a:latin typeface="Times New Roman" pitchFamily="18" charset="0"/>
              </a:rPr>
              <a:t>v</a:t>
            </a:r>
            <a:r>
              <a:rPr lang="ro-RO" sz="1600" b="1" dirty="0">
                <a:latin typeface="Times New Roman" pitchFamily="18" charset="0"/>
              </a:rPr>
              <a:t>=</a:t>
            </a:r>
            <a:r>
              <a:rPr lang="ro-RO" sz="1600" dirty="0">
                <a:latin typeface="Times New Roman" pitchFamily="18" charset="0"/>
              </a:rPr>
              <a:t>P</a:t>
            </a:r>
            <a:r>
              <a:rPr lang="ro-RO" sz="1600" baseline="-25000" dirty="0">
                <a:latin typeface="Times New Roman" pitchFamily="18" charset="0"/>
              </a:rPr>
              <a:t>65+</a:t>
            </a:r>
            <a:r>
              <a:rPr lang="ro-RO" sz="1600" dirty="0">
                <a:latin typeface="Times New Roman" pitchFamily="18" charset="0"/>
              </a:rPr>
              <a:t> /P</a:t>
            </a:r>
            <a:r>
              <a:rPr lang="ro-RO" sz="1600" baseline="-25000" dirty="0">
                <a:latin typeface="Times New Roman" pitchFamily="18" charset="0"/>
              </a:rPr>
              <a:t>total</a:t>
            </a:r>
            <a:r>
              <a:rPr lang="ro-RO" sz="1600" dirty="0">
                <a:latin typeface="Times New Roman" pitchFamily="18" charset="0"/>
              </a:rPr>
              <a:t>, , iar comparaţia cu pragurile de 7% şi respectiv 12% ne permite să punem „diagnosticul” unei populaţii în </a:t>
            </a:r>
            <a:r>
              <a:rPr lang="ro-RO" sz="1600" dirty="0" smtClean="0">
                <a:latin typeface="Times New Roman" pitchFamily="18" charset="0"/>
              </a:rPr>
              <a:t>ceea ce </a:t>
            </a:r>
            <a:r>
              <a:rPr lang="ro-RO" sz="1600" dirty="0">
                <a:latin typeface="Times New Roman" pitchFamily="18" charset="0"/>
              </a:rPr>
              <a:t>priveşte etapa în care se află structura sa pe vârste, din punctul de vedere al îmbătrânirii </a:t>
            </a:r>
            <a:r>
              <a:rPr lang="ro-RO" sz="1600" dirty="0" smtClean="0">
                <a:latin typeface="Times New Roman" pitchFamily="18" charset="0"/>
              </a:rPr>
              <a:t>demografice. </a:t>
            </a:r>
          </a:p>
          <a:p>
            <a:pPr lvl="6">
              <a:lnSpc>
                <a:spcPct val="80000"/>
              </a:lnSpc>
              <a:buFont typeface="+mj-lt"/>
              <a:buAutoNum type="alphaLcParenR"/>
            </a:pPr>
            <a:endParaRPr lang="ro-RO" sz="500" dirty="0" smtClean="0">
              <a:latin typeface="Times New Roman" pitchFamily="18" charset="0"/>
            </a:endParaRPr>
          </a:p>
          <a:p>
            <a:pPr lvl="6">
              <a:lnSpc>
                <a:spcPct val="80000"/>
              </a:lnSpc>
              <a:buFont typeface="+mj-lt"/>
              <a:buAutoNum type="alphaLcParenR"/>
            </a:pPr>
            <a:r>
              <a:rPr lang="ro-RO" sz="1600" dirty="0">
                <a:latin typeface="Times New Roman" pitchFamily="18" charset="0"/>
              </a:rPr>
              <a:t>d</a:t>
            </a:r>
            <a:r>
              <a:rPr lang="ro-RO" sz="1600" dirty="0" smtClean="0">
                <a:latin typeface="Times New Roman" pitchFamily="18" charset="0"/>
              </a:rPr>
              <a:t>acă </a:t>
            </a:r>
            <a:r>
              <a:rPr lang="ro-RO" sz="1600" dirty="0" err="1" smtClean="0">
                <a:latin typeface="Times New Roman" pitchFamily="18" charset="0"/>
              </a:rPr>
              <a:t>y</a:t>
            </a:r>
            <a:r>
              <a:rPr lang="ro-RO" sz="1600" baseline="-25000" dirty="0" err="1" smtClean="0">
                <a:latin typeface="Times New Roman" pitchFamily="18" charset="0"/>
              </a:rPr>
              <a:t>v</a:t>
            </a:r>
            <a:r>
              <a:rPr lang="ro-RO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&lt;= 7% </a:t>
            </a:r>
            <a:r>
              <a:rPr lang="ro-RO" sz="1600" dirty="0">
                <a:latin typeface="Times New Roman" pitchFamily="18" charset="0"/>
              </a:rPr>
              <a:t> </a:t>
            </a:r>
            <a:r>
              <a:rPr lang="ro-RO" sz="1600" dirty="0" smtClean="0">
                <a:latin typeface="Times New Roman" pitchFamily="18" charset="0"/>
              </a:rPr>
              <a:t>- </a:t>
            </a:r>
            <a:r>
              <a:rPr lang="en-US" sz="1600" dirty="0" err="1" smtClean="0">
                <a:latin typeface="Times New Roman" pitchFamily="18" charset="0"/>
              </a:rPr>
              <a:t>popula</a:t>
            </a:r>
            <a:r>
              <a:rPr lang="ro-RO" sz="1600" dirty="0" err="1" smtClean="0">
                <a:latin typeface="Times New Roman" pitchFamily="18" charset="0"/>
              </a:rPr>
              <a:t>ţia</a:t>
            </a:r>
            <a:r>
              <a:rPr lang="ro-RO" sz="1600" dirty="0" smtClean="0">
                <a:latin typeface="Times New Roman" pitchFamily="18" charset="0"/>
              </a:rPr>
              <a:t> respectivă este </a:t>
            </a:r>
            <a:r>
              <a:rPr lang="ro-RO" sz="1600" b="1" dirty="0" smtClean="0">
                <a:latin typeface="Times New Roman" pitchFamily="18" charset="0"/>
              </a:rPr>
              <a:t>tânără</a:t>
            </a:r>
            <a:r>
              <a:rPr lang="ro-RO" sz="1600" dirty="0" smtClean="0">
                <a:latin typeface="Times New Roman" pitchFamily="18" charset="0"/>
              </a:rPr>
              <a:t> din punct de vedere demografic</a:t>
            </a:r>
          </a:p>
          <a:p>
            <a:pPr lvl="6">
              <a:lnSpc>
                <a:spcPct val="80000"/>
              </a:lnSpc>
              <a:buFont typeface="+mj-lt"/>
              <a:buAutoNum type="alphaLcParenR"/>
            </a:pPr>
            <a:r>
              <a:rPr lang="ro-RO" sz="1600" dirty="0" smtClean="0">
                <a:latin typeface="Times New Roman" pitchFamily="18" charset="0"/>
              </a:rPr>
              <a:t>Dacă</a:t>
            </a:r>
            <a:r>
              <a:rPr lang="en-US" sz="1600" dirty="0" smtClean="0">
                <a:latin typeface="Times New Roman" pitchFamily="18" charset="0"/>
              </a:rPr>
              <a:t> 7%</a:t>
            </a:r>
            <a:r>
              <a:rPr lang="ro-RO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=&lt;</a:t>
            </a:r>
            <a:r>
              <a:rPr lang="ro-RO" sz="1600" dirty="0" err="1" smtClean="0">
                <a:latin typeface="Times New Roman" pitchFamily="18" charset="0"/>
              </a:rPr>
              <a:t>y</a:t>
            </a:r>
            <a:r>
              <a:rPr lang="ro-RO" sz="1600" baseline="-25000" dirty="0" err="1" smtClean="0">
                <a:latin typeface="Times New Roman" pitchFamily="18" charset="0"/>
              </a:rPr>
              <a:t>v</a:t>
            </a:r>
            <a:r>
              <a:rPr lang="ro-RO" sz="1600" dirty="0" smtClean="0">
                <a:latin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</a:rPr>
              <a:t>&lt;= </a:t>
            </a:r>
            <a:r>
              <a:rPr lang="en-US" sz="1600" dirty="0" smtClean="0">
                <a:latin typeface="Times New Roman" pitchFamily="18" charset="0"/>
              </a:rPr>
              <a:t>12% </a:t>
            </a:r>
            <a:r>
              <a:rPr lang="ro-RO" sz="1600" dirty="0" smtClean="0">
                <a:latin typeface="Times New Roman" pitchFamily="18" charset="0"/>
              </a:rPr>
              <a:t> </a:t>
            </a:r>
            <a:r>
              <a:rPr lang="ro-RO" sz="1600" dirty="0">
                <a:latin typeface="Times New Roman" pitchFamily="18" charset="0"/>
              </a:rPr>
              <a:t>- </a:t>
            </a:r>
            <a:r>
              <a:rPr lang="en-US" sz="1600" dirty="0" err="1">
                <a:latin typeface="Times New Roman" pitchFamily="18" charset="0"/>
              </a:rPr>
              <a:t>popula</a:t>
            </a:r>
            <a:r>
              <a:rPr lang="ro-RO" sz="1600" dirty="0" err="1">
                <a:latin typeface="Times New Roman" pitchFamily="18" charset="0"/>
              </a:rPr>
              <a:t>ţia</a:t>
            </a:r>
            <a:r>
              <a:rPr lang="ro-RO" sz="1600" dirty="0">
                <a:latin typeface="Times New Roman" pitchFamily="18" charset="0"/>
              </a:rPr>
              <a:t> respectivă este </a:t>
            </a:r>
            <a:r>
              <a:rPr lang="ro-RO" sz="1600" b="1" dirty="0" smtClean="0">
                <a:latin typeface="Times New Roman" pitchFamily="18" charset="0"/>
              </a:rPr>
              <a:t>în curs de îmbătrânire demografică</a:t>
            </a:r>
          </a:p>
          <a:p>
            <a:pPr lvl="6">
              <a:lnSpc>
                <a:spcPct val="80000"/>
              </a:lnSpc>
              <a:buFont typeface="+mj-lt"/>
              <a:buAutoNum type="alphaLcParenR"/>
            </a:pPr>
            <a:r>
              <a:rPr lang="ro-RO" sz="1600" dirty="0">
                <a:latin typeface="Times New Roman" pitchFamily="18" charset="0"/>
              </a:rPr>
              <a:t>dacă </a:t>
            </a:r>
            <a:r>
              <a:rPr lang="ro-RO" sz="1600" dirty="0" err="1">
                <a:latin typeface="Times New Roman" pitchFamily="18" charset="0"/>
              </a:rPr>
              <a:t>y</a:t>
            </a:r>
            <a:r>
              <a:rPr lang="ro-RO" sz="1600" baseline="-25000" dirty="0" err="1">
                <a:latin typeface="Times New Roman" pitchFamily="18" charset="0"/>
              </a:rPr>
              <a:t>v</a:t>
            </a:r>
            <a:r>
              <a:rPr lang="ro-RO" sz="1600" dirty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&gt;= 12% </a:t>
            </a:r>
            <a:r>
              <a:rPr lang="ro-RO" sz="1600" dirty="0" smtClean="0">
                <a:latin typeface="Times New Roman" pitchFamily="18" charset="0"/>
              </a:rPr>
              <a:t> </a:t>
            </a:r>
            <a:r>
              <a:rPr lang="ro-RO" sz="1600" dirty="0">
                <a:latin typeface="Times New Roman" pitchFamily="18" charset="0"/>
              </a:rPr>
              <a:t>- </a:t>
            </a:r>
            <a:r>
              <a:rPr lang="en-US" sz="1600" dirty="0" err="1">
                <a:latin typeface="Times New Roman" pitchFamily="18" charset="0"/>
              </a:rPr>
              <a:t>popula</a:t>
            </a:r>
            <a:r>
              <a:rPr lang="ro-RO" sz="1600" dirty="0" err="1">
                <a:latin typeface="Times New Roman" pitchFamily="18" charset="0"/>
              </a:rPr>
              <a:t>ţia</a:t>
            </a:r>
            <a:r>
              <a:rPr lang="ro-RO" sz="1600" dirty="0">
                <a:latin typeface="Times New Roman" pitchFamily="18" charset="0"/>
              </a:rPr>
              <a:t> respectivă este </a:t>
            </a:r>
            <a:r>
              <a:rPr lang="en-US" sz="1600" dirty="0" err="1" smtClean="0">
                <a:latin typeface="Times New Roman" pitchFamily="18" charset="0"/>
              </a:rPr>
              <a:t>deja</a:t>
            </a:r>
            <a:r>
              <a:rPr lang="ro-RO" sz="1600" dirty="0">
                <a:latin typeface="Times New Roman" pitchFamily="18" charset="0"/>
              </a:rPr>
              <a:t> </a:t>
            </a:r>
            <a:r>
              <a:rPr lang="ro-RO" sz="1600" b="1" dirty="0" smtClean="0">
                <a:latin typeface="Times New Roman" pitchFamily="18" charset="0"/>
              </a:rPr>
              <a:t>îmbătrânită</a:t>
            </a:r>
            <a:r>
              <a:rPr lang="ro-RO" sz="1600" dirty="0" smtClean="0">
                <a:latin typeface="Times New Roman" pitchFamily="18" charset="0"/>
              </a:rPr>
              <a:t> </a:t>
            </a:r>
            <a:r>
              <a:rPr lang="ro-RO" sz="1600" dirty="0">
                <a:latin typeface="Times New Roman" pitchFamily="18" charset="0"/>
              </a:rPr>
              <a:t>din punct de vedere demografic</a:t>
            </a:r>
          </a:p>
          <a:p>
            <a:pPr lvl="6">
              <a:lnSpc>
                <a:spcPct val="80000"/>
              </a:lnSpc>
              <a:buFont typeface="+mj-lt"/>
              <a:buAutoNum type="alphaLcParenR"/>
            </a:pPr>
            <a:endParaRPr lang="ro-RO" sz="16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+mj-lt"/>
              <a:buAutoNum type="arabicPeriod" startAt="2"/>
            </a:pPr>
            <a:endParaRPr lang="ro-RO" sz="16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ro-RO" sz="1600" b="1" dirty="0" smtClean="0">
                <a:latin typeface="Times New Roman" pitchFamily="18" charset="0"/>
              </a:rPr>
              <a:t>Vârsta </a:t>
            </a:r>
            <a:r>
              <a:rPr lang="ro-RO" sz="1600" b="1" dirty="0">
                <a:latin typeface="Times New Roman" pitchFamily="18" charset="0"/>
              </a:rPr>
              <a:t>medie</a:t>
            </a:r>
            <a:r>
              <a:rPr lang="ro-RO" sz="1600" dirty="0">
                <a:latin typeface="Times New Roman" pitchFamily="18" charset="0"/>
              </a:rPr>
              <a:t> a </a:t>
            </a:r>
            <a:r>
              <a:rPr lang="ro-RO" sz="1600" dirty="0" err="1" smtClean="0">
                <a:latin typeface="Times New Roman" pitchFamily="18" charset="0"/>
              </a:rPr>
              <a:t>populaţiei</a:t>
            </a:r>
            <a:r>
              <a:rPr lang="ro-RO" sz="1600" dirty="0" smtClean="0">
                <a:latin typeface="Times New Roman" pitchFamily="18" charset="0"/>
              </a:rPr>
              <a:t> - se calculează ca medie aritmetică ponderată a vârstelor anuale (sau a centrelor de interval pentru cazurile în care populația e grupată pe intervale de vârste) cu efectivele corespunzătoare.</a:t>
            </a:r>
          </a:p>
          <a:p>
            <a:pPr>
              <a:lnSpc>
                <a:spcPct val="80000"/>
              </a:lnSpc>
              <a:buFont typeface="+mj-lt"/>
              <a:buAutoNum type="arabicPeriod" startAt="2"/>
            </a:pPr>
            <a:endParaRPr lang="ro-RO" sz="1500" b="1" dirty="0">
              <a:latin typeface="Times New Roman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37600"/>
              </p:ext>
            </p:extLst>
          </p:nvPr>
        </p:nvGraphicFramePr>
        <p:xfrm>
          <a:off x="2590800" y="1555529"/>
          <a:ext cx="116840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4" imgW="1015920" imgH="838080" progId="Equation.3">
                  <p:embed/>
                </p:oleObj>
              </mc:Choice>
              <mc:Fallback>
                <p:oleObj name="Equation" r:id="rId4" imgW="1015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55529"/>
                        <a:ext cx="1168400" cy="963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586416"/>
              </p:ext>
            </p:extLst>
          </p:nvPr>
        </p:nvGraphicFramePr>
        <p:xfrm>
          <a:off x="5249672" y="1506571"/>
          <a:ext cx="1244600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6" imgW="1015920" imgH="838080" progId="Equation.3">
                  <p:embed/>
                </p:oleObj>
              </mc:Choice>
              <mc:Fallback>
                <p:oleObj name="Equation" r:id="rId6" imgW="1015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672" y="1506571"/>
                        <a:ext cx="1244600" cy="10267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1829"/>
              </p:ext>
            </p:extLst>
          </p:nvPr>
        </p:nvGraphicFramePr>
        <p:xfrm>
          <a:off x="1118154" y="3505200"/>
          <a:ext cx="134158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8" imgW="1054080" imgH="838080" progId="Equation.3">
                  <p:embed/>
                </p:oleObj>
              </mc:Choice>
              <mc:Fallback>
                <p:oleObj name="Equation" r:id="rId8" imgW="1054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154" y="3505200"/>
                        <a:ext cx="1341582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b="0" dirty="0"/>
              <a:t>Sistem </a:t>
            </a:r>
            <a:r>
              <a:rPr lang="ro-RO" sz="2800" b="0" dirty="0" smtClean="0"/>
              <a:t>modern </a:t>
            </a:r>
            <a:r>
              <a:rPr lang="ro-RO" sz="2800" b="0" dirty="0"/>
              <a:t>de indicatori pentru analiza procesului de îmbătrânire demografică </a:t>
            </a:r>
            <a:r>
              <a:rPr lang="ro-RO" sz="2800" b="0" dirty="0" smtClean="0"/>
              <a:t>(2)</a:t>
            </a:r>
            <a:endParaRPr lang="ro-RO" sz="2800" dirty="0"/>
          </a:p>
        </p:txBody>
      </p:sp>
      <p:sp>
        <p:nvSpPr>
          <p:cNvPr id="7" name="Rectangle 6"/>
          <p:cNvSpPr/>
          <p:nvPr/>
        </p:nvSpPr>
        <p:spPr>
          <a:xfrm>
            <a:off x="304800" y="1573476"/>
            <a:ext cx="8610600" cy="499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r>
              <a:rPr lang="ro-RO" b="1" dirty="0">
                <a:latin typeface="Times New Roman" pitchFamily="18" charset="0"/>
              </a:rPr>
              <a:t>Vârsta mediană</a:t>
            </a:r>
            <a:r>
              <a:rPr lang="ro-RO" dirty="0">
                <a:latin typeface="Times New Roman" pitchFamily="18" charset="0"/>
              </a:rPr>
              <a:t> a </a:t>
            </a:r>
            <a:r>
              <a:rPr lang="ro-RO" dirty="0" err="1">
                <a:latin typeface="Times New Roman" pitchFamily="18" charset="0"/>
              </a:rPr>
              <a:t>populaţiei</a:t>
            </a:r>
            <a:r>
              <a:rPr lang="ro-RO" dirty="0">
                <a:latin typeface="Times New Roman" pitchFamily="18" charset="0"/>
              </a:rPr>
              <a:t> – se determină după </a:t>
            </a:r>
            <a:r>
              <a:rPr lang="ro-RO" dirty="0" err="1">
                <a:latin typeface="Times New Roman" pitchFamily="18" charset="0"/>
              </a:rPr>
              <a:t>relaţia</a:t>
            </a:r>
            <a:r>
              <a:rPr lang="ro-RO" dirty="0">
                <a:latin typeface="Times New Roman" pitchFamily="18" charset="0"/>
              </a:rPr>
              <a:t> de calcul a medianei (cu determinarea locului medianei şi a efectivelor cumulate pe vârste anuale sau pe grupe de vârste etc.)</a:t>
            </a:r>
            <a:endParaRPr lang="ro-RO" b="1" dirty="0">
              <a:latin typeface="Times New Roman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b="1" kern="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r>
              <a:rPr lang="ro-RO" b="1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Indicele 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de îmbătrânire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a  </a:t>
            </a:r>
            <a:r>
              <a:rPr lang="ro-RO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populaţiei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 - raportul dintre persoanele vârstnice şi cele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tinere       (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viziune transversală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):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b="1" kern="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2513013" lvl="6" indent="-31591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80000"/>
              <a:buFont typeface="+mj-lt"/>
              <a:buAutoNum type="alphaLcParenR"/>
            </a:pP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dacă </a:t>
            </a:r>
            <a:r>
              <a:rPr lang="ro-RO" kern="0" dirty="0" err="1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</a:t>
            </a:r>
            <a:r>
              <a:rPr lang="ro-RO" kern="0" baseline="-25000" dirty="0" err="1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ID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&lt;=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20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%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- </a:t>
            </a:r>
            <a:r>
              <a:rPr lang="en-US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popula</a:t>
            </a:r>
            <a:r>
              <a:rPr lang="ro-RO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ţia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respectivă este 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tânără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din punct de vedere demografic</a:t>
            </a:r>
          </a:p>
          <a:p>
            <a:pPr marL="2513013" lvl="6" indent="-31591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80000"/>
              <a:buFont typeface="+mj-lt"/>
              <a:buAutoNum type="alphaLcParenR"/>
            </a:pP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Dacă</a:t>
            </a: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20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%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=&lt;</a:t>
            </a:r>
            <a:r>
              <a:rPr lang="ro-RO" kern="0" dirty="0" err="1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</a:t>
            </a:r>
            <a:r>
              <a:rPr lang="ro-RO" kern="0" baseline="-25000" dirty="0" err="1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ID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&lt;=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40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%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- </a:t>
            </a:r>
            <a:r>
              <a:rPr lang="en-US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popula</a:t>
            </a:r>
            <a:r>
              <a:rPr lang="ro-RO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ţia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respectivă este 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în curs de îmbătrânire demografică</a:t>
            </a:r>
          </a:p>
          <a:p>
            <a:pPr marL="2513013" lvl="6" indent="-315913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80000"/>
              <a:buFont typeface="+mj-lt"/>
              <a:buAutoNum type="alphaLcParenR"/>
            </a:pP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dacă </a:t>
            </a:r>
            <a:r>
              <a:rPr lang="ro-RO" kern="0" dirty="0" err="1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</a:t>
            </a:r>
            <a:r>
              <a:rPr lang="ro-RO" kern="0" baseline="-25000" dirty="0" err="1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ID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&gt;=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40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%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- </a:t>
            </a:r>
            <a:r>
              <a:rPr lang="en-US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popula</a:t>
            </a:r>
            <a:r>
              <a:rPr lang="ro-RO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ţia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respectivă este </a:t>
            </a:r>
            <a:r>
              <a:rPr lang="en-US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deja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îmbătrânită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din punct de vedere demografic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b="1" kern="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Indicele de „</a:t>
            </a:r>
            <a:r>
              <a:rPr lang="ro-RO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senioritate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”*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-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exprimă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măsura îmbătrânirii în cadrul </a:t>
            </a:r>
            <a:r>
              <a:rPr lang="ro-RO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populaţiei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vârstnice: </a:t>
            </a:r>
            <a:endParaRPr lang="ro-RO" kern="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5"/>
            </a:pPr>
            <a:endParaRPr lang="ro-RO" sz="1500" kern="0" baseline="-2500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92971"/>
              </p:ext>
            </p:extLst>
          </p:nvPr>
        </p:nvGraphicFramePr>
        <p:xfrm>
          <a:off x="914400" y="3428999"/>
          <a:ext cx="1524000" cy="122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4" imgW="1041120" imgH="838080" progId="Equation.3">
                  <p:embed/>
                </p:oleObj>
              </mc:Choice>
              <mc:Fallback>
                <p:oleObj name="Equation" r:id="rId4" imgW="1041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8999"/>
                        <a:ext cx="1524000" cy="1226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38856"/>
              </p:ext>
            </p:extLst>
          </p:nvPr>
        </p:nvGraphicFramePr>
        <p:xfrm>
          <a:off x="3071431" y="5410200"/>
          <a:ext cx="165296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6" imgW="1066680" imgH="838080" progId="Equation.3">
                  <p:embed/>
                </p:oleObj>
              </mc:Choice>
              <mc:Fallback>
                <p:oleObj name="Equation" r:id="rId6" imgW="1066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431" y="5410200"/>
                        <a:ext cx="1652969" cy="1219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1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8763000" cy="1295400"/>
          </a:xfrm>
        </p:spPr>
        <p:txBody>
          <a:bodyPr/>
          <a:lstStyle/>
          <a:p>
            <a:r>
              <a:rPr lang="en-US" sz="4000" dirty="0" err="1" smtClean="0"/>
              <a:t>Efectivul</a:t>
            </a:r>
            <a:r>
              <a:rPr lang="en-US" sz="4000" dirty="0" smtClean="0"/>
              <a:t> </a:t>
            </a:r>
            <a:r>
              <a:rPr lang="en-US" sz="2800" dirty="0" smtClean="0"/>
              <a:t>(num</a:t>
            </a:r>
            <a:r>
              <a:rPr lang="ro-RO" sz="2800" dirty="0" smtClean="0"/>
              <a:t>ărul)</a:t>
            </a:r>
            <a:r>
              <a:rPr lang="ro-RO" sz="4000" dirty="0" smtClean="0"/>
              <a:t> populației (EP)-indicator fundamental </a:t>
            </a: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82000" cy="5257800"/>
          </a:xfrm>
        </p:spPr>
        <p:txBody>
          <a:bodyPr/>
          <a:lstStyle/>
          <a:p>
            <a:r>
              <a:rPr lang="ro-RO" sz="2600" b="1" dirty="0" smtClean="0"/>
              <a:t>Definiţie</a:t>
            </a:r>
            <a:r>
              <a:rPr lang="ro-RO" sz="2600" dirty="0" smtClean="0"/>
              <a:t> – timp, spațiu</a:t>
            </a:r>
          </a:p>
          <a:p>
            <a:r>
              <a:rPr lang="ro-RO" sz="2600" b="1" dirty="0" smtClean="0"/>
              <a:t>Importanța și semnificația </a:t>
            </a:r>
            <a:r>
              <a:rPr lang="ro-RO" sz="2600" dirty="0" smtClean="0"/>
              <a:t>– </a:t>
            </a:r>
            <a:r>
              <a:rPr lang="ro-RO" sz="2400" dirty="0" smtClean="0"/>
              <a:t>corlelațiile cu teritoriul de referință și cu structurile demografice și sico-economice</a:t>
            </a:r>
            <a:endParaRPr lang="en-US" sz="2400" dirty="0" smtClean="0"/>
          </a:p>
          <a:p>
            <a:r>
              <a:rPr lang="ro-RO" sz="2600" b="1" dirty="0" smtClean="0"/>
              <a:t>Utilitate</a:t>
            </a:r>
            <a:r>
              <a:rPr lang="ro-RO" sz="2600" b="1" dirty="0"/>
              <a:t>: </a:t>
            </a:r>
          </a:p>
          <a:p>
            <a:pPr lvl="1"/>
            <a:r>
              <a:rPr lang="ro-RO" dirty="0"/>
              <a:t>o</a:t>
            </a:r>
            <a:r>
              <a:rPr lang="ro-RO" dirty="0" smtClean="0"/>
              <a:t> primă informare asupra potențialului uman de pe un anumit teritoriu</a:t>
            </a:r>
          </a:p>
          <a:p>
            <a:pPr lvl="1"/>
            <a:r>
              <a:rPr lang="ro-RO" dirty="0"/>
              <a:t>d</a:t>
            </a:r>
            <a:r>
              <a:rPr lang="fr-FR" dirty="0" err="1" smtClean="0"/>
              <a:t>emografic</a:t>
            </a:r>
            <a:r>
              <a:rPr lang="ro-RO" dirty="0" smtClean="0"/>
              <a:t>ă – intensitatea fenomenelor demografice</a:t>
            </a:r>
            <a:endParaRPr lang="ro-RO" dirty="0"/>
          </a:p>
          <a:p>
            <a:pPr lvl="1"/>
            <a:r>
              <a:rPr lang="fr-FR" dirty="0"/>
              <a:t>social-</a:t>
            </a:r>
            <a:r>
              <a:rPr lang="fr-FR" dirty="0" err="1"/>
              <a:t>economic</a:t>
            </a:r>
            <a:r>
              <a:rPr lang="ro-RO" dirty="0"/>
              <a:t>ă</a:t>
            </a:r>
            <a:r>
              <a:rPr lang="fr-FR" dirty="0"/>
              <a:t> </a:t>
            </a:r>
            <a:r>
              <a:rPr lang="ro-RO" dirty="0" smtClean="0"/>
              <a:t>– resursele de muncă, activitatea, ocuparea pe piața muncii, participarea la viața politică, culturală, resursele de apărare sau de ofensivă – în trecut mai ales</a:t>
            </a:r>
          </a:p>
          <a:p>
            <a:pPr lvl="1"/>
            <a:r>
              <a:rPr lang="ro-RO" sz="1400" dirty="0">
                <a:hlinkClick r:id="rId3"/>
              </a:rPr>
              <a:t>http://www.ined.fr/en/everything_about_population/data/all-countries</a:t>
            </a:r>
            <a:r>
              <a:rPr lang="ro-RO" sz="1400" dirty="0" smtClean="0">
                <a:hlinkClick r:id="rId3"/>
              </a:rPr>
              <a:t>/</a:t>
            </a:r>
            <a:endParaRPr lang="ro-RO" sz="1400" dirty="0" smtClean="0"/>
          </a:p>
          <a:p>
            <a:pPr lvl="1"/>
            <a:r>
              <a:rPr lang="ro-RO" sz="1400" dirty="0">
                <a:hlinkClick r:id="rId4"/>
              </a:rPr>
              <a:t>http://www.ined.fr/en/everything_about_population/demographic-facts-sheets/focus-on/ages-pyramid-2010/#</a:t>
            </a:r>
            <a:r>
              <a:rPr lang="ro-RO" sz="1400" dirty="0" smtClean="0">
                <a:hlinkClick r:id="rId4"/>
              </a:rPr>
              <a:t>r150</a:t>
            </a:r>
            <a:endParaRPr lang="ro-RO" sz="1400" dirty="0" smtClean="0"/>
          </a:p>
          <a:p>
            <a:pPr lvl="1"/>
            <a:endParaRPr lang="ro-RO" sz="1400" dirty="0"/>
          </a:p>
          <a:p>
            <a:endParaRPr lang="ro-RO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b="0" dirty="0"/>
              <a:t>Sistem modern de indicatori pentru analiza procesului de îmbătrânire demografică </a:t>
            </a:r>
            <a:r>
              <a:rPr lang="ro-RO" sz="2800" b="0" dirty="0" smtClean="0"/>
              <a:t>(3)</a:t>
            </a:r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2"/>
            <a:ext cx="8915400" cy="4986337"/>
          </a:xfrm>
        </p:spPr>
        <p:txBody>
          <a:bodyPr/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09416"/>
              </p:ext>
            </p:extLst>
          </p:nvPr>
        </p:nvGraphicFramePr>
        <p:xfrm>
          <a:off x="6411912" y="5325878"/>
          <a:ext cx="22748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4" imgW="1600200" imgH="838080" progId="Equation.3">
                  <p:embed/>
                </p:oleObj>
              </mc:Choice>
              <mc:Fallback>
                <p:oleObj name="Equation" r:id="rId4" imgW="1600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2" y="5325878"/>
                        <a:ext cx="2274888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06488" y="1591144"/>
            <a:ext cx="8685112" cy="394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r>
              <a:rPr lang="en-US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Raportu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l de </a:t>
            </a:r>
            <a:r>
              <a:rPr lang="ro-RO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dependenţă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al persoanelor vârstnice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– raportul dintre vârstnici şi persoanele de vârste active: </a:t>
            </a:r>
            <a:endParaRPr lang="ro-RO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ro-RO" kern="0" baseline="-2500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lvl="8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</a:pPr>
            <a:r>
              <a:rPr lang="ro-RO" sz="2800" kern="0" baseline="-2500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sau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ro-RO" kern="0" baseline="-2500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ro-RO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ro-RO" kern="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r>
              <a:rPr lang="en-US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Raportu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l de </a:t>
            </a:r>
            <a:r>
              <a:rPr lang="ro-RO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dependenţă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al persoanelor tinere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– raportul dintre tineri şi persoanele de vârste active: </a:t>
            </a:r>
            <a:endParaRPr lang="ro-RO" kern="0" baseline="-2500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ro-RO" kern="0" baseline="-2500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ro-RO" kern="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lvl="8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</a:pP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s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au</a:t>
            </a:r>
            <a:endParaRPr lang="en-US" kern="0" dirty="0" smtClean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lvl="8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</a:pPr>
            <a:endParaRPr lang="ro-RO" kern="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endParaRPr lang="en-US" kern="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1F497D"/>
              </a:buClr>
              <a:buSzPct val="70000"/>
              <a:buFont typeface="+mj-lt"/>
              <a:buAutoNum type="arabicPeriod" startAt="8"/>
            </a:pPr>
            <a:r>
              <a:rPr lang="en-US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Raportu</a:t>
            </a:r>
            <a:r>
              <a:rPr lang="ro-RO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l de </a:t>
            </a:r>
            <a:r>
              <a:rPr lang="ro-RO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dependenţă</a:t>
            </a:r>
            <a:r>
              <a:rPr lang="en-US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en-US" b="1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pe</a:t>
            </a:r>
            <a:r>
              <a:rPr lang="en-US" b="1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total -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raportul dintre tineri şi</a:t>
            </a: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v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â</a:t>
            </a:r>
            <a:r>
              <a:rPr lang="en-US" kern="0" dirty="0" err="1">
                <a:solidFill>
                  <a:prstClr val="black"/>
                </a:solidFill>
                <a:latin typeface="Times New Roman" pitchFamily="18" charset="0"/>
                <a:cs typeface="Arial"/>
              </a:rPr>
              <a:t>rstnici</a:t>
            </a:r>
            <a:r>
              <a:rPr lang="en-US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 </a:t>
            </a:r>
            <a:r>
              <a:rPr lang="ro-RO" kern="0" dirty="0">
                <a:solidFill>
                  <a:prstClr val="black"/>
                </a:solidFill>
                <a:latin typeface="Times New Roman" pitchFamily="18" charset="0"/>
                <a:cs typeface="Arial"/>
              </a:rPr>
              <a:t>şi persoanele de vârste 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active (</a:t>
            </a:r>
            <a:r>
              <a:rPr lang="ro-RO" b="1" kern="0" dirty="0" smtClean="0">
                <a:solidFill>
                  <a:srgbClr val="002060"/>
                </a:solidFill>
                <a:latin typeface="Times New Roman" pitchFamily="18" charset="0"/>
                <a:cs typeface="Arial"/>
              </a:rPr>
              <a:t>sunt de preferat grupele 0-14, 15-64 şi 65</a:t>
            </a:r>
            <a:r>
              <a:rPr lang="en-US" b="1" kern="0" dirty="0" smtClean="0">
                <a:solidFill>
                  <a:srgbClr val="002060"/>
                </a:solidFill>
                <a:latin typeface="Times New Roman" pitchFamily="18" charset="0"/>
                <a:cs typeface="Arial"/>
              </a:rPr>
              <a:t>+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 )</a:t>
            </a:r>
            <a:r>
              <a:rPr lang="ro-RO" kern="0" dirty="0" smtClean="0">
                <a:solidFill>
                  <a:prstClr val="black"/>
                </a:solidFill>
                <a:latin typeface="Times New Roman" pitchFamily="18" charset="0"/>
                <a:cs typeface="Arial"/>
              </a:rPr>
              <a:t>: </a:t>
            </a:r>
            <a:endParaRPr lang="ro-RO" kern="0" dirty="0">
              <a:solidFill>
                <a:prstClr val="black"/>
              </a:solidFill>
              <a:latin typeface="Times New Roman" pitchFamily="18" charset="0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59002"/>
              </p:ext>
            </p:extLst>
          </p:nvPr>
        </p:nvGraphicFramePr>
        <p:xfrm>
          <a:off x="3208338" y="5480050"/>
          <a:ext cx="26590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6" imgW="1866600" imgH="838080" progId="Equation.3">
                  <p:embed/>
                </p:oleObj>
              </mc:Choice>
              <mc:Fallback>
                <p:oleObj name="Equation" r:id="rId6" imgW="1866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480050"/>
                        <a:ext cx="2659062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86828"/>
              </p:ext>
            </p:extLst>
          </p:nvPr>
        </p:nvGraphicFramePr>
        <p:xfrm>
          <a:off x="306488" y="5567596"/>
          <a:ext cx="2633339" cy="979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8" imgW="1866600" imgH="838080" progId="Equation.3">
                  <p:embed/>
                </p:oleObj>
              </mc:Choice>
              <mc:Fallback>
                <p:oleObj name="Equation" r:id="rId8" imgW="1866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88" y="5567596"/>
                        <a:ext cx="2633339" cy="9792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102370"/>
              </p:ext>
            </p:extLst>
          </p:nvPr>
        </p:nvGraphicFramePr>
        <p:xfrm>
          <a:off x="2128838" y="2322513"/>
          <a:ext cx="1700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10" imgW="1180800" imgH="838080" progId="Equation.3">
                  <p:embed/>
                </p:oleObj>
              </mc:Choice>
              <mc:Fallback>
                <p:oleObj name="Equation" r:id="rId10" imgW="1180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322513"/>
                        <a:ext cx="1700212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69821"/>
              </p:ext>
            </p:extLst>
          </p:nvPr>
        </p:nvGraphicFramePr>
        <p:xfrm>
          <a:off x="5476304" y="2322513"/>
          <a:ext cx="1700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12" imgW="1180800" imgH="838080" progId="Equation.3">
                  <p:embed/>
                </p:oleObj>
              </mc:Choice>
              <mc:Fallback>
                <p:oleObj name="Equation" r:id="rId12" imgW="1180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304" y="2322513"/>
                        <a:ext cx="1700212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7260"/>
              </p:ext>
            </p:extLst>
          </p:nvPr>
        </p:nvGraphicFramePr>
        <p:xfrm>
          <a:off x="1482725" y="3925888"/>
          <a:ext cx="1681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14" imgW="1168200" imgH="838080" progId="Equation.3">
                  <p:embed/>
                </p:oleObj>
              </mc:Choice>
              <mc:Fallback>
                <p:oleObj name="Equation" r:id="rId14" imgW="1168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925888"/>
                        <a:ext cx="1681163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70049"/>
              </p:ext>
            </p:extLst>
          </p:nvPr>
        </p:nvGraphicFramePr>
        <p:xfrm>
          <a:off x="5181600" y="3993498"/>
          <a:ext cx="1681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16" imgW="1168200" imgH="838080" progId="Equation.3">
                  <p:embed/>
                </p:oleObj>
              </mc:Choice>
              <mc:Fallback>
                <p:oleObj name="Equation" r:id="rId16" imgW="1168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93498"/>
                        <a:ext cx="1681163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Factorii demografici ai PID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Î</a:t>
            </a:r>
            <a:r>
              <a:rPr lang="en-US"/>
              <a:t>mbătrânirea demografică se datorează</a:t>
            </a:r>
            <a:r>
              <a:rPr lang="ro-RO"/>
              <a:t>:</a:t>
            </a:r>
          </a:p>
          <a:p>
            <a:r>
              <a:rPr lang="en-US" b="1"/>
              <a:t> scăderii natalităţii (</a:t>
            </a:r>
            <a:r>
              <a:rPr lang="en-US" b="1" i="1"/>
              <a:t>îmbătrânirea prin baza piramidei</a:t>
            </a:r>
            <a:r>
              <a:rPr lang="en-US" b="1"/>
              <a:t>) şi </a:t>
            </a:r>
            <a:endParaRPr lang="ro-RO" b="1"/>
          </a:p>
          <a:p>
            <a:r>
              <a:rPr lang="en-US" b="1"/>
              <a:t>reducerii intensităţii mortalităţii (</a:t>
            </a:r>
            <a:r>
              <a:rPr lang="en-US" b="1" i="1"/>
              <a:t>îmbătrânirea prin vârful piramidei</a:t>
            </a:r>
            <a:r>
              <a:rPr lang="en-US" b="1"/>
              <a:t>)</a:t>
            </a:r>
            <a:r>
              <a:rPr lang="en-US"/>
              <a:t> </a:t>
            </a:r>
            <a:endParaRPr lang="ro-RO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</a:t>
            </a:r>
            <a:r>
              <a:rPr lang="en-US"/>
              <a:t>ormel</a:t>
            </a:r>
            <a:r>
              <a:rPr lang="ro-RO"/>
              <a:t>e</a:t>
            </a:r>
            <a:r>
              <a:rPr lang="en-US"/>
              <a:t> piramid</a:t>
            </a:r>
            <a:r>
              <a:rPr lang="ro-RO"/>
              <a:t>ei</a:t>
            </a:r>
            <a:r>
              <a:rPr lang="en-US"/>
              <a:t> vârstelor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019300"/>
            <a:ext cx="2228850" cy="1982788"/>
          </a:xfrm>
          <a:noFill/>
          <a:ln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182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981200"/>
            <a:ext cx="167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981200"/>
            <a:ext cx="182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543800" cy="731838"/>
          </a:xfrm>
        </p:spPr>
        <p:txBody>
          <a:bodyPr/>
          <a:lstStyle/>
          <a:p>
            <a:r>
              <a:rPr lang="ro-RO" sz="2400"/>
              <a:t>a)</a:t>
            </a:r>
            <a:r>
              <a:rPr lang="ro-RO"/>
              <a:t> PV - </a:t>
            </a:r>
            <a:r>
              <a:rPr lang="fr-FR" sz="2400"/>
              <a:t>"</a:t>
            </a:r>
            <a:r>
              <a:rPr lang="fr-FR" sz="2400" b="0"/>
              <a:t>triunghi" sau „accent circumflex</a:t>
            </a:r>
            <a:r>
              <a:rPr lang="fr-FR" sz="2400"/>
              <a:t>” </a:t>
            </a:r>
            <a:endParaRPr lang="en-US" sz="24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800"/>
              <a:t>-</a:t>
            </a:r>
            <a:r>
              <a:rPr lang="fr-FR" sz="1800"/>
              <a:t> populaţi</a:t>
            </a:r>
            <a:r>
              <a:rPr lang="ro-RO" sz="1800"/>
              <a:t>e </a:t>
            </a:r>
            <a:r>
              <a:rPr lang="fr-FR" sz="1800"/>
              <a:t>t</a:t>
            </a:r>
            <a:r>
              <a:rPr lang="ro-RO" sz="1800"/>
              <a:t>â</a:t>
            </a:r>
            <a:r>
              <a:rPr lang="fr-FR" sz="1800"/>
              <a:t>n</a:t>
            </a:r>
            <a:r>
              <a:rPr lang="ro-RO" sz="1800"/>
              <a:t>ără</a:t>
            </a:r>
            <a:r>
              <a:rPr lang="fr-FR" sz="1800"/>
              <a:t>, baz</a:t>
            </a:r>
            <a:r>
              <a:rPr lang="ro-RO" sz="1800"/>
              <a:t>a</a:t>
            </a:r>
            <a:r>
              <a:rPr lang="fr-FR" sz="1800"/>
              <a:t> largă, alimentată în permanenţă de o natalitate ridicată (peste 30‰) şi un vârf ascuţit ca urmare a unei ponderi scăzute a populaţiei vârstnice în structura populaţiei totale (de regulă sub 5%) </a:t>
            </a:r>
            <a:r>
              <a:rPr lang="ro-RO" sz="1800"/>
              <a:t>–</a:t>
            </a:r>
            <a:r>
              <a:rPr lang="fr-FR" sz="1800"/>
              <a:t> ţările slab dezvoltate economic din Africa, Asia şi America de Sud.</a:t>
            </a:r>
            <a:endParaRPr lang="ro-RO" sz="1800"/>
          </a:p>
          <a:p>
            <a:endParaRPr lang="fr-FR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200400"/>
            <a:ext cx="3276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/>
              <a:t>b)</a:t>
            </a:r>
            <a:r>
              <a:rPr lang="ro-RO" sz="2400"/>
              <a:t> </a:t>
            </a:r>
            <a:r>
              <a:rPr lang="ro-RO"/>
              <a:t>PV - </a:t>
            </a:r>
            <a:r>
              <a:rPr lang="fr-FR" sz="2400"/>
              <a:t>"</a:t>
            </a:r>
            <a:r>
              <a:rPr lang="ro-RO" sz="2400"/>
              <a:t> </a:t>
            </a:r>
            <a:r>
              <a:rPr lang="fr-FR" sz="2400" b="0"/>
              <a:t>„amforă”, "căpiţă" sau "stog</a:t>
            </a:r>
            <a:r>
              <a:rPr lang="fr-FR" sz="2400"/>
              <a:t>",</a:t>
            </a:r>
            <a:endParaRPr lang="en-US" sz="24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800" dirty="0"/>
              <a:t>- </a:t>
            </a:r>
            <a:r>
              <a:rPr lang="fr-FR" sz="1800" dirty="0" err="1"/>
              <a:t>tendinţe</a:t>
            </a:r>
            <a:r>
              <a:rPr lang="fr-FR" sz="1800" dirty="0"/>
              <a:t> de </a:t>
            </a:r>
            <a:r>
              <a:rPr lang="fr-FR" sz="1800" dirty="0" err="1"/>
              <a:t>îngustare</a:t>
            </a:r>
            <a:r>
              <a:rPr lang="fr-FR" sz="1800" dirty="0"/>
              <a:t> a </a:t>
            </a:r>
            <a:r>
              <a:rPr lang="fr-FR" sz="1800" dirty="0" err="1"/>
              <a:t>bazei</a:t>
            </a:r>
            <a:r>
              <a:rPr lang="fr-FR" sz="1800" dirty="0"/>
              <a:t> </a:t>
            </a:r>
            <a:r>
              <a:rPr lang="fr-FR" sz="1800" dirty="0" err="1"/>
              <a:t>piramidei</a:t>
            </a:r>
            <a:r>
              <a:rPr lang="fr-FR" sz="1800" dirty="0"/>
              <a:t> </a:t>
            </a:r>
            <a:r>
              <a:rPr lang="fr-FR" sz="1800" dirty="0" err="1"/>
              <a:t>şi</a:t>
            </a:r>
            <a:r>
              <a:rPr lang="fr-FR" sz="1800" dirty="0"/>
              <a:t> de </a:t>
            </a:r>
            <a:r>
              <a:rPr lang="fr-FR" sz="1800" dirty="0" err="1"/>
              <a:t>îngroşare</a:t>
            </a:r>
            <a:r>
              <a:rPr lang="fr-FR" sz="1800" dirty="0"/>
              <a:t> </a:t>
            </a:r>
            <a:r>
              <a:rPr lang="fr-FR" sz="1800" dirty="0" err="1"/>
              <a:t>progresivă</a:t>
            </a:r>
            <a:r>
              <a:rPr lang="fr-FR" sz="1800" dirty="0"/>
              <a:t> a </a:t>
            </a:r>
            <a:r>
              <a:rPr lang="fr-FR" sz="1800" dirty="0" err="1"/>
              <a:t>vârfului</a:t>
            </a:r>
            <a:r>
              <a:rPr lang="fr-FR" sz="1800" dirty="0"/>
              <a:t> </a:t>
            </a:r>
            <a:r>
              <a:rPr lang="fr-FR" sz="1800" dirty="0" err="1"/>
              <a:t>acesteia</a:t>
            </a:r>
            <a:r>
              <a:rPr lang="fr-FR" sz="1800" dirty="0"/>
              <a:t>, </a:t>
            </a:r>
            <a:r>
              <a:rPr lang="fr-FR" sz="1800" dirty="0" err="1"/>
              <a:t>anunţând</a:t>
            </a:r>
            <a:r>
              <a:rPr lang="fr-FR" sz="1800" dirty="0"/>
              <a:t> </a:t>
            </a:r>
            <a:r>
              <a:rPr lang="fr-FR" sz="1800" dirty="0" err="1"/>
              <a:t>instalarea</a:t>
            </a:r>
            <a:r>
              <a:rPr lang="fr-FR" sz="1800" dirty="0"/>
              <a:t> </a:t>
            </a:r>
            <a:r>
              <a:rPr lang="fr-FR" sz="1800" dirty="0" err="1"/>
              <a:t>unui</a:t>
            </a:r>
            <a:r>
              <a:rPr lang="fr-FR" sz="1800" dirty="0"/>
              <a:t> </a:t>
            </a:r>
            <a:r>
              <a:rPr lang="fr-FR" sz="1800" dirty="0" err="1"/>
              <a:t>proces</a:t>
            </a:r>
            <a:r>
              <a:rPr lang="fr-FR" sz="1800" dirty="0"/>
              <a:t> de </a:t>
            </a:r>
            <a:r>
              <a:rPr lang="fr-FR" sz="1800" dirty="0" err="1"/>
              <a:t>îmbătrânire</a:t>
            </a:r>
            <a:r>
              <a:rPr lang="fr-FR" sz="1800" dirty="0"/>
              <a:t> </a:t>
            </a:r>
            <a:r>
              <a:rPr lang="fr-FR" sz="1800" dirty="0" err="1"/>
              <a:t>demografică</a:t>
            </a:r>
            <a:r>
              <a:rPr lang="ro-RO" sz="1800" dirty="0"/>
              <a:t> - </a:t>
            </a:r>
            <a:r>
              <a:rPr lang="fr-FR" sz="1800" dirty="0" err="1"/>
              <a:t>ţăril</a:t>
            </a:r>
            <a:r>
              <a:rPr lang="ro-RO" sz="1800" dirty="0"/>
              <a:t>e</a:t>
            </a:r>
            <a:r>
              <a:rPr lang="fr-FR" sz="1800" dirty="0"/>
              <a:t> </a:t>
            </a:r>
            <a:r>
              <a:rPr lang="fr-FR" sz="1800" dirty="0" err="1"/>
              <a:t>în</a:t>
            </a:r>
            <a:r>
              <a:rPr lang="fr-FR" sz="1800" dirty="0"/>
              <a:t> </a:t>
            </a:r>
            <a:r>
              <a:rPr lang="fr-FR" sz="1800" dirty="0" err="1"/>
              <a:t>curs</a:t>
            </a:r>
            <a:r>
              <a:rPr lang="fr-FR" sz="1800" dirty="0"/>
              <a:t> de </a:t>
            </a:r>
            <a:r>
              <a:rPr lang="fr-FR" sz="1800" dirty="0" err="1"/>
              <a:t>dezvoltare</a:t>
            </a:r>
            <a:r>
              <a:rPr lang="fr-FR" sz="1800" dirty="0"/>
              <a:t>, </a:t>
            </a:r>
            <a:r>
              <a:rPr lang="ro-RO" sz="1800" dirty="0"/>
              <a:t>cu</a:t>
            </a:r>
            <a:r>
              <a:rPr lang="fr-FR" sz="1800" dirty="0"/>
              <a:t> </a:t>
            </a:r>
            <a:r>
              <a:rPr lang="fr-FR" sz="1800" dirty="0" err="1"/>
              <a:t>unele</a:t>
            </a:r>
            <a:r>
              <a:rPr lang="fr-FR" sz="1800" dirty="0"/>
              <a:t> </a:t>
            </a:r>
            <a:r>
              <a:rPr lang="fr-FR" sz="1800" dirty="0" err="1"/>
              <a:t>progrese</a:t>
            </a:r>
            <a:r>
              <a:rPr lang="fr-FR" sz="1800" dirty="0"/>
              <a:t> </a:t>
            </a:r>
            <a:r>
              <a:rPr lang="fr-FR" sz="1800" dirty="0" err="1"/>
              <a:t>pe</a:t>
            </a:r>
            <a:r>
              <a:rPr lang="fr-FR" sz="1800" dirty="0"/>
              <a:t> plan </a:t>
            </a:r>
            <a:r>
              <a:rPr lang="fr-FR" sz="1800" dirty="0" err="1"/>
              <a:t>economic</a:t>
            </a:r>
            <a:r>
              <a:rPr lang="fr-FR" sz="1800" dirty="0"/>
              <a:t>, socio-cultural </a:t>
            </a:r>
            <a:r>
              <a:rPr lang="fr-FR" sz="1800" dirty="0" err="1"/>
              <a:t>şi</a:t>
            </a:r>
            <a:r>
              <a:rPr lang="fr-FR" sz="1800" dirty="0"/>
              <a:t> </a:t>
            </a:r>
            <a:r>
              <a:rPr lang="fr-FR" sz="1800" dirty="0" err="1"/>
              <a:t>medico-sanitar</a:t>
            </a:r>
            <a:r>
              <a:rPr lang="fr-FR" sz="1800" dirty="0"/>
              <a:t>.</a:t>
            </a:r>
            <a:endParaRPr lang="ro-RO" sz="1800" dirty="0"/>
          </a:p>
          <a:p>
            <a:endParaRPr lang="ro-RO" sz="1800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48000"/>
            <a:ext cx="289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c) </a:t>
            </a:r>
            <a:r>
              <a:rPr lang="ro-RO"/>
              <a:t>PV - </a:t>
            </a:r>
            <a:r>
              <a:rPr lang="fr-FR" sz="2400"/>
              <a:t>" </a:t>
            </a:r>
            <a:r>
              <a:rPr lang="fr-FR" sz="2400" b="0"/>
              <a:t>„clopot” sau "urnă"</a:t>
            </a:r>
            <a:endParaRPr lang="en-US" sz="2400" b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o-RO" sz="1800"/>
              <a:t>-</a:t>
            </a:r>
            <a:r>
              <a:rPr lang="fr-FR" sz="1800"/>
              <a:t> baza în comprimare şi vârful îngroşat, ca urmare, în primul caz diminuării efectivelor de tineri sub efectul scăderii ferme a ratelor de natalitate un timp îndelungat şi, în al doilea caz, reducerii mortalităţii, atât la vârstele tinere cât şi la cele mijlocii, ceea ce a condus la creşterea însemnată a speranţei de viaţă la zero ani</a:t>
            </a:r>
            <a:r>
              <a:rPr lang="ro-RO" sz="1800"/>
              <a:t> -</a:t>
            </a:r>
            <a:r>
              <a:rPr lang="fr-FR" sz="1800"/>
              <a:t> ţări dezvoltate din punct de vedere economic din Europa de Vest, S.U.A. şi Canada, Australia şi Noua Zeelandă, Japonia care se confruntă şi cu cele mai </a:t>
            </a:r>
            <a:r>
              <a:rPr lang="ro-RO" sz="1800"/>
              <a:t>accentuate</a:t>
            </a:r>
            <a:r>
              <a:rPr lang="fr-FR" sz="1800"/>
              <a:t> procese de îmbătrânire demografică.</a:t>
            </a:r>
            <a:endParaRPr lang="en-US" sz="180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175" y="3505200"/>
            <a:ext cx="26130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d) </a:t>
            </a:r>
            <a:r>
              <a:rPr lang="ro-RO"/>
              <a:t>PV - </a:t>
            </a:r>
            <a:r>
              <a:rPr lang="fr-FR" sz="2400"/>
              <a:t>"</a:t>
            </a:r>
            <a:r>
              <a:rPr lang="fr-FR" sz="2400" b="0"/>
              <a:t>treflă</a:t>
            </a:r>
            <a:r>
              <a:rPr lang="fr-FR" sz="2400"/>
              <a:t>"</a:t>
            </a:r>
            <a:endParaRPr lang="en-US" sz="240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800"/>
              <a:t>–</a:t>
            </a:r>
            <a:r>
              <a:rPr lang="fr-FR" sz="1800"/>
              <a:t> populaţi</a:t>
            </a:r>
            <a:r>
              <a:rPr lang="ro-RO" sz="1800"/>
              <a:t>a </a:t>
            </a:r>
            <a:r>
              <a:rPr lang="fr-FR" sz="1800"/>
              <a:t>în care, după un accentuat proces de îmbătrânire demografică, ar urma un proces de reîntinerire demografică</a:t>
            </a:r>
            <a:r>
              <a:rPr lang="ro-RO" sz="1800"/>
              <a:t>, prin creșterea  natalității ca tendință fermă</a:t>
            </a:r>
            <a:endParaRPr lang="en-US" sz="1800"/>
          </a:p>
          <a:p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667000"/>
            <a:ext cx="2971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Imbătrânirea demografică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Michel </a:t>
            </a:r>
            <a:r>
              <a:rPr lang="en-GB" dirty="0" err="1" smtClean="0"/>
              <a:t>Loriaux</a:t>
            </a:r>
            <a:r>
              <a:rPr lang="en-GB" dirty="0" smtClean="0"/>
              <a:t> (1995)</a:t>
            </a:r>
            <a:endParaRPr lang="ro-RO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societãţile</a:t>
            </a:r>
            <a:r>
              <a:rPr lang="en-GB" dirty="0" smtClean="0"/>
              <a:t> </a:t>
            </a:r>
            <a:r>
              <a:rPr lang="en-GB" dirty="0" err="1" smtClean="0"/>
              <a:t>occidentale</a:t>
            </a:r>
            <a:r>
              <a:rPr lang="en-GB" dirty="0" smtClean="0"/>
              <a:t> au </a:t>
            </a:r>
            <a:r>
              <a:rPr lang="en-GB" dirty="0" err="1" smtClean="0"/>
              <a:t>creat</a:t>
            </a:r>
            <a:r>
              <a:rPr lang="en-GB" dirty="0" smtClean="0"/>
              <a:t> </a:t>
            </a:r>
            <a:r>
              <a:rPr lang="en-GB" dirty="0" err="1" smtClean="0"/>
              <a:t>prin</a:t>
            </a:r>
            <a:r>
              <a:rPr lang="en-GB" dirty="0" smtClean="0"/>
              <a:t> </a:t>
            </a:r>
            <a:r>
              <a:rPr lang="en-GB" dirty="0" err="1" smtClean="0"/>
              <a:t>industrializare</a:t>
            </a:r>
            <a:r>
              <a:rPr lang="en-GB" dirty="0" smtClean="0"/>
              <a:t> </a:t>
            </a:r>
            <a:r>
              <a:rPr lang="en-GB" dirty="0" err="1" smtClean="0"/>
              <a:t>condiţiile</a:t>
            </a:r>
            <a:r>
              <a:rPr lang="en-GB" dirty="0" smtClean="0"/>
              <a:t> </a:t>
            </a:r>
            <a:r>
              <a:rPr lang="en-GB" dirty="0" err="1" smtClean="0"/>
              <a:t>îmbãtrânirii</a:t>
            </a:r>
            <a:r>
              <a:rPr lang="en-GB" dirty="0" smtClean="0"/>
              <a:t> </a:t>
            </a:r>
            <a:r>
              <a:rPr lang="en-GB" dirty="0" err="1" smtClean="0"/>
              <a:t>populaţiilor</a:t>
            </a:r>
            <a:r>
              <a:rPr lang="en-GB" dirty="0" smtClean="0"/>
              <a:t> </a:t>
            </a:r>
            <a:r>
              <a:rPr lang="en-GB" dirty="0" err="1" smtClean="0"/>
              <a:t>lor</a:t>
            </a:r>
            <a:r>
              <a:rPr lang="ro-RO" dirty="0" smtClean="0"/>
              <a:t> (ID)</a:t>
            </a:r>
            <a:r>
              <a:rPr lang="en-GB" dirty="0" smtClean="0"/>
              <a:t>. </a:t>
            </a:r>
            <a:endParaRPr lang="ro-RO" dirty="0" smtClean="0"/>
          </a:p>
          <a:p>
            <a:r>
              <a:rPr lang="ro-RO" dirty="0" smtClean="0"/>
              <a:t>ID          </a:t>
            </a:r>
            <a:r>
              <a:rPr lang="en-GB" dirty="0" err="1" smtClean="0"/>
              <a:t>apariţia</a:t>
            </a:r>
            <a:r>
              <a:rPr lang="en-GB" dirty="0" smtClean="0"/>
              <a:t> </a:t>
            </a:r>
            <a:r>
              <a:rPr lang="en-GB" dirty="0" err="1" smtClean="0"/>
              <a:t>unor</a:t>
            </a:r>
            <a:r>
              <a:rPr lang="en-GB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 </a:t>
            </a:r>
            <a:r>
              <a:rPr lang="en-GB" dirty="0" err="1" smtClean="0"/>
              <a:t>situaţii</a:t>
            </a:r>
            <a:r>
              <a:rPr lang="en-GB" dirty="0" smtClean="0"/>
              <a:t> care, la </a:t>
            </a:r>
            <a:r>
              <a:rPr lang="en-GB" dirty="0" err="1" smtClean="0"/>
              <a:t>rândul</a:t>
            </a:r>
            <a:r>
              <a:rPr lang="en-GB" dirty="0" smtClean="0"/>
              <a:t> </a:t>
            </a:r>
            <a:r>
              <a:rPr lang="en-GB" dirty="0" err="1" smtClean="0"/>
              <a:t>lor</a:t>
            </a:r>
            <a:r>
              <a:rPr lang="en-GB" dirty="0" smtClean="0"/>
              <a:t> au </a:t>
            </a:r>
            <a:r>
              <a:rPr lang="en-GB" dirty="0" err="1" smtClean="0"/>
              <a:t>intensificat</a:t>
            </a:r>
            <a:r>
              <a:rPr lang="en-GB" dirty="0" smtClean="0"/>
              <a:t> </a:t>
            </a:r>
            <a:r>
              <a:rPr lang="en-GB" dirty="0" err="1" smtClean="0"/>
              <a:t>procesul</a:t>
            </a:r>
            <a:r>
              <a:rPr lang="en-GB" dirty="0" smtClean="0"/>
              <a:t> </a:t>
            </a:r>
            <a:r>
              <a:rPr lang="ro-RO" dirty="0" smtClean="0"/>
              <a:t>ID</a:t>
            </a:r>
            <a:r>
              <a:rPr lang="en-GB" dirty="0" smtClean="0"/>
              <a:t>. </a:t>
            </a:r>
            <a:endParaRPr lang="ro-RO" dirty="0" smtClean="0"/>
          </a:p>
          <a:p>
            <a:r>
              <a:rPr lang="ro-RO" dirty="0" smtClean="0"/>
              <a:t>d</a:t>
            </a:r>
            <a:r>
              <a:rPr lang="en-GB" dirty="0" err="1" smtClean="0"/>
              <a:t>intr</a:t>
            </a:r>
            <a:r>
              <a:rPr lang="en-GB" dirty="0" smtClean="0"/>
              <a:t>-o </a:t>
            </a:r>
            <a:r>
              <a:rPr lang="en-GB" dirty="0" err="1" smtClean="0"/>
              <a:t>problemã</a:t>
            </a:r>
            <a:r>
              <a:rPr lang="en-GB" dirty="0" smtClean="0"/>
              <a:t> </a:t>
            </a:r>
            <a:r>
              <a:rPr lang="en-GB" dirty="0" err="1" smtClean="0"/>
              <a:t>pur</a:t>
            </a:r>
            <a:r>
              <a:rPr lang="en-GB" dirty="0" smtClean="0"/>
              <a:t> </a:t>
            </a:r>
            <a:r>
              <a:rPr lang="en-GB" dirty="0" err="1" smtClean="0"/>
              <a:t>demograficã</a:t>
            </a:r>
            <a:r>
              <a:rPr lang="en-GB" dirty="0" smtClean="0"/>
              <a:t>, </a:t>
            </a:r>
            <a:r>
              <a:rPr lang="ro-RO" dirty="0" smtClean="0"/>
              <a:t>ID      </a:t>
            </a:r>
            <a:r>
              <a:rPr lang="en-GB" dirty="0" smtClean="0"/>
              <a:t> </a:t>
            </a:r>
            <a:r>
              <a:rPr lang="en-GB" dirty="0" err="1" smtClean="0"/>
              <a:t>problemã</a:t>
            </a:r>
            <a:r>
              <a:rPr lang="en-GB" dirty="0" smtClean="0"/>
              <a:t> </a:t>
            </a:r>
            <a:r>
              <a:rPr lang="en-GB" dirty="0" err="1" smtClean="0"/>
              <a:t>economicã</a:t>
            </a:r>
            <a:r>
              <a:rPr lang="en-GB" dirty="0" smtClean="0"/>
              <a:t> </a:t>
            </a:r>
            <a:r>
              <a:rPr lang="en-GB" dirty="0" err="1" smtClean="0"/>
              <a:t>şi</a:t>
            </a:r>
            <a:r>
              <a:rPr lang="en-GB" dirty="0" smtClean="0"/>
              <a:t> de </a:t>
            </a:r>
            <a:r>
              <a:rPr lang="en-GB" dirty="0" err="1" smtClean="0"/>
              <a:t>organizare</a:t>
            </a:r>
            <a:r>
              <a:rPr lang="en-GB" dirty="0" smtClean="0"/>
              <a:t> </a:t>
            </a:r>
            <a:r>
              <a:rPr lang="en-GB" dirty="0" err="1" smtClean="0"/>
              <a:t>socialã</a:t>
            </a:r>
            <a:r>
              <a:rPr lang="en-GB" dirty="0" smtClean="0"/>
              <a:t> </a:t>
            </a:r>
            <a:r>
              <a:rPr lang="ro-RO" dirty="0" smtClean="0"/>
              <a:t> - </a:t>
            </a:r>
            <a:r>
              <a:rPr lang="en-GB" dirty="0" err="1" smtClean="0"/>
              <a:t>avantajele</a:t>
            </a:r>
            <a:r>
              <a:rPr lang="en-GB" dirty="0" smtClean="0"/>
              <a:t> </a:t>
            </a:r>
            <a:r>
              <a:rPr lang="en-GB" dirty="0" err="1" smtClean="0"/>
              <a:t>aduse</a:t>
            </a:r>
            <a:r>
              <a:rPr lang="en-GB" dirty="0" smtClean="0"/>
              <a:t> de o </a:t>
            </a:r>
            <a:r>
              <a:rPr lang="en-GB" dirty="0" err="1" smtClean="0"/>
              <a:t>populaţie</a:t>
            </a:r>
            <a:r>
              <a:rPr lang="en-GB" dirty="0" smtClean="0"/>
              <a:t> </a:t>
            </a:r>
            <a:r>
              <a:rPr lang="en-GB" dirty="0" err="1" smtClean="0"/>
              <a:t>vârstnicã</a:t>
            </a:r>
            <a:r>
              <a:rPr lang="en-GB" dirty="0" smtClean="0"/>
              <a:t> din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în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numeroasã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447800" y="3657600"/>
            <a:ext cx="762000" cy="304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239000" y="4876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1295400"/>
          </a:xfrm>
        </p:spPr>
        <p:txBody>
          <a:bodyPr/>
          <a:lstStyle/>
          <a:p>
            <a:r>
              <a:rPr lang="ro-RO" dirty="0"/>
              <a:t>Factorii </a:t>
            </a:r>
            <a:r>
              <a:rPr lang="ro-RO" dirty="0" err="1"/>
              <a:t>economico</a:t>
            </a:r>
            <a:r>
              <a:rPr lang="ro-RO" dirty="0"/>
              <a:t>-sociali ai reducerii fertilității și natalității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11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sz="1900" dirty="0"/>
              <a:t>1) </a:t>
            </a:r>
            <a:r>
              <a:rPr lang="ro-RO" sz="1900" b="1" dirty="0"/>
              <a:t>scăderea ponderii gospodăriilor agricole tradiţionale</a:t>
            </a:r>
            <a:r>
              <a:rPr lang="ro-RO" sz="1900" dirty="0"/>
              <a:t>, caracterizate printr-o fertilitate înaltă, necesară atât pentru activitatea productivă, cât şi pentru asigurarea securităţii persoanelor vârstnice;</a:t>
            </a:r>
          </a:p>
          <a:p>
            <a:pPr>
              <a:lnSpc>
                <a:spcPct val="80000"/>
              </a:lnSpc>
            </a:pPr>
            <a:r>
              <a:rPr lang="ro-RO" sz="1900" dirty="0"/>
              <a:t>2) </a:t>
            </a:r>
            <a:r>
              <a:rPr lang="ro-RO" sz="1900" b="1" dirty="0"/>
              <a:t>emanciparea femeilor</a:t>
            </a:r>
            <a:r>
              <a:rPr lang="ro-RO" sz="1900" dirty="0"/>
              <a:t>, accesul la învăţământul de toate gradele şi atragerea lor în activităţile neagricole;</a:t>
            </a:r>
          </a:p>
          <a:p>
            <a:pPr>
              <a:lnSpc>
                <a:spcPct val="80000"/>
              </a:lnSpc>
            </a:pPr>
            <a:r>
              <a:rPr lang="ro-RO" sz="1900" dirty="0"/>
              <a:t>3) </a:t>
            </a:r>
            <a:r>
              <a:rPr lang="ro-RO" sz="1900" b="1" dirty="0"/>
              <a:t>exigenţele sporite</a:t>
            </a:r>
            <a:r>
              <a:rPr lang="ro-RO" sz="1900" dirty="0"/>
              <a:t> ale părinţilor relativ la creşterea şi </a:t>
            </a:r>
            <a:r>
              <a:rPr lang="ro-RO" sz="1900" b="1" dirty="0"/>
              <a:t>educaţia copiilor</a:t>
            </a:r>
            <a:r>
              <a:rPr lang="ro-RO" sz="1900" dirty="0"/>
              <a:t> care necesită timp şi cheltuieli importante;</a:t>
            </a:r>
          </a:p>
          <a:p>
            <a:pPr>
              <a:lnSpc>
                <a:spcPct val="80000"/>
              </a:lnSpc>
            </a:pPr>
            <a:r>
              <a:rPr lang="ro-RO" sz="1900" dirty="0"/>
              <a:t>4) </a:t>
            </a:r>
            <a:r>
              <a:rPr lang="ro-RO" sz="1900" b="1" dirty="0"/>
              <a:t>extinderea asigurărilor sociale</a:t>
            </a:r>
            <a:r>
              <a:rPr lang="ro-RO" sz="1900" dirty="0"/>
              <a:t>, mai ales a regimurilor publice de pensii şi a instituţiilor de îngrijire a persoanelor vârstnice dependente, care au redus rolul copiilor în susţinerea părinţilor la bătrâneţe;</a:t>
            </a:r>
          </a:p>
          <a:p>
            <a:pPr>
              <a:lnSpc>
                <a:spcPct val="80000"/>
              </a:lnSpc>
            </a:pPr>
            <a:r>
              <a:rPr lang="ro-RO" sz="1900" dirty="0"/>
              <a:t>5) </a:t>
            </a:r>
            <a:r>
              <a:rPr lang="ro-RO" sz="1900" b="1" dirty="0"/>
              <a:t>creşterea</a:t>
            </a:r>
            <a:r>
              <a:rPr lang="ro-RO" sz="1900" dirty="0"/>
              <a:t> </a:t>
            </a:r>
            <a:r>
              <a:rPr lang="ro-RO" sz="1900" b="1" dirty="0"/>
              <a:t>timpului liber</a:t>
            </a:r>
            <a:r>
              <a:rPr lang="ro-RO" sz="1900" dirty="0"/>
              <a:t>, accesul la divertisment cât mai variat şi la mijloace moderne de transport colectiv şi individual, dorinţa persoanelor adulte şi a familiilor lor de a beneficia de aceste facilităţi.</a:t>
            </a:r>
          </a:p>
          <a:p>
            <a:pPr>
              <a:lnSpc>
                <a:spcPct val="80000"/>
              </a:lnSpc>
            </a:pPr>
            <a:r>
              <a:rPr lang="ro-RO" sz="1900" dirty="0">
                <a:hlinkClick r:id="rId3" action="ppaction://hlinkfile"/>
              </a:rPr>
              <a:t>ID oportunitati </a:t>
            </a:r>
            <a:r>
              <a:rPr lang="ro-RO" sz="1900" dirty="0" smtClean="0">
                <a:hlinkClick r:id="rId3" action="ppaction://hlinkfile"/>
              </a:rPr>
              <a:t>UE.ppt</a:t>
            </a:r>
            <a:endParaRPr lang="ro-RO" sz="1900" dirty="0" smtClean="0"/>
          </a:p>
          <a:p>
            <a:pPr>
              <a:lnSpc>
                <a:spcPct val="80000"/>
              </a:lnSpc>
            </a:pPr>
            <a:r>
              <a:rPr lang="ro-RO" sz="1900" dirty="0" smtClean="0">
                <a:hlinkClick r:id="rId4" action="ppaction://hlinkfile"/>
              </a:rPr>
              <a:t>Active ageing UE.pdf</a:t>
            </a:r>
            <a:r>
              <a:rPr lang="ro-RO" sz="1900" dirty="0" smtClean="0"/>
              <a:t> (pg 25)</a:t>
            </a:r>
            <a:endParaRPr lang="ro-RO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b="0"/>
              <a:t>C</a:t>
            </a:r>
            <a:r>
              <a:rPr lang="en-US" b="0"/>
              <a:t>onsecinţele social-economice</a:t>
            </a:r>
            <a:r>
              <a:rPr lang="ro-RO" b="0"/>
              <a:t> ale PID</a:t>
            </a:r>
            <a:r>
              <a:rPr lang="en-US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1700" b="1" dirty="0" err="1"/>
              <a:t>creşterea</a:t>
            </a:r>
            <a:r>
              <a:rPr lang="fr-FR" sz="1700" b="1" dirty="0"/>
              <a:t> </a:t>
            </a:r>
            <a:r>
              <a:rPr lang="fr-FR" sz="1700" b="1" dirty="0" err="1"/>
              <a:t>raportului</a:t>
            </a:r>
            <a:r>
              <a:rPr lang="fr-FR" sz="1700" b="1" dirty="0"/>
              <a:t> de </a:t>
            </a:r>
            <a:r>
              <a:rPr lang="fr-FR" sz="1700" b="1" dirty="0" err="1"/>
              <a:t>dependenţă</a:t>
            </a:r>
            <a:r>
              <a:rPr lang="fr-FR" sz="1700" b="1" dirty="0"/>
              <a:t> </a:t>
            </a:r>
            <a:r>
              <a:rPr lang="ro-RO" sz="1700" dirty="0"/>
              <a:t>=</a:t>
            </a:r>
            <a:r>
              <a:rPr lang="fr-FR" sz="1700" dirty="0"/>
              <a:t> </a:t>
            </a:r>
            <a:r>
              <a:rPr lang="fr-FR" sz="1700" dirty="0" err="1"/>
              <a:t>sporirea</a:t>
            </a:r>
            <a:r>
              <a:rPr lang="fr-FR" sz="1700" dirty="0"/>
              <a:t> </a:t>
            </a:r>
            <a:r>
              <a:rPr lang="fr-FR" sz="1700" dirty="0" err="1"/>
              <a:t>presiunii</a:t>
            </a:r>
            <a:r>
              <a:rPr lang="fr-FR" sz="1700" dirty="0"/>
              <a:t> </a:t>
            </a:r>
            <a:r>
              <a:rPr lang="fr-FR" sz="1700" dirty="0" err="1"/>
              <a:t>pe</a:t>
            </a:r>
            <a:r>
              <a:rPr lang="fr-FR" sz="1700" dirty="0"/>
              <a:t> care o </a:t>
            </a:r>
            <a:r>
              <a:rPr lang="fr-FR" sz="1700" dirty="0" err="1"/>
              <a:t>exercită</a:t>
            </a:r>
            <a:r>
              <a:rPr lang="fr-FR" sz="1700" dirty="0"/>
              <a:t> </a:t>
            </a:r>
            <a:r>
              <a:rPr lang="fr-FR" sz="1700" dirty="0" err="1"/>
              <a:t>populaţia</a:t>
            </a:r>
            <a:r>
              <a:rPr lang="fr-FR" sz="1700" dirty="0"/>
              <a:t> </a:t>
            </a:r>
            <a:r>
              <a:rPr lang="fr-FR" sz="1700" dirty="0" err="1"/>
              <a:t>inactivă</a:t>
            </a:r>
            <a:r>
              <a:rPr lang="fr-FR" sz="1700" dirty="0"/>
              <a:t> </a:t>
            </a:r>
            <a:r>
              <a:rPr lang="fr-FR" sz="1700" dirty="0" err="1"/>
              <a:t>asupra</a:t>
            </a:r>
            <a:r>
              <a:rPr lang="fr-FR" sz="1700" dirty="0"/>
              <a:t> </a:t>
            </a:r>
            <a:r>
              <a:rPr lang="fr-FR" sz="1700" dirty="0" err="1"/>
              <a:t>populaţiei</a:t>
            </a:r>
            <a:r>
              <a:rPr lang="fr-FR" sz="1700" dirty="0"/>
              <a:t> active. </a:t>
            </a:r>
            <a:r>
              <a:rPr lang="fr-FR" sz="1700" dirty="0" err="1"/>
              <a:t>În</a:t>
            </a:r>
            <a:r>
              <a:rPr lang="fr-FR" sz="1700" dirty="0"/>
              <a:t> </a:t>
            </a:r>
            <a:r>
              <a:rPr lang="fr-FR" sz="1700" dirty="0" err="1"/>
              <a:t>absenţa</a:t>
            </a:r>
            <a:r>
              <a:rPr lang="fr-FR" sz="1700" dirty="0"/>
              <a:t> </a:t>
            </a:r>
            <a:r>
              <a:rPr lang="fr-FR" sz="1700" dirty="0" err="1"/>
              <a:t>unei</a:t>
            </a:r>
            <a:r>
              <a:rPr lang="fr-FR" sz="1700" dirty="0"/>
              <a:t> </a:t>
            </a:r>
            <a:r>
              <a:rPr lang="fr-FR" sz="1700" dirty="0" err="1"/>
              <a:t>politici</a:t>
            </a:r>
            <a:r>
              <a:rPr lang="fr-FR" sz="1700" dirty="0"/>
              <a:t> ferme de </a:t>
            </a:r>
            <a:r>
              <a:rPr lang="fr-FR" sz="1700" dirty="0" err="1"/>
              <a:t>dezvoltare</a:t>
            </a:r>
            <a:r>
              <a:rPr lang="fr-FR" sz="1700" dirty="0"/>
              <a:t> </a:t>
            </a:r>
            <a:r>
              <a:rPr lang="fr-FR" sz="1700" dirty="0" err="1"/>
              <a:t>economică</a:t>
            </a:r>
            <a:r>
              <a:rPr lang="fr-FR" sz="1700" dirty="0"/>
              <a:t>, de </a:t>
            </a:r>
            <a:r>
              <a:rPr lang="ro-RO" sz="1700" dirty="0"/>
              <a:t>creștere</a:t>
            </a:r>
            <a:r>
              <a:rPr lang="fr-FR" sz="1700" dirty="0"/>
              <a:t> a </a:t>
            </a:r>
            <a:r>
              <a:rPr lang="ro-RO" sz="1700" dirty="0"/>
              <a:t>PIB</a:t>
            </a:r>
            <a:r>
              <a:rPr lang="fr-FR" sz="1700" dirty="0"/>
              <a:t>, </a:t>
            </a:r>
            <a:r>
              <a:rPr lang="fr-FR" sz="1700" dirty="0" err="1"/>
              <a:t>îmbătrânirea</a:t>
            </a:r>
            <a:r>
              <a:rPr lang="fr-FR" sz="1700" dirty="0"/>
              <a:t> </a:t>
            </a:r>
            <a:r>
              <a:rPr lang="fr-FR" sz="1700" dirty="0" err="1"/>
              <a:t>demografică</a:t>
            </a:r>
            <a:r>
              <a:rPr lang="fr-FR" sz="1700" dirty="0"/>
              <a:t> </a:t>
            </a:r>
            <a:r>
              <a:rPr lang="fr-FR" sz="1700" dirty="0" err="1"/>
              <a:t>poate</a:t>
            </a:r>
            <a:r>
              <a:rPr lang="fr-FR" sz="1700" dirty="0"/>
              <a:t> </a:t>
            </a:r>
            <a:r>
              <a:rPr lang="fr-FR" sz="1700" dirty="0" err="1"/>
              <a:t>să</a:t>
            </a:r>
            <a:r>
              <a:rPr lang="fr-FR" sz="1700" dirty="0"/>
              <a:t> </a:t>
            </a:r>
            <a:r>
              <a:rPr lang="fr-FR" sz="1700" dirty="0" err="1"/>
              <a:t>frâneze</a:t>
            </a:r>
            <a:r>
              <a:rPr lang="fr-FR" sz="1700" dirty="0"/>
              <a:t> </a:t>
            </a:r>
            <a:r>
              <a:rPr lang="fr-FR" sz="1700" dirty="0" err="1"/>
              <a:t>creşterea</a:t>
            </a:r>
            <a:r>
              <a:rPr lang="fr-FR" sz="1700" dirty="0"/>
              <a:t> </a:t>
            </a:r>
            <a:r>
              <a:rPr lang="fr-FR" sz="1700" dirty="0" err="1"/>
              <a:t>nivelului</a:t>
            </a:r>
            <a:r>
              <a:rPr lang="fr-FR" sz="1700" dirty="0"/>
              <a:t> de </a:t>
            </a:r>
            <a:r>
              <a:rPr lang="fr-FR" sz="1700" dirty="0" err="1"/>
              <a:t>trai</a:t>
            </a:r>
            <a:r>
              <a:rPr lang="fr-FR" sz="1700" dirty="0"/>
              <a:t> al </a:t>
            </a:r>
            <a:r>
              <a:rPr lang="fr-FR" sz="1700" dirty="0" err="1"/>
              <a:t>populaţiei</a:t>
            </a:r>
            <a:r>
              <a:rPr lang="fr-FR" sz="1700" dirty="0"/>
              <a:t>;</a:t>
            </a:r>
          </a:p>
          <a:p>
            <a:pPr>
              <a:lnSpc>
                <a:spcPct val="80000"/>
              </a:lnSpc>
            </a:pPr>
            <a:r>
              <a:rPr lang="fr-FR" sz="1700" dirty="0" err="1"/>
              <a:t>procesul</a:t>
            </a:r>
            <a:r>
              <a:rPr lang="fr-FR" sz="1700" dirty="0"/>
              <a:t> de </a:t>
            </a:r>
            <a:r>
              <a:rPr lang="fr-FR" sz="1700" dirty="0" err="1"/>
              <a:t>îmbătrânire</a:t>
            </a:r>
            <a:r>
              <a:rPr lang="fr-FR" sz="1700" dirty="0"/>
              <a:t> </a:t>
            </a:r>
            <a:r>
              <a:rPr lang="fr-FR" sz="1700" dirty="0" err="1"/>
              <a:t>demografică</a:t>
            </a:r>
            <a:r>
              <a:rPr lang="fr-FR" sz="1700" dirty="0"/>
              <a:t> a </a:t>
            </a:r>
            <a:r>
              <a:rPr lang="fr-FR" sz="1700" dirty="0" err="1"/>
              <a:t>potenţialului</a:t>
            </a:r>
            <a:r>
              <a:rPr lang="fr-FR" sz="1700" dirty="0"/>
              <a:t> </a:t>
            </a:r>
            <a:r>
              <a:rPr lang="fr-FR" sz="1700" dirty="0" err="1"/>
              <a:t>forţei</a:t>
            </a:r>
            <a:r>
              <a:rPr lang="fr-FR" sz="1700" dirty="0"/>
              <a:t> de </a:t>
            </a:r>
            <a:r>
              <a:rPr lang="fr-FR" sz="1700" dirty="0" err="1"/>
              <a:t>muncă</a:t>
            </a:r>
            <a:r>
              <a:rPr lang="fr-FR" sz="1700" dirty="0"/>
              <a:t> </a:t>
            </a:r>
            <a:r>
              <a:rPr lang="fr-FR" sz="1700" dirty="0" err="1"/>
              <a:t>poate</a:t>
            </a:r>
            <a:r>
              <a:rPr lang="fr-FR" sz="1700" dirty="0"/>
              <a:t> </a:t>
            </a:r>
            <a:r>
              <a:rPr lang="fr-FR" sz="1700" b="1" dirty="0" err="1"/>
              <a:t>influenţa</a:t>
            </a:r>
            <a:r>
              <a:rPr lang="fr-FR" sz="1700" b="1" dirty="0"/>
              <a:t> </a:t>
            </a:r>
            <a:r>
              <a:rPr lang="fr-FR" sz="1700" b="1" dirty="0" err="1"/>
              <a:t>nivelul</a:t>
            </a:r>
            <a:r>
              <a:rPr lang="fr-FR" sz="1700" b="1" dirty="0"/>
              <a:t> </a:t>
            </a:r>
            <a:r>
              <a:rPr lang="fr-FR" sz="1700" b="1" dirty="0" err="1"/>
              <a:t>productivităţii</a:t>
            </a:r>
            <a:r>
              <a:rPr lang="fr-FR" sz="1700" b="1" dirty="0"/>
              <a:t> </a:t>
            </a:r>
            <a:r>
              <a:rPr lang="fr-FR" sz="1700" b="1" dirty="0" err="1"/>
              <a:t>muncii</a:t>
            </a:r>
            <a:r>
              <a:rPr lang="fr-FR" sz="1700" b="1" dirty="0"/>
              <a:t> sociale.</a:t>
            </a:r>
            <a:endParaRPr lang="ro-RO" sz="1700" b="1" dirty="0"/>
          </a:p>
          <a:p>
            <a:pPr>
              <a:lnSpc>
                <a:spcPct val="80000"/>
              </a:lnSpc>
            </a:pPr>
            <a:r>
              <a:rPr lang="en-US" sz="1700" b="1" dirty="0" err="1"/>
              <a:t>implicaţii</a:t>
            </a:r>
            <a:r>
              <a:rPr lang="en-US" sz="1700" b="1" dirty="0"/>
              <a:t> </a:t>
            </a:r>
            <a:r>
              <a:rPr lang="en-US" sz="1700" b="1" dirty="0" err="1"/>
              <a:t>asupra</a:t>
            </a:r>
            <a:r>
              <a:rPr lang="en-US" sz="1700" b="1" dirty="0"/>
              <a:t> </a:t>
            </a:r>
            <a:r>
              <a:rPr lang="en-US" sz="1700" b="1" dirty="0" err="1"/>
              <a:t>volumului</a:t>
            </a:r>
            <a:r>
              <a:rPr lang="en-US" sz="1700" b="1" dirty="0"/>
              <a:t> </a:t>
            </a:r>
            <a:r>
              <a:rPr lang="en-US" sz="1700" b="1" dirty="0" err="1"/>
              <a:t>şi</a:t>
            </a:r>
            <a:r>
              <a:rPr lang="en-US" sz="1700" b="1" dirty="0"/>
              <a:t> </a:t>
            </a:r>
            <a:r>
              <a:rPr lang="en-US" sz="1700" b="1" dirty="0" err="1"/>
              <a:t>structurii</a:t>
            </a:r>
            <a:r>
              <a:rPr lang="en-US" sz="1700" b="1" dirty="0"/>
              <a:t> </a:t>
            </a:r>
            <a:r>
              <a:rPr lang="en-US" sz="1700" b="1" dirty="0" err="1"/>
              <a:t>consumului</a:t>
            </a:r>
            <a:r>
              <a:rPr lang="en-US" sz="1700" b="1" dirty="0"/>
              <a:t>, </a:t>
            </a:r>
            <a:r>
              <a:rPr lang="en-US" sz="1700" b="1" dirty="0" err="1"/>
              <a:t>în</a:t>
            </a:r>
            <a:r>
              <a:rPr lang="en-US" sz="1700" b="1" dirty="0"/>
              <a:t> special a </a:t>
            </a:r>
            <a:r>
              <a:rPr lang="en-US" sz="1700" b="1" dirty="0" err="1"/>
              <a:t>consumului</a:t>
            </a:r>
            <a:r>
              <a:rPr lang="en-US" sz="1700" b="1" dirty="0"/>
              <a:t> </a:t>
            </a:r>
            <a:r>
              <a:rPr lang="en-US" sz="1700" b="1" dirty="0" err="1"/>
              <a:t>alimentar</a:t>
            </a:r>
            <a:r>
              <a:rPr lang="ro-RO" sz="1700" b="1" dirty="0"/>
              <a:t> </a:t>
            </a:r>
            <a:r>
              <a:rPr lang="en-US" sz="1700" b="1" dirty="0"/>
              <a:t> </a:t>
            </a:r>
            <a:r>
              <a:rPr lang="ro-RO" sz="1700" b="1" dirty="0"/>
              <a:t>- </a:t>
            </a:r>
            <a:r>
              <a:rPr lang="en-US" sz="1700" b="1" dirty="0"/>
              <a:t> </a:t>
            </a:r>
            <a:r>
              <a:rPr lang="en-US" sz="1700" b="1" dirty="0" err="1"/>
              <a:t>raţia</a:t>
            </a:r>
            <a:r>
              <a:rPr lang="en-US" sz="1700" b="1" dirty="0"/>
              <a:t> </a:t>
            </a:r>
            <a:r>
              <a:rPr lang="en-US" sz="1700" b="1" dirty="0" err="1"/>
              <a:t>alimentară</a:t>
            </a:r>
            <a:r>
              <a:rPr lang="en-US" sz="1700" b="1" dirty="0"/>
              <a:t> </a:t>
            </a:r>
            <a:r>
              <a:rPr lang="en-US" sz="1700" b="1" dirty="0" err="1"/>
              <a:t>şi</a:t>
            </a:r>
            <a:r>
              <a:rPr lang="en-US" sz="1700" b="1" dirty="0"/>
              <a:t> </a:t>
            </a:r>
            <a:r>
              <a:rPr lang="en-US" sz="1700" b="1" dirty="0" err="1"/>
              <a:t>componenţa</a:t>
            </a:r>
            <a:r>
              <a:rPr lang="en-US" sz="1700" b="1" dirty="0"/>
              <a:t> </a:t>
            </a:r>
            <a:r>
              <a:rPr lang="en-US" sz="1700" b="1" dirty="0" err="1"/>
              <a:t>acesteia</a:t>
            </a:r>
            <a:r>
              <a:rPr lang="en-US" sz="1700" b="1" dirty="0"/>
              <a:t> </a:t>
            </a:r>
            <a:r>
              <a:rPr lang="en-US" sz="1700" b="1" dirty="0" err="1"/>
              <a:t>diferă</a:t>
            </a:r>
            <a:r>
              <a:rPr lang="en-US" sz="1700" b="1" dirty="0"/>
              <a:t> la o </a:t>
            </a:r>
            <a:r>
              <a:rPr lang="en-US" sz="1700" b="1" dirty="0" err="1"/>
              <a:t>persoană</a:t>
            </a:r>
            <a:r>
              <a:rPr lang="en-US" sz="1700" b="1" dirty="0"/>
              <a:t> </a:t>
            </a:r>
            <a:r>
              <a:rPr lang="en-US" sz="1700" b="1" dirty="0" err="1"/>
              <a:t>vârstnică</a:t>
            </a:r>
            <a:r>
              <a:rPr lang="en-US" sz="1700" b="1" dirty="0"/>
              <a:t>, </a:t>
            </a:r>
            <a:r>
              <a:rPr lang="en-US" sz="1700" b="1" dirty="0" err="1"/>
              <a:t>în</a:t>
            </a:r>
            <a:r>
              <a:rPr lang="en-US" sz="1700" b="1" dirty="0"/>
              <a:t> </a:t>
            </a:r>
            <a:r>
              <a:rPr lang="en-US" sz="1700" b="1" dirty="0" err="1"/>
              <a:t>comparaţie</a:t>
            </a:r>
            <a:r>
              <a:rPr lang="en-US" sz="1700" b="1" dirty="0"/>
              <a:t> cu o </a:t>
            </a:r>
            <a:r>
              <a:rPr lang="en-US" sz="1700" b="1" dirty="0" err="1"/>
              <a:t>persoană</a:t>
            </a:r>
            <a:r>
              <a:rPr lang="en-US" sz="1700" b="1" dirty="0"/>
              <a:t> </a:t>
            </a:r>
            <a:r>
              <a:rPr lang="en-US" sz="1700" b="1" dirty="0" err="1"/>
              <a:t>tânără</a:t>
            </a:r>
            <a:r>
              <a:rPr lang="en-US" sz="1700" b="1" dirty="0"/>
              <a:t>. </a:t>
            </a:r>
            <a:r>
              <a:rPr lang="en-US" sz="1700" b="1" dirty="0" err="1"/>
              <a:t>Creşterea</a:t>
            </a:r>
            <a:r>
              <a:rPr lang="en-US" sz="1700" b="1" dirty="0"/>
              <a:t> </a:t>
            </a:r>
            <a:r>
              <a:rPr lang="en-US" sz="1700" b="1" dirty="0" err="1"/>
              <a:t>ponderii</a:t>
            </a:r>
            <a:r>
              <a:rPr lang="en-US" sz="1700" b="1" dirty="0"/>
              <a:t> </a:t>
            </a:r>
            <a:r>
              <a:rPr lang="en-US" sz="1700" b="1" dirty="0" err="1"/>
              <a:t>persoanelor</a:t>
            </a:r>
            <a:r>
              <a:rPr lang="en-US" sz="1700" b="1" dirty="0"/>
              <a:t> </a:t>
            </a:r>
            <a:r>
              <a:rPr lang="en-US" sz="1700" b="1" dirty="0" err="1"/>
              <a:t>vârstnice</a:t>
            </a:r>
            <a:r>
              <a:rPr lang="en-US" sz="1700" b="1" dirty="0"/>
              <a:t> </a:t>
            </a:r>
            <a:r>
              <a:rPr lang="en-US" sz="1700" b="1" dirty="0" err="1"/>
              <a:t>în</a:t>
            </a:r>
            <a:r>
              <a:rPr lang="en-US" sz="1700" b="1" dirty="0"/>
              <a:t> </a:t>
            </a:r>
            <a:r>
              <a:rPr lang="en-US" sz="1700" b="1" dirty="0" err="1"/>
              <a:t>totalul</a:t>
            </a:r>
            <a:r>
              <a:rPr lang="en-US" sz="1700" b="1" dirty="0"/>
              <a:t> </a:t>
            </a:r>
            <a:r>
              <a:rPr lang="en-US" sz="1700" b="1" dirty="0" err="1"/>
              <a:t>populaţiei</a:t>
            </a:r>
            <a:r>
              <a:rPr lang="en-US" sz="1700" b="1" dirty="0"/>
              <a:t> </a:t>
            </a:r>
            <a:r>
              <a:rPr lang="en-US" sz="1700" b="1" dirty="0" err="1"/>
              <a:t>impune</a:t>
            </a:r>
            <a:r>
              <a:rPr lang="en-US" sz="1700" b="1" dirty="0"/>
              <a:t> </a:t>
            </a:r>
            <a:r>
              <a:rPr lang="en-US" sz="1700" b="1" dirty="0" err="1"/>
              <a:t>adaptarea</a:t>
            </a:r>
            <a:r>
              <a:rPr lang="en-US" sz="1700" b="1" dirty="0"/>
              <a:t> </a:t>
            </a:r>
            <a:r>
              <a:rPr lang="en-US" sz="1700" b="1" dirty="0" err="1"/>
              <a:t>corespunzătoare</a:t>
            </a:r>
            <a:r>
              <a:rPr lang="en-US" sz="1700" b="1" dirty="0"/>
              <a:t> a </a:t>
            </a:r>
            <a:r>
              <a:rPr lang="en-US" sz="1700" b="1" dirty="0" err="1"/>
              <a:t>producţiei</a:t>
            </a:r>
            <a:r>
              <a:rPr lang="en-US" sz="1700" b="1" dirty="0"/>
              <a:t> </a:t>
            </a:r>
            <a:r>
              <a:rPr lang="en-US" sz="1700" b="1" dirty="0" err="1"/>
              <a:t>alimentare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endParaRPr lang="ro-RO" sz="1700" dirty="0"/>
          </a:p>
          <a:p>
            <a:pPr>
              <a:lnSpc>
                <a:spcPct val="80000"/>
              </a:lnSpc>
            </a:pPr>
            <a:r>
              <a:rPr lang="fr-FR" sz="1700" dirty="0" err="1"/>
              <a:t>implicaţiile</a:t>
            </a:r>
            <a:r>
              <a:rPr lang="fr-FR" sz="1700" dirty="0"/>
              <a:t> </a:t>
            </a:r>
            <a:r>
              <a:rPr lang="ro-RO" sz="1700" dirty="0"/>
              <a:t>asupra</a:t>
            </a:r>
            <a:r>
              <a:rPr lang="fr-FR" sz="1700" dirty="0"/>
              <a:t> </a:t>
            </a:r>
            <a:r>
              <a:rPr lang="fr-FR" sz="1700" b="1" dirty="0" err="1"/>
              <a:t>sfer</a:t>
            </a:r>
            <a:r>
              <a:rPr lang="ro-RO" sz="1700" b="1" dirty="0"/>
              <a:t>ei</a:t>
            </a:r>
            <a:r>
              <a:rPr lang="fr-FR" sz="1700" b="1" dirty="0"/>
              <a:t> </a:t>
            </a:r>
            <a:r>
              <a:rPr lang="fr-FR" sz="1700" b="1" dirty="0" err="1"/>
              <a:t>serviciilor</a:t>
            </a:r>
            <a:r>
              <a:rPr lang="ro-RO" sz="1700" dirty="0"/>
              <a:t> - </a:t>
            </a:r>
            <a:r>
              <a:rPr lang="fr-FR" sz="1700" dirty="0"/>
              <a:t> </a:t>
            </a:r>
            <a:r>
              <a:rPr lang="fr-FR" sz="1700" dirty="0" err="1"/>
              <a:t>diversificarea</a:t>
            </a:r>
            <a:r>
              <a:rPr lang="fr-FR" sz="1700" dirty="0"/>
              <a:t> </a:t>
            </a:r>
            <a:r>
              <a:rPr lang="fr-FR" sz="1700" dirty="0" err="1"/>
              <a:t>gamei</a:t>
            </a:r>
            <a:r>
              <a:rPr lang="fr-FR" sz="1700" dirty="0"/>
              <a:t> </a:t>
            </a:r>
            <a:r>
              <a:rPr lang="fr-FR" sz="1700" dirty="0" err="1"/>
              <a:t>serviciilor</a:t>
            </a:r>
            <a:r>
              <a:rPr lang="fr-FR" sz="1700" dirty="0"/>
              <a:t>, </a:t>
            </a:r>
            <a:r>
              <a:rPr lang="fr-FR" sz="1700" dirty="0" err="1"/>
              <a:t>în</a:t>
            </a:r>
            <a:r>
              <a:rPr lang="fr-FR" sz="1700" dirty="0"/>
              <a:t> </a:t>
            </a:r>
            <a:r>
              <a:rPr lang="fr-FR" sz="1700" dirty="0" err="1"/>
              <a:t>special</a:t>
            </a:r>
            <a:r>
              <a:rPr lang="fr-FR" sz="1700" dirty="0"/>
              <a:t> a </a:t>
            </a:r>
            <a:r>
              <a:rPr lang="fr-FR" sz="1700" dirty="0" err="1"/>
              <a:t>serviciilor</a:t>
            </a:r>
            <a:r>
              <a:rPr lang="fr-FR" sz="1700" dirty="0"/>
              <a:t> </a:t>
            </a:r>
            <a:r>
              <a:rPr lang="fr-FR" sz="1700" dirty="0" err="1"/>
              <a:t>cu</a:t>
            </a:r>
            <a:r>
              <a:rPr lang="fr-FR" sz="1700" dirty="0"/>
              <a:t> </a:t>
            </a:r>
            <a:r>
              <a:rPr lang="fr-FR" sz="1700" dirty="0" err="1"/>
              <a:t>caracter</a:t>
            </a:r>
            <a:r>
              <a:rPr lang="fr-FR" sz="1700" dirty="0"/>
              <a:t> </a:t>
            </a:r>
            <a:r>
              <a:rPr lang="fr-FR" sz="1700" dirty="0" err="1"/>
              <a:t>casnic</a:t>
            </a:r>
            <a:r>
              <a:rPr lang="fr-FR" sz="1700" dirty="0"/>
              <a:t>, de </a:t>
            </a:r>
            <a:r>
              <a:rPr lang="fr-FR" sz="1700" dirty="0" err="1"/>
              <a:t>supraveghere</a:t>
            </a:r>
            <a:r>
              <a:rPr lang="fr-FR" sz="1700" dirty="0"/>
              <a:t> </a:t>
            </a:r>
            <a:r>
              <a:rPr lang="fr-FR" sz="1700" dirty="0" err="1"/>
              <a:t>şi</a:t>
            </a:r>
            <a:r>
              <a:rPr lang="fr-FR" sz="1700" dirty="0"/>
              <a:t> </a:t>
            </a:r>
            <a:r>
              <a:rPr lang="fr-FR" sz="1700" dirty="0" err="1"/>
              <a:t>însoţire</a:t>
            </a:r>
            <a:r>
              <a:rPr lang="fr-FR" sz="1700" dirty="0"/>
              <a:t> a </a:t>
            </a:r>
            <a:r>
              <a:rPr lang="fr-FR" sz="1700" dirty="0" err="1"/>
              <a:t>persoanelor</a:t>
            </a:r>
            <a:r>
              <a:rPr lang="fr-FR" sz="1700" dirty="0"/>
              <a:t> </a:t>
            </a:r>
            <a:r>
              <a:rPr lang="fr-FR" sz="1700" dirty="0" err="1"/>
              <a:t>vârstnice</a:t>
            </a:r>
            <a:r>
              <a:rPr lang="fr-FR" sz="1700" dirty="0"/>
              <a:t>.</a:t>
            </a:r>
          </a:p>
          <a:p>
            <a:pPr>
              <a:lnSpc>
                <a:spcPct val="80000"/>
              </a:lnSpc>
            </a:pPr>
            <a:r>
              <a:rPr lang="fr-FR" sz="1700" dirty="0" err="1"/>
              <a:t>consecinţe</a:t>
            </a:r>
            <a:r>
              <a:rPr lang="fr-FR" sz="1700" dirty="0"/>
              <a:t> </a:t>
            </a:r>
            <a:r>
              <a:rPr lang="fr-FR" sz="1700" dirty="0" err="1"/>
              <a:t>evidente</a:t>
            </a:r>
            <a:r>
              <a:rPr lang="fr-FR" sz="1700" dirty="0"/>
              <a:t> </a:t>
            </a:r>
            <a:r>
              <a:rPr lang="fr-FR" sz="1700" dirty="0" err="1"/>
              <a:t>în</a:t>
            </a:r>
            <a:r>
              <a:rPr lang="fr-FR" sz="1700" dirty="0"/>
              <a:t> </a:t>
            </a:r>
            <a:r>
              <a:rPr lang="fr-FR" sz="1700" dirty="0" err="1"/>
              <a:t>sfera</a:t>
            </a:r>
            <a:r>
              <a:rPr lang="fr-FR" sz="1700" dirty="0"/>
              <a:t> </a:t>
            </a:r>
            <a:r>
              <a:rPr lang="fr-FR" sz="1700" dirty="0" err="1"/>
              <a:t>orientării</a:t>
            </a:r>
            <a:r>
              <a:rPr lang="fr-FR" sz="1700" dirty="0"/>
              <a:t> </a:t>
            </a:r>
            <a:r>
              <a:rPr lang="fr-FR" sz="1700" b="1" dirty="0" err="1"/>
              <a:t>programelor</a:t>
            </a:r>
            <a:r>
              <a:rPr lang="fr-FR" sz="1700" b="1" dirty="0"/>
              <a:t> de </a:t>
            </a:r>
            <a:r>
              <a:rPr lang="fr-FR" sz="1700" b="1" dirty="0" err="1"/>
              <a:t>asistenţă</a:t>
            </a:r>
            <a:r>
              <a:rPr lang="fr-FR" sz="1700" b="1" dirty="0"/>
              <a:t> </a:t>
            </a:r>
            <a:r>
              <a:rPr lang="fr-FR" sz="1700" b="1" dirty="0" err="1"/>
              <a:t>socială</a:t>
            </a:r>
            <a:r>
              <a:rPr lang="fr-FR" sz="1700" dirty="0"/>
              <a:t>.</a:t>
            </a:r>
            <a:endParaRPr lang="ro-RO" sz="1700" dirty="0"/>
          </a:p>
          <a:p>
            <a:pPr>
              <a:lnSpc>
                <a:spcPct val="80000"/>
              </a:lnSpc>
            </a:pPr>
            <a:r>
              <a:rPr lang="fr-FR" sz="1700" b="1" dirty="0" err="1"/>
              <a:t>creşterea</a:t>
            </a:r>
            <a:r>
              <a:rPr lang="fr-FR" sz="1700" b="1" dirty="0"/>
              <a:t> </a:t>
            </a:r>
            <a:r>
              <a:rPr lang="fr-FR" sz="1700" b="1" dirty="0" err="1"/>
              <a:t>fondurilor</a:t>
            </a:r>
            <a:r>
              <a:rPr lang="fr-FR" sz="1700" b="1" dirty="0"/>
              <a:t> de </a:t>
            </a:r>
            <a:r>
              <a:rPr lang="fr-FR" sz="1700" b="1" dirty="0" err="1"/>
              <a:t>pensii</a:t>
            </a:r>
            <a:r>
              <a:rPr lang="fr-FR" sz="1700" b="1" dirty="0"/>
              <a:t>, </a:t>
            </a:r>
            <a:r>
              <a:rPr lang="fr-FR" sz="1700" b="1" dirty="0" err="1"/>
              <a:t>restructurarea</a:t>
            </a:r>
            <a:r>
              <a:rPr lang="fr-FR" sz="1700" b="1" dirty="0"/>
              <a:t> </a:t>
            </a:r>
            <a:r>
              <a:rPr lang="fr-FR" sz="1700" b="1" dirty="0" err="1"/>
              <a:t>cheltuielilor</a:t>
            </a:r>
            <a:r>
              <a:rPr lang="fr-FR" sz="1700" b="1" dirty="0"/>
              <a:t> </a:t>
            </a:r>
            <a:r>
              <a:rPr lang="fr-FR" sz="1700" b="1" dirty="0" err="1"/>
              <a:t>bugetului</a:t>
            </a:r>
            <a:r>
              <a:rPr lang="fr-FR" sz="1700" b="1" dirty="0"/>
              <a:t> de stat, </a:t>
            </a:r>
            <a:r>
              <a:rPr lang="ro-RO" sz="1700" b="1" dirty="0"/>
              <a:t>crește</a:t>
            </a:r>
            <a:r>
              <a:rPr lang="fr-FR" sz="1700" b="1" dirty="0" err="1"/>
              <a:t>rea</a:t>
            </a:r>
            <a:r>
              <a:rPr lang="fr-FR" sz="1700" b="1" dirty="0"/>
              <a:t> </a:t>
            </a:r>
            <a:r>
              <a:rPr lang="fr-FR" sz="1700" b="1" dirty="0" err="1"/>
              <a:t>fondurilor</a:t>
            </a:r>
            <a:r>
              <a:rPr lang="fr-FR" sz="1700" b="1" dirty="0"/>
              <a:t> </a:t>
            </a:r>
            <a:r>
              <a:rPr lang="fr-FR" sz="1700" b="1" dirty="0" err="1"/>
              <a:t>alocate</a:t>
            </a:r>
            <a:r>
              <a:rPr lang="fr-FR" sz="1700" b="1" dirty="0"/>
              <a:t> </a:t>
            </a:r>
            <a:r>
              <a:rPr lang="fr-FR" sz="1700" b="1" dirty="0" err="1"/>
              <a:t>asistenţei</a:t>
            </a:r>
            <a:r>
              <a:rPr lang="fr-FR" sz="1700" b="1" dirty="0"/>
              <a:t> </a:t>
            </a:r>
            <a:r>
              <a:rPr lang="fr-FR" sz="1700" b="1" dirty="0" err="1"/>
              <a:t>sanitare</a:t>
            </a:r>
            <a:r>
              <a:rPr lang="fr-FR" sz="1700" b="1" dirty="0"/>
              <a:t>, </a:t>
            </a:r>
            <a:r>
              <a:rPr lang="fr-FR" sz="1700" b="1" dirty="0" err="1"/>
              <a:t>dezvoltarea</a:t>
            </a:r>
            <a:r>
              <a:rPr lang="fr-FR" sz="1700" b="1" dirty="0"/>
              <a:t> </a:t>
            </a:r>
            <a:r>
              <a:rPr lang="fr-FR" sz="1700" b="1" dirty="0" err="1"/>
              <a:t>bazei</a:t>
            </a:r>
            <a:r>
              <a:rPr lang="fr-FR" sz="1700" b="1" dirty="0"/>
              <a:t> </a:t>
            </a:r>
            <a:r>
              <a:rPr lang="fr-FR" sz="1700" b="1" dirty="0" err="1"/>
              <a:t>materiale</a:t>
            </a:r>
            <a:r>
              <a:rPr lang="fr-FR" sz="1700" b="1" dirty="0"/>
              <a:t> a </a:t>
            </a:r>
            <a:r>
              <a:rPr lang="fr-FR" sz="1700" b="1" dirty="0" err="1"/>
              <a:t>ocrotirii</a:t>
            </a:r>
            <a:r>
              <a:rPr lang="fr-FR" sz="1700" b="1" dirty="0"/>
              <a:t> </a:t>
            </a:r>
            <a:r>
              <a:rPr lang="fr-FR" sz="1700" b="1" dirty="0" err="1"/>
              <a:t>sănătăţii</a:t>
            </a:r>
            <a:r>
              <a:rPr lang="fr-FR" sz="1700" b="1" dirty="0"/>
              <a:t>, </a:t>
            </a:r>
            <a:r>
              <a:rPr lang="fr-FR" sz="1700" b="1" dirty="0" err="1"/>
              <a:t>orientarea</a:t>
            </a:r>
            <a:r>
              <a:rPr lang="fr-FR" sz="1700" b="1" dirty="0"/>
              <a:t> </a:t>
            </a:r>
            <a:r>
              <a:rPr lang="fr-FR" sz="1700" b="1" dirty="0" err="1"/>
              <a:t>cercetării</a:t>
            </a:r>
            <a:r>
              <a:rPr lang="fr-FR" sz="1700" b="1" dirty="0"/>
              <a:t> </a:t>
            </a:r>
            <a:r>
              <a:rPr lang="fr-FR" sz="1700" b="1" dirty="0" err="1"/>
              <a:t>medicale</a:t>
            </a:r>
            <a:r>
              <a:rPr lang="fr-FR" sz="1700" b="1" dirty="0"/>
              <a:t> </a:t>
            </a:r>
            <a:r>
              <a:rPr lang="fr-FR" sz="1700" dirty="0" err="1"/>
              <a:t>către</a:t>
            </a:r>
            <a:r>
              <a:rPr lang="fr-FR" sz="1700" dirty="0"/>
              <a:t> </a:t>
            </a:r>
            <a:r>
              <a:rPr lang="fr-FR" sz="1700" dirty="0" err="1"/>
              <a:t>studierea</a:t>
            </a:r>
            <a:r>
              <a:rPr lang="fr-FR" sz="1700" dirty="0"/>
              <a:t> </a:t>
            </a:r>
            <a:r>
              <a:rPr lang="fr-FR" sz="1700" dirty="0" err="1"/>
              <a:t>mijloacelor</a:t>
            </a:r>
            <a:r>
              <a:rPr lang="fr-FR" sz="1700" dirty="0"/>
              <a:t> de </a:t>
            </a:r>
            <a:r>
              <a:rPr lang="fr-FR" sz="1700" dirty="0" err="1"/>
              <a:t>combatere</a:t>
            </a:r>
            <a:r>
              <a:rPr lang="fr-FR" sz="1700" dirty="0"/>
              <a:t> a </a:t>
            </a:r>
            <a:r>
              <a:rPr lang="fr-FR" sz="1700" dirty="0" err="1"/>
              <a:t>aşa-numitelor</a:t>
            </a:r>
            <a:r>
              <a:rPr lang="fr-FR" sz="1700" dirty="0"/>
              <a:t> </a:t>
            </a:r>
            <a:r>
              <a:rPr lang="fr-FR" sz="1700" dirty="0" err="1"/>
              <a:t>afecţiuni</a:t>
            </a:r>
            <a:r>
              <a:rPr lang="fr-FR" sz="1700" dirty="0"/>
              <a:t> </a:t>
            </a:r>
            <a:r>
              <a:rPr lang="fr-FR" sz="1700" dirty="0" err="1"/>
              <a:t>degenerative</a:t>
            </a:r>
            <a:r>
              <a:rPr lang="fr-FR" sz="1700" dirty="0"/>
              <a:t>, </a:t>
            </a:r>
            <a:r>
              <a:rPr lang="fr-FR" sz="1700" dirty="0" err="1"/>
              <a:t>specifice</a:t>
            </a:r>
            <a:r>
              <a:rPr lang="fr-FR" sz="1700" dirty="0"/>
              <a:t> </a:t>
            </a:r>
            <a:r>
              <a:rPr lang="fr-FR" sz="1700" dirty="0" err="1"/>
              <a:t>vârstelor</a:t>
            </a:r>
            <a:r>
              <a:rPr lang="fr-FR" sz="1700" dirty="0"/>
              <a:t> </a:t>
            </a:r>
            <a:r>
              <a:rPr lang="fr-FR" sz="1700" dirty="0" err="1"/>
              <a:t>înaintate</a:t>
            </a:r>
            <a:r>
              <a:rPr lang="fr-FR" sz="1700" dirty="0"/>
              <a:t>.</a:t>
            </a:r>
            <a:endParaRPr lang="ro-RO" sz="1700" dirty="0"/>
          </a:p>
          <a:p>
            <a:pPr>
              <a:lnSpc>
                <a:spcPct val="80000"/>
              </a:lnSpc>
            </a:pPr>
            <a:r>
              <a:rPr lang="ro-RO" sz="1700" dirty="0">
                <a:hlinkClick r:id="rId3"/>
              </a:rPr>
              <a:t>EUROPA - </a:t>
            </a:r>
            <a:r>
              <a:rPr lang="ro-RO" sz="1700" dirty="0" err="1">
                <a:hlinkClick r:id="rId3"/>
              </a:rPr>
              <a:t>Employment</a:t>
            </a:r>
            <a:r>
              <a:rPr lang="ro-RO" sz="1700" dirty="0">
                <a:hlinkClick r:id="rId3"/>
              </a:rPr>
              <a:t> </a:t>
            </a:r>
            <a:r>
              <a:rPr lang="ro-RO" sz="1700" dirty="0" err="1">
                <a:hlinkClick r:id="rId3"/>
              </a:rPr>
              <a:t>and</a:t>
            </a:r>
            <a:r>
              <a:rPr lang="ro-RO" sz="1700" dirty="0">
                <a:hlinkClick r:id="rId3"/>
              </a:rPr>
              <a:t> Social Affairs - Social </a:t>
            </a:r>
            <a:r>
              <a:rPr lang="ro-RO" sz="1700" dirty="0" err="1">
                <a:hlinkClick r:id="rId3"/>
              </a:rPr>
              <a:t>Protection</a:t>
            </a:r>
            <a:r>
              <a:rPr lang="ro-RO" sz="1700" dirty="0">
                <a:hlinkClick r:id="rId3"/>
              </a:rPr>
              <a:t> - </a:t>
            </a:r>
            <a:r>
              <a:rPr lang="ro-RO" sz="1700" dirty="0" err="1">
                <a:hlinkClick r:id="rId3"/>
              </a:rPr>
              <a:t>Demography</a:t>
            </a:r>
            <a:r>
              <a:rPr lang="ro-RO" sz="1700" dirty="0">
                <a:hlinkClick r:id="rId3"/>
              </a:rPr>
              <a:t> </a:t>
            </a:r>
            <a:r>
              <a:rPr lang="ro-RO" sz="1700" dirty="0" err="1">
                <a:hlinkClick r:id="rId3"/>
              </a:rPr>
              <a:t>and</a:t>
            </a:r>
            <a:r>
              <a:rPr lang="ro-RO" sz="1700" dirty="0">
                <a:hlinkClick r:id="rId3"/>
              </a:rPr>
              <a:t> </a:t>
            </a:r>
            <a:r>
              <a:rPr lang="ro-RO" sz="1700" dirty="0" err="1">
                <a:hlinkClick r:id="rId3"/>
              </a:rPr>
              <a:t>the</a:t>
            </a:r>
            <a:r>
              <a:rPr lang="ro-RO" sz="1700" dirty="0">
                <a:hlinkClick r:id="rId3"/>
              </a:rPr>
              <a:t> Social </a:t>
            </a:r>
            <a:r>
              <a:rPr lang="ro-RO" sz="1700" dirty="0" err="1">
                <a:hlinkClick r:id="rId3"/>
              </a:rPr>
              <a:t>Situation</a:t>
            </a:r>
            <a:r>
              <a:rPr lang="ro-RO" sz="1700" dirty="0">
                <a:hlinkClick r:id="rId3"/>
              </a:rPr>
              <a:t> in </a:t>
            </a:r>
            <a:r>
              <a:rPr lang="ro-RO" sz="1700" dirty="0" err="1">
                <a:hlinkClick r:id="rId3"/>
              </a:rPr>
              <a:t>the</a:t>
            </a:r>
            <a:r>
              <a:rPr lang="ro-RO" sz="1700" dirty="0">
                <a:hlinkClick r:id="rId3"/>
              </a:rPr>
              <a:t> EU</a:t>
            </a:r>
            <a:endParaRPr lang="ro-RO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609600"/>
            <a:ext cx="8458200" cy="838200"/>
          </a:xfrm>
        </p:spPr>
        <p:txBody>
          <a:bodyPr/>
          <a:lstStyle/>
          <a:p>
            <a:pPr algn="ctr"/>
            <a:r>
              <a:rPr lang="ro-RO" sz="4400" dirty="0" smtClean="0"/>
              <a:t>Surse de informații pentru  EP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382000" cy="4411662"/>
          </a:xfrm>
        </p:spPr>
        <p:txBody>
          <a:bodyPr/>
          <a:lstStyle/>
          <a:p>
            <a:r>
              <a:rPr lang="ro-RO" sz="4000" dirty="0" smtClean="0"/>
              <a:t>Rpl</a:t>
            </a:r>
          </a:p>
          <a:p>
            <a:r>
              <a:rPr lang="ro-RO" sz="4000" dirty="0" smtClean="0"/>
              <a:t>Rpl+ECMNM – calcule intercensitare (postcensitare)</a:t>
            </a:r>
          </a:p>
          <a:p>
            <a:r>
              <a:rPr lang="ro-RO" sz="4000" dirty="0" smtClean="0"/>
              <a:t>Registrul național de evidență a persoanelor – SNIEP - DEPABD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Consecințe financiare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Jacques </a:t>
            </a:r>
            <a:r>
              <a:rPr lang="en-GB" sz="3200" dirty="0" err="1" smtClean="0"/>
              <a:t>Henripin</a:t>
            </a:r>
            <a:r>
              <a:rPr lang="en-GB" sz="3200" dirty="0" smtClean="0"/>
              <a:t> (1995)</a:t>
            </a:r>
            <a:endParaRPr lang="en-US" sz="3200" dirty="0" smtClean="0"/>
          </a:p>
          <a:p>
            <a:r>
              <a:rPr lang="en-GB" sz="3200" dirty="0" smtClean="0"/>
              <a:t>	1) </a:t>
            </a:r>
            <a:r>
              <a:rPr lang="en-GB" sz="3200" dirty="0" err="1" smtClean="0"/>
              <a:t>creşterea</a:t>
            </a:r>
            <a:r>
              <a:rPr lang="en-GB" sz="3200" dirty="0" smtClean="0"/>
              <a:t> </a:t>
            </a:r>
            <a:r>
              <a:rPr lang="en-GB" sz="3200" dirty="0" err="1" smtClean="0"/>
              <a:t>costului</a:t>
            </a:r>
            <a:r>
              <a:rPr lang="en-GB" sz="3200" dirty="0" smtClean="0"/>
              <a:t> </a:t>
            </a:r>
            <a:r>
              <a:rPr lang="en-GB" sz="3200" dirty="0" err="1" smtClean="0"/>
              <a:t>serviciilor</a:t>
            </a:r>
            <a:r>
              <a:rPr lang="en-GB" sz="3200" dirty="0" smtClean="0"/>
              <a:t> de </a:t>
            </a:r>
            <a:r>
              <a:rPr lang="en-GB" sz="3200" dirty="0" err="1" smtClean="0"/>
              <a:t>sãnãtate</a:t>
            </a:r>
            <a:r>
              <a:rPr lang="en-GB" sz="3200" dirty="0" smtClean="0"/>
              <a:t> </a:t>
            </a:r>
            <a:r>
              <a:rPr lang="en-GB" sz="3200" dirty="0" err="1" smtClean="0"/>
              <a:t>şi</a:t>
            </a:r>
            <a:endParaRPr lang="en-US" sz="3200" dirty="0" smtClean="0"/>
          </a:p>
          <a:p>
            <a:r>
              <a:rPr lang="en-GB" sz="3200" dirty="0" smtClean="0"/>
              <a:t>	2) </a:t>
            </a:r>
            <a:r>
              <a:rPr lang="en-GB" sz="3200" dirty="0" err="1" smtClean="0"/>
              <a:t>dificultatea</a:t>
            </a:r>
            <a:r>
              <a:rPr lang="en-GB" sz="3200" dirty="0" smtClean="0"/>
              <a:t> </a:t>
            </a:r>
            <a:r>
              <a:rPr lang="en-GB" sz="3200" dirty="0" err="1" smtClean="0"/>
              <a:t>asigurãrii</a:t>
            </a:r>
            <a:r>
              <a:rPr lang="en-GB" sz="3200" dirty="0" smtClean="0"/>
              <a:t> </a:t>
            </a:r>
            <a:r>
              <a:rPr lang="en-GB" sz="3200" dirty="0" err="1" smtClean="0"/>
              <a:t>unui</a:t>
            </a:r>
            <a:r>
              <a:rPr lang="en-GB" sz="3200" dirty="0" smtClean="0"/>
              <a:t> </a:t>
            </a:r>
            <a:r>
              <a:rPr lang="en-GB" sz="3200" dirty="0" err="1" smtClean="0"/>
              <a:t>nivel</a:t>
            </a:r>
            <a:r>
              <a:rPr lang="en-GB" sz="3200" dirty="0" smtClean="0"/>
              <a:t> de </a:t>
            </a:r>
            <a:r>
              <a:rPr lang="en-GB" sz="3200" dirty="0" err="1" smtClean="0"/>
              <a:t>trai</a:t>
            </a:r>
            <a:r>
              <a:rPr lang="en-GB" sz="3200" dirty="0" smtClean="0"/>
              <a:t> decent (</a:t>
            </a:r>
            <a:r>
              <a:rPr lang="en-GB" sz="3200" dirty="0" err="1" smtClean="0"/>
              <a:t>convenabil</a:t>
            </a:r>
            <a:r>
              <a:rPr lang="en-GB" sz="3200" dirty="0" smtClean="0"/>
              <a:t>) </a:t>
            </a:r>
            <a:r>
              <a:rPr lang="en-GB" sz="3200" dirty="0" err="1" smtClean="0"/>
              <a:t>pensionarilor</a:t>
            </a:r>
            <a:r>
              <a:rPr lang="en-GB" sz="3200" dirty="0" smtClean="0"/>
              <a:t>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Remedii - Henripin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38737"/>
          </a:xfrm>
        </p:spPr>
        <p:txBody>
          <a:bodyPr/>
          <a:lstStyle/>
          <a:p>
            <a:r>
              <a:rPr lang="en-GB" sz="3200" dirty="0" err="1" smtClean="0"/>
              <a:t>remediile</a:t>
            </a:r>
            <a:r>
              <a:rPr lang="en-GB" sz="3200" dirty="0" smtClean="0"/>
              <a:t> </a:t>
            </a:r>
            <a:r>
              <a:rPr lang="en-GB" sz="3200" dirty="0" err="1" smtClean="0"/>
              <a:t>aşa-zis</a:t>
            </a:r>
            <a:r>
              <a:rPr lang="en-GB" sz="3200" dirty="0" smtClean="0"/>
              <a:t> "</a:t>
            </a:r>
            <a:r>
              <a:rPr lang="en-GB" sz="3200" dirty="0" err="1" smtClean="0"/>
              <a:t>clasice</a:t>
            </a:r>
            <a:r>
              <a:rPr lang="en-GB" sz="3200" dirty="0" smtClean="0"/>
              <a:t>“ :</a:t>
            </a:r>
            <a:endParaRPr lang="ro-RO" sz="3200" dirty="0" smtClean="0"/>
          </a:p>
          <a:p>
            <a:pPr lvl="1"/>
            <a:r>
              <a:rPr lang="en-GB" sz="2800" dirty="0" smtClean="0"/>
              <a:t> a) </a:t>
            </a:r>
            <a:r>
              <a:rPr lang="en-GB" sz="2800" i="1" dirty="0" err="1" smtClean="0"/>
              <a:t>schimbãri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dirijate</a:t>
            </a:r>
            <a:r>
              <a:rPr lang="en-GB" sz="2800" i="1" dirty="0" smtClean="0"/>
              <a:t> ale </a:t>
            </a:r>
            <a:r>
              <a:rPr lang="en-GB" sz="2800" i="1" dirty="0" err="1" smtClean="0"/>
              <a:t>nivelurilor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fenomenelor</a:t>
            </a:r>
            <a:r>
              <a:rPr lang="en-GB" sz="2800" dirty="0" smtClean="0"/>
              <a:t> </a:t>
            </a:r>
            <a:r>
              <a:rPr lang="en-GB" sz="2800" i="1" dirty="0" err="1" smtClean="0"/>
              <a:t>demografice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şi</a:t>
            </a:r>
            <a:r>
              <a:rPr lang="en-GB" sz="2800" i="1" dirty="0" smtClean="0"/>
              <a:t> </a:t>
            </a:r>
            <a:endParaRPr lang="ro-RO" sz="2800" i="1" dirty="0" smtClean="0"/>
          </a:p>
          <a:p>
            <a:pPr lvl="1"/>
            <a:r>
              <a:rPr lang="en-GB" sz="2800" i="1" dirty="0" smtClean="0"/>
              <a:t>b) </a:t>
            </a:r>
            <a:r>
              <a:rPr lang="en-GB" sz="2800" i="1" dirty="0" err="1" smtClean="0"/>
              <a:t>adaptarea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diferitelor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comportamente</a:t>
            </a:r>
            <a:r>
              <a:rPr lang="en-GB" sz="2800" i="1" dirty="0" smtClean="0"/>
              <a:t> </a:t>
            </a:r>
            <a:r>
              <a:rPr lang="en-GB" sz="2800" i="1" dirty="0" err="1" smtClean="0"/>
              <a:t>demografice</a:t>
            </a:r>
            <a:endParaRPr lang="ro-RO" sz="2800" i="1" dirty="0" smtClean="0"/>
          </a:p>
          <a:p>
            <a:pPr lvl="2"/>
            <a:r>
              <a:rPr lang="en-GB" sz="2100" b="1" i="1" dirty="0" err="1" smtClean="0"/>
              <a:t>creşterea</a:t>
            </a:r>
            <a:r>
              <a:rPr lang="en-GB" sz="2100" b="1" i="1" dirty="0" smtClean="0"/>
              <a:t> </a:t>
            </a:r>
            <a:r>
              <a:rPr lang="en-GB" sz="2100" b="1" i="1" dirty="0" err="1" smtClean="0"/>
              <a:t>natalitãţii</a:t>
            </a:r>
            <a:r>
              <a:rPr lang="en-GB" sz="2100" b="1" i="1" dirty="0" smtClean="0"/>
              <a:t> </a:t>
            </a:r>
            <a:r>
              <a:rPr lang="en-GB" sz="2100" b="1" i="1" dirty="0" err="1" smtClean="0"/>
              <a:t>şi</a:t>
            </a:r>
            <a:r>
              <a:rPr lang="en-GB" sz="2100" b="1" i="1" dirty="0" smtClean="0"/>
              <a:t> </a:t>
            </a:r>
            <a:r>
              <a:rPr lang="en-GB" sz="2100" b="1" i="1" dirty="0" err="1" smtClean="0"/>
              <a:t>recurgerea</a:t>
            </a:r>
            <a:r>
              <a:rPr lang="en-GB" sz="2100" b="1" i="1" dirty="0" smtClean="0"/>
              <a:t> la </a:t>
            </a:r>
            <a:r>
              <a:rPr lang="en-GB" sz="2100" b="1" i="1" dirty="0" err="1" smtClean="0"/>
              <a:t>imigraţie</a:t>
            </a:r>
            <a:r>
              <a:rPr lang="en-GB" sz="900" dirty="0" smtClean="0"/>
              <a:t>. </a:t>
            </a:r>
            <a:r>
              <a:rPr lang="en-GB" sz="1800" dirty="0" smtClean="0"/>
              <a:t>O </a:t>
            </a:r>
            <a:r>
              <a:rPr lang="en-GB" sz="1800" dirty="0" err="1" smtClean="0"/>
              <a:t>puternicã</a:t>
            </a:r>
            <a:r>
              <a:rPr lang="en-GB" sz="1800" dirty="0" smtClean="0"/>
              <a:t> </a:t>
            </a:r>
            <a:r>
              <a:rPr lang="en-GB" sz="1800" dirty="0" err="1" smtClean="0"/>
              <a:t>imigraţie</a:t>
            </a:r>
            <a:r>
              <a:rPr lang="en-GB" sz="1800" dirty="0" smtClean="0"/>
              <a:t> </a:t>
            </a:r>
            <a:r>
              <a:rPr lang="en-GB" sz="1800" dirty="0" err="1" smtClean="0"/>
              <a:t>poate</a:t>
            </a:r>
            <a:r>
              <a:rPr lang="en-GB" sz="1800" dirty="0" smtClean="0"/>
              <a:t> reduce </a:t>
            </a:r>
            <a:r>
              <a:rPr lang="en-GB" sz="1800" dirty="0" err="1" smtClean="0"/>
              <a:t>îmbãtrânirea</a:t>
            </a:r>
            <a:r>
              <a:rPr lang="en-GB" sz="1800" dirty="0" smtClean="0"/>
              <a:t>, </a:t>
            </a:r>
            <a:r>
              <a:rPr lang="en-GB" sz="1800" dirty="0" err="1" smtClean="0"/>
              <a:t>dar</a:t>
            </a:r>
            <a:r>
              <a:rPr lang="en-GB" sz="1800" dirty="0" smtClean="0"/>
              <a:t>, </a:t>
            </a:r>
            <a:r>
              <a:rPr lang="en-GB" sz="1800" dirty="0" err="1" smtClean="0"/>
              <a:t>pe</a:t>
            </a:r>
            <a:r>
              <a:rPr lang="en-GB" sz="1800" dirty="0" smtClean="0"/>
              <a:t> </a:t>
            </a:r>
            <a:r>
              <a:rPr lang="en-GB" sz="1800" dirty="0" err="1" smtClean="0"/>
              <a:t>termen</a:t>
            </a:r>
            <a:r>
              <a:rPr lang="en-GB" sz="1800" dirty="0" smtClean="0"/>
              <a:t> </a:t>
            </a:r>
            <a:r>
              <a:rPr lang="en-GB" sz="1800" dirty="0" err="1" smtClean="0"/>
              <a:t>mediu</a:t>
            </a:r>
            <a:r>
              <a:rPr lang="en-GB" sz="1800" dirty="0" smtClean="0"/>
              <a:t> </a:t>
            </a:r>
            <a:r>
              <a:rPr lang="en-GB" sz="1800" dirty="0" err="1" smtClean="0"/>
              <a:t>şi</a:t>
            </a:r>
            <a:r>
              <a:rPr lang="en-GB" sz="1800" dirty="0" smtClean="0"/>
              <a:t> lung, </a:t>
            </a:r>
            <a:r>
              <a:rPr lang="en-GB" sz="1800" dirty="0" err="1" smtClean="0"/>
              <a:t>efectul</a:t>
            </a:r>
            <a:r>
              <a:rPr lang="en-GB" sz="1800" dirty="0" smtClean="0"/>
              <a:t> nu </a:t>
            </a:r>
            <a:r>
              <a:rPr lang="en-GB" sz="1800" dirty="0" err="1" smtClean="0"/>
              <a:t>este</a:t>
            </a:r>
            <a:r>
              <a:rPr lang="en-GB" sz="1800" dirty="0" smtClean="0"/>
              <a:t> </a:t>
            </a:r>
            <a:r>
              <a:rPr lang="en-GB" sz="1800" dirty="0" err="1" smtClean="0"/>
              <a:t>foarte</a:t>
            </a:r>
            <a:r>
              <a:rPr lang="en-GB" sz="1800" dirty="0" smtClean="0"/>
              <a:t> important. </a:t>
            </a:r>
            <a:r>
              <a:rPr lang="en-GB" sz="1800" dirty="0" err="1" smtClean="0"/>
              <a:t>Imigranţii</a:t>
            </a:r>
            <a:r>
              <a:rPr lang="en-GB" sz="1800" dirty="0" smtClean="0"/>
              <a:t> </a:t>
            </a:r>
            <a:r>
              <a:rPr lang="en-GB" sz="1800" dirty="0" err="1" smtClean="0"/>
              <a:t>sunt</a:t>
            </a:r>
            <a:r>
              <a:rPr lang="en-GB" sz="1800" dirty="0" smtClean="0"/>
              <a:t> de </a:t>
            </a:r>
            <a:r>
              <a:rPr lang="en-GB" sz="1800" dirty="0" err="1" smtClean="0"/>
              <a:t>regulã</a:t>
            </a:r>
            <a:r>
              <a:rPr lang="en-GB" sz="1800" dirty="0" smtClean="0"/>
              <a:t> </a:t>
            </a:r>
            <a:r>
              <a:rPr lang="en-GB" sz="1800" dirty="0" err="1" smtClean="0"/>
              <a:t>mai</a:t>
            </a:r>
            <a:r>
              <a:rPr lang="en-GB" sz="1800" dirty="0" smtClean="0"/>
              <a:t> </a:t>
            </a:r>
            <a:r>
              <a:rPr lang="en-GB" sz="1800" dirty="0" err="1" smtClean="0"/>
              <a:t>tineri</a:t>
            </a:r>
            <a:r>
              <a:rPr lang="en-GB" sz="1800" dirty="0" smtClean="0"/>
              <a:t> ca </a:t>
            </a:r>
            <a:r>
              <a:rPr lang="en-GB" sz="1800" dirty="0" err="1" smtClean="0"/>
              <a:t>populaţia</a:t>
            </a:r>
            <a:r>
              <a:rPr lang="en-GB" sz="1800" dirty="0" smtClean="0"/>
              <a:t> </a:t>
            </a:r>
            <a:r>
              <a:rPr lang="en-GB" sz="1800" dirty="0" err="1" smtClean="0"/>
              <a:t>în</a:t>
            </a:r>
            <a:r>
              <a:rPr lang="en-GB" sz="1800" dirty="0" smtClean="0"/>
              <a:t> care </a:t>
            </a:r>
            <a:r>
              <a:rPr lang="en-GB" sz="1800" dirty="0" err="1" smtClean="0"/>
              <a:t>intrã</a:t>
            </a:r>
            <a:r>
              <a:rPr lang="en-GB" sz="1800" dirty="0" smtClean="0"/>
              <a:t>, </a:t>
            </a:r>
            <a:r>
              <a:rPr lang="en-GB" sz="1800" dirty="0" err="1" smtClean="0"/>
              <a:t>dar</a:t>
            </a:r>
            <a:r>
              <a:rPr lang="en-GB" sz="1800" dirty="0" smtClean="0"/>
              <a:t> </a:t>
            </a:r>
            <a:r>
              <a:rPr lang="en-GB" sz="1800" dirty="0" err="1" smtClean="0"/>
              <a:t>ei</a:t>
            </a:r>
            <a:r>
              <a:rPr lang="en-GB" sz="1800" dirty="0" smtClean="0"/>
              <a:t> </a:t>
            </a:r>
            <a:r>
              <a:rPr lang="en-GB" sz="1800" dirty="0" err="1" smtClean="0"/>
              <a:t>îmbãtrânesc</a:t>
            </a:r>
            <a:r>
              <a:rPr lang="en-GB" sz="1800" dirty="0" smtClean="0"/>
              <a:t> la </a:t>
            </a:r>
            <a:r>
              <a:rPr lang="en-GB" sz="1800" dirty="0" err="1" smtClean="0"/>
              <a:t>fel</a:t>
            </a:r>
            <a:r>
              <a:rPr lang="en-GB" sz="1800" dirty="0" smtClean="0"/>
              <a:t> de </a:t>
            </a:r>
            <a:r>
              <a:rPr lang="en-GB" sz="1800" dirty="0" err="1" smtClean="0"/>
              <a:t>repede</a:t>
            </a:r>
            <a:r>
              <a:rPr lang="en-GB" sz="1800" dirty="0" smtClean="0"/>
              <a:t>, </a:t>
            </a:r>
            <a:r>
              <a:rPr lang="en-GB" sz="1800" dirty="0" err="1" smtClean="0"/>
              <a:t>iar</a:t>
            </a:r>
            <a:r>
              <a:rPr lang="en-GB" sz="1800" dirty="0" smtClean="0"/>
              <a:t> </a:t>
            </a:r>
            <a:r>
              <a:rPr lang="en-GB" sz="1800" dirty="0" err="1" smtClean="0"/>
              <a:t>structura</a:t>
            </a:r>
            <a:r>
              <a:rPr lang="en-GB" sz="1800" dirty="0" smtClean="0"/>
              <a:t> </a:t>
            </a:r>
            <a:r>
              <a:rPr lang="en-GB" sz="1800" dirty="0" err="1" smtClean="0"/>
              <a:t>lor</a:t>
            </a:r>
            <a:r>
              <a:rPr lang="en-GB" sz="1800" dirty="0" smtClean="0"/>
              <a:t> </a:t>
            </a:r>
            <a:r>
              <a:rPr lang="en-GB" sz="1800" dirty="0" err="1" smtClean="0"/>
              <a:t>pe</a:t>
            </a:r>
            <a:r>
              <a:rPr lang="en-GB" sz="1800" dirty="0" smtClean="0"/>
              <a:t> </a:t>
            </a:r>
            <a:r>
              <a:rPr lang="en-GB" sz="1800" dirty="0" err="1" smtClean="0"/>
              <a:t>vârste</a:t>
            </a:r>
            <a:r>
              <a:rPr lang="en-GB" sz="1800" dirty="0" smtClean="0"/>
              <a:t> se </a:t>
            </a:r>
            <a:r>
              <a:rPr lang="en-GB" sz="1800" dirty="0" err="1" smtClean="0"/>
              <a:t>integreazã</a:t>
            </a:r>
            <a:r>
              <a:rPr lang="en-GB" sz="1800" dirty="0" smtClean="0"/>
              <a:t> </a:t>
            </a:r>
            <a:r>
              <a:rPr lang="en-GB" sz="1800" dirty="0" err="1" smtClean="0"/>
              <a:t>în</a:t>
            </a:r>
            <a:r>
              <a:rPr lang="en-GB" sz="1800" dirty="0" smtClean="0"/>
              <a:t> </a:t>
            </a:r>
            <a:r>
              <a:rPr lang="en-GB" sz="1800" dirty="0" err="1" smtClean="0"/>
              <a:t>structura</a:t>
            </a:r>
            <a:r>
              <a:rPr lang="en-GB" sz="1800" dirty="0" smtClean="0"/>
              <a:t> de </a:t>
            </a:r>
            <a:r>
              <a:rPr lang="en-GB" sz="1800" dirty="0" err="1" smtClean="0"/>
              <a:t>ansamblu</a:t>
            </a:r>
            <a:r>
              <a:rPr lang="en-GB" sz="1800" dirty="0" smtClean="0"/>
              <a:t> a </a:t>
            </a:r>
            <a:r>
              <a:rPr lang="en-GB" sz="1800" dirty="0" err="1" smtClean="0"/>
              <a:t>populaţiei</a:t>
            </a:r>
            <a:r>
              <a:rPr lang="en-GB" sz="1800" dirty="0" smtClean="0"/>
              <a:t>. </a:t>
            </a:r>
            <a:r>
              <a:rPr lang="en-GB" sz="1800" dirty="0" err="1" smtClean="0"/>
              <a:t>Calea</a:t>
            </a:r>
            <a:r>
              <a:rPr lang="en-GB" sz="1800" dirty="0" smtClean="0"/>
              <a:t> </a:t>
            </a:r>
            <a:r>
              <a:rPr lang="en-GB" sz="1800" dirty="0" err="1" smtClean="0"/>
              <a:t>realã</a:t>
            </a:r>
            <a:r>
              <a:rPr lang="en-GB" sz="1800" dirty="0" smtClean="0"/>
              <a:t> de </a:t>
            </a:r>
            <a:r>
              <a:rPr lang="en-GB" sz="1800" dirty="0" err="1" smtClean="0"/>
              <a:t>întinerire</a:t>
            </a:r>
            <a:r>
              <a:rPr lang="en-GB" sz="1800" dirty="0" smtClean="0"/>
              <a:t> a </a:t>
            </a:r>
            <a:r>
              <a:rPr lang="en-GB" sz="1800" dirty="0" err="1" smtClean="0"/>
              <a:t>populaţiei</a:t>
            </a:r>
            <a:r>
              <a:rPr lang="en-GB" sz="1800" dirty="0" smtClean="0"/>
              <a:t> </a:t>
            </a:r>
            <a:r>
              <a:rPr lang="en-GB" sz="1800" dirty="0" err="1" smtClean="0"/>
              <a:t>este</a:t>
            </a:r>
            <a:r>
              <a:rPr lang="en-GB" sz="1800" dirty="0" smtClean="0"/>
              <a:t> </a:t>
            </a:r>
            <a:r>
              <a:rPr lang="en-GB" sz="1800" b="1" i="1" dirty="0" err="1" smtClean="0"/>
              <a:t>creşterea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fertilitãţii</a:t>
            </a:r>
            <a:r>
              <a:rPr lang="en-GB" sz="1800" b="1" i="1" dirty="0" smtClean="0"/>
              <a:t>, </a:t>
            </a:r>
            <a:r>
              <a:rPr lang="en-GB" sz="1800" dirty="0" err="1" smtClean="0"/>
              <a:t>astfel</a:t>
            </a:r>
            <a:r>
              <a:rPr lang="en-GB" sz="1800" dirty="0" smtClean="0"/>
              <a:t> </a:t>
            </a:r>
            <a:r>
              <a:rPr lang="en-GB" sz="1800" dirty="0" err="1" smtClean="0"/>
              <a:t>cã</a:t>
            </a:r>
            <a:r>
              <a:rPr lang="en-GB" sz="1800" dirty="0" smtClean="0"/>
              <a:t> </a:t>
            </a:r>
            <a:r>
              <a:rPr lang="en-GB" sz="1800" dirty="0" err="1" smtClean="0"/>
              <a:t>singura</a:t>
            </a:r>
            <a:r>
              <a:rPr lang="en-GB" sz="1800" dirty="0" smtClean="0"/>
              <a:t> </a:t>
            </a:r>
            <a:r>
              <a:rPr lang="en-GB" sz="1800" dirty="0" err="1" smtClean="0"/>
              <a:t>imigraţie</a:t>
            </a:r>
            <a:r>
              <a:rPr lang="en-GB" sz="1800" dirty="0" smtClean="0"/>
              <a:t> care </a:t>
            </a:r>
            <a:r>
              <a:rPr lang="en-GB" sz="1800" dirty="0" err="1" smtClean="0"/>
              <a:t>i-ar</a:t>
            </a:r>
            <a:r>
              <a:rPr lang="en-GB" sz="1800" dirty="0" smtClean="0"/>
              <a:t> </a:t>
            </a:r>
            <a:r>
              <a:rPr lang="en-GB" sz="1800" dirty="0" err="1" smtClean="0"/>
              <a:t>putea</a:t>
            </a:r>
            <a:r>
              <a:rPr lang="en-GB" sz="1800" dirty="0" smtClean="0"/>
              <a:t> </a:t>
            </a:r>
            <a:r>
              <a:rPr lang="en-GB" sz="1800" dirty="0" err="1" smtClean="0"/>
              <a:t>fi</a:t>
            </a:r>
            <a:r>
              <a:rPr lang="en-GB" sz="1800" dirty="0" smtClean="0"/>
              <a:t> un </a:t>
            </a:r>
            <a:r>
              <a:rPr lang="en-GB" sz="1800" dirty="0" err="1" smtClean="0"/>
              <a:t>substitut</a:t>
            </a:r>
            <a:r>
              <a:rPr lang="en-GB" sz="1800" dirty="0" smtClean="0"/>
              <a:t> perfect </a:t>
            </a:r>
            <a:r>
              <a:rPr lang="en-GB" sz="1800" dirty="0" err="1" smtClean="0"/>
              <a:t>ar</a:t>
            </a:r>
            <a:r>
              <a:rPr lang="en-GB" sz="1800" dirty="0" smtClean="0"/>
              <a:t> </a:t>
            </a:r>
            <a:r>
              <a:rPr lang="en-GB" sz="1800" dirty="0" err="1" smtClean="0"/>
              <a:t>fi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imigrarea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bebeluşilor</a:t>
            </a:r>
            <a:r>
              <a:rPr lang="en-GB" sz="1800" b="1" i="1" dirty="0" smtClean="0"/>
              <a:t> </a:t>
            </a:r>
            <a:r>
              <a:rPr lang="en-GB" sz="1800" b="1" i="1" dirty="0" err="1" smtClean="0"/>
              <a:t>orfelini</a:t>
            </a:r>
            <a:r>
              <a:rPr lang="en-GB" sz="1800" b="1" i="1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ro-RO" dirty="0" smtClean="0"/>
              <a:t>Tipuri de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sz="3600" dirty="0" smtClean="0"/>
              <a:t>După teritoriul la care se referă 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 smtClean="0"/>
              <a:t>După modalitatea de obținere a informațiilor si de calcul al EP: </a:t>
            </a:r>
          </a:p>
          <a:p>
            <a:pPr marL="863600" lvl="1" indent="-514350"/>
            <a:r>
              <a:rPr lang="ro-RO" sz="3200" dirty="0" smtClean="0"/>
              <a:t>EP înregistrat – Rpl</a:t>
            </a:r>
          </a:p>
          <a:p>
            <a:pPr marL="863600" lvl="1" indent="-514350"/>
            <a:r>
              <a:rPr lang="ro-RO" sz="3200" dirty="0" smtClean="0"/>
              <a:t>EP calculat – 1 ianuarie, 1 iulie</a:t>
            </a:r>
          </a:p>
          <a:p>
            <a:pPr marL="1158875" lvl="2" indent="-514350"/>
            <a:r>
              <a:rPr lang="ro-RO" sz="2800" b="1" dirty="0" smtClean="0">
                <a:solidFill>
                  <a:srgbClr val="002060"/>
                </a:solidFill>
              </a:rPr>
              <a:t>estimat – Rpl+ECMNM, RNEP</a:t>
            </a:r>
          </a:p>
          <a:p>
            <a:pPr marL="1158875" lvl="2" indent="-514350"/>
            <a:r>
              <a:rPr lang="ro-RO" sz="2800" b="1" dirty="0" smtClean="0">
                <a:solidFill>
                  <a:srgbClr val="006600"/>
                </a:solidFill>
              </a:rPr>
              <a:t>proiectat (prognozat) –orizontul de timp –ipotezele de fertilitate, mortalitate si migrație</a:t>
            </a:r>
          </a:p>
          <a:p>
            <a:pPr lvl="1"/>
            <a:r>
              <a:rPr lang="ro-RO" sz="1400" dirty="0">
                <a:hlinkClick r:id="rId3"/>
              </a:rPr>
              <a:t>http://www.ined.fr/en/everything_about_population/data/all-countries/</a:t>
            </a:r>
            <a:endParaRPr lang="ro-RO" sz="1400" dirty="0"/>
          </a:p>
          <a:p>
            <a:pPr lvl="1"/>
            <a:r>
              <a:rPr lang="ro-RO" sz="1400" dirty="0">
                <a:hlinkClick r:id="rId4"/>
              </a:rPr>
              <a:t>http://www.ined.fr/en/everything_about_population/demographic-facts-sheets/focus-on/ages-pyramid-2010/#</a:t>
            </a:r>
            <a:r>
              <a:rPr lang="ro-RO" sz="1400" dirty="0" smtClean="0">
                <a:hlinkClick r:id="rId4"/>
              </a:rPr>
              <a:t>r150</a:t>
            </a:r>
            <a:endParaRPr lang="ro-RO" sz="1400" dirty="0" smtClean="0"/>
          </a:p>
          <a:p>
            <a:pPr lvl="1"/>
            <a:r>
              <a:rPr lang="ro-RO" sz="1400" dirty="0">
                <a:hlinkClick r:id="rId5"/>
              </a:rPr>
              <a:t>http://www.ined.fr/en/publications/population-and-societies/population-world-2013</a:t>
            </a:r>
            <a:r>
              <a:rPr lang="ro-RO" sz="1400" dirty="0" smtClean="0">
                <a:hlinkClick r:id="rId5"/>
              </a:rPr>
              <a:t>/</a:t>
            </a:r>
            <a:endParaRPr lang="ro-RO" sz="1400" dirty="0" smtClean="0"/>
          </a:p>
          <a:p>
            <a:pPr lvl="1"/>
            <a:endParaRPr lang="ro-RO" sz="1400" dirty="0"/>
          </a:p>
          <a:p>
            <a:pPr lvl="1"/>
            <a:endParaRPr lang="ro-RO" sz="1400" dirty="0"/>
          </a:p>
          <a:p>
            <a:pPr marL="1158875" lvl="2" indent="-514350"/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Distribuția spațială - </a:t>
            </a:r>
            <a:br>
              <a:rPr lang="ro-RO" dirty="0" smtClean="0"/>
            </a:br>
            <a:r>
              <a:rPr lang="ro-RO" dirty="0" smtClean="0"/>
              <a:t>Indicatorii </a:t>
            </a:r>
            <a:r>
              <a:rPr lang="ro-RO" dirty="0"/>
              <a:t>densității populației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o-RO" sz="2600"/>
              <a:t>Utilitate: </a:t>
            </a:r>
          </a:p>
          <a:p>
            <a:r>
              <a:rPr lang="fr-FR" sz="2600"/>
              <a:t>demografic</a:t>
            </a:r>
            <a:r>
              <a:rPr lang="ro-RO" sz="2600"/>
              <a:t>ă</a:t>
            </a:r>
          </a:p>
          <a:p>
            <a:r>
              <a:rPr lang="fr-FR" sz="2600"/>
              <a:t>social-economic</a:t>
            </a:r>
            <a:r>
              <a:rPr lang="ro-RO" sz="2600"/>
              <a:t>ă</a:t>
            </a:r>
            <a:r>
              <a:rPr lang="fr-FR" sz="2600"/>
              <a:t> </a:t>
            </a:r>
            <a:endParaRPr lang="ro-RO" sz="2600"/>
          </a:p>
          <a:p>
            <a:endParaRPr lang="ro-RO" sz="2600"/>
          </a:p>
          <a:p>
            <a:pPr algn="ctr">
              <a:buFont typeface="Wingdings" pitchFamily="2" charset="2"/>
              <a:buNone/>
            </a:pPr>
            <a:r>
              <a:rPr lang="ro-RO" sz="2600"/>
              <a:t>Indicatori :</a:t>
            </a:r>
          </a:p>
          <a:p>
            <a:pPr algn="ctr"/>
            <a:r>
              <a:rPr lang="ro-RO" sz="2600"/>
              <a:t>generali </a:t>
            </a:r>
          </a:p>
          <a:p>
            <a:pPr algn="ctr"/>
            <a:r>
              <a:rPr lang="ro-RO" sz="2600"/>
              <a:t>specifici</a:t>
            </a:r>
            <a:endParaRPr lang="en-US" sz="260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719263"/>
            <a:ext cx="464820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o-RO" sz="2600" dirty="0"/>
              <a:t>    S</a:t>
            </a:r>
            <a:r>
              <a:rPr lang="fr-FR" sz="2600" dirty="0" err="1"/>
              <a:t>trategia</a:t>
            </a:r>
            <a:r>
              <a:rPr lang="fr-FR" sz="2600" dirty="0"/>
              <a:t> </a:t>
            </a:r>
            <a:r>
              <a:rPr lang="fr-FR" sz="2600" dirty="0" err="1"/>
              <a:t>dezvoltării</a:t>
            </a:r>
            <a:r>
              <a:rPr lang="fr-FR" sz="2600" dirty="0"/>
              <a:t>, </a:t>
            </a:r>
            <a:r>
              <a:rPr lang="fr-FR" sz="2600" dirty="0" err="1"/>
              <a:t>atât</a:t>
            </a:r>
            <a:r>
              <a:rPr lang="fr-FR" sz="2600" dirty="0"/>
              <a:t> la </a:t>
            </a:r>
            <a:r>
              <a:rPr lang="fr-FR" sz="2600" dirty="0" err="1"/>
              <a:t>nivel</a:t>
            </a:r>
            <a:r>
              <a:rPr lang="fr-FR" sz="2600" dirty="0"/>
              <a:t> </a:t>
            </a:r>
            <a:r>
              <a:rPr lang="fr-FR" sz="2600" dirty="0" err="1"/>
              <a:t>macroeconomic</a:t>
            </a:r>
            <a:r>
              <a:rPr lang="fr-FR" sz="2600" dirty="0"/>
              <a:t> </a:t>
            </a:r>
            <a:r>
              <a:rPr lang="fr-FR" sz="2600" dirty="0" err="1"/>
              <a:t>cât</a:t>
            </a:r>
            <a:r>
              <a:rPr lang="fr-FR" sz="2600" dirty="0"/>
              <a:t> </a:t>
            </a:r>
            <a:r>
              <a:rPr lang="fr-FR" sz="2600" dirty="0" err="1"/>
              <a:t>şi</a:t>
            </a:r>
            <a:r>
              <a:rPr lang="fr-FR" sz="2600" dirty="0"/>
              <a:t> </a:t>
            </a:r>
            <a:r>
              <a:rPr lang="fr-FR" sz="2600" dirty="0" err="1"/>
              <a:t>în</a:t>
            </a:r>
            <a:r>
              <a:rPr lang="fr-FR" sz="2600" dirty="0"/>
              <a:t> profil </a:t>
            </a:r>
            <a:r>
              <a:rPr lang="fr-FR" sz="2600" dirty="0" err="1"/>
              <a:t>teritorial</a:t>
            </a: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generali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densitatea generală</a:t>
            </a:r>
            <a:endParaRPr lang="ro-RO"/>
          </a:p>
          <a:p>
            <a:endParaRPr lang="ro-RO"/>
          </a:p>
          <a:p>
            <a:r>
              <a:rPr lang="ro-RO"/>
              <a:t>c</a:t>
            </a:r>
            <a:r>
              <a:rPr lang="en-US"/>
              <a:t>oeficientul de arealitate </a:t>
            </a:r>
            <a:endParaRPr lang="ro-RO"/>
          </a:p>
          <a:p>
            <a:endParaRPr lang="ro-RO"/>
          </a:p>
          <a:p>
            <a:r>
              <a:rPr lang="en-US"/>
              <a:t> distanţa medie dintre doi locuitori </a:t>
            </a:r>
            <a:endParaRPr lang="ro-RO"/>
          </a:p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029200" y="1676400"/>
          <a:ext cx="990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4" imgW="431613" imgH="368140" progId="Equation.3">
                  <p:embed/>
                </p:oleObj>
              </mc:Choice>
              <mc:Fallback>
                <p:oleObj name="Equation" r:id="rId4" imgW="431613" imgH="3681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990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400800" y="28956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6" imgW="368300" imgH="368300" progId="Equation.3">
                  <p:embed/>
                </p:oleObj>
              </mc:Choice>
              <mc:Fallback>
                <p:oleObj name="Equation" r:id="rId6" imgW="368300" imgH="368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1066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733800" y="4851400"/>
          <a:ext cx="1676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8" imgW="596641" imgH="215806" progId="Equation.3">
                  <p:embed/>
                </p:oleObj>
              </mc:Choice>
              <mc:Fallback>
                <p:oleObj name="Equation" r:id="rId8" imgW="596641" imgH="21580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51400"/>
                        <a:ext cx="16764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specifici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densitatea generală la 100 ha teren agricol sau teren arabil (densitatea fiziologică): </a:t>
            </a:r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en-US"/>
              <a:t>densitatea economică</a:t>
            </a:r>
            <a:r>
              <a:rPr lang="ro-RO"/>
              <a:t>=</a:t>
            </a:r>
            <a:r>
              <a:rPr lang="en-US"/>
              <a:t> numărul de locuitori pe km</a:t>
            </a:r>
            <a:r>
              <a:rPr lang="en-US" baseline="30000"/>
              <a:t>2</a:t>
            </a:r>
            <a:r>
              <a:rPr lang="en-US"/>
              <a:t> de teritoriu productiv. </a:t>
            </a:r>
            <a:endParaRPr lang="ro-RO"/>
          </a:p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590800" y="2590800"/>
          <a:ext cx="2133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4" imgW="990170" imgH="406224" progId="Equation.3">
                  <p:embed/>
                </p:oleObj>
              </mc:Choice>
              <mc:Fallback>
                <p:oleObj name="Equation" r:id="rId4" imgW="990170" imgH="406224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1336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667000" y="3581400"/>
          <a:ext cx="1828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6" imgW="875920" imgH="406224" progId="Equation.3">
                  <p:embed/>
                </p:oleObj>
              </mc:Choice>
              <mc:Fallback>
                <p:oleObj name="Equation" r:id="rId6" imgW="875920" imgH="406224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0"/>
                        <a:ext cx="18288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o-RO"/>
              <a:t>În </a:t>
            </a:r>
            <a:r>
              <a:rPr lang="fr-FR"/>
              <a:t>caracterizarea variaţiei teritoriale a densităţii populaţiei</a:t>
            </a:r>
            <a:r>
              <a:rPr lang="ro-RO"/>
              <a:t>:</a:t>
            </a:r>
          </a:p>
          <a:p>
            <a:pPr lvl="4"/>
            <a:r>
              <a:rPr lang="fr-FR" sz="2800"/>
              <a:t>Cartograme</a:t>
            </a:r>
            <a:endParaRPr lang="ro-RO" sz="2800"/>
          </a:p>
          <a:p>
            <a:pPr lvl="4"/>
            <a:r>
              <a:rPr lang="ro-RO" sz="2800"/>
              <a:t>Cartodiagrame</a:t>
            </a:r>
          </a:p>
          <a:p>
            <a:pPr>
              <a:buFont typeface="Wingdings" pitchFamily="2" charset="2"/>
              <a:buNone/>
            </a:pPr>
            <a:r>
              <a:rPr lang="ro-RO"/>
              <a:t>A</a:t>
            </a:r>
            <a:r>
              <a:rPr lang="fr-FR"/>
              <a:t>naliz</a:t>
            </a:r>
            <a:r>
              <a:rPr lang="ro-RO"/>
              <a:t>a </a:t>
            </a:r>
            <a:r>
              <a:rPr lang="fr-FR"/>
              <a:t>densităţii populaţiei </a:t>
            </a:r>
            <a:r>
              <a:rPr lang="ro-RO"/>
              <a:t>:</a:t>
            </a:r>
          </a:p>
          <a:p>
            <a:r>
              <a:rPr lang="fr-FR"/>
              <a:t>pe medii (urban – rural),</a:t>
            </a:r>
            <a:endParaRPr lang="ro-RO"/>
          </a:p>
          <a:p>
            <a:r>
              <a:rPr lang="fr-FR"/>
              <a:t> pe judeţe, </a:t>
            </a:r>
            <a:endParaRPr lang="ro-RO"/>
          </a:p>
          <a:p>
            <a:r>
              <a:rPr lang="fr-FR"/>
              <a:t>pe forme de relief etc</a:t>
            </a:r>
            <a:r>
              <a:rPr lang="ro-RO"/>
              <a:t>. -</a:t>
            </a:r>
            <a:r>
              <a:rPr lang="fr-FR"/>
              <a:t> corelaţia dintre nivelul dezvoltării economice şi densitatea populaţiei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738</TotalTime>
  <Words>2161</Words>
  <Application>Microsoft Office PowerPoint</Application>
  <PresentationFormat>On-screen Show (4:3)</PresentationFormat>
  <Paragraphs>305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Network</vt:lpstr>
      <vt:lpstr>Equation</vt:lpstr>
      <vt:lpstr>Document</vt:lpstr>
      <vt:lpstr>EFECTIVUL    și STRUCTURA POPULAŢIEI</vt:lpstr>
      <vt:lpstr>Populația – Starea și mișcarea</vt:lpstr>
      <vt:lpstr>Efectivul (numărul) populației (EP)-indicator fundamental </vt:lpstr>
      <vt:lpstr>Surse de informații pentru  EP</vt:lpstr>
      <vt:lpstr>Tipuri de EP</vt:lpstr>
      <vt:lpstr>Distribuția spațială -  Indicatorii densității populației</vt:lpstr>
      <vt:lpstr>Indicatori generali</vt:lpstr>
      <vt:lpstr>Indicatori specifici</vt:lpstr>
      <vt:lpstr>PowerPoint Presentation</vt:lpstr>
      <vt:lpstr>Structura populaţiei </vt:lpstr>
      <vt:lpstr>Structura populaţiei</vt:lpstr>
      <vt:lpstr>Structura populaţiei</vt:lpstr>
      <vt:lpstr>Structura demografică</vt:lpstr>
      <vt:lpstr>Importanţa analizei</vt:lpstr>
      <vt:lpstr>Structura pe sexe </vt:lpstr>
      <vt:lpstr>Structura pe vârste</vt:lpstr>
      <vt:lpstr>Grupe de vârstă funcționale în analiza structurii pe vârste</vt:lpstr>
      <vt:lpstr>Structura pe vârste</vt:lpstr>
      <vt:lpstr>Piramida vârstelor – Cronica generațiilor</vt:lpstr>
      <vt:lpstr>PowerPoint Presentation</vt:lpstr>
      <vt:lpstr>PowerPoint Presentation</vt:lpstr>
      <vt:lpstr>Piramida varstelor populatiei din Romania –Rpl 1992 si 2002</vt:lpstr>
      <vt:lpstr>Populaţia pe vârste şi sexe la 1 iulie 2005 </vt:lpstr>
      <vt:lpstr>Exemple de piramide ale țărilor din UE</vt:lpstr>
      <vt:lpstr>Îmbătrânirea demografică a populaţiei </vt:lpstr>
      <vt:lpstr>Îmbătrânirea demografică a populaţiei</vt:lpstr>
      <vt:lpstr>PowerPoint Presentation</vt:lpstr>
      <vt:lpstr>Sistem modern de indicatori pentru analiza procesului de îmbătrânire demografică (1)</vt:lpstr>
      <vt:lpstr>Sistem modern de indicatori pentru analiza procesului de îmbătrânire demografică (2)</vt:lpstr>
      <vt:lpstr>Sistem modern de indicatori pentru analiza procesului de îmbătrânire demografică (3)</vt:lpstr>
      <vt:lpstr>Factorii demografici ai PID</vt:lpstr>
      <vt:lpstr>Formele piramidei vârstelor</vt:lpstr>
      <vt:lpstr>a) PV - "triunghi" sau „accent circumflex” </vt:lpstr>
      <vt:lpstr>b) PV - " „amforă”, "căpiţă" sau "stog",</vt:lpstr>
      <vt:lpstr>c) PV - " „clopot” sau "urnă"</vt:lpstr>
      <vt:lpstr>d) PV - "treflă"</vt:lpstr>
      <vt:lpstr>Imbătrânirea demografică</vt:lpstr>
      <vt:lpstr>Factorii economico-sociali ai reducerii fertilității și natalității</vt:lpstr>
      <vt:lpstr>Consecinţele social-economice ale PID </vt:lpstr>
      <vt:lpstr>Consecințe financiare</vt:lpstr>
      <vt:lpstr>Remedii - Henripin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Constanta Mihaescu</dc:creator>
  <cp:lastModifiedBy>CAPLESCU RALUCA DANA</cp:lastModifiedBy>
  <cp:revision>46</cp:revision>
  <cp:lastPrinted>1601-01-01T00:00:00Z</cp:lastPrinted>
  <dcterms:created xsi:type="dcterms:W3CDTF">2008-03-10T05:28:09Z</dcterms:created>
  <dcterms:modified xsi:type="dcterms:W3CDTF">2018-11-23T15:50:37Z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