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72" r:id="rId3"/>
    <p:sldId id="873" r:id="rId4"/>
    <p:sldId id="874" r:id="rId5"/>
    <p:sldId id="87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D8F90-F031-459E-AD28-077ED8C7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603C8D-9CB1-4F18-9DD5-27B46EA4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F80A54-009A-4855-AA90-7A61A0E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4AA072-CE52-425A-9C67-121669B6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15E724-6BA7-4010-BBB5-BCE5D7A5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6B658-0E05-4594-8EA0-6AB33DD0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DC7FAD-A265-48B4-9E6E-53C1701C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AA566-F9D6-4F59-9D4E-EA4B87C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60406-ABEE-4F60-A0C4-AC11C4BA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84268-C7EA-4B2E-A6B2-0C72994B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02B2C3-CE35-4A64-81B4-B3505BC66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0EBCF1-86A4-46BB-A8EE-C10B8A64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0969C-280C-4744-AFB4-CCB205B5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D200A-9757-42B1-9DC3-D0947BEF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A8E1F-5BD9-4F2B-9C18-6A38626B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8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2286F-D4AD-4631-B965-35F0DCF1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26475-4C63-4AE3-9AEE-51FF3CCC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DF3B5-61C8-4EE8-B558-AD0C031B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72B241-1F12-4BFC-8686-0EBB524C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19713-6651-4934-8EC5-DA410DC1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475F4-A24E-4303-B78F-BB03D6EC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8DB350-5D6F-4604-AD90-21725290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E8F53-C3D1-44DE-979A-26A46070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ABFF86-3688-48CF-A068-38CC3C0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2635DC-5B94-4DDC-B992-D0B9A245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B2E92-A05E-452E-BC49-D0D02C60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80719-64A6-401D-92C3-3474F4CE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219A80-E0CD-430B-8C3C-C7AC3D6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014AC-8250-4C37-8F4E-285DB9EC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0665EB-74CD-470E-B083-39111A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98A7D0-2B38-41A0-A522-2A12B02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0634F-DFD4-4BE9-8AD8-E7FF49E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98665-ECFB-4AC3-B508-FE87C4D1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663466-8ED2-4D04-888D-406264E73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71F3C2-E6EA-49E3-9B24-9CB861D3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CD19A-D62B-4481-92D6-668F52081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426E87-8D00-4B93-94A5-948CDEBE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DDC78B-41F9-4D12-A04A-3412478D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A6B2DE-1DB2-42CE-A113-87F3F117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8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59EE-2BAA-4E41-9383-FC3B3F27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B795B-F09B-465E-9760-C5128799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E9704D-2770-4C0E-85EF-9FB9AEB4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1AD56-2965-4861-9770-479C82F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8F97F4-7E89-4B14-90B0-0E93E74A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D44FF2-7DBE-4E43-A015-AD497A5A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DBECC-E0A5-4DB1-888A-F76BA9B7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5FAB8-0765-4532-9A22-1AFDBC31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311CF-D334-43E3-A529-952F6D96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9277D1-B72A-41F3-B5C5-A8F61AEC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2FF6B4-2734-40DA-8A2B-A815CF0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B7D26-F432-4F1D-A388-6EDF1E7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4433-3A3C-487E-83C3-530C531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1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6AB4-98B0-4F4C-883C-DE125ABE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15FF31-D8C3-4713-9380-0C4BBFF7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996116-50F4-44CE-B519-DE6D6F64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5B7D8-21EE-44E3-843D-D9C339B9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D2412-8BBF-4E6C-AF54-58C84959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50EAB2-906A-413E-9DF5-2DE9C197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9FEFA8-BB33-4696-B225-DC97EF9A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72355-62C2-4360-AFA9-5EC9B17A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B093-664D-4434-9EE4-F98180D2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D4C8-5FB5-494B-AE88-7BE63EC1D5F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CC307-9070-4FB2-AE3C-70E7D857C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F93F8-3BF7-43F9-9447-A937D7923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F55A-A6F0-48F1-AA70-75C7290755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9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3CAE6-5B60-4D59-A0C5-B3DB2615C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CE0F0-B11B-4B69-B576-AA1525D5F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7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re 1">
            <a:extLst>
              <a:ext uri="{FF2B5EF4-FFF2-40B4-BE49-F238E27FC236}">
                <a16:creationId xmlns:a16="http://schemas.microsoft.com/office/drawing/2014/main" id="{281E1069-6079-4EA1-BE92-0A625967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Cas d’étude #1 – Coopération entre un pilote et un  assistant virtuel</a:t>
            </a:r>
            <a:endParaRPr lang="en-GB" altLang="fr-FR" dirty="0"/>
          </a:p>
        </p:txBody>
      </p:sp>
      <p:sp>
        <p:nvSpPr>
          <p:cNvPr id="120835" name="Espace réservé du numéro de diapositive 2">
            <a:extLst>
              <a:ext uri="{FF2B5EF4-FFF2-40B4-BE49-F238E27FC236}">
                <a16:creationId xmlns:a16="http://schemas.microsoft.com/office/drawing/2014/main" id="{C6E73E0C-1F24-430F-A6C4-7BD9542D9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8E9EE9-4E20-4FEA-9F01-6E9348241C13}" type="slidenum">
              <a:rPr lang="en-US" altLang="fr-FR" smtClean="0"/>
              <a:pPr/>
              <a:t>2</a:t>
            </a:fld>
            <a:endParaRPr lang="en-US" alt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F5BC32-B0E5-42D7-A26F-413EC6B63147}"/>
              </a:ext>
            </a:extLst>
          </p:cNvPr>
          <p:cNvSpPr txBox="1"/>
          <p:nvPr/>
        </p:nvSpPr>
        <p:spPr>
          <a:xfrm>
            <a:off x="2104728" y="1504276"/>
            <a:ext cx="82807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2000" dirty="0">
                <a:latin typeface="+mj-lt"/>
              </a:rPr>
              <a:t>Objectifs du test:</a:t>
            </a: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Étudier la plus value d’une intervention d’un assistant virtuel par  incarnation / tout vocal / adaptative et de différents styles de communications (langage orienté tâches ou social) pour des pilotes de chasse.</a:t>
            </a:r>
          </a:p>
          <a:p>
            <a:pPr eaLnBrk="1" hangingPunct="1"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Définir un premier plan de test utilisateurs en décrivant: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cadre technique du test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niveau de représentativité du concept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nombre d’utilisateurs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Les métriques retenues / les méthodes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plan expérimental / le nombre de session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A préparer dans un </a:t>
            </a:r>
            <a:r>
              <a:rPr lang="fr-FR" sz="2000" dirty="0" err="1">
                <a:latin typeface="+mj-lt"/>
              </a:rPr>
              <a:t>powerpoint</a:t>
            </a:r>
            <a:r>
              <a:rPr lang="fr-FR" sz="20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000" dirty="0">
              <a:latin typeface="+mj-lt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DDB3B3-E190-4AAC-AF3D-D0D8099C5D36}"/>
              </a:ext>
            </a:extLst>
          </p:cNvPr>
          <p:cNvSpPr>
            <a:spLocks/>
          </p:cNvSpPr>
          <p:nvPr/>
        </p:nvSpPr>
        <p:spPr bwMode="auto">
          <a:xfrm>
            <a:off x="1665288" y="6446839"/>
            <a:ext cx="56350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just">
              <a:spcBef>
                <a:spcPts val="1763"/>
              </a:spcBef>
              <a:buChar char="•"/>
              <a:defRPr sz="32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1pPr>
            <a:lvl2pPr marL="742950" indent="-285750" algn="just">
              <a:spcBef>
                <a:spcPts val="1763"/>
              </a:spcBef>
              <a:buChar char="–"/>
              <a:defRPr sz="28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2pPr>
            <a:lvl3pPr marL="1143000" indent="-228600" algn="just">
              <a:spcBef>
                <a:spcPts val="1763"/>
              </a:spcBef>
              <a:buChar char="•"/>
              <a:defRPr sz="24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3pPr>
            <a:lvl4pPr marL="1600200" indent="-228600" algn="just">
              <a:spcBef>
                <a:spcPts val="1763"/>
              </a:spcBef>
              <a:buChar char="–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4pPr>
            <a:lvl5pPr marL="2057400" indent="-228600" algn="just">
              <a:spcBef>
                <a:spcPts val="1763"/>
              </a:spcBef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5pPr>
            <a:lvl6pPr marL="25146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6pPr>
            <a:lvl7pPr marL="29718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7pPr>
            <a:lvl8pPr marL="34290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8pPr>
            <a:lvl9pPr marL="38862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300" dirty="0">
                <a:solidFill>
                  <a:srgbClr val="666666"/>
                </a:solidFill>
              </a:rPr>
              <a:t>Cédric Bach – Cours  Test utilisateurs et d’utilisabilité – UTT - 2020</a:t>
            </a:r>
          </a:p>
        </p:txBody>
      </p:sp>
    </p:spTree>
    <p:extLst>
      <p:ext uri="{BB962C8B-B14F-4D97-AF65-F5344CB8AC3E}">
        <p14:creationId xmlns:p14="http://schemas.microsoft.com/office/powerpoint/2010/main" val="7387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re 1">
            <a:extLst>
              <a:ext uri="{FF2B5EF4-FFF2-40B4-BE49-F238E27FC236}">
                <a16:creationId xmlns:a16="http://schemas.microsoft.com/office/drawing/2014/main" id="{281E1069-6079-4EA1-BE92-0A625967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Cas d’étude #2 – Plus value d’un système interactif tactile</a:t>
            </a:r>
            <a:endParaRPr lang="en-GB" altLang="fr-FR" dirty="0"/>
          </a:p>
        </p:txBody>
      </p:sp>
      <p:sp>
        <p:nvSpPr>
          <p:cNvPr id="120835" name="Espace réservé du numéro de diapositive 2">
            <a:extLst>
              <a:ext uri="{FF2B5EF4-FFF2-40B4-BE49-F238E27FC236}">
                <a16:creationId xmlns:a16="http://schemas.microsoft.com/office/drawing/2014/main" id="{C6E73E0C-1F24-430F-A6C4-7BD9542D9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8E9EE9-4E20-4FEA-9F01-6E9348241C13}" type="slidenum">
              <a:rPr lang="en-US" altLang="fr-FR" smtClean="0"/>
              <a:pPr/>
              <a:t>3</a:t>
            </a:fld>
            <a:endParaRPr lang="en-US" alt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DDB3B3-E190-4AAC-AF3D-D0D8099C5D36}"/>
              </a:ext>
            </a:extLst>
          </p:cNvPr>
          <p:cNvSpPr>
            <a:spLocks/>
          </p:cNvSpPr>
          <p:nvPr/>
        </p:nvSpPr>
        <p:spPr bwMode="auto">
          <a:xfrm>
            <a:off x="1665288" y="6446839"/>
            <a:ext cx="56350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just">
              <a:spcBef>
                <a:spcPts val="1763"/>
              </a:spcBef>
              <a:buChar char="•"/>
              <a:defRPr sz="32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1pPr>
            <a:lvl2pPr marL="742950" indent="-285750" algn="just">
              <a:spcBef>
                <a:spcPts val="1763"/>
              </a:spcBef>
              <a:buChar char="–"/>
              <a:defRPr sz="28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2pPr>
            <a:lvl3pPr marL="1143000" indent="-228600" algn="just">
              <a:spcBef>
                <a:spcPts val="1763"/>
              </a:spcBef>
              <a:buChar char="•"/>
              <a:defRPr sz="24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3pPr>
            <a:lvl4pPr marL="1600200" indent="-228600" algn="just">
              <a:spcBef>
                <a:spcPts val="1763"/>
              </a:spcBef>
              <a:buChar char="–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4pPr>
            <a:lvl5pPr marL="2057400" indent="-228600" algn="just">
              <a:spcBef>
                <a:spcPts val="1763"/>
              </a:spcBef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5pPr>
            <a:lvl6pPr marL="25146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6pPr>
            <a:lvl7pPr marL="29718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7pPr>
            <a:lvl8pPr marL="34290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8pPr>
            <a:lvl9pPr marL="38862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300" dirty="0">
                <a:solidFill>
                  <a:srgbClr val="666666"/>
                </a:solidFill>
              </a:rPr>
              <a:t>Cédric Bach – Cours  Test utilisateurs et d’utilisabilité – UTT - 2020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FCFF17-59DF-4D88-8FC4-16028A3AA08A}"/>
              </a:ext>
            </a:extLst>
          </p:cNvPr>
          <p:cNvSpPr txBox="1"/>
          <p:nvPr/>
        </p:nvSpPr>
        <p:spPr>
          <a:xfrm>
            <a:off x="2104728" y="1504275"/>
            <a:ext cx="82807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2000" dirty="0">
                <a:latin typeface="+mj-lt"/>
              </a:rPr>
              <a:t>Objectifs du test:</a:t>
            </a: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Un vendeur de kite-surf veut tester la plus-value d’un système interactif tactile à 5 faces (sur un cube) pour animer un simulateur de kite surf qui est pour le moment exposé sur un PC (écran / clavier / souris). Le contexte d’utilisation final est un salon professionnel grand public.</a:t>
            </a:r>
          </a:p>
          <a:p>
            <a:pPr eaLnBrk="1" hangingPunct="1"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Définir un premier plan de test utilisateurs en décrivant: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cadre technique du test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niveau de représentativité du concept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nombre d’utilisateurs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Les métriques retenues / les méthodes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plan expérimental / le nombre de sessions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A préparer dans un </a:t>
            </a:r>
            <a:r>
              <a:rPr lang="fr-FR" sz="2000" dirty="0" err="1">
                <a:latin typeface="+mj-lt"/>
              </a:rPr>
              <a:t>powerpoint</a:t>
            </a:r>
            <a:r>
              <a:rPr lang="fr-FR" sz="20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7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re 1">
            <a:extLst>
              <a:ext uri="{FF2B5EF4-FFF2-40B4-BE49-F238E27FC236}">
                <a16:creationId xmlns:a16="http://schemas.microsoft.com/office/drawing/2014/main" id="{281E1069-6079-4EA1-BE92-0A625967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Cas d’étude #3 – Application accessibilité</a:t>
            </a:r>
            <a:endParaRPr lang="en-GB" altLang="fr-FR" dirty="0"/>
          </a:p>
        </p:txBody>
      </p:sp>
      <p:sp>
        <p:nvSpPr>
          <p:cNvPr id="120835" name="Espace réservé du numéro de diapositive 2">
            <a:extLst>
              <a:ext uri="{FF2B5EF4-FFF2-40B4-BE49-F238E27FC236}">
                <a16:creationId xmlns:a16="http://schemas.microsoft.com/office/drawing/2014/main" id="{C6E73E0C-1F24-430F-A6C4-7BD9542D9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8E9EE9-4E20-4FEA-9F01-6E9348241C13}" type="slidenum">
              <a:rPr lang="en-US" altLang="fr-FR" smtClean="0"/>
              <a:pPr/>
              <a:t>4</a:t>
            </a:fld>
            <a:endParaRPr lang="en-US" alt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DDB3B3-E190-4AAC-AF3D-D0D8099C5D36}"/>
              </a:ext>
            </a:extLst>
          </p:cNvPr>
          <p:cNvSpPr>
            <a:spLocks/>
          </p:cNvSpPr>
          <p:nvPr/>
        </p:nvSpPr>
        <p:spPr bwMode="auto">
          <a:xfrm>
            <a:off x="1665288" y="6446839"/>
            <a:ext cx="56350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just">
              <a:spcBef>
                <a:spcPts val="1763"/>
              </a:spcBef>
              <a:buChar char="•"/>
              <a:defRPr sz="32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1pPr>
            <a:lvl2pPr marL="742950" indent="-285750" algn="just">
              <a:spcBef>
                <a:spcPts val="1763"/>
              </a:spcBef>
              <a:buChar char="–"/>
              <a:defRPr sz="28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2pPr>
            <a:lvl3pPr marL="1143000" indent="-228600" algn="just">
              <a:spcBef>
                <a:spcPts val="1763"/>
              </a:spcBef>
              <a:buChar char="•"/>
              <a:defRPr sz="24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3pPr>
            <a:lvl4pPr marL="1600200" indent="-228600" algn="just">
              <a:spcBef>
                <a:spcPts val="1763"/>
              </a:spcBef>
              <a:buChar char="–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4pPr>
            <a:lvl5pPr marL="2057400" indent="-228600" algn="just">
              <a:spcBef>
                <a:spcPts val="1763"/>
              </a:spcBef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5pPr>
            <a:lvl6pPr marL="25146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6pPr>
            <a:lvl7pPr marL="29718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7pPr>
            <a:lvl8pPr marL="34290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8pPr>
            <a:lvl9pPr marL="38862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300" dirty="0">
                <a:solidFill>
                  <a:srgbClr val="666666"/>
                </a:solidFill>
              </a:rPr>
              <a:t>Cédric Bach – Cours  Test utilisateurs et d’utilisabilité – UTT - 2020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D5AB3F-5AF3-4424-9F00-D27431896363}"/>
              </a:ext>
            </a:extLst>
          </p:cNvPr>
          <p:cNvSpPr txBox="1"/>
          <p:nvPr/>
        </p:nvSpPr>
        <p:spPr>
          <a:xfrm>
            <a:off x="1894822" y="1122304"/>
            <a:ext cx="82807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2000" dirty="0">
                <a:latin typeface="+mj-lt"/>
              </a:rPr>
              <a:t>Objectifs du test:</a:t>
            </a: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Il vous est demandé de vérifier l’accessibilité pour tous d’un site web / application de e-gouvernement permettant de déclarer des améliorations d’accessibilité dans la ville.</a:t>
            </a:r>
          </a:p>
          <a:p>
            <a:pPr eaLnBrk="1" hangingPunct="1"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Définir un premier plan de test utilisateurs en décrivant: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cadre technique du test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niveau de représentativité du concept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nombre d’utilisateurs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Les métriques retenues / les méthodes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plan expérimental / le nombre de sessions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A préparer dans un </a:t>
            </a:r>
            <a:r>
              <a:rPr lang="fr-FR" sz="2000" dirty="0" err="1">
                <a:latin typeface="+mj-lt"/>
              </a:rPr>
              <a:t>powerpoint</a:t>
            </a:r>
            <a:r>
              <a:rPr lang="fr-FR" sz="20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6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re 1">
            <a:extLst>
              <a:ext uri="{FF2B5EF4-FFF2-40B4-BE49-F238E27FC236}">
                <a16:creationId xmlns:a16="http://schemas.microsoft.com/office/drawing/2014/main" id="{281E1069-6079-4EA1-BE92-0A6259675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Cas d’étude #4 – Borne d’achat de billets de taxi volants dans un aéroport</a:t>
            </a:r>
            <a:endParaRPr lang="en-GB" altLang="fr-FR" dirty="0"/>
          </a:p>
        </p:txBody>
      </p:sp>
      <p:sp>
        <p:nvSpPr>
          <p:cNvPr id="120835" name="Espace réservé du numéro de diapositive 2">
            <a:extLst>
              <a:ext uri="{FF2B5EF4-FFF2-40B4-BE49-F238E27FC236}">
                <a16:creationId xmlns:a16="http://schemas.microsoft.com/office/drawing/2014/main" id="{C6E73E0C-1F24-430F-A6C4-7BD9542D9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8E9EE9-4E20-4FEA-9F01-6E9348241C13}" type="slidenum">
              <a:rPr lang="en-US" altLang="fr-FR" smtClean="0"/>
              <a:pPr/>
              <a:t>5</a:t>
            </a:fld>
            <a:endParaRPr lang="en-US" alt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DDB3B3-E190-4AAC-AF3D-D0D8099C5D36}"/>
              </a:ext>
            </a:extLst>
          </p:cNvPr>
          <p:cNvSpPr>
            <a:spLocks/>
          </p:cNvSpPr>
          <p:nvPr/>
        </p:nvSpPr>
        <p:spPr bwMode="auto">
          <a:xfrm>
            <a:off x="1665288" y="6446839"/>
            <a:ext cx="56350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just">
              <a:spcBef>
                <a:spcPts val="1763"/>
              </a:spcBef>
              <a:buChar char="•"/>
              <a:defRPr sz="32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1pPr>
            <a:lvl2pPr marL="742950" indent="-285750" algn="just">
              <a:spcBef>
                <a:spcPts val="1763"/>
              </a:spcBef>
              <a:buChar char="–"/>
              <a:defRPr sz="28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2pPr>
            <a:lvl3pPr marL="1143000" indent="-228600" algn="just">
              <a:spcBef>
                <a:spcPts val="1763"/>
              </a:spcBef>
              <a:buChar char="•"/>
              <a:defRPr sz="24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3pPr>
            <a:lvl4pPr marL="1600200" indent="-228600" algn="just">
              <a:spcBef>
                <a:spcPts val="1763"/>
              </a:spcBef>
              <a:buChar char="–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4pPr>
            <a:lvl5pPr marL="2057400" indent="-228600" algn="just">
              <a:spcBef>
                <a:spcPts val="1763"/>
              </a:spcBef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5pPr>
            <a:lvl6pPr marL="25146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6pPr>
            <a:lvl7pPr marL="29718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7pPr>
            <a:lvl8pPr marL="34290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8pPr>
            <a:lvl9pPr marL="3886200" indent="-228600" algn="just" eaLnBrk="0" fontAlgn="base" hangingPunct="0">
              <a:spcBef>
                <a:spcPts val="1763"/>
              </a:spcBef>
              <a:spcAft>
                <a:spcPct val="0"/>
              </a:spcAft>
              <a:buChar char="»"/>
              <a:defRPr sz="2000">
                <a:solidFill>
                  <a:srgbClr val="2C2C2C"/>
                </a:solidFill>
                <a:latin typeface="Verdana" panose="020B0604030504040204" pitchFamily="34" charset="0"/>
                <a:ea typeface="ヒラギノ角ゴ Pro W3" pitchFamily="-84" charset="-128"/>
                <a:sym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300" dirty="0">
                <a:solidFill>
                  <a:srgbClr val="666666"/>
                </a:solidFill>
              </a:rPr>
              <a:t>Cédric Bach – Cours  Test utilisateurs et d’utilisabilité – UTT - 2020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D5AB3F-5AF3-4424-9F00-D27431896363}"/>
              </a:ext>
            </a:extLst>
          </p:cNvPr>
          <p:cNvSpPr txBox="1"/>
          <p:nvPr/>
        </p:nvSpPr>
        <p:spPr>
          <a:xfrm>
            <a:off x="1894822" y="1122304"/>
            <a:ext cx="82807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2000" dirty="0">
                <a:latin typeface="+mj-lt"/>
              </a:rPr>
              <a:t>Objectifs du test:</a:t>
            </a: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Vous devrez tester différentes possibilités de positionnement d’une borne d’achat de tickets pour des taxi volants à mettre dans un aéroport. L’environnement d’évaluation sera supporté par de la Réalité Virtuelle</a:t>
            </a:r>
          </a:p>
          <a:p>
            <a:pPr eaLnBrk="1" hangingPunct="1"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Définir un premier plan de test utilisateurs en décrivant: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cadre technique du test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niveau de représentativité du concept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nombre d’utilisateurs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Les métriques retenues / les méthodes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000" dirty="0">
                <a:latin typeface="+mj-lt"/>
              </a:rPr>
              <a:t>Le plan expérimental / le nombre de sessions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eaLnBrk="1" hangingPunct="1">
              <a:defRPr/>
            </a:pPr>
            <a:r>
              <a:rPr lang="fr-FR" sz="2000" dirty="0">
                <a:latin typeface="+mj-lt"/>
              </a:rPr>
              <a:t>A préparer dans un </a:t>
            </a:r>
            <a:r>
              <a:rPr lang="fr-FR" sz="2000" dirty="0" err="1">
                <a:latin typeface="+mj-lt"/>
              </a:rPr>
              <a:t>powerpoint</a:t>
            </a:r>
            <a:r>
              <a:rPr lang="fr-FR" sz="2000" dirty="0">
                <a:latin typeface="+mj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610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ヒラギノ角ゴ Pro W3</vt:lpstr>
      <vt:lpstr>Arial</vt:lpstr>
      <vt:lpstr>Calibri</vt:lpstr>
      <vt:lpstr>Calibri Light</vt:lpstr>
      <vt:lpstr>Verdana</vt:lpstr>
      <vt:lpstr>Thème Office</vt:lpstr>
      <vt:lpstr>Présentation PowerPoint</vt:lpstr>
      <vt:lpstr>Cas d’étude #1 – Coopération entre un pilote et un  assistant virtuel</vt:lpstr>
      <vt:lpstr>Cas d’étude #2 – Plus value d’un système interactif tactile</vt:lpstr>
      <vt:lpstr>Cas d’étude #3 – Application accessibilité</vt:lpstr>
      <vt:lpstr>Cas d’étude #4 – Borne d’achat de billets de taxi volants dans un aéroport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BACH, Cedric</dc:creator>
  <cp:lastModifiedBy>BACH, Cedric</cp:lastModifiedBy>
  <cp:revision>1</cp:revision>
  <dcterms:created xsi:type="dcterms:W3CDTF">2020-12-10T14:18:04Z</dcterms:created>
  <dcterms:modified xsi:type="dcterms:W3CDTF">2020-12-10T14:18:25Z</dcterms:modified>
</cp:coreProperties>
</file>