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4" r:id="rId2"/>
    <p:sldId id="257" r:id="rId3"/>
    <p:sldId id="317" r:id="rId4"/>
    <p:sldId id="259" r:id="rId5"/>
    <p:sldId id="260" r:id="rId6"/>
    <p:sldId id="261" r:id="rId7"/>
    <p:sldId id="262" r:id="rId8"/>
    <p:sldId id="39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81" d="100"/>
          <a:sy n="81" d="100"/>
        </p:scale>
        <p:origin x="677"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chemeClr val="lt1">
            <a:lumMod val="95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Series 1</c:v>
                </c:pt>
              </c:strCache>
            </c:strRef>
          </c:tx>
          <c:spPr>
            <a:solidFill>
              <a:schemeClr val="accent1">
                <a:alpha val="85000"/>
              </a:schemeClr>
            </a:solidFill>
            <a:ln w="9525" cap="flat" cmpd="sng" algn="ctr">
              <a:solidFill>
                <a:schemeClr val="accent1">
                  <a:lumMod val="75000"/>
                </a:schemeClr>
              </a:solidFill>
              <a:round/>
            </a:ln>
            <a:effectLst/>
            <a:sp3d contourW="9525">
              <a:contourClr>
                <a:schemeClr val="accent1">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1F5F-4017-A0E1-6DEDCA16CC65}"/>
            </c:ext>
          </c:extLst>
        </c:ser>
        <c:ser>
          <c:idx val="1"/>
          <c:order val="1"/>
          <c:tx>
            <c:strRef>
              <c:f>Sheet1!$C$1</c:f>
              <c:strCache>
                <c:ptCount val="1"/>
                <c:pt idx="0">
                  <c:v>Series 2</c:v>
                </c:pt>
              </c:strCache>
            </c:strRef>
          </c:tx>
          <c:spPr>
            <a:solidFill>
              <a:schemeClr val="accent2">
                <a:alpha val="85000"/>
              </a:schemeClr>
            </a:solidFill>
            <a:ln w="9525" cap="flat" cmpd="sng" algn="ctr">
              <a:solidFill>
                <a:schemeClr val="accent2">
                  <a:lumMod val="75000"/>
                </a:schemeClr>
              </a:solidFill>
              <a:round/>
            </a:ln>
            <a:effectLst/>
            <a:sp3d contourW="9525">
              <a:contourClr>
                <a:schemeClr val="accent2">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1F5F-4017-A0E1-6DEDCA16CC65}"/>
            </c:ext>
          </c:extLst>
        </c:ser>
        <c:ser>
          <c:idx val="2"/>
          <c:order val="2"/>
          <c:tx>
            <c:strRef>
              <c:f>Sheet1!$D$1</c:f>
              <c:strCache>
                <c:ptCount val="1"/>
                <c:pt idx="0">
                  <c:v>Series 3</c:v>
                </c:pt>
              </c:strCache>
            </c:strRef>
          </c:tx>
          <c:spPr>
            <a:solidFill>
              <a:schemeClr val="accent3">
                <a:alpha val="85000"/>
              </a:schemeClr>
            </a:solidFill>
            <a:ln w="9525" cap="flat" cmpd="sng" algn="ctr">
              <a:solidFill>
                <a:schemeClr val="accent3">
                  <a:lumMod val="75000"/>
                </a:schemeClr>
              </a:solidFill>
              <a:round/>
            </a:ln>
            <a:effectLst/>
            <a:sp3d contourW="9525">
              <a:contourClr>
                <a:schemeClr val="accent3">
                  <a:lumMod val="75000"/>
                </a:schemeClr>
              </a:contourClr>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1F5F-4017-A0E1-6DEDCA16CC65}"/>
            </c:ext>
          </c:extLst>
        </c:ser>
        <c:dLbls>
          <c:showLegendKey val="0"/>
          <c:showVal val="0"/>
          <c:showCatName val="0"/>
          <c:showSerName val="0"/>
          <c:showPercent val="0"/>
          <c:showBubbleSize val="0"/>
        </c:dLbls>
        <c:gapWidth val="65"/>
        <c:shape val="box"/>
        <c:axId val="372575200"/>
        <c:axId val="372558400"/>
        <c:axId val="0"/>
      </c:bar3DChart>
      <c:catAx>
        <c:axId val="372575200"/>
        <c:scaling>
          <c:orientation val="minMax"/>
        </c:scaling>
        <c:delete val="1"/>
        <c:axPos val="b"/>
        <c:numFmt formatCode="General" sourceLinked="1"/>
        <c:majorTickMark val="none"/>
        <c:minorTickMark val="none"/>
        <c:tickLblPos val="nextTo"/>
        <c:crossAx val="372558400"/>
        <c:crosses val="autoZero"/>
        <c:auto val="1"/>
        <c:lblAlgn val="ctr"/>
        <c:lblOffset val="100"/>
        <c:noMultiLvlLbl val="0"/>
      </c:catAx>
      <c:valAx>
        <c:axId val="372558400"/>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372575200"/>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alpha val="85000"/>
        </a:schemeClr>
      </a:solidFill>
      <a:ln w="9525" cap="flat" cmpd="sng" algn="ctr">
        <a:solidFill>
          <a:schemeClr val="phClr">
            <a:lumMod val="75000"/>
          </a:schemeClr>
        </a:solidFill>
        <a:round/>
      </a:ln>
    </cs:spPr>
  </cs:dataPoint>
  <cs:dataPoint3D>
    <cs:lnRef idx="0">
      <cs:styleClr val="auto"/>
    </cs:lnRef>
    <cs:fillRef idx="0">
      <cs:styleClr val="auto"/>
    </cs:fillRef>
    <cs:effectRef idx="0">
      <cs:styleClr val="auto"/>
    </cs:effectRef>
    <cs:fontRef idx="minor">
      <a:schemeClr val="dk1"/>
    </cs:fontRef>
    <cs:spPr>
      <a:solidFill>
        <a:schemeClr val="phClr">
          <a:alpha val="85000"/>
        </a:schemeClr>
      </a:solidFill>
      <a:ln w="9525" cap="flat" cmpd="sng" algn="ctr">
        <a:solidFill>
          <a:schemeClr val="phClr">
            <a:lumMod val="75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spPr>
      <a:solidFill>
        <a:schemeClr val="lt1">
          <a:lumMod val="95000"/>
        </a:schemeClr>
      </a:solidFill>
      <a:sp3d/>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7A69-FA37-68D3-FF94-174BB60EE7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D63857-9EED-3E8B-B650-E44481BAAD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7B447A-3571-7692-D0F5-C84BAA21376D}"/>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5" name="Footer Placeholder 4">
            <a:extLst>
              <a:ext uri="{FF2B5EF4-FFF2-40B4-BE49-F238E27FC236}">
                <a16:creationId xmlns:a16="http://schemas.microsoft.com/office/drawing/2014/main" id="{8AAD02DC-C536-F4EE-4129-EB2360A60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303D4D-621A-4138-C0BA-FC3ABA942A42}"/>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3145144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1A72-96B0-3CD3-022E-179A13A987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05E9F6-151C-A114-09EC-7BE241A257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64217-4FF3-6549-0AE5-CDD1B0D42920}"/>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5" name="Footer Placeholder 4">
            <a:extLst>
              <a:ext uri="{FF2B5EF4-FFF2-40B4-BE49-F238E27FC236}">
                <a16:creationId xmlns:a16="http://schemas.microsoft.com/office/drawing/2014/main" id="{248979DC-C853-432B-6DA0-F2829A698E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77E174-B8AD-23B6-4334-DEB419E2DB97}"/>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2544205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0788D-6BCE-4800-5B52-661062788FF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CE7C0-920F-8B6A-4910-B4A228E67F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33D284-755F-000F-E64D-52B88F0D89BA}"/>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5" name="Footer Placeholder 4">
            <a:extLst>
              <a:ext uri="{FF2B5EF4-FFF2-40B4-BE49-F238E27FC236}">
                <a16:creationId xmlns:a16="http://schemas.microsoft.com/office/drawing/2014/main" id="{A05EC08C-0FFE-1B74-28C2-7F40968EC2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0C614F-65EA-0DDC-5ADB-8FCFB267688B}"/>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366524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84626-8B9C-D6FD-B117-96DB1C1B16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05F6A1-6CB8-D0DA-A2C2-643BA9E6152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0E892F-A608-7287-FC6E-D9C5E2DF3272}"/>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5" name="Footer Placeholder 4">
            <a:extLst>
              <a:ext uri="{FF2B5EF4-FFF2-40B4-BE49-F238E27FC236}">
                <a16:creationId xmlns:a16="http://schemas.microsoft.com/office/drawing/2014/main" id="{38ED2CD5-B406-A097-40DD-A08EF8445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8FBB72-79C5-CCF1-5309-ED048A0298B7}"/>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172080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DCE9-9521-2D74-2994-1E16B500F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D55C1C-0A4B-DFD7-FE4F-48A4340B0E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A99F65-F6B7-D105-E74A-F59CAC64D29B}"/>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5" name="Footer Placeholder 4">
            <a:extLst>
              <a:ext uri="{FF2B5EF4-FFF2-40B4-BE49-F238E27FC236}">
                <a16:creationId xmlns:a16="http://schemas.microsoft.com/office/drawing/2014/main" id="{B3B6A85B-6B57-A07F-8E1C-6AC1109DC4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940FA-4495-9341-58E1-4CD112E34181}"/>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2543770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A922-14E9-3006-F048-E1044991F1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4EF56-A068-C22D-BF12-F22C941031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88B157-6B18-5474-D1AE-0755BD7874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AC21C2-C90B-8618-06B6-094D521F99F8}"/>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6" name="Footer Placeholder 5">
            <a:extLst>
              <a:ext uri="{FF2B5EF4-FFF2-40B4-BE49-F238E27FC236}">
                <a16:creationId xmlns:a16="http://schemas.microsoft.com/office/drawing/2014/main" id="{05BC6A22-58F0-FCF7-A6C9-4ACCD1577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299056-D8F2-4E97-6DC2-6B078B74745F}"/>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3446452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B20D5-CC16-A5C4-0313-02FEC03BB14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78D516-7D95-B818-F035-0D26B08B2F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A85550-8EB5-BA46-E3F3-AE49B88AFF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1308BA-B4A5-E715-12E9-C05C2AD0EF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F59B8D4-A889-696B-A516-4C3747FF1C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3E6FC4-3A90-6A3A-16AC-5B3F8ABC000E}"/>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8" name="Footer Placeholder 7">
            <a:extLst>
              <a:ext uri="{FF2B5EF4-FFF2-40B4-BE49-F238E27FC236}">
                <a16:creationId xmlns:a16="http://schemas.microsoft.com/office/drawing/2014/main" id="{5C1C4BF9-E144-5E25-7A39-E46E0B5AE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595A2B-12E4-A87C-0A1E-F5CFC638CF39}"/>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413937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18464-5E3D-C2AB-91B7-101CD9EEA1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C7AED9-F824-BEA5-78ED-1237C3D80D9F}"/>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4" name="Footer Placeholder 3">
            <a:extLst>
              <a:ext uri="{FF2B5EF4-FFF2-40B4-BE49-F238E27FC236}">
                <a16:creationId xmlns:a16="http://schemas.microsoft.com/office/drawing/2014/main" id="{DF2A7C22-647B-0D29-9BCF-A63E7573B5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4ACD98-C5AF-379B-269E-8036821853AD}"/>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2003273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3587F1-CC5E-B08E-ADB0-D5899338829F}"/>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3" name="Footer Placeholder 2">
            <a:extLst>
              <a:ext uri="{FF2B5EF4-FFF2-40B4-BE49-F238E27FC236}">
                <a16:creationId xmlns:a16="http://schemas.microsoft.com/office/drawing/2014/main" id="{AD039355-2761-B8D8-079E-43BA4420D2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F52E0-8E65-823C-DD31-E90EEC7F9D68}"/>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326615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11653-5850-27F2-93A2-2ABB430010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7C7F9-8E11-1D0D-C6C0-344BE80E1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A39B85-1002-D3E3-E944-953BA145C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A7F6EA-A445-CFD3-6CC3-E4B5F726AF49}"/>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6" name="Footer Placeholder 5">
            <a:extLst>
              <a:ext uri="{FF2B5EF4-FFF2-40B4-BE49-F238E27FC236}">
                <a16:creationId xmlns:a16="http://schemas.microsoft.com/office/drawing/2014/main" id="{4C119965-67C5-086F-ADB9-510217304F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27EC2-EFDE-A91E-ACE5-0EF5660B32AC}"/>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1693426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025E2-E6DE-7C9B-BD79-17180DCF8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666558-E2B8-CB09-2BD0-1B5A405F1E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3C6D2-E728-0382-F485-F2B642F5DF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DC24B-3599-0F55-ABAC-5225CC2403C4}"/>
              </a:ext>
            </a:extLst>
          </p:cNvPr>
          <p:cNvSpPr>
            <a:spLocks noGrp="1"/>
          </p:cNvSpPr>
          <p:nvPr>
            <p:ph type="dt" sz="half" idx="10"/>
          </p:nvPr>
        </p:nvSpPr>
        <p:spPr/>
        <p:txBody>
          <a:bodyPr/>
          <a:lstStyle/>
          <a:p>
            <a:fld id="{7A4DDF1E-C6E3-4D44-8A9C-AA518286A425}" type="datetimeFigureOut">
              <a:rPr lang="en-US" smtClean="0"/>
              <a:t>4/29/2024</a:t>
            </a:fld>
            <a:endParaRPr lang="en-US"/>
          </a:p>
        </p:txBody>
      </p:sp>
      <p:sp>
        <p:nvSpPr>
          <p:cNvPr id="6" name="Footer Placeholder 5">
            <a:extLst>
              <a:ext uri="{FF2B5EF4-FFF2-40B4-BE49-F238E27FC236}">
                <a16:creationId xmlns:a16="http://schemas.microsoft.com/office/drawing/2014/main" id="{40F55579-C1E4-EEFE-E1BE-2EEBFB2D0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3730F-B879-AE3C-8297-85845ABADBC1}"/>
              </a:ext>
            </a:extLst>
          </p:cNvPr>
          <p:cNvSpPr>
            <a:spLocks noGrp="1"/>
          </p:cNvSpPr>
          <p:nvPr>
            <p:ph type="sldNum" sz="quarter" idx="12"/>
          </p:nvPr>
        </p:nvSpPr>
        <p:spPr/>
        <p:txBody>
          <a:bodyPr/>
          <a:lstStyle/>
          <a:p>
            <a:fld id="{FC70F5BA-2765-4775-9F46-B7EB5EFF1DE3}" type="slidenum">
              <a:rPr lang="en-US" smtClean="0"/>
              <a:t>‹#›</a:t>
            </a:fld>
            <a:endParaRPr lang="en-US"/>
          </a:p>
        </p:txBody>
      </p:sp>
    </p:spTree>
    <p:extLst>
      <p:ext uri="{BB962C8B-B14F-4D97-AF65-F5344CB8AC3E}">
        <p14:creationId xmlns:p14="http://schemas.microsoft.com/office/powerpoint/2010/main" val="699504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A316A2-12E0-673E-4F42-64BB8B0796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A83E34-5163-AFB6-C8F0-68B7FEDA97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6E8875-6916-9D1E-F6D9-0E1EF312B8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4DDF1E-C6E3-4D44-8A9C-AA518286A425}" type="datetimeFigureOut">
              <a:rPr lang="en-US" smtClean="0"/>
              <a:t>4/29/2024</a:t>
            </a:fld>
            <a:endParaRPr lang="en-US"/>
          </a:p>
        </p:txBody>
      </p:sp>
      <p:sp>
        <p:nvSpPr>
          <p:cNvPr id="5" name="Footer Placeholder 4">
            <a:extLst>
              <a:ext uri="{FF2B5EF4-FFF2-40B4-BE49-F238E27FC236}">
                <a16:creationId xmlns:a16="http://schemas.microsoft.com/office/drawing/2014/main" id="{622664A3-E595-6ACD-FDE5-67396ACF4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D19D2D-CC5A-F4B0-CCB4-0EAD88C86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70F5BA-2765-4775-9F46-B7EB5EFF1DE3}" type="slidenum">
              <a:rPr lang="en-US" smtClean="0"/>
              <a:t>‹#›</a:t>
            </a:fld>
            <a:endParaRPr lang="en-US"/>
          </a:p>
        </p:txBody>
      </p:sp>
    </p:spTree>
    <p:extLst>
      <p:ext uri="{BB962C8B-B14F-4D97-AF65-F5344CB8AC3E}">
        <p14:creationId xmlns:p14="http://schemas.microsoft.com/office/powerpoint/2010/main" val="1576586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293" y="165283"/>
            <a:ext cx="10515600" cy="758313"/>
          </a:xfrm>
        </p:spPr>
        <p:txBody>
          <a:bodyPr/>
          <a:lstStyle/>
          <a:p>
            <a:r>
              <a:rPr lang="en-US" dirty="0"/>
              <a:t>Analysis Summary and Recommendations</a:t>
            </a:r>
          </a:p>
        </p:txBody>
      </p:sp>
      <p:grpSp>
        <p:nvGrpSpPr>
          <p:cNvPr id="107" name="Group 106"/>
          <p:cNvGrpSpPr/>
          <p:nvPr/>
        </p:nvGrpSpPr>
        <p:grpSpPr>
          <a:xfrm>
            <a:off x="4315717" y="1916792"/>
            <a:ext cx="7107189" cy="1121796"/>
            <a:chOff x="4113734" y="1462930"/>
            <a:chExt cx="7109040" cy="1122088"/>
          </a:xfrm>
        </p:grpSpPr>
        <p:sp>
          <p:nvSpPr>
            <p:cNvPr id="4" name="Rectangle 3"/>
            <p:cNvSpPr/>
            <p:nvPr/>
          </p:nvSpPr>
          <p:spPr>
            <a:xfrm>
              <a:off x="4690885" y="1471730"/>
              <a:ext cx="6465957" cy="110448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3" name="TextBox 12"/>
            <p:cNvSpPr txBox="1"/>
            <p:nvPr/>
          </p:nvSpPr>
          <p:spPr>
            <a:xfrm>
              <a:off x="5486400" y="1625223"/>
              <a:ext cx="5736374" cy="831213"/>
            </a:xfrm>
            <a:prstGeom prst="rect">
              <a:avLst/>
            </a:prstGeom>
            <a:noFill/>
          </p:spPr>
          <p:txBody>
            <a:bodyPr wrap="square" rtlCol="0" anchor="ctr">
              <a:spAutoFit/>
            </a:bodyPr>
            <a:lstStyle/>
            <a:p>
              <a:pPr>
                <a:defRPr/>
              </a:pPr>
              <a:r>
                <a:rPr lang="en-US" sz="1600" b="1" dirty="0">
                  <a:solidFill>
                    <a:srgbClr val="000000"/>
                  </a:solidFill>
                  <a:latin typeface="Calibri"/>
                </a:rPr>
                <a:t>Objective: </a:t>
              </a:r>
              <a:r>
                <a:rPr lang="en-US" sz="1600" dirty="0">
                  <a:solidFill>
                    <a:srgbClr val="000000"/>
                  </a:solidFill>
                  <a:latin typeface="Calibri"/>
                </a:rPr>
                <a:t>To present key findings and actionable recommendations derived from the analysis of medical claims data.</a:t>
              </a:r>
            </a:p>
          </p:txBody>
        </p:sp>
        <p:sp>
          <p:nvSpPr>
            <p:cNvPr id="103" name="Oval 102"/>
            <p:cNvSpPr>
              <a:spLocks noChangeAspect="1"/>
            </p:cNvSpPr>
            <p:nvPr/>
          </p:nvSpPr>
          <p:spPr>
            <a:xfrm>
              <a:off x="4113734" y="1462930"/>
              <a:ext cx="1122088" cy="1122088"/>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dirty="0">
                  <a:solidFill>
                    <a:schemeClr val="bg1"/>
                  </a:solidFill>
                  <a:latin typeface="Arial" pitchFamily="34" charset="0"/>
                  <a:cs typeface="Arial" pitchFamily="34" charset="0"/>
                </a:rPr>
                <a:t>1</a:t>
              </a:r>
            </a:p>
          </p:txBody>
        </p:sp>
      </p:grpSp>
      <p:grpSp>
        <p:nvGrpSpPr>
          <p:cNvPr id="6" name="Group 5"/>
          <p:cNvGrpSpPr/>
          <p:nvPr/>
        </p:nvGrpSpPr>
        <p:grpSpPr>
          <a:xfrm>
            <a:off x="4315717" y="3576391"/>
            <a:ext cx="7033000" cy="1129014"/>
            <a:chOff x="4878898" y="3243971"/>
            <a:chExt cx="7033000" cy="1129014"/>
          </a:xfrm>
        </p:grpSpPr>
        <p:sp>
          <p:nvSpPr>
            <p:cNvPr id="19" name="Rectangle 18"/>
            <p:cNvSpPr/>
            <p:nvPr/>
          </p:nvSpPr>
          <p:spPr>
            <a:xfrm>
              <a:off x="5447627" y="3268786"/>
              <a:ext cx="6464271" cy="1104199"/>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21" name="TextBox 20"/>
            <p:cNvSpPr txBox="1"/>
            <p:nvPr/>
          </p:nvSpPr>
          <p:spPr>
            <a:xfrm>
              <a:off x="6374398" y="3422239"/>
              <a:ext cx="4496183" cy="830997"/>
            </a:xfrm>
            <a:prstGeom prst="rect">
              <a:avLst/>
            </a:prstGeom>
            <a:noFill/>
          </p:spPr>
          <p:txBody>
            <a:bodyPr wrap="square" rtlCol="0" anchor="ctr">
              <a:spAutoFit/>
            </a:bodyPr>
            <a:lstStyle/>
            <a:p>
              <a:pPr marL="0" lvl="1"/>
              <a:r>
                <a:rPr lang="en-US" dirty="0"/>
                <a:t>Agenda 1: Summary of Analysis Findings</a:t>
              </a:r>
            </a:p>
          </p:txBody>
        </p:sp>
        <p:sp>
          <p:nvSpPr>
            <p:cNvPr id="105" name="Oval 104"/>
            <p:cNvSpPr>
              <a:spLocks noChangeAspect="1"/>
            </p:cNvSpPr>
            <p:nvPr/>
          </p:nvSpPr>
          <p:spPr>
            <a:xfrm>
              <a:off x="4878898" y="3243971"/>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a:solidFill>
                    <a:schemeClr val="bg1"/>
                  </a:solidFill>
                  <a:latin typeface="Arial" pitchFamily="34" charset="0"/>
                  <a:cs typeface="Arial" pitchFamily="34" charset="0"/>
                </a:rPr>
                <a:t>2</a:t>
              </a:r>
            </a:p>
          </p:txBody>
        </p:sp>
      </p:grpSp>
      <p:grpSp>
        <p:nvGrpSpPr>
          <p:cNvPr id="7" name="Group 6"/>
          <p:cNvGrpSpPr/>
          <p:nvPr/>
        </p:nvGrpSpPr>
        <p:grpSpPr>
          <a:xfrm>
            <a:off x="3127706" y="5555482"/>
            <a:ext cx="7921293" cy="1125634"/>
            <a:chOff x="4097345" y="5014193"/>
            <a:chExt cx="7032998" cy="1125634"/>
          </a:xfrm>
        </p:grpSpPr>
        <p:sp>
          <p:nvSpPr>
            <p:cNvPr id="112" name="Rectangle 111"/>
            <p:cNvSpPr/>
            <p:nvPr/>
          </p:nvSpPr>
          <p:spPr>
            <a:xfrm>
              <a:off x="4666071" y="5035626"/>
              <a:ext cx="6464272" cy="1104201"/>
            </a:xfrm>
            <a:prstGeom prst="rect">
              <a:avLst/>
            </a:prstGeom>
            <a:gradFill>
              <a:gsLst>
                <a:gs pos="37000">
                  <a:schemeClr val="bg1">
                    <a:lumMod val="75000"/>
                    <a:alpha val="31000"/>
                  </a:schemeClr>
                </a:gs>
                <a:gs pos="5000">
                  <a:schemeClr val="bg1">
                    <a:lumMod val="75000"/>
                  </a:schemeClr>
                </a:gs>
                <a:gs pos="100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9"/>
            </a:p>
          </p:txBody>
        </p:sp>
        <p:sp>
          <p:nvSpPr>
            <p:cNvPr id="113" name="TextBox 112"/>
            <p:cNvSpPr txBox="1"/>
            <p:nvPr/>
          </p:nvSpPr>
          <p:spPr>
            <a:xfrm>
              <a:off x="5447331" y="5373746"/>
              <a:ext cx="5615358" cy="461665"/>
            </a:xfrm>
            <a:prstGeom prst="rect">
              <a:avLst/>
            </a:prstGeom>
            <a:noFill/>
          </p:spPr>
          <p:txBody>
            <a:bodyPr wrap="square" rtlCol="0" anchor="ctr">
              <a:spAutoFit/>
            </a:bodyPr>
            <a:lstStyle/>
            <a:p>
              <a:pPr marL="0" lvl="1"/>
              <a:r>
                <a:rPr lang="en-US" dirty="0"/>
                <a:t>Agenda 2: Recommendations for Cost Reduction</a:t>
              </a:r>
            </a:p>
          </p:txBody>
        </p:sp>
        <p:sp>
          <p:nvSpPr>
            <p:cNvPr id="114" name="Oval 113"/>
            <p:cNvSpPr>
              <a:spLocks noChangeAspect="1"/>
            </p:cNvSpPr>
            <p:nvPr/>
          </p:nvSpPr>
          <p:spPr>
            <a:xfrm>
              <a:off x="4097345" y="5014193"/>
              <a:ext cx="1121795" cy="1121795"/>
            </a:xfrm>
            <a:prstGeom prst="ellipse">
              <a:avLst/>
            </a:prstGeom>
            <a:gradFill flip="none" rotWithShape="1">
              <a:gsLst>
                <a:gs pos="0">
                  <a:schemeClr val="accent1">
                    <a:lumMod val="50000"/>
                  </a:schemeClr>
                </a:gs>
                <a:gs pos="50000">
                  <a:schemeClr val="accent1">
                    <a:lumMod val="75000"/>
                  </a:schemeClr>
                </a:gs>
                <a:gs pos="100000">
                  <a:schemeClr val="accent1"/>
                </a:gs>
              </a:gsLst>
              <a:lin ang="18900000" scaled="1"/>
              <a:tileRect/>
            </a:gradFill>
            <a:ln w="0">
              <a:noFill/>
              <a:prstDash val="solid"/>
              <a:round/>
              <a:headEnd/>
              <a:tailEnd/>
            </a:ln>
          </p:spPr>
          <p:txBody>
            <a:bodyPr vert="horz" wrap="square" lIns="71981" tIns="91416" rIns="71981" bIns="91416" numCol="1" anchor="ctr" anchorCtr="1" compatLnSpc="1">
              <a:prstTxWarp prst="textNoShape">
                <a:avLst/>
              </a:prstTxWarp>
            </a:bodyPr>
            <a:lstStyle/>
            <a:p>
              <a:r>
                <a:rPr lang="en-US" sz="4399" kern="0">
                  <a:solidFill>
                    <a:schemeClr val="bg1"/>
                  </a:solidFill>
                  <a:latin typeface="Arial" pitchFamily="34" charset="0"/>
                  <a:cs typeface="Arial" pitchFamily="34" charset="0"/>
                </a:rPr>
                <a:t>3</a:t>
              </a:r>
            </a:p>
          </p:txBody>
        </p:sp>
      </p:grpSp>
      <p:grpSp>
        <p:nvGrpSpPr>
          <p:cNvPr id="22" name="Group 21">
            <a:extLst>
              <a:ext uri="{FF2B5EF4-FFF2-40B4-BE49-F238E27FC236}">
                <a16:creationId xmlns:a16="http://schemas.microsoft.com/office/drawing/2014/main" id="{9AB72446-AB13-65EF-06E8-53993CACCA64}"/>
              </a:ext>
            </a:extLst>
          </p:cNvPr>
          <p:cNvGrpSpPr/>
          <p:nvPr/>
        </p:nvGrpSpPr>
        <p:grpSpPr>
          <a:xfrm>
            <a:off x="3173506" y="930815"/>
            <a:ext cx="6884894" cy="846717"/>
            <a:chOff x="3173506" y="3005641"/>
            <a:chExt cx="5844988" cy="846717"/>
          </a:xfrm>
        </p:grpSpPr>
        <p:grpSp>
          <p:nvGrpSpPr>
            <p:cNvPr id="8" name="Group 7">
              <a:extLst>
                <a:ext uri="{FF2B5EF4-FFF2-40B4-BE49-F238E27FC236}">
                  <a16:creationId xmlns:a16="http://schemas.microsoft.com/office/drawing/2014/main" id="{3387CAD1-2821-BAB6-0132-AACC5AE02CBC}"/>
                </a:ext>
              </a:extLst>
            </p:cNvPr>
            <p:cNvGrpSpPr/>
            <p:nvPr/>
          </p:nvGrpSpPr>
          <p:grpSpPr>
            <a:xfrm>
              <a:off x="3596865" y="3090313"/>
              <a:ext cx="5421629" cy="677373"/>
              <a:chOff x="509587" y="338470"/>
              <a:chExt cx="5421629" cy="677373"/>
            </a:xfrm>
          </p:grpSpPr>
          <p:sp>
            <p:nvSpPr>
              <p:cNvPr id="10" name="Rectangle: Rounded Corners 9">
                <a:extLst>
                  <a:ext uri="{FF2B5EF4-FFF2-40B4-BE49-F238E27FC236}">
                    <a16:creationId xmlns:a16="http://schemas.microsoft.com/office/drawing/2014/main" id="{455A2F0E-B040-EABE-8535-B2642CF39605}"/>
                  </a:ext>
                </a:extLst>
              </p:cNvPr>
              <p:cNvSpPr/>
              <p:nvPr/>
            </p:nvSpPr>
            <p:spPr>
              <a:xfrm>
                <a:off x="509587" y="338470"/>
                <a:ext cx="5421629" cy="677373"/>
              </a:xfrm>
              <a:prstGeom prst="roundRect">
                <a:avLst/>
              </a:prstGeom>
              <a:ln w="38100">
                <a:solidFill>
                  <a:schemeClr val="bg1"/>
                </a:solidFill>
              </a:ln>
              <a:effectLst>
                <a:outerShdw blurRad="50800" dist="38100" dir="2700000" algn="tl" rotWithShape="0">
                  <a:prstClr val="black">
                    <a:alpha val="40000"/>
                  </a:prstClr>
                </a:outerShdw>
              </a:effectLst>
            </p:spPr>
            <p:style>
              <a:lnRef idx="2">
                <a:scrgbClr r="0" g="0" b="0"/>
              </a:lnRef>
              <a:fillRef idx="1">
                <a:schemeClr val="accent1">
                  <a:hueOff val="0"/>
                  <a:satOff val="0"/>
                  <a:lumOff val="0"/>
                  <a:alphaOff val="0"/>
                </a:schemeClr>
              </a:fillRef>
              <a:effectRef idx="0">
                <a:scrgbClr r="0" g="0" b="0"/>
              </a:effectRef>
              <a:fontRef idx="minor">
                <a:schemeClr val="lt1"/>
              </a:fontRef>
            </p:style>
          </p:sp>
          <p:sp>
            <p:nvSpPr>
              <p:cNvPr id="11" name="Rectangle: Rounded Corners 4">
                <a:extLst>
                  <a:ext uri="{FF2B5EF4-FFF2-40B4-BE49-F238E27FC236}">
                    <a16:creationId xmlns:a16="http://schemas.microsoft.com/office/drawing/2014/main" id="{BC9A222C-114A-27F6-98C2-59CA99094DAD}"/>
                  </a:ext>
                </a:extLst>
              </p:cNvPr>
              <p:cNvSpPr txBox="1"/>
              <p:nvPr/>
            </p:nvSpPr>
            <p:spPr>
              <a:xfrm>
                <a:off x="542654" y="371537"/>
                <a:ext cx="5355495" cy="6112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7665" tIns="40640" rIns="40640" bIns="40640" numCol="1" spcCol="1270" anchor="ctr" anchorCtr="0">
                <a:no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Calibri"/>
                    <a:ea typeface="+mn-ea"/>
                    <a:cs typeface="+mn-cs"/>
                  </a:rPr>
                  <a:t>Introduction</a:t>
                </a:r>
                <a:r>
                  <a:rPr kumimoji="0" lang="en-US" sz="1600" b="0" i="0" u="none" strike="noStrike" kern="1200" cap="none" spc="0" normalizeH="0" baseline="0" noProof="0" dirty="0">
                    <a:ln>
                      <a:noFill/>
                    </a:ln>
                    <a:solidFill>
                      <a:srgbClr val="000000"/>
                    </a:solidFill>
                    <a:effectLst/>
                    <a:uLnTx/>
                    <a:uFillTx/>
                    <a:latin typeface="Calibri"/>
                    <a:ea typeface="+mn-ea"/>
                    <a:cs typeface="+mn-cs"/>
                  </a:rPr>
                  <a:t>: Analyzing Medical Claims Data for Cost Reduction Opportunities</a:t>
                </a:r>
              </a:p>
            </p:txBody>
          </p:sp>
        </p:grpSp>
        <p:sp>
          <p:nvSpPr>
            <p:cNvPr id="9" name="Oval 8">
              <a:extLst>
                <a:ext uri="{FF2B5EF4-FFF2-40B4-BE49-F238E27FC236}">
                  <a16:creationId xmlns:a16="http://schemas.microsoft.com/office/drawing/2014/main" id="{55336088-6FFD-FCC3-9A80-67689BE7D6A1}"/>
                </a:ext>
              </a:extLst>
            </p:cNvPr>
            <p:cNvSpPr/>
            <p:nvPr/>
          </p:nvSpPr>
          <p:spPr>
            <a:xfrm>
              <a:off x="3173506" y="3005641"/>
              <a:ext cx="846717" cy="846717"/>
            </a:xfrm>
            <a:prstGeom prst="ellipse">
              <a:avLst/>
            </a:prstGeom>
            <a:ln w="38100">
              <a:solidFill>
                <a:schemeClr val="accent1"/>
              </a:solid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nvGrpSpPr>
            <p:cNvPr id="12" name="Group 4">
              <a:extLst>
                <a:ext uri="{FF2B5EF4-FFF2-40B4-BE49-F238E27FC236}">
                  <a16:creationId xmlns:a16="http://schemas.microsoft.com/office/drawing/2014/main" id="{F9AE7412-7826-3CFC-DA37-7810A2E522B5}"/>
                </a:ext>
              </a:extLst>
            </p:cNvPr>
            <p:cNvGrpSpPr>
              <a:grpSpLocks noChangeAspect="1"/>
            </p:cNvGrpSpPr>
            <p:nvPr/>
          </p:nvGrpSpPr>
          <p:grpSpPr bwMode="auto">
            <a:xfrm>
              <a:off x="3343795" y="3229526"/>
              <a:ext cx="441210" cy="438979"/>
              <a:chOff x="-278" y="129"/>
              <a:chExt cx="791" cy="787"/>
            </a:xfrm>
            <a:solidFill>
              <a:schemeClr val="accent1"/>
            </a:solidFill>
          </p:grpSpPr>
          <p:sp>
            <p:nvSpPr>
              <p:cNvPr id="14" name="Freeform 6">
                <a:extLst>
                  <a:ext uri="{FF2B5EF4-FFF2-40B4-BE49-F238E27FC236}">
                    <a16:creationId xmlns:a16="http://schemas.microsoft.com/office/drawing/2014/main" id="{F87DE190-1462-C503-84D7-2B6F97105296}"/>
                  </a:ext>
                </a:extLst>
              </p:cNvPr>
              <p:cNvSpPr>
                <a:spLocks/>
              </p:cNvSpPr>
              <p:nvPr/>
            </p:nvSpPr>
            <p:spPr bwMode="auto">
              <a:xfrm>
                <a:off x="-278" y="135"/>
                <a:ext cx="397" cy="633"/>
              </a:xfrm>
              <a:custGeom>
                <a:avLst/>
                <a:gdLst>
                  <a:gd name="T0" fmla="*/ 1753 w 1983"/>
                  <a:gd name="T1" fmla="*/ 0 h 3164"/>
                  <a:gd name="T2" fmla="*/ 1833 w 1983"/>
                  <a:gd name="T3" fmla="*/ 13 h 3164"/>
                  <a:gd name="T4" fmla="*/ 1901 w 1983"/>
                  <a:gd name="T5" fmla="*/ 53 h 3164"/>
                  <a:gd name="T6" fmla="*/ 1951 w 1983"/>
                  <a:gd name="T7" fmla="*/ 113 h 3164"/>
                  <a:gd name="T8" fmla="*/ 1979 w 1983"/>
                  <a:gd name="T9" fmla="*/ 188 h 3164"/>
                  <a:gd name="T10" fmla="*/ 1983 w 1983"/>
                  <a:gd name="T11" fmla="*/ 1151 h 3164"/>
                  <a:gd name="T12" fmla="*/ 1810 w 1983"/>
                  <a:gd name="T13" fmla="*/ 229 h 3164"/>
                  <a:gd name="T14" fmla="*/ 1799 w 1983"/>
                  <a:gd name="T15" fmla="*/ 195 h 3164"/>
                  <a:gd name="T16" fmla="*/ 1771 w 1983"/>
                  <a:gd name="T17" fmla="*/ 175 h 3164"/>
                  <a:gd name="T18" fmla="*/ 230 w 1983"/>
                  <a:gd name="T19" fmla="*/ 171 h 3164"/>
                  <a:gd name="T20" fmla="*/ 196 w 1983"/>
                  <a:gd name="T21" fmla="*/ 182 h 3164"/>
                  <a:gd name="T22" fmla="*/ 175 w 1983"/>
                  <a:gd name="T23" fmla="*/ 211 h 3164"/>
                  <a:gd name="T24" fmla="*/ 173 w 1983"/>
                  <a:gd name="T25" fmla="*/ 1594 h 3164"/>
                  <a:gd name="T26" fmla="*/ 184 w 1983"/>
                  <a:gd name="T27" fmla="*/ 1628 h 3164"/>
                  <a:gd name="T28" fmla="*/ 212 w 1983"/>
                  <a:gd name="T29" fmla="*/ 1649 h 3164"/>
                  <a:gd name="T30" fmla="*/ 1753 w 1983"/>
                  <a:gd name="T31" fmla="*/ 1651 h 3164"/>
                  <a:gd name="T32" fmla="*/ 1787 w 1983"/>
                  <a:gd name="T33" fmla="*/ 1640 h 3164"/>
                  <a:gd name="T34" fmla="*/ 1808 w 1983"/>
                  <a:gd name="T35" fmla="*/ 1612 h 3164"/>
                  <a:gd name="T36" fmla="*/ 1810 w 1983"/>
                  <a:gd name="T37" fmla="*/ 1205 h 3164"/>
                  <a:gd name="T38" fmla="*/ 1955 w 1983"/>
                  <a:gd name="T39" fmla="*/ 1344 h 3164"/>
                  <a:gd name="T40" fmla="*/ 1968 w 1983"/>
                  <a:gd name="T41" fmla="*/ 1413 h 3164"/>
                  <a:gd name="T42" fmla="*/ 1983 w 1983"/>
                  <a:gd name="T43" fmla="*/ 1594 h 3164"/>
                  <a:gd name="T44" fmla="*/ 1968 w 1983"/>
                  <a:gd name="T45" fmla="*/ 1674 h 3164"/>
                  <a:gd name="T46" fmla="*/ 1929 w 1983"/>
                  <a:gd name="T47" fmla="*/ 1742 h 3164"/>
                  <a:gd name="T48" fmla="*/ 1869 w 1983"/>
                  <a:gd name="T49" fmla="*/ 1793 h 3164"/>
                  <a:gd name="T50" fmla="*/ 1794 w 1983"/>
                  <a:gd name="T51" fmla="*/ 1820 h 3164"/>
                  <a:gd name="T52" fmla="*/ 1068 w 1983"/>
                  <a:gd name="T53" fmla="*/ 1824 h 3164"/>
                  <a:gd name="T54" fmla="*/ 1583 w 1983"/>
                  <a:gd name="T55" fmla="*/ 3049 h 3164"/>
                  <a:gd name="T56" fmla="*/ 1580 w 1983"/>
                  <a:gd name="T57" fmla="*/ 3092 h 3164"/>
                  <a:gd name="T58" fmla="*/ 1561 w 1983"/>
                  <a:gd name="T59" fmla="*/ 3130 h 3164"/>
                  <a:gd name="T60" fmla="*/ 1525 w 1983"/>
                  <a:gd name="T61" fmla="*/ 3156 h 3164"/>
                  <a:gd name="T62" fmla="*/ 1481 w 1983"/>
                  <a:gd name="T63" fmla="*/ 3164 h 3164"/>
                  <a:gd name="T64" fmla="*/ 1440 w 1983"/>
                  <a:gd name="T65" fmla="*/ 3152 h 3164"/>
                  <a:gd name="T66" fmla="*/ 1407 w 1983"/>
                  <a:gd name="T67" fmla="*/ 3124 h 3164"/>
                  <a:gd name="T68" fmla="*/ 954 w 1983"/>
                  <a:gd name="T69" fmla="*/ 2060 h 3164"/>
                  <a:gd name="T70" fmla="*/ 501 w 1983"/>
                  <a:gd name="T71" fmla="*/ 3125 h 3164"/>
                  <a:gd name="T72" fmla="*/ 466 w 1983"/>
                  <a:gd name="T73" fmla="*/ 3153 h 3164"/>
                  <a:gd name="T74" fmla="*/ 422 w 1983"/>
                  <a:gd name="T75" fmla="*/ 3164 h 3164"/>
                  <a:gd name="T76" fmla="*/ 384 w 1983"/>
                  <a:gd name="T77" fmla="*/ 3156 h 3164"/>
                  <a:gd name="T78" fmla="*/ 348 w 1983"/>
                  <a:gd name="T79" fmla="*/ 3130 h 3164"/>
                  <a:gd name="T80" fmla="*/ 328 w 1983"/>
                  <a:gd name="T81" fmla="*/ 3092 h 3164"/>
                  <a:gd name="T82" fmla="*/ 325 w 1983"/>
                  <a:gd name="T83" fmla="*/ 3049 h 3164"/>
                  <a:gd name="T84" fmla="*/ 842 w 1983"/>
                  <a:gd name="T85" fmla="*/ 1824 h 3164"/>
                  <a:gd name="T86" fmla="*/ 189 w 1983"/>
                  <a:gd name="T87" fmla="*/ 1820 h 3164"/>
                  <a:gd name="T88" fmla="*/ 114 w 1983"/>
                  <a:gd name="T89" fmla="*/ 1793 h 3164"/>
                  <a:gd name="T90" fmla="*/ 54 w 1983"/>
                  <a:gd name="T91" fmla="*/ 1742 h 3164"/>
                  <a:gd name="T92" fmla="*/ 15 w 1983"/>
                  <a:gd name="T93" fmla="*/ 1674 h 3164"/>
                  <a:gd name="T94" fmla="*/ 0 w 1983"/>
                  <a:gd name="T95" fmla="*/ 1594 h 3164"/>
                  <a:gd name="T96" fmla="*/ 4 w 1983"/>
                  <a:gd name="T97" fmla="*/ 188 h 3164"/>
                  <a:gd name="T98" fmla="*/ 31 w 1983"/>
                  <a:gd name="T99" fmla="*/ 113 h 3164"/>
                  <a:gd name="T100" fmla="*/ 82 w 1983"/>
                  <a:gd name="T101" fmla="*/ 53 h 3164"/>
                  <a:gd name="T102" fmla="*/ 150 w 1983"/>
                  <a:gd name="T103" fmla="*/ 13 h 3164"/>
                  <a:gd name="T104" fmla="*/ 230 w 1983"/>
                  <a:gd name="T105" fmla="*/ 0 h 3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3" h="3164">
                    <a:moveTo>
                      <a:pt x="230" y="0"/>
                    </a:moveTo>
                    <a:lnTo>
                      <a:pt x="1753" y="0"/>
                    </a:lnTo>
                    <a:lnTo>
                      <a:pt x="1794" y="3"/>
                    </a:lnTo>
                    <a:lnTo>
                      <a:pt x="1833" y="13"/>
                    </a:lnTo>
                    <a:lnTo>
                      <a:pt x="1869" y="31"/>
                    </a:lnTo>
                    <a:lnTo>
                      <a:pt x="1901" y="53"/>
                    </a:lnTo>
                    <a:lnTo>
                      <a:pt x="1929" y="81"/>
                    </a:lnTo>
                    <a:lnTo>
                      <a:pt x="1951" y="113"/>
                    </a:lnTo>
                    <a:lnTo>
                      <a:pt x="1968" y="148"/>
                    </a:lnTo>
                    <a:lnTo>
                      <a:pt x="1979" y="188"/>
                    </a:lnTo>
                    <a:lnTo>
                      <a:pt x="1983" y="229"/>
                    </a:lnTo>
                    <a:lnTo>
                      <a:pt x="1983" y="1151"/>
                    </a:lnTo>
                    <a:lnTo>
                      <a:pt x="1810" y="1030"/>
                    </a:lnTo>
                    <a:lnTo>
                      <a:pt x="1810" y="229"/>
                    </a:lnTo>
                    <a:lnTo>
                      <a:pt x="1808" y="211"/>
                    </a:lnTo>
                    <a:lnTo>
                      <a:pt x="1799" y="195"/>
                    </a:lnTo>
                    <a:lnTo>
                      <a:pt x="1787" y="182"/>
                    </a:lnTo>
                    <a:lnTo>
                      <a:pt x="1771" y="175"/>
                    </a:lnTo>
                    <a:lnTo>
                      <a:pt x="1753" y="171"/>
                    </a:lnTo>
                    <a:lnTo>
                      <a:pt x="230" y="171"/>
                    </a:lnTo>
                    <a:lnTo>
                      <a:pt x="212" y="175"/>
                    </a:lnTo>
                    <a:lnTo>
                      <a:pt x="196" y="182"/>
                    </a:lnTo>
                    <a:lnTo>
                      <a:pt x="184" y="195"/>
                    </a:lnTo>
                    <a:lnTo>
                      <a:pt x="175" y="211"/>
                    </a:lnTo>
                    <a:lnTo>
                      <a:pt x="173" y="229"/>
                    </a:lnTo>
                    <a:lnTo>
                      <a:pt x="173" y="1594"/>
                    </a:lnTo>
                    <a:lnTo>
                      <a:pt x="175" y="1612"/>
                    </a:lnTo>
                    <a:lnTo>
                      <a:pt x="184" y="1628"/>
                    </a:lnTo>
                    <a:lnTo>
                      <a:pt x="196" y="1640"/>
                    </a:lnTo>
                    <a:lnTo>
                      <a:pt x="212" y="1649"/>
                    </a:lnTo>
                    <a:lnTo>
                      <a:pt x="230" y="1651"/>
                    </a:lnTo>
                    <a:lnTo>
                      <a:pt x="1753" y="1651"/>
                    </a:lnTo>
                    <a:lnTo>
                      <a:pt x="1771" y="1649"/>
                    </a:lnTo>
                    <a:lnTo>
                      <a:pt x="1787" y="1640"/>
                    </a:lnTo>
                    <a:lnTo>
                      <a:pt x="1799" y="1628"/>
                    </a:lnTo>
                    <a:lnTo>
                      <a:pt x="1808" y="1612"/>
                    </a:lnTo>
                    <a:lnTo>
                      <a:pt x="1810" y="1594"/>
                    </a:lnTo>
                    <a:lnTo>
                      <a:pt x="1810" y="1205"/>
                    </a:lnTo>
                    <a:lnTo>
                      <a:pt x="1959" y="1309"/>
                    </a:lnTo>
                    <a:lnTo>
                      <a:pt x="1955" y="1344"/>
                    </a:lnTo>
                    <a:lnTo>
                      <a:pt x="1959" y="1379"/>
                    </a:lnTo>
                    <a:lnTo>
                      <a:pt x="1968" y="1413"/>
                    </a:lnTo>
                    <a:lnTo>
                      <a:pt x="1983" y="1444"/>
                    </a:lnTo>
                    <a:lnTo>
                      <a:pt x="1983" y="1594"/>
                    </a:lnTo>
                    <a:lnTo>
                      <a:pt x="1979" y="1635"/>
                    </a:lnTo>
                    <a:lnTo>
                      <a:pt x="1968" y="1674"/>
                    </a:lnTo>
                    <a:lnTo>
                      <a:pt x="1951" y="1710"/>
                    </a:lnTo>
                    <a:lnTo>
                      <a:pt x="1929" y="1742"/>
                    </a:lnTo>
                    <a:lnTo>
                      <a:pt x="1901" y="1770"/>
                    </a:lnTo>
                    <a:lnTo>
                      <a:pt x="1869" y="1793"/>
                    </a:lnTo>
                    <a:lnTo>
                      <a:pt x="1833" y="1810"/>
                    </a:lnTo>
                    <a:lnTo>
                      <a:pt x="1794" y="1820"/>
                    </a:lnTo>
                    <a:lnTo>
                      <a:pt x="1753" y="1824"/>
                    </a:lnTo>
                    <a:lnTo>
                      <a:pt x="1068" y="1824"/>
                    </a:lnTo>
                    <a:lnTo>
                      <a:pt x="1577" y="3027"/>
                    </a:lnTo>
                    <a:lnTo>
                      <a:pt x="1583" y="3049"/>
                    </a:lnTo>
                    <a:lnTo>
                      <a:pt x="1584" y="3071"/>
                    </a:lnTo>
                    <a:lnTo>
                      <a:pt x="1580" y="3092"/>
                    </a:lnTo>
                    <a:lnTo>
                      <a:pt x="1573" y="3112"/>
                    </a:lnTo>
                    <a:lnTo>
                      <a:pt x="1561" y="3130"/>
                    </a:lnTo>
                    <a:lnTo>
                      <a:pt x="1544" y="3144"/>
                    </a:lnTo>
                    <a:lnTo>
                      <a:pt x="1525" y="3156"/>
                    </a:lnTo>
                    <a:lnTo>
                      <a:pt x="1503" y="3163"/>
                    </a:lnTo>
                    <a:lnTo>
                      <a:pt x="1481" y="3164"/>
                    </a:lnTo>
                    <a:lnTo>
                      <a:pt x="1459" y="3160"/>
                    </a:lnTo>
                    <a:lnTo>
                      <a:pt x="1440" y="3152"/>
                    </a:lnTo>
                    <a:lnTo>
                      <a:pt x="1422" y="3140"/>
                    </a:lnTo>
                    <a:lnTo>
                      <a:pt x="1407" y="3124"/>
                    </a:lnTo>
                    <a:lnTo>
                      <a:pt x="1395" y="3104"/>
                    </a:lnTo>
                    <a:lnTo>
                      <a:pt x="954" y="2060"/>
                    </a:lnTo>
                    <a:lnTo>
                      <a:pt x="513" y="3104"/>
                    </a:lnTo>
                    <a:lnTo>
                      <a:pt x="501" y="3125"/>
                    </a:lnTo>
                    <a:lnTo>
                      <a:pt x="485" y="3141"/>
                    </a:lnTo>
                    <a:lnTo>
                      <a:pt x="466" y="3153"/>
                    </a:lnTo>
                    <a:lnTo>
                      <a:pt x="445" y="3161"/>
                    </a:lnTo>
                    <a:lnTo>
                      <a:pt x="422" y="3164"/>
                    </a:lnTo>
                    <a:lnTo>
                      <a:pt x="403" y="3161"/>
                    </a:lnTo>
                    <a:lnTo>
                      <a:pt x="384" y="3156"/>
                    </a:lnTo>
                    <a:lnTo>
                      <a:pt x="364" y="3144"/>
                    </a:lnTo>
                    <a:lnTo>
                      <a:pt x="348" y="3130"/>
                    </a:lnTo>
                    <a:lnTo>
                      <a:pt x="336" y="3112"/>
                    </a:lnTo>
                    <a:lnTo>
                      <a:pt x="328" y="3092"/>
                    </a:lnTo>
                    <a:lnTo>
                      <a:pt x="324" y="3071"/>
                    </a:lnTo>
                    <a:lnTo>
                      <a:pt x="325" y="3049"/>
                    </a:lnTo>
                    <a:lnTo>
                      <a:pt x="331" y="3027"/>
                    </a:lnTo>
                    <a:lnTo>
                      <a:pt x="842" y="1824"/>
                    </a:lnTo>
                    <a:lnTo>
                      <a:pt x="230" y="1824"/>
                    </a:lnTo>
                    <a:lnTo>
                      <a:pt x="189" y="1820"/>
                    </a:lnTo>
                    <a:lnTo>
                      <a:pt x="150" y="1810"/>
                    </a:lnTo>
                    <a:lnTo>
                      <a:pt x="114" y="1793"/>
                    </a:lnTo>
                    <a:lnTo>
                      <a:pt x="82" y="1770"/>
                    </a:lnTo>
                    <a:lnTo>
                      <a:pt x="54" y="1742"/>
                    </a:lnTo>
                    <a:lnTo>
                      <a:pt x="31" y="1710"/>
                    </a:lnTo>
                    <a:lnTo>
                      <a:pt x="15" y="1674"/>
                    </a:lnTo>
                    <a:lnTo>
                      <a:pt x="4" y="1635"/>
                    </a:lnTo>
                    <a:lnTo>
                      <a:pt x="0" y="1594"/>
                    </a:lnTo>
                    <a:lnTo>
                      <a:pt x="0" y="229"/>
                    </a:lnTo>
                    <a:lnTo>
                      <a:pt x="4" y="188"/>
                    </a:lnTo>
                    <a:lnTo>
                      <a:pt x="15" y="148"/>
                    </a:lnTo>
                    <a:lnTo>
                      <a:pt x="31" y="113"/>
                    </a:lnTo>
                    <a:lnTo>
                      <a:pt x="54" y="81"/>
                    </a:lnTo>
                    <a:lnTo>
                      <a:pt x="82" y="53"/>
                    </a:lnTo>
                    <a:lnTo>
                      <a:pt x="114" y="31"/>
                    </a:lnTo>
                    <a:lnTo>
                      <a:pt x="150" y="13"/>
                    </a:lnTo>
                    <a:lnTo>
                      <a:pt x="189" y="3"/>
                    </a:lnTo>
                    <a:lnTo>
                      <a:pt x="23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5" name="Rectangle 7">
                <a:extLst>
                  <a:ext uri="{FF2B5EF4-FFF2-40B4-BE49-F238E27FC236}">
                    <a16:creationId xmlns:a16="http://schemas.microsoft.com/office/drawing/2014/main" id="{6D5949A5-5614-2573-0F50-1C3B481A51E8}"/>
                  </a:ext>
                </a:extLst>
              </p:cNvPr>
              <p:cNvSpPr>
                <a:spLocks noChangeArrowheads="1"/>
              </p:cNvSpPr>
              <p:nvPr/>
            </p:nvSpPr>
            <p:spPr bwMode="auto">
              <a:xfrm>
                <a:off x="-190" y="232"/>
                <a:ext cx="60" cy="18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6" name="Rectangle 8">
                <a:extLst>
                  <a:ext uri="{FF2B5EF4-FFF2-40B4-BE49-F238E27FC236}">
                    <a16:creationId xmlns:a16="http://schemas.microsoft.com/office/drawing/2014/main" id="{5F1F3EDB-B886-6103-F857-E6DF175C6A5D}"/>
                  </a:ext>
                </a:extLst>
              </p:cNvPr>
              <p:cNvSpPr>
                <a:spLocks noChangeArrowheads="1"/>
              </p:cNvSpPr>
              <p:nvPr/>
            </p:nvSpPr>
            <p:spPr bwMode="auto">
              <a:xfrm>
                <a:off x="-110" y="282"/>
                <a:ext cx="61" cy="136"/>
              </a:xfrm>
              <a:prstGeom prst="rect">
                <a:avLst/>
              </a:prstGeom>
              <a:grpFill/>
              <a:ln w="0">
                <a:noFill/>
                <a:prstDash val="solid"/>
                <a:miter lim="800000"/>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7" name="Freeform 9">
                <a:extLst>
                  <a:ext uri="{FF2B5EF4-FFF2-40B4-BE49-F238E27FC236}">
                    <a16:creationId xmlns:a16="http://schemas.microsoft.com/office/drawing/2014/main" id="{866FEE8D-2427-835A-30EC-6863A9F76B46}"/>
                  </a:ext>
                </a:extLst>
              </p:cNvPr>
              <p:cNvSpPr>
                <a:spLocks/>
              </p:cNvSpPr>
              <p:nvPr/>
            </p:nvSpPr>
            <p:spPr bwMode="auto">
              <a:xfrm>
                <a:off x="-29" y="216"/>
                <a:ext cx="60" cy="202"/>
              </a:xfrm>
              <a:custGeom>
                <a:avLst/>
                <a:gdLst>
                  <a:gd name="T0" fmla="*/ 0 w 302"/>
                  <a:gd name="T1" fmla="*/ 0 h 1013"/>
                  <a:gd name="T2" fmla="*/ 302 w 302"/>
                  <a:gd name="T3" fmla="*/ 0 h 1013"/>
                  <a:gd name="T4" fmla="*/ 302 w 302"/>
                  <a:gd name="T5" fmla="*/ 438 h 1013"/>
                  <a:gd name="T6" fmla="*/ 105 w 302"/>
                  <a:gd name="T7" fmla="*/ 299 h 1013"/>
                  <a:gd name="T8" fmla="*/ 22 w 302"/>
                  <a:gd name="T9" fmla="*/ 417 h 1013"/>
                  <a:gd name="T10" fmla="*/ 302 w 302"/>
                  <a:gd name="T11" fmla="*/ 614 h 1013"/>
                  <a:gd name="T12" fmla="*/ 302 w 302"/>
                  <a:gd name="T13" fmla="*/ 1013 h 1013"/>
                  <a:gd name="T14" fmla="*/ 0 w 302"/>
                  <a:gd name="T15" fmla="*/ 1013 h 1013"/>
                  <a:gd name="T16" fmla="*/ 0 w 302"/>
                  <a:gd name="T17" fmla="*/ 0 h 10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2" h="1013">
                    <a:moveTo>
                      <a:pt x="0" y="0"/>
                    </a:moveTo>
                    <a:lnTo>
                      <a:pt x="302" y="0"/>
                    </a:lnTo>
                    <a:lnTo>
                      <a:pt x="302" y="438"/>
                    </a:lnTo>
                    <a:lnTo>
                      <a:pt x="105" y="299"/>
                    </a:lnTo>
                    <a:lnTo>
                      <a:pt x="22" y="417"/>
                    </a:lnTo>
                    <a:lnTo>
                      <a:pt x="302" y="614"/>
                    </a:lnTo>
                    <a:lnTo>
                      <a:pt x="302" y="1013"/>
                    </a:lnTo>
                    <a:lnTo>
                      <a:pt x="0" y="1013"/>
                    </a:lnTo>
                    <a:lnTo>
                      <a:pt x="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8" name="Freeform 10">
                <a:extLst>
                  <a:ext uri="{FF2B5EF4-FFF2-40B4-BE49-F238E27FC236}">
                    <a16:creationId xmlns:a16="http://schemas.microsoft.com/office/drawing/2014/main" id="{DCC65303-7654-78F1-07A7-70B81C1B7DAB}"/>
                  </a:ext>
                </a:extLst>
              </p:cNvPr>
              <p:cNvSpPr>
                <a:spLocks/>
              </p:cNvSpPr>
              <p:nvPr/>
            </p:nvSpPr>
            <p:spPr bwMode="auto">
              <a:xfrm>
                <a:off x="277" y="129"/>
                <a:ext cx="163" cy="163"/>
              </a:xfrm>
              <a:custGeom>
                <a:avLst/>
                <a:gdLst>
                  <a:gd name="T0" fmla="*/ 406 w 814"/>
                  <a:gd name="T1" fmla="*/ 0 h 813"/>
                  <a:gd name="T2" fmla="*/ 462 w 814"/>
                  <a:gd name="T3" fmla="*/ 3 h 813"/>
                  <a:gd name="T4" fmla="*/ 515 w 814"/>
                  <a:gd name="T5" fmla="*/ 14 h 813"/>
                  <a:gd name="T6" fmla="*/ 565 w 814"/>
                  <a:gd name="T7" fmla="*/ 31 h 813"/>
                  <a:gd name="T8" fmla="*/ 612 w 814"/>
                  <a:gd name="T9" fmla="*/ 55 h 813"/>
                  <a:gd name="T10" fmla="*/ 655 w 814"/>
                  <a:gd name="T11" fmla="*/ 84 h 813"/>
                  <a:gd name="T12" fmla="*/ 694 w 814"/>
                  <a:gd name="T13" fmla="*/ 119 h 813"/>
                  <a:gd name="T14" fmla="*/ 729 w 814"/>
                  <a:gd name="T15" fmla="*/ 158 h 813"/>
                  <a:gd name="T16" fmla="*/ 758 w 814"/>
                  <a:gd name="T17" fmla="*/ 202 h 813"/>
                  <a:gd name="T18" fmla="*/ 782 w 814"/>
                  <a:gd name="T19" fmla="*/ 249 h 813"/>
                  <a:gd name="T20" fmla="*/ 799 w 814"/>
                  <a:gd name="T21" fmla="*/ 298 h 813"/>
                  <a:gd name="T22" fmla="*/ 810 w 814"/>
                  <a:gd name="T23" fmla="*/ 352 h 813"/>
                  <a:gd name="T24" fmla="*/ 814 w 814"/>
                  <a:gd name="T25" fmla="*/ 407 h 813"/>
                  <a:gd name="T26" fmla="*/ 810 w 814"/>
                  <a:gd name="T27" fmla="*/ 462 h 813"/>
                  <a:gd name="T28" fmla="*/ 799 w 814"/>
                  <a:gd name="T29" fmla="*/ 515 h 813"/>
                  <a:gd name="T30" fmla="*/ 782 w 814"/>
                  <a:gd name="T31" fmla="*/ 566 h 813"/>
                  <a:gd name="T32" fmla="*/ 758 w 814"/>
                  <a:gd name="T33" fmla="*/ 613 h 813"/>
                  <a:gd name="T34" fmla="*/ 729 w 814"/>
                  <a:gd name="T35" fmla="*/ 655 h 813"/>
                  <a:gd name="T36" fmla="*/ 694 w 814"/>
                  <a:gd name="T37" fmla="*/ 695 h 813"/>
                  <a:gd name="T38" fmla="*/ 655 w 814"/>
                  <a:gd name="T39" fmla="*/ 729 h 813"/>
                  <a:gd name="T40" fmla="*/ 612 w 814"/>
                  <a:gd name="T41" fmla="*/ 758 h 813"/>
                  <a:gd name="T42" fmla="*/ 565 w 814"/>
                  <a:gd name="T43" fmla="*/ 782 h 813"/>
                  <a:gd name="T44" fmla="*/ 515 w 814"/>
                  <a:gd name="T45" fmla="*/ 799 h 813"/>
                  <a:gd name="T46" fmla="*/ 462 w 814"/>
                  <a:gd name="T47" fmla="*/ 810 h 813"/>
                  <a:gd name="T48" fmla="*/ 406 w 814"/>
                  <a:gd name="T49" fmla="*/ 813 h 813"/>
                  <a:gd name="T50" fmla="*/ 352 w 814"/>
                  <a:gd name="T51" fmla="*/ 810 h 813"/>
                  <a:gd name="T52" fmla="*/ 299 w 814"/>
                  <a:gd name="T53" fmla="*/ 799 h 813"/>
                  <a:gd name="T54" fmla="*/ 248 w 814"/>
                  <a:gd name="T55" fmla="*/ 782 h 813"/>
                  <a:gd name="T56" fmla="*/ 201 w 814"/>
                  <a:gd name="T57" fmla="*/ 758 h 813"/>
                  <a:gd name="T58" fmla="*/ 157 w 814"/>
                  <a:gd name="T59" fmla="*/ 729 h 813"/>
                  <a:gd name="T60" fmla="*/ 119 w 814"/>
                  <a:gd name="T61" fmla="*/ 695 h 813"/>
                  <a:gd name="T62" fmla="*/ 85 w 814"/>
                  <a:gd name="T63" fmla="*/ 655 h 813"/>
                  <a:gd name="T64" fmla="*/ 56 w 814"/>
                  <a:gd name="T65" fmla="*/ 613 h 813"/>
                  <a:gd name="T66" fmla="*/ 32 w 814"/>
                  <a:gd name="T67" fmla="*/ 566 h 813"/>
                  <a:gd name="T68" fmla="*/ 15 w 814"/>
                  <a:gd name="T69" fmla="*/ 515 h 813"/>
                  <a:gd name="T70" fmla="*/ 4 w 814"/>
                  <a:gd name="T71" fmla="*/ 462 h 813"/>
                  <a:gd name="T72" fmla="*/ 0 w 814"/>
                  <a:gd name="T73" fmla="*/ 407 h 813"/>
                  <a:gd name="T74" fmla="*/ 4 w 814"/>
                  <a:gd name="T75" fmla="*/ 352 h 813"/>
                  <a:gd name="T76" fmla="*/ 15 w 814"/>
                  <a:gd name="T77" fmla="*/ 298 h 813"/>
                  <a:gd name="T78" fmla="*/ 32 w 814"/>
                  <a:gd name="T79" fmla="*/ 249 h 813"/>
                  <a:gd name="T80" fmla="*/ 56 w 814"/>
                  <a:gd name="T81" fmla="*/ 202 h 813"/>
                  <a:gd name="T82" fmla="*/ 85 w 814"/>
                  <a:gd name="T83" fmla="*/ 158 h 813"/>
                  <a:gd name="T84" fmla="*/ 119 w 814"/>
                  <a:gd name="T85" fmla="*/ 119 h 813"/>
                  <a:gd name="T86" fmla="*/ 157 w 814"/>
                  <a:gd name="T87" fmla="*/ 84 h 813"/>
                  <a:gd name="T88" fmla="*/ 201 w 814"/>
                  <a:gd name="T89" fmla="*/ 55 h 813"/>
                  <a:gd name="T90" fmla="*/ 248 w 814"/>
                  <a:gd name="T91" fmla="*/ 31 h 813"/>
                  <a:gd name="T92" fmla="*/ 299 w 814"/>
                  <a:gd name="T93" fmla="*/ 14 h 813"/>
                  <a:gd name="T94" fmla="*/ 352 w 814"/>
                  <a:gd name="T95" fmla="*/ 3 h 813"/>
                  <a:gd name="T96" fmla="*/ 406 w 814"/>
                  <a:gd name="T97" fmla="*/ 0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14" h="813">
                    <a:moveTo>
                      <a:pt x="406" y="0"/>
                    </a:moveTo>
                    <a:lnTo>
                      <a:pt x="462" y="3"/>
                    </a:lnTo>
                    <a:lnTo>
                      <a:pt x="515" y="14"/>
                    </a:lnTo>
                    <a:lnTo>
                      <a:pt x="565" y="31"/>
                    </a:lnTo>
                    <a:lnTo>
                      <a:pt x="612" y="55"/>
                    </a:lnTo>
                    <a:lnTo>
                      <a:pt x="655" y="84"/>
                    </a:lnTo>
                    <a:lnTo>
                      <a:pt x="694" y="119"/>
                    </a:lnTo>
                    <a:lnTo>
                      <a:pt x="729" y="158"/>
                    </a:lnTo>
                    <a:lnTo>
                      <a:pt x="758" y="202"/>
                    </a:lnTo>
                    <a:lnTo>
                      <a:pt x="782" y="249"/>
                    </a:lnTo>
                    <a:lnTo>
                      <a:pt x="799" y="298"/>
                    </a:lnTo>
                    <a:lnTo>
                      <a:pt x="810" y="352"/>
                    </a:lnTo>
                    <a:lnTo>
                      <a:pt x="814" y="407"/>
                    </a:lnTo>
                    <a:lnTo>
                      <a:pt x="810" y="462"/>
                    </a:lnTo>
                    <a:lnTo>
                      <a:pt x="799" y="515"/>
                    </a:lnTo>
                    <a:lnTo>
                      <a:pt x="782" y="566"/>
                    </a:lnTo>
                    <a:lnTo>
                      <a:pt x="758" y="613"/>
                    </a:lnTo>
                    <a:lnTo>
                      <a:pt x="729" y="655"/>
                    </a:lnTo>
                    <a:lnTo>
                      <a:pt x="694" y="695"/>
                    </a:lnTo>
                    <a:lnTo>
                      <a:pt x="655" y="729"/>
                    </a:lnTo>
                    <a:lnTo>
                      <a:pt x="612" y="758"/>
                    </a:lnTo>
                    <a:lnTo>
                      <a:pt x="565" y="782"/>
                    </a:lnTo>
                    <a:lnTo>
                      <a:pt x="515" y="799"/>
                    </a:lnTo>
                    <a:lnTo>
                      <a:pt x="462" y="810"/>
                    </a:lnTo>
                    <a:lnTo>
                      <a:pt x="406" y="813"/>
                    </a:lnTo>
                    <a:lnTo>
                      <a:pt x="352" y="810"/>
                    </a:lnTo>
                    <a:lnTo>
                      <a:pt x="299" y="799"/>
                    </a:lnTo>
                    <a:lnTo>
                      <a:pt x="248" y="782"/>
                    </a:lnTo>
                    <a:lnTo>
                      <a:pt x="201" y="758"/>
                    </a:lnTo>
                    <a:lnTo>
                      <a:pt x="157" y="729"/>
                    </a:lnTo>
                    <a:lnTo>
                      <a:pt x="119" y="695"/>
                    </a:lnTo>
                    <a:lnTo>
                      <a:pt x="85" y="655"/>
                    </a:lnTo>
                    <a:lnTo>
                      <a:pt x="56" y="613"/>
                    </a:lnTo>
                    <a:lnTo>
                      <a:pt x="32" y="566"/>
                    </a:lnTo>
                    <a:lnTo>
                      <a:pt x="15" y="515"/>
                    </a:lnTo>
                    <a:lnTo>
                      <a:pt x="4" y="462"/>
                    </a:lnTo>
                    <a:lnTo>
                      <a:pt x="0" y="407"/>
                    </a:lnTo>
                    <a:lnTo>
                      <a:pt x="4" y="352"/>
                    </a:lnTo>
                    <a:lnTo>
                      <a:pt x="15" y="298"/>
                    </a:lnTo>
                    <a:lnTo>
                      <a:pt x="32" y="249"/>
                    </a:lnTo>
                    <a:lnTo>
                      <a:pt x="56" y="202"/>
                    </a:lnTo>
                    <a:lnTo>
                      <a:pt x="85" y="158"/>
                    </a:lnTo>
                    <a:lnTo>
                      <a:pt x="119" y="119"/>
                    </a:lnTo>
                    <a:lnTo>
                      <a:pt x="157" y="84"/>
                    </a:lnTo>
                    <a:lnTo>
                      <a:pt x="201" y="55"/>
                    </a:lnTo>
                    <a:lnTo>
                      <a:pt x="248" y="31"/>
                    </a:lnTo>
                    <a:lnTo>
                      <a:pt x="299" y="14"/>
                    </a:lnTo>
                    <a:lnTo>
                      <a:pt x="352" y="3"/>
                    </a:lnTo>
                    <a:lnTo>
                      <a:pt x="406"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0" name="Freeform 11">
                <a:extLst>
                  <a:ext uri="{FF2B5EF4-FFF2-40B4-BE49-F238E27FC236}">
                    <a16:creationId xmlns:a16="http://schemas.microsoft.com/office/drawing/2014/main" id="{F7740053-5E8D-4330-8F54-9821E6DBB46E}"/>
                  </a:ext>
                </a:extLst>
              </p:cNvPr>
              <p:cNvSpPr>
                <a:spLocks noEditPoints="1"/>
              </p:cNvSpPr>
              <p:nvPr/>
            </p:nvSpPr>
            <p:spPr bwMode="auto">
              <a:xfrm>
                <a:off x="-13" y="287"/>
                <a:ext cx="526" cy="629"/>
              </a:xfrm>
              <a:custGeom>
                <a:avLst/>
                <a:gdLst>
                  <a:gd name="T0" fmla="*/ 1858 w 2633"/>
                  <a:gd name="T1" fmla="*/ 956 h 3144"/>
                  <a:gd name="T2" fmla="*/ 1861 w 2633"/>
                  <a:gd name="T3" fmla="*/ 165 h 3144"/>
                  <a:gd name="T4" fmla="*/ 711 w 2633"/>
                  <a:gd name="T5" fmla="*/ 477 h 3144"/>
                  <a:gd name="T6" fmla="*/ 782 w 2633"/>
                  <a:gd name="T7" fmla="*/ 428 h 3144"/>
                  <a:gd name="T8" fmla="*/ 869 w 2633"/>
                  <a:gd name="T9" fmla="*/ 426 h 3144"/>
                  <a:gd name="T10" fmla="*/ 985 w 2633"/>
                  <a:gd name="T11" fmla="*/ 470 h 3144"/>
                  <a:gd name="T12" fmla="*/ 1095 w 2633"/>
                  <a:gd name="T13" fmla="*/ 483 h 3144"/>
                  <a:gd name="T14" fmla="*/ 1198 w 2633"/>
                  <a:gd name="T15" fmla="*/ 449 h 3144"/>
                  <a:gd name="T16" fmla="*/ 1308 w 2633"/>
                  <a:gd name="T17" fmla="*/ 373 h 3144"/>
                  <a:gd name="T18" fmla="*/ 1443 w 2633"/>
                  <a:gd name="T19" fmla="*/ 251 h 3144"/>
                  <a:gd name="T20" fmla="*/ 1587 w 2633"/>
                  <a:gd name="T21" fmla="*/ 124 h 3144"/>
                  <a:gd name="T22" fmla="*/ 1708 w 2633"/>
                  <a:gd name="T23" fmla="*/ 62 h 3144"/>
                  <a:gd name="T24" fmla="*/ 1859 w 2633"/>
                  <a:gd name="T25" fmla="*/ 149 h 3144"/>
                  <a:gd name="T26" fmla="*/ 2062 w 2633"/>
                  <a:gd name="T27" fmla="*/ 85 h 3144"/>
                  <a:gd name="T28" fmla="*/ 2169 w 2633"/>
                  <a:gd name="T29" fmla="*/ 147 h 3144"/>
                  <a:gd name="T30" fmla="*/ 2279 w 2633"/>
                  <a:gd name="T31" fmla="*/ 228 h 3144"/>
                  <a:gd name="T32" fmla="*/ 2382 w 2633"/>
                  <a:gd name="T33" fmla="*/ 326 h 3144"/>
                  <a:gd name="T34" fmla="*/ 2471 w 2633"/>
                  <a:gd name="T35" fmla="*/ 447 h 3144"/>
                  <a:gd name="T36" fmla="*/ 2545 w 2633"/>
                  <a:gd name="T37" fmla="*/ 597 h 3144"/>
                  <a:gd name="T38" fmla="*/ 2599 w 2633"/>
                  <a:gd name="T39" fmla="*/ 780 h 3144"/>
                  <a:gd name="T40" fmla="*/ 2628 w 2633"/>
                  <a:gd name="T41" fmla="*/ 1005 h 3144"/>
                  <a:gd name="T42" fmla="*/ 2631 w 2633"/>
                  <a:gd name="T43" fmla="*/ 1274 h 3144"/>
                  <a:gd name="T44" fmla="*/ 2608 w 2633"/>
                  <a:gd name="T45" fmla="*/ 1433 h 3144"/>
                  <a:gd name="T46" fmla="*/ 2551 w 2633"/>
                  <a:gd name="T47" fmla="*/ 1496 h 3144"/>
                  <a:gd name="T48" fmla="*/ 2466 w 2633"/>
                  <a:gd name="T49" fmla="*/ 1522 h 3144"/>
                  <a:gd name="T50" fmla="*/ 2394 w 2633"/>
                  <a:gd name="T51" fmla="*/ 1503 h 3144"/>
                  <a:gd name="T52" fmla="*/ 2328 w 2633"/>
                  <a:gd name="T53" fmla="*/ 1440 h 3144"/>
                  <a:gd name="T54" fmla="*/ 2309 w 2633"/>
                  <a:gd name="T55" fmla="*/ 1351 h 3144"/>
                  <a:gd name="T56" fmla="*/ 2316 w 2633"/>
                  <a:gd name="T57" fmla="*/ 1101 h 3144"/>
                  <a:gd name="T58" fmla="*/ 2299 w 2633"/>
                  <a:gd name="T59" fmla="*/ 901 h 3144"/>
                  <a:gd name="T60" fmla="*/ 2276 w 2633"/>
                  <a:gd name="T61" fmla="*/ 1300 h 3144"/>
                  <a:gd name="T62" fmla="*/ 2253 w 2633"/>
                  <a:gd name="T63" fmla="*/ 1418 h 3144"/>
                  <a:gd name="T64" fmla="*/ 2234 w 2633"/>
                  <a:gd name="T65" fmla="*/ 2991 h 3144"/>
                  <a:gd name="T66" fmla="*/ 2194 w 2633"/>
                  <a:gd name="T67" fmla="*/ 3078 h 3144"/>
                  <a:gd name="T68" fmla="*/ 2116 w 2633"/>
                  <a:gd name="T69" fmla="*/ 3132 h 3144"/>
                  <a:gd name="T70" fmla="*/ 2018 w 2633"/>
                  <a:gd name="T71" fmla="*/ 3140 h 3144"/>
                  <a:gd name="T72" fmla="*/ 1931 w 2633"/>
                  <a:gd name="T73" fmla="*/ 3101 h 3144"/>
                  <a:gd name="T74" fmla="*/ 1876 w 2633"/>
                  <a:gd name="T75" fmla="*/ 3022 h 3144"/>
                  <a:gd name="T76" fmla="*/ 1864 w 2633"/>
                  <a:gd name="T77" fmla="*/ 1659 h 3144"/>
                  <a:gd name="T78" fmla="*/ 1838 w 2633"/>
                  <a:gd name="T79" fmla="*/ 2958 h 3144"/>
                  <a:gd name="T80" fmla="*/ 1812 w 2633"/>
                  <a:gd name="T81" fmla="*/ 3051 h 3144"/>
                  <a:gd name="T82" fmla="*/ 1744 w 2633"/>
                  <a:gd name="T83" fmla="*/ 3119 h 3144"/>
                  <a:gd name="T84" fmla="*/ 1650 w 2633"/>
                  <a:gd name="T85" fmla="*/ 3144 h 3144"/>
                  <a:gd name="T86" fmla="*/ 1556 w 2633"/>
                  <a:gd name="T87" fmla="*/ 3119 h 3144"/>
                  <a:gd name="T88" fmla="*/ 1489 w 2633"/>
                  <a:gd name="T89" fmla="*/ 3051 h 3144"/>
                  <a:gd name="T90" fmla="*/ 1464 w 2633"/>
                  <a:gd name="T91" fmla="*/ 2958 h 3144"/>
                  <a:gd name="T92" fmla="*/ 1453 w 2633"/>
                  <a:gd name="T93" fmla="*/ 1381 h 3144"/>
                  <a:gd name="T94" fmla="*/ 1443 w 2633"/>
                  <a:gd name="T95" fmla="*/ 667 h 3144"/>
                  <a:gd name="T96" fmla="*/ 1316 w 2633"/>
                  <a:gd name="T97" fmla="*/ 743 h 3144"/>
                  <a:gd name="T98" fmla="*/ 1176 w 2633"/>
                  <a:gd name="T99" fmla="*/ 789 h 3144"/>
                  <a:gd name="T100" fmla="*/ 1027 w 2633"/>
                  <a:gd name="T101" fmla="*/ 797 h 3144"/>
                  <a:gd name="T102" fmla="*/ 875 w 2633"/>
                  <a:gd name="T103" fmla="*/ 766 h 3144"/>
                  <a:gd name="T104" fmla="*/ 739 w 2633"/>
                  <a:gd name="T105" fmla="*/ 707 h 3144"/>
                  <a:gd name="T106" fmla="*/ 685 w 2633"/>
                  <a:gd name="T107" fmla="*/ 640 h 3144"/>
                  <a:gd name="T108" fmla="*/ 674 w 2633"/>
                  <a:gd name="T109" fmla="*/ 555 h 3144"/>
                  <a:gd name="T110" fmla="*/ 32 w 2633"/>
                  <a:gd name="T111" fmla="*/ 0 h 3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633" h="3144">
                    <a:moveTo>
                      <a:pt x="1858" y="165"/>
                    </a:moveTo>
                    <a:lnTo>
                      <a:pt x="1760" y="821"/>
                    </a:lnTo>
                    <a:lnTo>
                      <a:pt x="1858" y="956"/>
                    </a:lnTo>
                    <a:lnTo>
                      <a:pt x="1861" y="956"/>
                    </a:lnTo>
                    <a:lnTo>
                      <a:pt x="1958" y="821"/>
                    </a:lnTo>
                    <a:lnTo>
                      <a:pt x="1861" y="165"/>
                    </a:lnTo>
                    <a:lnTo>
                      <a:pt x="1858" y="165"/>
                    </a:lnTo>
                    <a:close/>
                    <a:moveTo>
                      <a:pt x="32" y="0"/>
                    </a:moveTo>
                    <a:lnTo>
                      <a:pt x="711" y="477"/>
                    </a:lnTo>
                    <a:lnTo>
                      <a:pt x="732" y="456"/>
                    </a:lnTo>
                    <a:lnTo>
                      <a:pt x="757" y="441"/>
                    </a:lnTo>
                    <a:lnTo>
                      <a:pt x="782" y="428"/>
                    </a:lnTo>
                    <a:lnTo>
                      <a:pt x="811" y="422"/>
                    </a:lnTo>
                    <a:lnTo>
                      <a:pt x="840" y="421"/>
                    </a:lnTo>
                    <a:lnTo>
                      <a:pt x="869" y="426"/>
                    </a:lnTo>
                    <a:lnTo>
                      <a:pt x="898" y="436"/>
                    </a:lnTo>
                    <a:lnTo>
                      <a:pt x="943" y="455"/>
                    </a:lnTo>
                    <a:lnTo>
                      <a:pt x="985" y="470"/>
                    </a:lnTo>
                    <a:lnTo>
                      <a:pt x="1024" y="479"/>
                    </a:lnTo>
                    <a:lnTo>
                      <a:pt x="1060" y="483"/>
                    </a:lnTo>
                    <a:lnTo>
                      <a:pt x="1095" y="483"/>
                    </a:lnTo>
                    <a:lnTo>
                      <a:pt x="1130" y="477"/>
                    </a:lnTo>
                    <a:lnTo>
                      <a:pt x="1164" y="466"/>
                    </a:lnTo>
                    <a:lnTo>
                      <a:pt x="1198" y="449"/>
                    </a:lnTo>
                    <a:lnTo>
                      <a:pt x="1233" y="428"/>
                    </a:lnTo>
                    <a:lnTo>
                      <a:pt x="1269" y="403"/>
                    </a:lnTo>
                    <a:lnTo>
                      <a:pt x="1308" y="373"/>
                    </a:lnTo>
                    <a:lnTo>
                      <a:pt x="1349" y="337"/>
                    </a:lnTo>
                    <a:lnTo>
                      <a:pt x="1395" y="297"/>
                    </a:lnTo>
                    <a:lnTo>
                      <a:pt x="1443" y="251"/>
                    </a:lnTo>
                    <a:lnTo>
                      <a:pt x="1503" y="196"/>
                    </a:lnTo>
                    <a:lnTo>
                      <a:pt x="1567" y="140"/>
                    </a:lnTo>
                    <a:lnTo>
                      <a:pt x="1587" y="124"/>
                    </a:lnTo>
                    <a:lnTo>
                      <a:pt x="1609" y="113"/>
                    </a:lnTo>
                    <a:lnTo>
                      <a:pt x="1657" y="85"/>
                    </a:lnTo>
                    <a:lnTo>
                      <a:pt x="1708" y="62"/>
                    </a:lnTo>
                    <a:lnTo>
                      <a:pt x="1760" y="46"/>
                    </a:lnTo>
                    <a:lnTo>
                      <a:pt x="1761" y="46"/>
                    </a:lnTo>
                    <a:lnTo>
                      <a:pt x="1859" y="149"/>
                    </a:lnTo>
                    <a:lnTo>
                      <a:pt x="1961" y="48"/>
                    </a:lnTo>
                    <a:lnTo>
                      <a:pt x="2013" y="63"/>
                    </a:lnTo>
                    <a:lnTo>
                      <a:pt x="2062" y="85"/>
                    </a:lnTo>
                    <a:lnTo>
                      <a:pt x="2110" y="113"/>
                    </a:lnTo>
                    <a:lnTo>
                      <a:pt x="2130" y="123"/>
                    </a:lnTo>
                    <a:lnTo>
                      <a:pt x="2169" y="147"/>
                    </a:lnTo>
                    <a:lnTo>
                      <a:pt x="2206" y="172"/>
                    </a:lnTo>
                    <a:lnTo>
                      <a:pt x="2243" y="199"/>
                    </a:lnTo>
                    <a:lnTo>
                      <a:pt x="2279" y="228"/>
                    </a:lnTo>
                    <a:lnTo>
                      <a:pt x="2314" y="258"/>
                    </a:lnTo>
                    <a:lnTo>
                      <a:pt x="2349" y="291"/>
                    </a:lnTo>
                    <a:lnTo>
                      <a:pt x="2382" y="326"/>
                    </a:lnTo>
                    <a:lnTo>
                      <a:pt x="2413" y="363"/>
                    </a:lnTo>
                    <a:lnTo>
                      <a:pt x="2443" y="404"/>
                    </a:lnTo>
                    <a:lnTo>
                      <a:pt x="2471" y="447"/>
                    </a:lnTo>
                    <a:lnTo>
                      <a:pt x="2498" y="494"/>
                    </a:lnTo>
                    <a:lnTo>
                      <a:pt x="2523" y="543"/>
                    </a:lnTo>
                    <a:lnTo>
                      <a:pt x="2545" y="597"/>
                    </a:lnTo>
                    <a:lnTo>
                      <a:pt x="2565" y="655"/>
                    </a:lnTo>
                    <a:lnTo>
                      <a:pt x="2584" y="715"/>
                    </a:lnTo>
                    <a:lnTo>
                      <a:pt x="2599" y="780"/>
                    </a:lnTo>
                    <a:lnTo>
                      <a:pt x="2611" y="850"/>
                    </a:lnTo>
                    <a:lnTo>
                      <a:pt x="2621" y="925"/>
                    </a:lnTo>
                    <a:lnTo>
                      <a:pt x="2628" y="1005"/>
                    </a:lnTo>
                    <a:lnTo>
                      <a:pt x="2632" y="1089"/>
                    </a:lnTo>
                    <a:lnTo>
                      <a:pt x="2633" y="1179"/>
                    </a:lnTo>
                    <a:lnTo>
                      <a:pt x="2631" y="1274"/>
                    </a:lnTo>
                    <a:lnTo>
                      <a:pt x="2623" y="1375"/>
                    </a:lnTo>
                    <a:lnTo>
                      <a:pt x="2619" y="1405"/>
                    </a:lnTo>
                    <a:lnTo>
                      <a:pt x="2608" y="1433"/>
                    </a:lnTo>
                    <a:lnTo>
                      <a:pt x="2593" y="1457"/>
                    </a:lnTo>
                    <a:lnTo>
                      <a:pt x="2574" y="1479"/>
                    </a:lnTo>
                    <a:lnTo>
                      <a:pt x="2551" y="1496"/>
                    </a:lnTo>
                    <a:lnTo>
                      <a:pt x="2524" y="1509"/>
                    </a:lnTo>
                    <a:lnTo>
                      <a:pt x="2497" y="1518"/>
                    </a:lnTo>
                    <a:lnTo>
                      <a:pt x="2466" y="1522"/>
                    </a:lnTo>
                    <a:lnTo>
                      <a:pt x="2454" y="1520"/>
                    </a:lnTo>
                    <a:lnTo>
                      <a:pt x="2423" y="1514"/>
                    </a:lnTo>
                    <a:lnTo>
                      <a:pt x="2394" y="1503"/>
                    </a:lnTo>
                    <a:lnTo>
                      <a:pt x="2368" y="1486"/>
                    </a:lnTo>
                    <a:lnTo>
                      <a:pt x="2347" y="1466"/>
                    </a:lnTo>
                    <a:lnTo>
                      <a:pt x="2328" y="1440"/>
                    </a:lnTo>
                    <a:lnTo>
                      <a:pt x="2316" y="1413"/>
                    </a:lnTo>
                    <a:lnTo>
                      <a:pt x="2309" y="1382"/>
                    </a:lnTo>
                    <a:lnTo>
                      <a:pt x="2309" y="1351"/>
                    </a:lnTo>
                    <a:lnTo>
                      <a:pt x="2314" y="1262"/>
                    </a:lnTo>
                    <a:lnTo>
                      <a:pt x="2318" y="1178"/>
                    </a:lnTo>
                    <a:lnTo>
                      <a:pt x="2316" y="1101"/>
                    </a:lnTo>
                    <a:lnTo>
                      <a:pt x="2314" y="1029"/>
                    </a:lnTo>
                    <a:lnTo>
                      <a:pt x="2308" y="963"/>
                    </a:lnTo>
                    <a:lnTo>
                      <a:pt x="2299" y="901"/>
                    </a:lnTo>
                    <a:lnTo>
                      <a:pt x="2290" y="844"/>
                    </a:lnTo>
                    <a:lnTo>
                      <a:pt x="2276" y="792"/>
                    </a:lnTo>
                    <a:lnTo>
                      <a:pt x="2276" y="1300"/>
                    </a:lnTo>
                    <a:lnTo>
                      <a:pt x="2274" y="1341"/>
                    </a:lnTo>
                    <a:lnTo>
                      <a:pt x="2267" y="1380"/>
                    </a:lnTo>
                    <a:lnTo>
                      <a:pt x="2253" y="1418"/>
                    </a:lnTo>
                    <a:lnTo>
                      <a:pt x="2238" y="1453"/>
                    </a:lnTo>
                    <a:lnTo>
                      <a:pt x="2238" y="2958"/>
                    </a:lnTo>
                    <a:lnTo>
                      <a:pt x="2234" y="2991"/>
                    </a:lnTo>
                    <a:lnTo>
                      <a:pt x="2226" y="3022"/>
                    </a:lnTo>
                    <a:lnTo>
                      <a:pt x="2212" y="3051"/>
                    </a:lnTo>
                    <a:lnTo>
                      <a:pt x="2194" y="3078"/>
                    </a:lnTo>
                    <a:lnTo>
                      <a:pt x="2171" y="3101"/>
                    </a:lnTo>
                    <a:lnTo>
                      <a:pt x="2145" y="3119"/>
                    </a:lnTo>
                    <a:lnTo>
                      <a:pt x="2116" y="3132"/>
                    </a:lnTo>
                    <a:lnTo>
                      <a:pt x="2084" y="3140"/>
                    </a:lnTo>
                    <a:lnTo>
                      <a:pt x="2050" y="3144"/>
                    </a:lnTo>
                    <a:lnTo>
                      <a:pt x="2018" y="3140"/>
                    </a:lnTo>
                    <a:lnTo>
                      <a:pt x="1985" y="3132"/>
                    </a:lnTo>
                    <a:lnTo>
                      <a:pt x="1956" y="3119"/>
                    </a:lnTo>
                    <a:lnTo>
                      <a:pt x="1931" y="3101"/>
                    </a:lnTo>
                    <a:lnTo>
                      <a:pt x="1908" y="3078"/>
                    </a:lnTo>
                    <a:lnTo>
                      <a:pt x="1890" y="3051"/>
                    </a:lnTo>
                    <a:lnTo>
                      <a:pt x="1876" y="3022"/>
                    </a:lnTo>
                    <a:lnTo>
                      <a:pt x="1867" y="2991"/>
                    </a:lnTo>
                    <a:lnTo>
                      <a:pt x="1864" y="2958"/>
                    </a:lnTo>
                    <a:lnTo>
                      <a:pt x="1864" y="1659"/>
                    </a:lnTo>
                    <a:lnTo>
                      <a:pt x="1859" y="1659"/>
                    </a:lnTo>
                    <a:lnTo>
                      <a:pt x="1838" y="1658"/>
                    </a:lnTo>
                    <a:lnTo>
                      <a:pt x="1838" y="2958"/>
                    </a:lnTo>
                    <a:lnTo>
                      <a:pt x="1834" y="2991"/>
                    </a:lnTo>
                    <a:lnTo>
                      <a:pt x="1825" y="3022"/>
                    </a:lnTo>
                    <a:lnTo>
                      <a:pt x="1812" y="3051"/>
                    </a:lnTo>
                    <a:lnTo>
                      <a:pt x="1794" y="3078"/>
                    </a:lnTo>
                    <a:lnTo>
                      <a:pt x="1771" y="3101"/>
                    </a:lnTo>
                    <a:lnTo>
                      <a:pt x="1744" y="3119"/>
                    </a:lnTo>
                    <a:lnTo>
                      <a:pt x="1715" y="3132"/>
                    </a:lnTo>
                    <a:lnTo>
                      <a:pt x="1684" y="3140"/>
                    </a:lnTo>
                    <a:lnTo>
                      <a:pt x="1650" y="3144"/>
                    </a:lnTo>
                    <a:lnTo>
                      <a:pt x="1618" y="3140"/>
                    </a:lnTo>
                    <a:lnTo>
                      <a:pt x="1585" y="3132"/>
                    </a:lnTo>
                    <a:lnTo>
                      <a:pt x="1556" y="3119"/>
                    </a:lnTo>
                    <a:lnTo>
                      <a:pt x="1530" y="3101"/>
                    </a:lnTo>
                    <a:lnTo>
                      <a:pt x="1507" y="3078"/>
                    </a:lnTo>
                    <a:lnTo>
                      <a:pt x="1489" y="3051"/>
                    </a:lnTo>
                    <a:lnTo>
                      <a:pt x="1476" y="3022"/>
                    </a:lnTo>
                    <a:lnTo>
                      <a:pt x="1466" y="2991"/>
                    </a:lnTo>
                    <a:lnTo>
                      <a:pt x="1464" y="2958"/>
                    </a:lnTo>
                    <a:lnTo>
                      <a:pt x="1464" y="1444"/>
                    </a:lnTo>
                    <a:lnTo>
                      <a:pt x="1465" y="1419"/>
                    </a:lnTo>
                    <a:lnTo>
                      <a:pt x="1453" y="1381"/>
                    </a:lnTo>
                    <a:lnTo>
                      <a:pt x="1446" y="1341"/>
                    </a:lnTo>
                    <a:lnTo>
                      <a:pt x="1443" y="1300"/>
                    </a:lnTo>
                    <a:lnTo>
                      <a:pt x="1443" y="667"/>
                    </a:lnTo>
                    <a:lnTo>
                      <a:pt x="1402" y="694"/>
                    </a:lnTo>
                    <a:lnTo>
                      <a:pt x="1360" y="720"/>
                    </a:lnTo>
                    <a:lnTo>
                      <a:pt x="1316" y="743"/>
                    </a:lnTo>
                    <a:lnTo>
                      <a:pt x="1272" y="762"/>
                    </a:lnTo>
                    <a:lnTo>
                      <a:pt x="1226" y="778"/>
                    </a:lnTo>
                    <a:lnTo>
                      <a:pt x="1176" y="789"/>
                    </a:lnTo>
                    <a:lnTo>
                      <a:pt x="1127" y="797"/>
                    </a:lnTo>
                    <a:lnTo>
                      <a:pt x="1073" y="800"/>
                    </a:lnTo>
                    <a:lnTo>
                      <a:pt x="1027" y="797"/>
                    </a:lnTo>
                    <a:lnTo>
                      <a:pt x="978" y="791"/>
                    </a:lnTo>
                    <a:lnTo>
                      <a:pt x="928" y="782"/>
                    </a:lnTo>
                    <a:lnTo>
                      <a:pt x="875" y="766"/>
                    </a:lnTo>
                    <a:lnTo>
                      <a:pt x="821" y="746"/>
                    </a:lnTo>
                    <a:lnTo>
                      <a:pt x="764" y="722"/>
                    </a:lnTo>
                    <a:lnTo>
                      <a:pt x="739" y="707"/>
                    </a:lnTo>
                    <a:lnTo>
                      <a:pt x="716" y="687"/>
                    </a:lnTo>
                    <a:lnTo>
                      <a:pt x="699" y="665"/>
                    </a:lnTo>
                    <a:lnTo>
                      <a:pt x="685" y="640"/>
                    </a:lnTo>
                    <a:lnTo>
                      <a:pt x="677" y="612"/>
                    </a:lnTo>
                    <a:lnTo>
                      <a:pt x="673" y="584"/>
                    </a:lnTo>
                    <a:lnTo>
                      <a:pt x="674" y="555"/>
                    </a:lnTo>
                    <a:lnTo>
                      <a:pt x="682" y="526"/>
                    </a:lnTo>
                    <a:lnTo>
                      <a:pt x="0" y="48"/>
                    </a:lnTo>
                    <a:lnTo>
                      <a:pt x="3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grpSp>
        <p:nvGrpSpPr>
          <p:cNvPr id="23" name="Group 22">
            <a:extLst>
              <a:ext uri="{FF2B5EF4-FFF2-40B4-BE49-F238E27FC236}">
                <a16:creationId xmlns:a16="http://schemas.microsoft.com/office/drawing/2014/main" id="{25751D61-664C-9BFD-51E2-EB5B1F9FB738}"/>
              </a:ext>
            </a:extLst>
          </p:cNvPr>
          <p:cNvGrpSpPr/>
          <p:nvPr/>
        </p:nvGrpSpPr>
        <p:grpSpPr>
          <a:xfrm>
            <a:off x="41122" y="2395562"/>
            <a:ext cx="4496183" cy="3003941"/>
            <a:chOff x="5715099" y="2587491"/>
            <a:chExt cx="5944200" cy="3449371"/>
          </a:xfrm>
        </p:grpSpPr>
        <p:grpSp>
          <p:nvGrpSpPr>
            <p:cNvPr id="24" name="Group 4">
              <a:extLst>
                <a:ext uri="{FF2B5EF4-FFF2-40B4-BE49-F238E27FC236}">
                  <a16:creationId xmlns:a16="http://schemas.microsoft.com/office/drawing/2014/main" id="{B6720323-E985-D0AC-4BFF-63298E0EFD80}"/>
                </a:ext>
              </a:extLst>
            </p:cNvPr>
            <p:cNvGrpSpPr>
              <a:grpSpLocks noChangeAspect="1"/>
            </p:cNvGrpSpPr>
            <p:nvPr/>
          </p:nvGrpSpPr>
          <p:grpSpPr bwMode="auto">
            <a:xfrm>
              <a:off x="5715099" y="2587491"/>
              <a:ext cx="5944200" cy="3449371"/>
              <a:chOff x="4015" y="1370"/>
              <a:chExt cx="3288" cy="1908"/>
            </a:xfrm>
          </p:grpSpPr>
          <p:sp>
            <p:nvSpPr>
              <p:cNvPr id="26" name="AutoShape 3">
                <a:extLst>
                  <a:ext uri="{FF2B5EF4-FFF2-40B4-BE49-F238E27FC236}">
                    <a16:creationId xmlns:a16="http://schemas.microsoft.com/office/drawing/2014/main" id="{35E6F946-8812-38F2-1683-325D347A767A}"/>
                  </a:ext>
                </a:extLst>
              </p:cNvPr>
              <p:cNvSpPr>
                <a:spLocks noChangeAspect="1" noChangeArrowheads="1" noTextEdit="1"/>
              </p:cNvSpPr>
              <p:nvPr/>
            </p:nvSpPr>
            <p:spPr bwMode="auto">
              <a:xfrm>
                <a:off x="4015" y="1370"/>
                <a:ext cx="3288" cy="1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8" name="Rectangle 5">
                <a:extLst>
                  <a:ext uri="{FF2B5EF4-FFF2-40B4-BE49-F238E27FC236}">
                    <a16:creationId xmlns:a16="http://schemas.microsoft.com/office/drawing/2014/main" id="{509D65AC-9932-632E-1B9B-657A4EECE270}"/>
                  </a:ext>
                </a:extLst>
              </p:cNvPr>
              <p:cNvSpPr>
                <a:spLocks noChangeArrowheads="1"/>
              </p:cNvSpPr>
              <p:nvPr/>
            </p:nvSpPr>
            <p:spPr bwMode="auto">
              <a:xfrm>
                <a:off x="4351" y="1439"/>
                <a:ext cx="2616" cy="1680"/>
              </a:xfrm>
              <a:prstGeom prst="rect">
                <a:avLst/>
              </a:prstGeom>
              <a:solidFill>
                <a:schemeClr val="bg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0" name="Freeform 6">
                <a:extLst>
                  <a:ext uri="{FF2B5EF4-FFF2-40B4-BE49-F238E27FC236}">
                    <a16:creationId xmlns:a16="http://schemas.microsoft.com/office/drawing/2014/main" id="{982E787C-903D-5913-814B-8D42A5D302A8}"/>
                  </a:ext>
                </a:extLst>
              </p:cNvPr>
              <p:cNvSpPr>
                <a:spLocks noEditPoints="1"/>
              </p:cNvSpPr>
              <p:nvPr/>
            </p:nvSpPr>
            <p:spPr bwMode="auto">
              <a:xfrm>
                <a:off x="4311" y="1370"/>
                <a:ext cx="2695" cy="1808"/>
              </a:xfrm>
              <a:custGeom>
                <a:avLst/>
                <a:gdLst>
                  <a:gd name="T0" fmla="*/ 273 w 273"/>
                  <a:gd name="T1" fmla="*/ 175 h 182"/>
                  <a:gd name="T2" fmla="*/ 273 w 273"/>
                  <a:gd name="T3" fmla="*/ 11 h 182"/>
                  <a:gd name="T4" fmla="*/ 263 w 273"/>
                  <a:gd name="T5" fmla="*/ 0 h 182"/>
                  <a:gd name="T6" fmla="*/ 11 w 273"/>
                  <a:gd name="T7" fmla="*/ 0 h 182"/>
                  <a:gd name="T8" fmla="*/ 0 w 273"/>
                  <a:gd name="T9" fmla="*/ 11 h 182"/>
                  <a:gd name="T10" fmla="*/ 0 w 273"/>
                  <a:gd name="T11" fmla="*/ 175 h 182"/>
                  <a:gd name="T12" fmla="*/ 3 w 273"/>
                  <a:gd name="T13" fmla="*/ 182 h 182"/>
                  <a:gd name="T14" fmla="*/ 270 w 273"/>
                  <a:gd name="T15" fmla="*/ 182 h 182"/>
                  <a:gd name="T16" fmla="*/ 273 w 273"/>
                  <a:gd name="T17" fmla="*/ 175 h 182"/>
                  <a:gd name="T18" fmla="*/ 263 w 273"/>
                  <a:gd name="T19" fmla="*/ 170 h 182"/>
                  <a:gd name="T20" fmla="*/ 9 w 273"/>
                  <a:gd name="T21" fmla="*/ 170 h 182"/>
                  <a:gd name="T22" fmla="*/ 9 w 273"/>
                  <a:gd name="T23" fmla="*/ 11 h 182"/>
                  <a:gd name="T24" fmla="*/ 263 w 273"/>
                  <a:gd name="T25" fmla="*/ 11 h 182"/>
                  <a:gd name="T26" fmla="*/ 263 w 273"/>
                  <a:gd name="T27" fmla="*/ 170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182">
                    <a:moveTo>
                      <a:pt x="273" y="175"/>
                    </a:moveTo>
                    <a:cubicBezTo>
                      <a:pt x="273" y="11"/>
                      <a:pt x="273" y="11"/>
                      <a:pt x="273" y="11"/>
                    </a:cubicBezTo>
                    <a:cubicBezTo>
                      <a:pt x="273" y="5"/>
                      <a:pt x="268" y="0"/>
                      <a:pt x="263" y="0"/>
                    </a:cubicBezTo>
                    <a:cubicBezTo>
                      <a:pt x="11" y="0"/>
                      <a:pt x="11" y="0"/>
                      <a:pt x="11" y="0"/>
                    </a:cubicBezTo>
                    <a:cubicBezTo>
                      <a:pt x="5" y="0"/>
                      <a:pt x="0" y="5"/>
                      <a:pt x="0" y="11"/>
                    </a:cubicBezTo>
                    <a:cubicBezTo>
                      <a:pt x="0" y="175"/>
                      <a:pt x="0" y="175"/>
                      <a:pt x="0" y="175"/>
                    </a:cubicBezTo>
                    <a:cubicBezTo>
                      <a:pt x="0" y="177"/>
                      <a:pt x="1" y="180"/>
                      <a:pt x="3" y="182"/>
                    </a:cubicBezTo>
                    <a:cubicBezTo>
                      <a:pt x="270" y="182"/>
                      <a:pt x="270" y="182"/>
                      <a:pt x="270" y="182"/>
                    </a:cubicBezTo>
                    <a:cubicBezTo>
                      <a:pt x="272" y="180"/>
                      <a:pt x="273" y="177"/>
                      <a:pt x="273" y="175"/>
                    </a:cubicBezTo>
                    <a:close/>
                    <a:moveTo>
                      <a:pt x="263" y="170"/>
                    </a:moveTo>
                    <a:cubicBezTo>
                      <a:pt x="9" y="170"/>
                      <a:pt x="9" y="170"/>
                      <a:pt x="9" y="170"/>
                    </a:cubicBezTo>
                    <a:cubicBezTo>
                      <a:pt x="9" y="11"/>
                      <a:pt x="9" y="11"/>
                      <a:pt x="9" y="11"/>
                    </a:cubicBezTo>
                    <a:cubicBezTo>
                      <a:pt x="263" y="11"/>
                      <a:pt x="263" y="11"/>
                      <a:pt x="263" y="11"/>
                    </a:cubicBezTo>
                    <a:lnTo>
                      <a:pt x="263" y="170"/>
                    </a:lnTo>
                    <a:close/>
                  </a:path>
                </a:pathLst>
              </a:custGeom>
              <a:solidFill>
                <a:srgbClr val="4140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1" name="Freeform 7">
                <a:extLst>
                  <a:ext uri="{FF2B5EF4-FFF2-40B4-BE49-F238E27FC236}">
                    <a16:creationId xmlns:a16="http://schemas.microsoft.com/office/drawing/2014/main" id="{B9C46DCD-52E2-E702-CF78-0E2FA4B86BA1}"/>
                  </a:ext>
                </a:extLst>
              </p:cNvPr>
              <p:cNvSpPr>
                <a:spLocks/>
              </p:cNvSpPr>
              <p:nvPr/>
            </p:nvSpPr>
            <p:spPr bwMode="auto">
              <a:xfrm>
                <a:off x="4015" y="3178"/>
                <a:ext cx="3297" cy="60"/>
              </a:xfrm>
              <a:custGeom>
                <a:avLst/>
                <a:gdLst>
                  <a:gd name="T0" fmla="*/ 2962 w 3297"/>
                  <a:gd name="T1" fmla="*/ 0 h 60"/>
                  <a:gd name="T2" fmla="*/ 326 w 3297"/>
                  <a:gd name="T3" fmla="*/ 0 h 60"/>
                  <a:gd name="T4" fmla="*/ 0 w 3297"/>
                  <a:gd name="T5" fmla="*/ 0 h 60"/>
                  <a:gd name="T6" fmla="*/ 0 w 3297"/>
                  <a:gd name="T7" fmla="*/ 60 h 60"/>
                  <a:gd name="T8" fmla="*/ 3297 w 3297"/>
                  <a:gd name="T9" fmla="*/ 60 h 60"/>
                  <a:gd name="T10" fmla="*/ 3297 w 3297"/>
                  <a:gd name="T11" fmla="*/ 0 h 60"/>
                  <a:gd name="T12" fmla="*/ 2962 w 3297"/>
                  <a:gd name="T13" fmla="*/ 0 h 60"/>
                </a:gdLst>
                <a:ahLst/>
                <a:cxnLst>
                  <a:cxn ang="0">
                    <a:pos x="T0" y="T1"/>
                  </a:cxn>
                  <a:cxn ang="0">
                    <a:pos x="T2" y="T3"/>
                  </a:cxn>
                  <a:cxn ang="0">
                    <a:pos x="T4" y="T5"/>
                  </a:cxn>
                  <a:cxn ang="0">
                    <a:pos x="T6" y="T7"/>
                  </a:cxn>
                  <a:cxn ang="0">
                    <a:pos x="T8" y="T9"/>
                  </a:cxn>
                  <a:cxn ang="0">
                    <a:pos x="T10" y="T11"/>
                  </a:cxn>
                  <a:cxn ang="0">
                    <a:pos x="T12" y="T13"/>
                  </a:cxn>
                </a:cxnLst>
                <a:rect l="0" t="0" r="r" b="b"/>
                <a:pathLst>
                  <a:path w="3297" h="60">
                    <a:moveTo>
                      <a:pt x="2962" y="0"/>
                    </a:moveTo>
                    <a:lnTo>
                      <a:pt x="326" y="0"/>
                    </a:lnTo>
                    <a:lnTo>
                      <a:pt x="0" y="0"/>
                    </a:lnTo>
                    <a:lnTo>
                      <a:pt x="0" y="60"/>
                    </a:lnTo>
                    <a:lnTo>
                      <a:pt x="3297" y="60"/>
                    </a:lnTo>
                    <a:lnTo>
                      <a:pt x="3297" y="0"/>
                    </a:lnTo>
                    <a:lnTo>
                      <a:pt x="2962" y="0"/>
                    </a:lnTo>
                    <a:close/>
                  </a:path>
                </a:pathLst>
              </a:custGeom>
              <a:solidFill>
                <a:srgbClr val="D1D3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4" name="Oval 8">
                <a:extLst>
                  <a:ext uri="{FF2B5EF4-FFF2-40B4-BE49-F238E27FC236}">
                    <a16:creationId xmlns:a16="http://schemas.microsoft.com/office/drawing/2014/main" id="{52186A14-B605-90A6-E1B3-3000D5FC0B78}"/>
                  </a:ext>
                </a:extLst>
              </p:cNvPr>
              <p:cNvSpPr>
                <a:spLocks noChangeArrowheads="1"/>
              </p:cNvSpPr>
              <p:nvPr/>
            </p:nvSpPr>
            <p:spPr bwMode="auto">
              <a:xfrm>
                <a:off x="5644" y="1419"/>
                <a:ext cx="30" cy="20"/>
              </a:xfrm>
              <a:prstGeom prst="ellipse">
                <a:avLst/>
              </a:prstGeom>
              <a:solidFill>
                <a:srgbClr val="9395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6" name="Freeform 9">
                <a:extLst>
                  <a:ext uri="{FF2B5EF4-FFF2-40B4-BE49-F238E27FC236}">
                    <a16:creationId xmlns:a16="http://schemas.microsoft.com/office/drawing/2014/main" id="{E17C68A9-141C-359F-A16A-8824AF06A7B9}"/>
                  </a:ext>
                </a:extLst>
              </p:cNvPr>
              <p:cNvSpPr>
                <a:spLocks/>
              </p:cNvSpPr>
              <p:nvPr/>
            </p:nvSpPr>
            <p:spPr bwMode="auto">
              <a:xfrm>
                <a:off x="5427" y="3178"/>
                <a:ext cx="464" cy="40"/>
              </a:xfrm>
              <a:custGeom>
                <a:avLst/>
                <a:gdLst>
                  <a:gd name="T0" fmla="*/ 24 w 47"/>
                  <a:gd name="T1" fmla="*/ 0 h 4"/>
                  <a:gd name="T2" fmla="*/ 23 w 47"/>
                  <a:gd name="T3" fmla="*/ 0 h 4"/>
                  <a:gd name="T4" fmla="*/ 0 w 47"/>
                  <a:gd name="T5" fmla="*/ 0 h 4"/>
                  <a:gd name="T6" fmla="*/ 4 w 47"/>
                  <a:gd name="T7" fmla="*/ 4 h 4"/>
                  <a:gd name="T8" fmla="*/ 23 w 47"/>
                  <a:gd name="T9" fmla="*/ 4 h 4"/>
                  <a:gd name="T10" fmla="*/ 24 w 47"/>
                  <a:gd name="T11" fmla="*/ 4 h 4"/>
                  <a:gd name="T12" fmla="*/ 43 w 47"/>
                  <a:gd name="T13" fmla="*/ 4 h 4"/>
                  <a:gd name="T14" fmla="*/ 47 w 47"/>
                  <a:gd name="T15" fmla="*/ 0 h 4"/>
                  <a:gd name="T16" fmla="*/ 24 w 47"/>
                  <a:gd name="T17" fmla="*/ 0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4">
                    <a:moveTo>
                      <a:pt x="24" y="0"/>
                    </a:moveTo>
                    <a:cubicBezTo>
                      <a:pt x="23" y="0"/>
                      <a:pt x="23" y="0"/>
                      <a:pt x="23" y="0"/>
                    </a:cubicBezTo>
                    <a:cubicBezTo>
                      <a:pt x="0" y="0"/>
                      <a:pt x="0" y="0"/>
                      <a:pt x="0" y="0"/>
                    </a:cubicBezTo>
                    <a:cubicBezTo>
                      <a:pt x="0" y="0"/>
                      <a:pt x="1" y="4"/>
                      <a:pt x="4" y="4"/>
                    </a:cubicBezTo>
                    <a:cubicBezTo>
                      <a:pt x="7" y="4"/>
                      <a:pt x="20" y="4"/>
                      <a:pt x="23" y="4"/>
                    </a:cubicBezTo>
                    <a:cubicBezTo>
                      <a:pt x="23" y="4"/>
                      <a:pt x="24" y="4"/>
                      <a:pt x="24" y="4"/>
                    </a:cubicBezTo>
                    <a:cubicBezTo>
                      <a:pt x="27" y="4"/>
                      <a:pt x="39" y="4"/>
                      <a:pt x="43" y="4"/>
                    </a:cubicBezTo>
                    <a:cubicBezTo>
                      <a:pt x="46" y="4"/>
                      <a:pt x="47" y="0"/>
                      <a:pt x="47" y="0"/>
                    </a:cubicBezTo>
                    <a:lnTo>
                      <a:pt x="24" y="0"/>
                    </a:lnTo>
                    <a:close/>
                  </a:path>
                </a:pathLst>
              </a:custGeom>
              <a:solidFill>
                <a:srgbClr val="BCBE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108" name="Freeform 10">
                <a:extLst>
                  <a:ext uri="{FF2B5EF4-FFF2-40B4-BE49-F238E27FC236}">
                    <a16:creationId xmlns:a16="http://schemas.microsoft.com/office/drawing/2014/main" id="{C67C0041-BF52-377B-E7A0-3B8BD0FB0072}"/>
                  </a:ext>
                </a:extLst>
              </p:cNvPr>
              <p:cNvSpPr>
                <a:spLocks/>
              </p:cNvSpPr>
              <p:nvPr/>
            </p:nvSpPr>
            <p:spPr bwMode="auto">
              <a:xfrm>
                <a:off x="4015" y="3238"/>
                <a:ext cx="3297" cy="40"/>
              </a:xfrm>
              <a:custGeom>
                <a:avLst/>
                <a:gdLst>
                  <a:gd name="T0" fmla="*/ 0 w 334"/>
                  <a:gd name="T1" fmla="*/ 0 h 4"/>
                  <a:gd name="T2" fmla="*/ 19 w 334"/>
                  <a:gd name="T3" fmla="*/ 4 h 4"/>
                  <a:gd name="T4" fmla="*/ 166 w 334"/>
                  <a:gd name="T5" fmla="*/ 4 h 4"/>
                  <a:gd name="T6" fmla="*/ 168 w 334"/>
                  <a:gd name="T7" fmla="*/ 4 h 4"/>
                  <a:gd name="T8" fmla="*/ 314 w 334"/>
                  <a:gd name="T9" fmla="*/ 4 h 4"/>
                  <a:gd name="T10" fmla="*/ 334 w 334"/>
                  <a:gd name="T11" fmla="*/ 0 h 4"/>
                </a:gdLst>
                <a:ahLst/>
                <a:cxnLst>
                  <a:cxn ang="0">
                    <a:pos x="T0" y="T1"/>
                  </a:cxn>
                  <a:cxn ang="0">
                    <a:pos x="T2" y="T3"/>
                  </a:cxn>
                  <a:cxn ang="0">
                    <a:pos x="T4" y="T5"/>
                  </a:cxn>
                  <a:cxn ang="0">
                    <a:pos x="T6" y="T7"/>
                  </a:cxn>
                  <a:cxn ang="0">
                    <a:pos x="T8" y="T9"/>
                  </a:cxn>
                  <a:cxn ang="0">
                    <a:pos x="T10" y="T11"/>
                  </a:cxn>
                </a:cxnLst>
                <a:rect l="0" t="0" r="r" b="b"/>
                <a:pathLst>
                  <a:path w="334" h="4">
                    <a:moveTo>
                      <a:pt x="0" y="0"/>
                    </a:moveTo>
                    <a:cubicBezTo>
                      <a:pt x="0" y="0"/>
                      <a:pt x="2" y="4"/>
                      <a:pt x="19" y="4"/>
                    </a:cubicBezTo>
                    <a:cubicBezTo>
                      <a:pt x="37" y="4"/>
                      <a:pt x="166" y="4"/>
                      <a:pt x="166" y="4"/>
                    </a:cubicBezTo>
                    <a:cubicBezTo>
                      <a:pt x="168" y="4"/>
                      <a:pt x="168" y="4"/>
                      <a:pt x="168" y="4"/>
                    </a:cubicBezTo>
                    <a:cubicBezTo>
                      <a:pt x="168" y="4"/>
                      <a:pt x="297" y="4"/>
                      <a:pt x="314" y="4"/>
                    </a:cubicBezTo>
                    <a:cubicBezTo>
                      <a:pt x="332" y="4"/>
                      <a:pt x="334" y="0"/>
                      <a:pt x="334" y="0"/>
                    </a:cubicBezTo>
                  </a:path>
                </a:pathLst>
              </a:custGeom>
              <a:solidFill>
                <a:srgbClr val="E6E7E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aphicFrame>
          <p:nvGraphicFramePr>
            <p:cNvPr id="25" name="Chart 24">
              <a:extLst>
                <a:ext uri="{FF2B5EF4-FFF2-40B4-BE49-F238E27FC236}">
                  <a16:creationId xmlns:a16="http://schemas.microsoft.com/office/drawing/2014/main" id="{48646932-5DC9-0828-11C3-9349E50BAF9B}"/>
                </a:ext>
              </a:extLst>
            </p:cNvPr>
            <p:cNvGraphicFramePr/>
            <p:nvPr/>
          </p:nvGraphicFramePr>
          <p:xfrm>
            <a:off x="6640764" y="2959369"/>
            <a:ext cx="4109141" cy="2524828"/>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246427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37E34D-CBE7-02A3-732E-BB60326D28F2}"/>
              </a:ext>
            </a:extLst>
          </p:cNvPr>
          <p:cNvPicPr>
            <a:picLocks noChangeAspect="1"/>
          </p:cNvPicPr>
          <p:nvPr/>
        </p:nvPicPr>
        <p:blipFill>
          <a:blip r:embed="rId2"/>
          <a:stretch>
            <a:fillRect/>
          </a:stretch>
        </p:blipFill>
        <p:spPr>
          <a:xfrm>
            <a:off x="2252598" y="2111605"/>
            <a:ext cx="7686803" cy="4072380"/>
          </a:xfrm>
          <a:prstGeom prst="rect">
            <a:avLst/>
          </a:prstGeom>
        </p:spPr>
      </p:pic>
      <p:sp>
        <p:nvSpPr>
          <p:cNvPr id="4" name="TextBox 3">
            <a:extLst>
              <a:ext uri="{FF2B5EF4-FFF2-40B4-BE49-F238E27FC236}">
                <a16:creationId xmlns:a16="http://schemas.microsoft.com/office/drawing/2014/main" id="{4CA8FCA3-1261-6CA2-A30D-297AA6D99B10}"/>
              </a:ext>
            </a:extLst>
          </p:cNvPr>
          <p:cNvSpPr txBox="1"/>
          <p:nvPr/>
        </p:nvSpPr>
        <p:spPr>
          <a:xfrm>
            <a:off x="610689" y="244046"/>
            <a:ext cx="11427340" cy="701731"/>
          </a:xfrm>
          <a:prstGeom prst="rect">
            <a:avLst/>
          </a:prstGeom>
          <a:noFill/>
        </p:spPr>
        <p:txBody>
          <a:bodyPr wrap="square" rtlCol="0">
            <a:spAutoFit/>
          </a:bodyPr>
          <a:lstStyle/>
          <a:p>
            <a:pPr>
              <a:lnSpc>
                <a:spcPct val="90000"/>
              </a:lnSpc>
              <a:spcBef>
                <a:spcPct val="0"/>
              </a:spcBef>
            </a:pPr>
            <a:r>
              <a:rPr lang="en-US" sz="4400" dirty="0">
                <a:latin typeface="+mj-lt"/>
                <a:ea typeface="+mj-ea"/>
                <a:cs typeface="+mj-cs"/>
              </a:rPr>
              <a:t>Top 5 Diagnosis based on Billed and Paid Amount</a:t>
            </a:r>
          </a:p>
        </p:txBody>
      </p:sp>
      <p:sp>
        <p:nvSpPr>
          <p:cNvPr id="5" name="TextBox 4">
            <a:extLst>
              <a:ext uri="{FF2B5EF4-FFF2-40B4-BE49-F238E27FC236}">
                <a16:creationId xmlns:a16="http://schemas.microsoft.com/office/drawing/2014/main" id="{32824030-6C13-57C3-B2A8-735F5A9CFCEC}"/>
              </a:ext>
            </a:extLst>
          </p:cNvPr>
          <p:cNvSpPr txBox="1"/>
          <p:nvPr/>
        </p:nvSpPr>
        <p:spPr>
          <a:xfrm>
            <a:off x="610689" y="1093509"/>
            <a:ext cx="8436990" cy="923330"/>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Top 5 diagnosis as shown in the chart below contribute to over 21bn amount. This indicates that very few of this diagnosis are driving high healthcare cost and may need further investigation with the healthcare providers.</a:t>
            </a:r>
          </a:p>
        </p:txBody>
      </p:sp>
    </p:spTree>
    <p:extLst>
      <p:ext uri="{BB962C8B-B14F-4D97-AF65-F5344CB8AC3E}">
        <p14:creationId xmlns:p14="http://schemas.microsoft.com/office/powerpoint/2010/main" val="365424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410986" y="780714"/>
            <a:ext cx="6564331" cy="701731"/>
          </a:xfrm>
          <a:prstGeom prst="rect">
            <a:avLst/>
          </a:prstGeom>
          <a:noFill/>
        </p:spPr>
        <p:txBody>
          <a:bodyPr wrap="square" rtlCol="0">
            <a:spAutoFit/>
          </a:bodyPr>
          <a:lstStyle/>
          <a:p>
            <a:pPr>
              <a:lnSpc>
                <a:spcPct val="90000"/>
              </a:lnSpc>
              <a:spcBef>
                <a:spcPct val="0"/>
              </a:spcBef>
            </a:pPr>
            <a:r>
              <a:rPr lang="en-US" sz="4400" dirty="0">
                <a:latin typeface="+mj-lt"/>
                <a:ea typeface="+mj-ea"/>
                <a:cs typeface="+mj-cs"/>
              </a:rPr>
              <a:t>Healthcare Cost over Time</a:t>
            </a:r>
          </a:p>
        </p:txBody>
      </p:sp>
      <p:sp>
        <p:nvSpPr>
          <p:cNvPr id="6" name="Rectangle 5"/>
          <p:cNvSpPr/>
          <p:nvPr/>
        </p:nvSpPr>
        <p:spPr>
          <a:xfrm>
            <a:off x="6862713" y="2034058"/>
            <a:ext cx="4928875"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There is no significance trend in the healthcare cost over time as shown in the chart below. However, there is monthly cost variations with fluctuations over time. </a:t>
            </a:r>
          </a:p>
        </p:txBody>
      </p:sp>
      <p:sp>
        <p:nvSpPr>
          <p:cNvPr id="7" name="Rectangle 6"/>
          <p:cNvSpPr/>
          <p:nvPr/>
        </p:nvSpPr>
        <p:spPr>
          <a:xfrm>
            <a:off x="6862713" y="3815527"/>
            <a:ext cx="5031939" cy="12043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126">
              <a:lnSpc>
                <a:spcPct val="150000"/>
              </a:lnSpc>
            </a:pPr>
            <a:r>
              <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Thus, there is no significance seasonal patterns in healthcare utilization and cost to help us make predictions for future trends.</a:t>
            </a:r>
            <a:endParaRPr lang="en-US" sz="1799" dirty="0">
              <a:solidFill>
                <a:prstClr val="black">
                  <a:lumMod val="65000"/>
                  <a:lumOff val="35000"/>
                </a:prst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BE8E000-D42B-EC8B-EBB5-7DC3AA5EFD32}"/>
              </a:ext>
            </a:extLst>
          </p:cNvPr>
          <p:cNvPicPr>
            <a:picLocks noChangeAspect="1"/>
          </p:cNvPicPr>
          <p:nvPr/>
        </p:nvPicPr>
        <p:blipFill>
          <a:blip r:embed="rId2"/>
          <a:stretch>
            <a:fillRect/>
          </a:stretch>
        </p:blipFill>
        <p:spPr>
          <a:xfrm>
            <a:off x="297348" y="1804840"/>
            <a:ext cx="6328123" cy="3610872"/>
          </a:xfrm>
          <a:prstGeom prst="rect">
            <a:avLst/>
          </a:prstGeom>
        </p:spPr>
      </p:pic>
    </p:spTree>
    <p:extLst>
      <p:ext uri="{BB962C8B-B14F-4D97-AF65-F5344CB8AC3E}">
        <p14:creationId xmlns:p14="http://schemas.microsoft.com/office/powerpoint/2010/main" val="695748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93B620-CBA3-9DC7-7DD2-18AD6FFB495A}"/>
              </a:ext>
            </a:extLst>
          </p:cNvPr>
          <p:cNvPicPr>
            <a:picLocks noChangeAspect="1"/>
          </p:cNvPicPr>
          <p:nvPr/>
        </p:nvPicPr>
        <p:blipFill>
          <a:blip r:embed="rId2"/>
          <a:stretch>
            <a:fillRect/>
          </a:stretch>
        </p:blipFill>
        <p:spPr>
          <a:xfrm>
            <a:off x="851189" y="1058953"/>
            <a:ext cx="5244811" cy="5450254"/>
          </a:xfrm>
          <a:prstGeom prst="rect">
            <a:avLst/>
          </a:prstGeom>
        </p:spPr>
      </p:pic>
      <p:sp>
        <p:nvSpPr>
          <p:cNvPr id="4" name="TextBox 3">
            <a:extLst>
              <a:ext uri="{FF2B5EF4-FFF2-40B4-BE49-F238E27FC236}">
                <a16:creationId xmlns:a16="http://schemas.microsoft.com/office/drawing/2014/main" id="{597003BE-0EC5-ABF2-386B-62FC13263B74}"/>
              </a:ext>
            </a:extLst>
          </p:cNvPr>
          <p:cNvSpPr txBox="1"/>
          <p:nvPr/>
        </p:nvSpPr>
        <p:spPr>
          <a:xfrm>
            <a:off x="6366237" y="2630078"/>
            <a:ext cx="4681977" cy="2031325"/>
          </a:xfrm>
          <a:prstGeom prst="rect">
            <a:avLst/>
          </a:prstGeom>
          <a:noFill/>
        </p:spPr>
        <p:txBody>
          <a:bodyPr wrap="square" rtlCol="0">
            <a:spAutoFit/>
          </a:bodyPr>
          <a:lstStyle/>
          <a:p>
            <a:pPr marL="285750" indent="-285750">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Generally,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Mutuelle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scheme drives higher cost compared to Rama with a difference of over 1billion. </a:t>
            </a:r>
          </a:p>
          <a:p>
            <a:pPr marL="285750" indent="-285750">
              <a:buFont typeface="Arial" panose="020B0604020202020204" pitchFamily="34" charset="0"/>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Mutuell</a:t>
            </a:r>
            <a:r>
              <a:rPr lang="en-US" kern="100" dirty="0" err="1">
                <a:latin typeface="Calibri" panose="020F0502020204030204" pitchFamily="34" charset="0"/>
                <a:ea typeface="Calibri" panose="020F0502020204030204" pitchFamily="34" charset="0"/>
                <a:cs typeface="Times New Roman" panose="02020603050405020304" pitchFamily="18" charset="0"/>
              </a:rPr>
              <a:t>e</a:t>
            </a:r>
            <a:r>
              <a:rPr lang="en-US" kern="100" dirty="0">
                <a:latin typeface="Calibri" panose="020F0502020204030204" pitchFamily="34" charset="0"/>
                <a:ea typeface="Calibri" panose="020F0502020204030204" pitchFamily="34" charset="0"/>
                <a:cs typeface="Times New Roman" panose="02020603050405020304" pitchFamily="18" charset="0"/>
              </a:rPr>
              <a:t> accounts for more than 245bn while Rama accounts for 244bn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E95875BE-DF1C-71DB-98CB-E5EB4C82B879}"/>
              </a:ext>
            </a:extLst>
          </p:cNvPr>
          <p:cNvSpPr txBox="1"/>
          <p:nvPr/>
        </p:nvSpPr>
        <p:spPr>
          <a:xfrm>
            <a:off x="1178351" y="292231"/>
            <a:ext cx="6900420" cy="701731"/>
          </a:xfrm>
          <a:prstGeom prst="rect">
            <a:avLst/>
          </a:prstGeom>
          <a:noFill/>
        </p:spPr>
        <p:txBody>
          <a:bodyPr wrap="square" rtlCol="0">
            <a:spAutoFit/>
          </a:bodyPr>
          <a:lstStyle/>
          <a:p>
            <a:pPr>
              <a:lnSpc>
                <a:spcPct val="90000"/>
              </a:lnSpc>
              <a:spcBef>
                <a:spcPct val="0"/>
              </a:spcBef>
            </a:pPr>
            <a:r>
              <a:rPr lang="en-US" sz="4400" dirty="0">
                <a:latin typeface="+mj-lt"/>
                <a:ea typeface="+mj-ea"/>
                <a:cs typeface="+mj-cs"/>
              </a:rPr>
              <a:t>Costs Per Scheme</a:t>
            </a:r>
          </a:p>
        </p:txBody>
      </p:sp>
    </p:spTree>
    <p:extLst>
      <p:ext uri="{BB962C8B-B14F-4D97-AF65-F5344CB8AC3E}">
        <p14:creationId xmlns:p14="http://schemas.microsoft.com/office/powerpoint/2010/main" val="722525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12396F-0A9B-C167-67D7-D25A60AD6D5E}"/>
              </a:ext>
            </a:extLst>
          </p:cNvPr>
          <p:cNvPicPr>
            <a:picLocks noChangeAspect="1"/>
          </p:cNvPicPr>
          <p:nvPr/>
        </p:nvPicPr>
        <p:blipFill>
          <a:blip r:embed="rId2"/>
          <a:stretch>
            <a:fillRect/>
          </a:stretch>
        </p:blipFill>
        <p:spPr>
          <a:xfrm>
            <a:off x="1574278" y="2420504"/>
            <a:ext cx="6720878" cy="3519379"/>
          </a:xfrm>
          <a:prstGeom prst="rect">
            <a:avLst/>
          </a:prstGeom>
          <a:ln>
            <a:solidFill>
              <a:schemeClr val="accent1"/>
            </a:solidFill>
          </a:ln>
        </p:spPr>
      </p:pic>
      <p:sp>
        <p:nvSpPr>
          <p:cNvPr id="6" name="TextBox 5">
            <a:extLst>
              <a:ext uri="{FF2B5EF4-FFF2-40B4-BE49-F238E27FC236}">
                <a16:creationId xmlns:a16="http://schemas.microsoft.com/office/drawing/2014/main" id="{85628B33-1987-B5B1-4158-B051879D004E}"/>
              </a:ext>
            </a:extLst>
          </p:cNvPr>
          <p:cNvSpPr txBox="1"/>
          <p:nvPr/>
        </p:nvSpPr>
        <p:spPr>
          <a:xfrm>
            <a:off x="641024" y="301658"/>
            <a:ext cx="11331017" cy="590931"/>
          </a:xfrm>
          <a:prstGeom prst="rect">
            <a:avLst/>
          </a:prstGeom>
          <a:noFill/>
        </p:spPr>
        <p:txBody>
          <a:bodyPr wrap="square" rtlCol="0">
            <a:spAutoFit/>
          </a:bodyPr>
          <a:lstStyle/>
          <a:p>
            <a:pPr>
              <a:lnSpc>
                <a:spcPct val="90000"/>
              </a:lnSpc>
              <a:spcBef>
                <a:spcPct val="0"/>
              </a:spcBef>
            </a:pPr>
            <a:r>
              <a:rPr lang="en-US" sz="3600" dirty="0">
                <a:latin typeface="+mj-lt"/>
                <a:ea typeface="+mj-ea"/>
                <a:cs typeface="+mj-cs"/>
              </a:rPr>
              <a:t>Top 10 Medication Cost based on the Average Billed Amount </a:t>
            </a:r>
          </a:p>
        </p:txBody>
      </p:sp>
      <p:sp>
        <p:nvSpPr>
          <p:cNvPr id="7" name="TextBox 6">
            <a:extLst>
              <a:ext uri="{FF2B5EF4-FFF2-40B4-BE49-F238E27FC236}">
                <a16:creationId xmlns:a16="http://schemas.microsoft.com/office/drawing/2014/main" id="{A742E832-1280-6151-5140-2C2F6BD681B9}"/>
              </a:ext>
            </a:extLst>
          </p:cNvPr>
          <p:cNvSpPr txBox="1"/>
          <p:nvPr/>
        </p:nvSpPr>
        <p:spPr>
          <a:xfrm>
            <a:off x="641024" y="1084082"/>
            <a:ext cx="8898903" cy="923330"/>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T</a:t>
            </a:r>
            <a:r>
              <a:rPr lang="en-US" sz="1800" dirty="0">
                <a:effectLst/>
                <a:latin typeface="Calibri" panose="020F0502020204030204" pitchFamily="34" charset="0"/>
                <a:ea typeface="Calibri" panose="020F0502020204030204" pitchFamily="34" charset="0"/>
                <a:cs typeface="Times New Roman" panose="02020603050405020304" pitchFamily="18" charset="0"/>
              </a:rPr>
              <a:t>he top 10 Medication lead by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A02BC01001</a:t>
            </a:r>
            <a:r>
              <a:rPr lang="en-US" sz="1800" dirty="0">
                <a:effectLst/>
                <a:latin typeface="Calibri" panose="020F0502020204030204" pitchFamily="34" charset="0"/>
                <a:ea typeface="Calibri" panose="020F0502020204030204" pitchFamily="34" charset="0"/>
                <a:cs typeface="Times New Roman" panose="02020603050405020304" pitchFamily="18" charset="0"/>
              </a:rPr>
              <a:t> are driving high cost with over 45billion of the billed amount. This can be attributed to the diagnosis discovered above. However further investigation is need to ascertain this and if they are related.</a:t>
            </a:r>
            <a:endParaRPr lang="en-US" dirty="0"/>
          </a:p>
        </p:txBody>
      </p:sp>
    </p:spTree>
    <p:extLst>
      <p:ext uri="{BB962C8B-B14F-4D97-AF65-F5344CB8AC3E}">
        <p14:creationId xmlns:p14="http://schemas.microsoft.com/office/powerpoint/2010/main" val="96318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3FB68B-8D54-07FA-623E-7158E60F78D1}"/>
              </a:ext>
            </a:extLst>
          </p:cNvPr>
          <p:cNvPicPr>
            <a:picLocks noChangeAspect="1"/>
          </p:cNvPicPr>
          <p:nvPr/>
        </p:nvPicPr>
        <p:blipFill>
          <a:blip r:embed="rId2"/>
          <a:stretch>
            <a:fillRect/>
          </a:stretch>
        </p:blipFill>
        <p:spPr>
          <a:xfrm>
            <a:off x="1573917" y="2057853"/>
            <a:ext cx="7428681" cy="3617234"/>
          </a:xfrm>
          <a:prstGeom prst="rect">
            <a:avLst/>
          </a:prstGeom>
          <a:ln>
            <a:solidFill>
              <a:schemeClr val="accent1"/>
            </a:solidFill>
          </a:ln>
        </p:spPr>
      </p:pic>
      <p:sp>
        <p:nvSpPr>
          <p:cNvPr id="6" name="TextBox 5">
            <a:extLst>
              <a:ext uri="{FF2B5EF4-FFF2-40B4-BE49-F238E27FC236}">
                <a16:creationId xmlns:a16="http://schemas.microsoft.com/office/drawing/2014/main" id="{28C1F479-8D74-D4A1-3976-4AE06B602665}"/>
              </a:ext>
            </a:extLst>
          </p:cNvPr>
          <p:cNvSpPr txBox="1"/>
          <p:nvPr/>
        </p:nvSpPr>
        <p:spPr>
          <a:xfrm>
            <a:off x="501192" y="257579"/>
            <a:ext cx="11690808" cy="590931"/>
          </a:xfrm>
          <a:prstGeom prst="rect">
            <a:avLst/>
          </a:prstGeom>
          <a:noFill/>
        </p:spPr>
        <p:txBody>
          <a:bodyPr wrap="square" rtlCol="0">
            <a:spAutoFit/>
          </a:bodyPr>
          <a:lstStyle/>
          <a:p>
            <a:pPr>
              <a:lnSpc>
                <a:spcPct val="90000"/>
              </a:lnSpc>
              <a:spcBef>
                <a:spcPct val="0"/>
              </a:spcBef>
            </a:pPr>
            <a:r>
              <a:rPr lang="en-US" sz="3600" dirty="0">
                <a:latin typeface="+mj-lt"/>
                <a:ea typeface="+mj-ea"/>
                <a:cs typeface="+mj-cs"/>
              </a:rPr>
              <a:t>Top 10 Facilities With high Health Cost Based on Billed Amount</a:t>
            </a:r>
          </a:p>
        </p:txBody>
      </p:sp>
      <p:sp>
        <p:nvSpPr>
          <p:cNvPr id="7" name="TextBox 6">
            <a:extLst>
              <a:ext uri="{FF2B5EF4-FFF2-40B4-BE49-F238E27FC236}">
                <a16:creationId xmlns:a16="http://schemas.microsoft.com/office/drawing/2014/main" id="{4BD1FA59-DE92-D7E9-D695-D22C12DA0F16}"/>
              </a:ext>
            </a:extLst>
          </p:cNvPr>
          <p:cNvSpPr txBox="1"/>
          <p:nvPr/>
        </p:nvSpPr>
        <p:spPr>
          <a:xfrm>
            <a:off x="829559" y="1046440"/>
            <a:ext cx="8173039" cy="523220"/>
          </a:xfrm>
          <a:prstGeom prst="rect">
            <a:avLst/>
          </a:prstGeom>
          <a:noFill/>
        </p:spPr>
        <p:txBody>
          <a:bodyPr wrap="square" rtlCol="0">
            <a:spAutoFit/>
          </a:bodyPr>
          <a:lstStyle/>
          <a:p>
            <a:r>
              <a:rPr lang="en-US" sz="1400" kern="100" dirty="0">
                <a:effectLst/>
                <a:latin typeface="Calibri" panose="020F0502020204030204" pitchFamily="34" charset="0"/>
                <a:ea typeface="Calibri" panose="020F0502020204030204" pitchFamily="34" charset="0"/>
                <a:cs typeface="Times New Roman" panose="02020603050405020304" pitchFamily="18" charset="0"/>
              </a:rPr>
              <a:t>In terms of facilities,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Anglassron</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and Port </a:t>
            </a:r>
            <a:r>
              <a:rPr lang="en-US" sz="1400" kern="100" dirty="0" err="1">
                <a:effectLst/>
                <a:latin typeface="Calibri" panose="020F0502020204030204" pitchFamily="34" charset="0"/>
                <a:ea typeface="Calibri" panose="020F0502020204030204" pitchFamily="34" charset="0"/>
                <a:cs typeface="Times New Roman" panose="02020603050405020304" pitchFamily="18" charset="0"/>
              </a:rPr>
              <a:t>Birmills</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 are billing high amount over 5.4billion over the period. The top 10 facilities accounts for more than 60billion of the total cost as shown in the chart below.</a:t>
            </a:r>
          </a:p>
        </p:txBody>
      </p:sp>
    </p:spTree>
    <p:extLst>
      <p:ext uri="{BB962C8B-B14F-4D97-AF65-F5344CB8AC3E}">
        <p14:creationId xmlns:p14="http://schemas.microsoft.com/office/powerpoint/2010/main" val="419062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0A3C2-E0A1-73AC-2278-40421A4F8C88}"/>
              </a:ext>
            </a:extLst>
          </p:cNvPr>
          <p:cNvPicPr>
            <a:picLocks noChangeAspect="1"/>
          </p:cNvPicPr>
          <p:nvPr/>
        </p:nvPicPr>
        <p:blipFill>
          <a:blip r:embed="rId2"/>
          <a:stretch>
            <a:fillRect/>
          </a:stretch>
        </p:blipFill>
        <p:spPr>
          <a:xfrm>
            <a:off x="804093" y="2866676"/>
            <a:ext cx="3796187" cy="3509424"/>
          </a:xfrm>
          <a:prstGeom prst="rect">
            <a:avLst/>
          </a:prstGeom>
        </p:spPr>
      </p:pic>
      <p:pic>
        <p:nvPicPr>
          <p:cNvPr id="5" name="Picture 4">
            <a:extLst>
              <a:ext uri="{FF2B5EF4-FFF2-40B4-BE49-F238E27FC236}">
                <a16:creationId xmlns:a16="http://schemas.microsoft.com/office/drawing/2014/main" id="{51F665AD-1199-C722-D819-ACE346BA0D4B}"/>
              </a:ext>
            </a:extLst>
          </p:cNvPr>
          <p:cNvPicPr>
            <a:picLocks noChangeAspect="1"/>
          </p:cNvPicPr>
          <p:nvPr/>
        </p:nvPicPr>
        <p:blipFill>
          <a:blip r:embed="rId3"/>
          <a:stretch>
            <a:fillRect/>
          </a:stretch>
        </p:blipFill>
        <p:spPr>
          <a:xfrm>
            <a:off x="6846673" y="3532265"/>
            <a:ext cx="3258860" cy="2696179"/>
          </a:xfrm>
          <a:prstGeom prst="rect">
            <a:avLst/>
          </a:prstGeom>
        </p:spPr>
      </p:pic>
      <p:sp>
        <p:nvSpPr>
          <p:cNvPr id="6" name="TextBox 5">
            <a:extLst>
              <a:ext uri="{FF2B5EF4-FFF2-40B4-BE49-F238E27FC236}">
                <a16:creationId xmlns:a16="http://schemas.microsoft.com/office/drawing/2014/main" id="{DEEED11E-36A9-183F-2286-B9B07F4769D0}"/>
              </a:ext>
            </a:extLst>
          </p:cNvPr>
          <p:cNvSpPr txBox="1"/>
          <p:nvPr/>
        </p:nvSpPr>
        <p:spPr>
          <a:xfrm>
            <a:off x="593889" y="1583703"/>
            <a:ext cx="5502111" cy="923330"/>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Generally,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Mutuelle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scheme accounts for a higher cost percentage compared to Rama with a difference of over 1billion. </a:t>
            </a:r>
          </a:p>
        </p:txBody>
      </p:sp>
      <p:sp>
        <p:nvSpPr>
          <p:cNvPr id="7" name="TextBox 6">
            <a:extLst>
              <a:ext uri="{FF2B5EF4-FFF2-40B4-BE49-F238E27FC236}">
                <a16:creationId xmlns:a16="http://schemas.microsoft.com/office/drawing/2014/main" id="{AC456463-AE2B-9CA4-D0B0-D7806FBC79A5}"/>
              </a:ext>
            </a:extLst>
          </p:cNvPr>
          <p:cNvSpPr txBox="1"/>
          <p:nvPr/>
        </p:nvSpPr>
        <p:spPr>
          <a:xfrm>
            <a:off x="6353666" y="1445203"/>
            <a:ext cx="4864231" cy="1200329"/>
          </a:xfrm>
          <a:prstGeom prst="rect">
            <a:avLst/>
          </a:prstGeom>
          <a:noFill/>
        </p:spPr>
        <p:txBody>
          <a:bodyPr wrap="square" rtlCol="0">
            <a:sp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Also, male customers drive high cost of healthcare compared to female. The account for more than 50% of the total billed and paid amount while females account for less than 50%.</a:t>
            </a:r>
          </a:p>
        </p:txBody>
      </p:sp>
      <p:sp>
        <p:nvSpPr>
          <p:cNvPr id="8" name="TextBox 7">
            <a:extLst>
              <a:ext uri="{FF2B5EF4-FFF2-40B4-BE49-F238E27FC236}">
                <a16:creationId xmlns:a16="http://schemas.microsoft.com/office/drawing/2014/main" id="{876F73D6-854B-15AD-7BB1-D9AF50050220}"/>
              </a:ext>
            </a:extLst>
          </p:cNvPr>
          <p:cNvSpPr txBox="1"/>
          <p:nvPr/>
        </p:nvSpPr>
        <p:spPr>
          <a:xfrm>
            <a:off x="764979" y="314352"/>
            <a:ext cx="11177374" cy="1089529"/>
          </a:xfrm>
          <a:prstGeom prst="rect">
            <a:avLst/>
          </a:prstGeom>
          <a:noFill/>
        </p:spPr>
        <p:txBody>
          <a:bodyPr wrap="square" rtlCol="0">
            <a:spAutoFit/>
          </a:bodyPr>
          <a:lstStyle/>
          <a:p>
            <a:pPr>
              <a:lnSpc>
                <a:spcPct val="90000"/>
              </a:lnSpc>
              <a:spcBef>
                <a:spcPct val="0"/>
              </a:spcBef>
            </a:pPr>
            <a:r>
              <a:rPr lang="en-US" sz="3600" dirty="0">
                <a:latin typeface="+mj-lt"/>
                <a:ea typeface="+mj-ea"/>
                <a:cs typeface="+mj-cs"/>
              </a:rPr>
              <a:t>Cost Comparison for Scheme and Gender based on Billed and Paid Amount</a:t>
            </a:r>
          </a:p>
        </p:txBody>
      </p:sp>
    </p:spTree>
    <p:extLst>
      <p:ext uri="{BB962C8B-B14F-4D97-AF65-F5344CB8AC3E}">
        <p14:creationId xmlns:p14="http://schemas.microsoft.com/office/powerpoint/2010/main" val="4261759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iamond 7"/>
          <p:cNvSpPr/>
          <p:nvPr/>
        </p:nvSpPr>
        <p:spPr>
          <a:xfrm>
            <a:off x="4710248" y="4691409"/>
            <a:ext cx="2771507" cy="1828324"/>
          </a:xfrm>
          <a:prstGeom prst="diamond">
            <a:avLst/>
          </a:prstGeom>
          <a:solidFill>
            <a:schemeClr val="accent6"/>
          </a:solidFill>
          <a:ln>
            <a:noFill/>
          </a:ln>
          <a:effectLst>
            <a:outerShdw blurRad="228600" dist="38100" dir="5400000" sx="109000" sy="109000" algn="t" rotWithShape="0">
              <a:prstClr val="black">
                <a:alpha val="40000"/>
              </a:prstClr>
            </a:outerShdw>
          </a:effectLst>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6" name="Diamond 5"/>
          <p:cNvSpPr/>
          <p:nvPr/>
        </p:nvSpPr>
        <p:spPr>
          <a:xfrm>
            <a:off x="4710248" y="4009416"/>
            <a:ext cx="2771507" cy="1828324"/>
          </a:xfrm>
          <a:prstGeom prst="diamond">
            <a:avLst/>
          </a:prstGeom>
          <a:solidFill>
            <a:schemeClr val="accent4"/>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7" name="Diamond 6"/>
          <p:cNvSpPr/>
          <p:nvPr/>
        </p:nvSpPr>
        <p:spPr>
          <a:xfrm>
            <a:off x="4710248" y="3327422"/>
            <a:ext cx="2771507" cy="1828324"/>
          </a:xfrm>
          <a:prstGeom prst="diamond">
            <a:avLst/>
          </a:prstGeom>
          <a:solidFill>
            <a:schemeClr val="accent3"/>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5" name="Diamond 4"/>
          <p:cNvSpPr/>
          <p:nvPr/>
        </p:nvSpPr>
        <p:spPr>
          <a:xfrm>
            <a:off x="4710248" y="2645429"/>
            <a:ext cx="2771507" cy="1828324"/>
          </a:xfrm>
          <a:prstGeom prst="diamond">
            <a:avLst/>
          </a:prstGeom>
          <a:solidFill>
            <a:schemeClr val="accent2"/>
          </a:solidFill>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4" name="Diamond 3"/>
          <p:cNvSpPr/>
          <p:nvPr/>
        </p:nvSpPr>
        <p:spPr>
          <a:xfrm>
            <a:off x="4710248" y="1992456"/>
            <a:ext cx="2771507" cy="1828324"/>
          </a:xfrm>
          <a:prstGeom prst="diamond">
            <a:avLst/>
          </a:prstGeom>
          <a:ln>
            <a:noFill/>
          </a:ln>
          <a:scene3d>
            <a:camera prst="perspectiveRelaxed">
              <a:rot lat="18873601" lon="0" rev="0"/>
            </a:camera>
            <a:lightRig rig="threePt" dir="t"/>
          </a:scene3d>
          <a:sp3d extrusionH="184150" prstMaterial="matt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999" b="1" dirty="0">
              <a:solidFill>
                <a:prstClr val="white"/>
              </a:solidFill>
              <a:latin typeface="Arial" panose="020B0604020202020204" pitchFamily="34" charset="0"/>
              <a:cs typeface="Arial" panose="020B0604020202020204" pitchFamily="34" charset="0"/>
            </a:endParaRPr>
          </a:p>
        </p:txBody>
      </p:sp>
      <p:sp>
        <p:nvSpPr>
          <p:cNvPr id="10" name="TextBox 9"/>
          <p:cNvSpPr txBox="1"/>
          <p:nvPr/>
        </p:nvSpPr>
        <p:spPr>
          <a:xfrm>
            <a:off x="3703760" y="406232"/>
            <a:ext cx="4574727" cy="646331"/>
          </a:xfrm>
          <a:prstGeom prst="rect">
            <a:avLst/>
          </a:prstGeom>
          <a:noFill/>
        </p:spPr>
        <p:txBody>
          <a:bodyPr wrap="square" rtlCol="0">
            <a:spAutoFit/>
          </a:bodyPr>
          <a:lstStyle/>
          <a:p>
            <a:pPr algn="ctr" defTabSz="914126"/>
            <a:r>
              <a:rPr lang="en-US" sz="3600" dirty="0">
                <a:latin typeface="+mj-lt"/>
                <a:ea typeface="+mj-ea"/>
                <a:cs typeface="+mj-cs"/>
              </a:rPr>
              <a:t>Recommendations</a:t>
            </a:r>
          </a:p>
        </p:txBody>
      </p:sp>
      <p:sp>
        <p:nvSpPr>
          <p:cNvPr id="12" name="Oval 11"/>
          <p:cNvSpPr/>
          <p:nvPr/>
        </p:nvSpPr>
        <p:spPr>
          <a:xfrm>
            <a:off x="3440579" y="2536601"/>
            <a:ext cx="652973" cy="652973"/>
          </a:xfrm>
          <a:prstGeom prst="ellipse">
            <a:avLst/>
          </a:prstGeom>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4" name="Oval 13"/>
          <p:cNvSpPr/>
          <p:nvPr/>
        </p:nvSpPr>
        <p:spPr>
          <a:xfrm>
            <a:off x="3440578" y="3900588"/>
            <a:ext cx="652973" cy="652973"/>
          </a:xfrm>
          <a:prstGeom prst="ellipse">
            <a:avLst/>
          </a:prstGeom>
          <a:solidFill>
            <a:schemeClr val="accent3"/>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7" name="Rectangle 16"/>
          <p:cNvSpPr/>
          <p:nvPr/>
        </p:nvSpPr>
        <p:spPr>
          <a:xfrm>
            <a:off x="8953088" y="3622682"/>
            <a:ext cx="2748549" cy="938719"/>
          </a:xfrm>
          <a:prstGeom prst="rect">
            <a:avLst/>
          </a:prstGeom>
        </p:spPr>
        <p:txBody>
          <a:bodyPr wrap="square">
            <a:spAutoFit/>
          </a:bodyPr>
          <a:lstStyle/>
          <a:p>
            <a:r>
              <a:rPr lang="en-US" sz="1100" b="1" dirty="0"/>
              <a:t>Explore the reasons behind gender-based differences </a:t>
            </a:r>
            <a:r>
              <a:rPr lang="en-US" sz="1100" dirty="0"/>
              <a:t>in healthcare costs to identify areas for targeted interventions or healthcare management programs tailored to specific demographic groups.</a:t>
            </a:r>
          </a:p>
        </p:txBody>
      </p:sp>
      <p:sp>
        <p:nvSpPr>
          <p:cNvPr id="18" name="Rectangle 17"/>
          <p:cNvSpPr/>
          <p:nvPr/>
        </p:nvSpPr>
        <p:spPr>
          <a:xfrm>
            <a:off x="497978" y="2543411"/>
            <a:ext cx="2748549" cy="938719"/>
          </a:xfrm>
          <a:prstGeom prst="rect">
            <a:avLst/>
          </a:prstGeom>
        </p:spPr>
        <p:txBody>
          <a:bodyPr wrap="square">
            <a:spAutoFit/>
          </a:bodyPr>
          <a:lstStyle/>
          <a:p>
            <a:r>
              <a:rPr lang="en-US" sz="1100" b="1" dirty="0"/>
              <a:t>Investigate discrepancies </a:t>
            </a:r>
            <a:r>
              <a:rPr lang="en-US" sz="1100" dirty="0"/>
              <a:t>in payment verification to understand why an amount paid exceeded the verified amount, ensuring accuracy and transparency in financial transactions.</a:t>
            </a:r>
          </a:p>
        </p:txBody>
      </p:sp>
      <p:sp>
        <p:nvSpPr>
          <p:cNvPr id="19" name="Rectangle 18"/>
          <p:cNvSpPr/>
          <p:nvPr/>
        </p:nvSpPr>
        <p:spPr>
          <a:xfrm>
            <a:off x="497978" y="3936418"/>
            <a:ext cx="2748549" cy="938719"/>
          </a:xfrm>
          <a:prstGeom prst="rect">
            <a:avLst/>
          </a:prstGeom>
        </p:spPr>
        <p:txBody>
          <a:bodyPr wrap="square">
            <a:spAutoFit/>
          </a:bodyPr>
          <a:lstStyle/>
          <a:p>
            <a:r>
              <a:rPr lang="en-US" sz="1100" b="1" dirty="0"/>
              <a:t>Further investigate high-cost diagnoses and medications </a:t>
            </a:r>
            <a:r>
              <a:rPr lang="en-US" sz="1100" dirty="0"/>
              <a:t>in collaboration with healthcare providers to identify opportunities for cost containment, such as negotiating lower prices or exploring alternative treatments.</a:t>
            </a:r>
          </a:p>
        </p:txBody>
      </p:sp>
      <p:sp>
        <p:nvSpPr>
          <p:cNvPr id="20" name="Rectangle 19"/>
          <p:cNvSpPr/>
          <p:nvPr/>
        </p:nvSpPr>
        <p:spPr>
          <a:xfrm>
            <a:off x="497978" y="5271384"/>
            <a:ext cx="2748549" cy="938719"/>
          </a:xfrm>
          <a:prstGeom prst="rect">
            <a:avLst/>
          </a:prstGeom>
        </p:spPr>
        <p:txBody>
          <a:bodyPr wrap="square">
            <a:spAutoFit/>
          </a:bodyPr>
          <a:lstStyle/>
          <a:p>
            <a:r>
              <a:rPr lang="en-US" sz="1100" b="1" dirty="0"/>
              <a:t>Evaluate high-billing facilities</a:t>
            </a:r>
            <a:r>
              <a:rPr lang="en-US" sz="1100" dirty="0"/>
              <a:t> to determine factors contributing to their high billing amounts, enabling identification of areas for cost-saving measures and optimization of resource utilization.</a:t>
            </a:r>
          </a:p>
        </p:txBody>
      </p:sp>
      <p:sp>
        <p:nvSpPr>
          <p:cNvPr id="21" name="Rectangle 20"/>
          <p:cNvSpPr/>
          <p:nvPr/>
        </p:nvSpPr>
        <p:spPr>
          <a:xfrm>
            <a:off x="8972736" y="4973424"/>
            <a:ext cx="2748549" cy="1107996"/>
          </a:xfrm>
          <a:prstGeom prst="rect">
            <a:avLst/>
          </a:prstGeom>
        </p:spPr>
        <p:txBody>
          <a:bodyPr wrap="square">
            <a:spAutoFit/>
          </a:bodyPr>
          <a:lstStyle/>
          <a:p>
            <a:r>
              <a:rPr lang="en-US" sz="1100" dirty="0"/>
              <a:t>Conduct a detailed </a:t>
            </a:r>
            <a:r>
              <a:rPr lang="en-US" sz="1100" b="1" dirty="0"/>
              <a:t>analysis of the benefits, coverage, and utilization patterns </a:t>
            </a:r>
            <a:r>
              <a:rPr lang="en-US" sz="1100" dirty="0"/>
              <a:t>under each insurance scheme to inform resource allocation and policy adjustments for optimizing cost-effectiveness and equitable access to healthcare services.</a:t>
            </a:r>
          </a:p>
        </p:txBody>
      </p:sp>
      <p:grpSp>
        <p:nvGrpSpPr>
          <p:cNvPr id="23" name="Group 4"/>
          <p:cNvGrpSpPr>
            <a:grpSpLocks noChangeAspect="1"/>
          </p:cNvGrpSpPr>
          <p:nvPr/>
        </p:nvGrpSpPr>
        <p:grpSpPr bwMode="auto">
          <a:xfrm>
            <a:off x="3612324" y="2709140"/>
            <a:ext cx="309481" cy="307895"/>
            <a:chOff x="6445" y="399"/>
            <a:chExt cx="195" cy="194"/>
          </a:xfrm>
          <a:solidFill>
            <a:schemeClr val="bg1"/>
          </a:solidFill>
        </p:grpSpPr>
        <p:sp>
          <p:nvSpPr>
            <p:cNvPr id="26" name="Freeform 6"/>
            <p:cNvSpPr>
              <a:spLocks noEditPoints="1"/>
            </p:cNvSpPr>
            <p:nvPr/>
          </p:nvSpPr>
          <p:spPr bwMode="auto">
            <a:xfrm>
              <a:off x="6445" y="399"/>
              <a:ext cx="195" cy="194"/>
            </a:xfrm>
            <a:custGeom>
              <a:avLst/>
              <a:gdLst>
                <a:gd name="T0" fmla="*/ 1374 w 3311"/>
                <a:gd name="T1" fmla="*/ 284 h 3301"/>
                <a:gd name="T2" fmla="*/ 1030 w 3311"/>
                <a:gd name="T3" fmla="*/ 404 h 3301"/>
                <a:gd name="T4" fmla="*/ 733 w 3311"/>
                <a:gd name="T5" fmla="*/ 604 h 3301"/>
                <a:gd name="T6" fmla="*/ 497 w 3311"/>
                <a:gd name="T7" fmla="*/ 872 h 3301"/>
                <a:gd name="T8" fmla="*/ 335 w 3311"/>
                <a:gd name="T9" fmla="*/ 1193 h 3301"/>
                <a:gd name="T10" fmla="*/ 260 w 3311"/>
                <a:gd name="T11" fmla="*/ 1555 h 3301"/>
                <a:gd name="T12" fmla="*/ 285 w 3311"/>
                <a:gd name="T13" fmla="*/ 1931 h 3301"/>
                <a:gd name="T14" fmla="*/ 405 w 3311"/>
                <a:gd name="T15" fmla="*/ 2274 h 3301"/>
                <a:gd name="T16" fmla="*/ 606 w 3311"/>
                <a:gd name="T17" fmla="*/ 2571 h 3301"/>
                <a:gd name="T18" fmla="*/ 875 w 3311"/>
                <a:gd name="T19" fmla="*/ 2806 h 3301"/>
                <a:gd name="T20" fmla="*/ 1197 w 3311"/>
                <a:gd name="T21" fmla="*/ 2967 h 3301"/>
                <a:gd name="T22" fmla="*/ 1560 w 3311"/>
                <a:gd name="T23" fmla="*/ 3042 h 3301"/>
                <a:gd name="T24" fmla="*/ 1937 w 3311"/>
                <a:gd name="T25" fmla="*/ 3017 h 3301"/>
                <a:gd name="T26" fmla="*/ 2281 w 3311"/>
                <a:gd name="T27" fmla="*/ 2897 h 3301"/>
                <a:gd name="T28" fmla="*/ 2578 w 3311"/>
                <a:gd name="T29" fmla="*/ 2697 h 3301"/>
                <a:gd name="T30" fmla="*/ 2814 w 3311"/>
                <a:gd name="T31" fmla="*/ 2429 h 3301"/>
                <a:gd name="T32" fmla="*/ 2976 w 3311"/>
                <a:gd name="T33" fmla="*/ 2108 h 3301"/>
                <a:gd name="T34" fmla="*/ 3051 w 3311"/>
                <a:gd name="T35" fmla="*/ 1746 h 3301"/>
                <a:gd name="T36" fmla="*/ 3026 w 3311"/>
                <a:gd name="T37" fmla="*/ 1370 h 3301"/>
                <a:gd name="T38" fmla="*/ 2906 w 3311"/>
                <a:gd name="T39" fmla="*/ 1027 h 3301"/>
                <a:gd name="T40" fmla="*/ 2705 w 3311"/>
                <a:gd name="T41" fmla="*/ 730 h 3301"/>
                <a:gd name="T42" fmla="*/ 2436 w 3311"/>
                <a:gd name="T43" fmla="*/ 495 h 3301"/>
                <a:gd name="T44" fmla="*/ 2114 w 3311"/>
                <a:gd name="T45" fmla="*/ 334 h 3301"/>
                <a:gd name="T46" fmla="*/ 1751 w 3311"/>
                <a:gd name="T47" fmla="*/ 259 h 3301"/>
                <a:gd name="T48" fmla="*/ 1855 w 3311"/>
                <a:gd name="T49" fmla="*/ 12 h 3301"/>
                <a:gd name="T50" fmla="*/ 2233 w 3311"/>
                <a:gd name="T51" fmla="*/ 103 h 3301"/>
                <a:gd name="T52" fmla="*/ 2570 w 3311"/>
                <a:gd name="T53" fmla="*/ 275 h 3301"/>
                <a:gd name="T54" fmla="*/ 2859 w 3311"/>
                <a:gd name="T55" fmla="*/ 517 h 3301"/>
                <a:gd name="T56" fmla="*/ 3084 w 3311"/>
                <a:gd name="T57" fmla="*/ 818 h 3301"/>
                <a:gd name="T58" fmla="*/ 3238 w 3311"/>
                <a:gd name="T59" fmla="*/ 1166 h 3301"/>
                <a:gd name="T60" fmla="*/ 3308 w 3311"/>
                <a:gd name="T61" fmla="*/ 1550 h 3301"/>
                <a:gd name="T62" fmla="*/ 3285 w 3311"/>
                <a:gd name="T63" fmla="*/ 1947 h 3301"/>
                <a:gd name="T64" fmla="*/ 3171 w 3311"/>
                <a:gd name="T65" fmla="*/ 2314 h 3301"/>
                <a:gd name="T66" fmla="*/ 2979 w 3311"/>
                <a:gd name="T67" fmla="*/ 2640 h 3301"/>
                <a:gd name="T68" fmla="*/ 2722 w 3311"/>
                <a:gd name="T69" fmla="*/ 2912 h 3301"/>
                <a:gd name="T70" fmla="*/ 2407 w 3311"/>
                <a:gd name="T71" fmla="*/ 3121 h 3301"/>
                <a:gd name="T72" fmla="*/ 2048 w 3311"/>
                <a:gd name="T73" fmla="*/ 3254 h 3301"/>
                <a:gd name="T74" fmla="*/ 1655 w 3311"/>
                <a:gd name="T75" fmla="*/ 3301 h 3301"/>
                <a:gd name="T76" fmla="*/ 1263 w 3311"/>
                <a:gd name="T77" fmla="*/ 3254 h 3301"/>
                <a:gd name="T78" fmla="*/ 904 w 3311"/>
                <a:gd name="T79" fmla="*/ 3121 h 3301"/>
                <a:gd name="T80" fmla="*/ 589 w 3311"/>
                <a:gd name="T81" fmla="*/ 2912 h 3301"/>
                <a:gd name="T82" fmla="*/ 332 w 3311"/>
                <a:gd name="T83" fmla="*/ 2640 h 3301"/>
                <a:gd name="T84" fmla="*/ 140 w 3311"/>
                <a:gd name="T85" fmla="*/ 2314 h 3301"/>
                <a:gd name="T86" fmla="*/ 27 w 3311"/>
                <a:gd name="T87" fmla="*/ 1947 h 3301"/>
                <a:gd name="T88" fmla="*/ 3 w 3311"/>
                <a:gd name="T89" fmla="*/ 1550 h 3301"/>
                <a:gd name="T90" fmla="*/ 73 w 3311"/>
                <a:gd name="T91" fmla="*/ 1166 h 3301"/>
                <a:gd name="T92" fmla="*/ 227 w 3311"/>
                <a:gd name="T93" fmla="*/ 818 h 3301"/>
                <a:gd name="T94" fmla="*/ 452 w 3311"/>
                <a:gd name="T95" fmla="*/ 517 h 3301"/>
                <a:gd name="T96" fmla="*/ 741 w 3311"/>
                <a:gd name="T97" fmla="*/ 275 h 3301"/>
                <a:gd name="T98" fmla="*/ 1078 w 3311"/>
                <a:gd name="T99" fmla="*/ 103 h 3301"/>
                <a:gd name="T100" fmla="*/ 1456 w 3311"/>
                <a:gd name="T101" fmla="*/ 12 h 3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1" h="3301">
                  <a:moveTo>
                    <a:pt x="1655" y="256"/>
                  </a:moveTo>
                  <a:lnTo>
                    <a:pt x="1560" y="259"/>
                  </a:lnTo>
                  <a:lnTo>
                    <a:pt x="1466" y="269"/>
                  </a:lnTo>
                  <a:lnTo>
                    <a:pt x="1374" y="284"/>
                  </a:lnTo>
                  <a:lnTo>
                    <a:pt x="1285" y="306"/>
                  </a:lnTo>
                  <a:lnTo>
                    <a:pt x="1197" y="334"/>
                  </a:lnTo>
                  <a:lnTo>
                    <a:pt x="1111" y="366"/>
                  </a:lnTo>
                  <a:lnTo>
                    <a:pt x="1030" y="404"/>
                  </a:lnTo>
                  <a:lnTo>
                    <a:pt x="950" y="447"/>
                  </a:lnTo>
                  <a:lnTo>
                    <a:pt x="875" y="495"/>
                  </a:lnTo>
                  <a:lnTo>
                    <a:pt x="801" y="547"/>
                  </a:lnTo>
                  <a:lnTo>
                    <a:pt x="733" y="604"/>
                  </a:lnTo>
                  <a:lnTo>
                    <a:pt x="667" y="665"/>
                  </a:lnTo>
                  <a:lnTo>
                    <a:pt x="606" y="730"/>
                  </a:lnTo>
                  <a:lnTo>
                    <a:pt x="549" y="799"/>
                  </a:lnTo>
                  <a:lnTo>
                    <a:pt x="497" y="872"/>
                  </a:lnTo>
                  <a:lnTo>
                    <a:pt x="448" y="947"/>
                  </a:lnTo>
                  <a:lnTo>
                    <a:pt x="405" y="1027"/>
                  </a:lnTo>
                  <a:lnTo>
                    <a:pt x="367" y="1108"/>
                  </a:lnTo>
                  <a:lnTo>
                    <a:pt x="335" y="1193"/>
                  </a:lnTo>
                  <a:lnTo>
                    <a:pt x="307" y="1281"/>
                  </a:lnTo>
                  <a:lnTo>
                    <a:pt x="285" y="1370"/>
                  </a:lnTo>
                  <a:lnTo>
                    <a:pt x="270" y="1462"/>
                  </a:lnTo>
                  <a:lnTo>
                    <a:pt x="260" y="1555"/>
                  </a:lnTo>
                  <a:lnTo>
                    <a:pt x="257" y="1650"/>
                  </a:lnTo>
                  <a:lnTo>
                    <a:pt x="260" y="1746"/>
                  </a:lnTo>
                  <a:lnTo>
                    <a:pt x="270" y="1839"/>
                  </a:lnTo>
                  <a:lnTo>
                    <a:pt x="285" y="1931"/>
                  </a:lnTo>
                  <a:lnTo>
                    <a:pt x="307" y="2021"/>
                  </a:lnTo>
                  <a:lnTo>
                    <a:pt x="335" y="2108"/>
                  </a:lnTo>
                  <a:lnTo>
                    <a:pt x="367" y="2193"/>
                  </a:lnTo>
                  <a:lnTo>
                    <a:pt x="405" y="2274"/>
                  </a:lnTo>
                  <a:lnTo>
                    <a:pt x="448" y="2354"/>
                  </a:lnTo>
                  <a:lnTo>
                    <a:pt x="497" y="2429"/>
                  </a:lnTo>
                  <a:lnTo>
                    <a:pt x="549" y="2502"/>
                  </a:lnTo>
                  <a:lnTo>
                    <a:pt x="606" y="2571"/>
                  </a:lnTo>
                  <a:lnTo>
                    <a:pt x="667" y="2636"/>
                  </a:lnTo>
                  <a:lnTo>
                    <a:pt x="733" y="2697"/>
                  </a:lnTo>
                  <a:lnTo>
                    <a:pt x="801" y="2753"/>
                  </a:lnTo>
                  <a:lnTo>
                    <a:pt x="875" y="2806"/>
                  </a:lnTo>
                  <a:lnTo>
                    <a:pt x="950" y="2854"/>
                  </a:lnTo>
                  <a:lnTo>
                    <a:pt x="1030" y="2897"/>
                  </a:lnTo>
                  <a:lnTo>
                    <a:pt x="1111" y="2935"/>
                  </a:lnTo>
                  <a:lnTo>
                    <a:pt x="1197" y="2967"/>
                  </a:lnTo>
                  <a:lnTo>
                    <a:pt x="1285" y="2995"/>
                  </a:lnTo>
                  <a:lnTo>
                    <a:pt x="1374" y="3017"/>
                  </a:lnTo>
                  <a:lnTo>
                    <a:pt x="1466" y="3032"/>
                  </a:lnTo>
                  <a:lnTo>
                    <a:pt x="1560" y="3042"/>
                  </a:lnTo>
                  <a:lnTo>
                    <a:pt x="1655" y="3045"/>
                  </a:lnTo>
                  <a:lnTo>
                    <a:pt x="1751" y="3042"/>
                  </a:lnTo>
                  <a:lnTo>
                    <a:pt x="1845" y="3032"/>
                  </a:lnTo>
                  <a:lnTo>
                    <a:pt x="1937" y="3017"/>
                  </a:lnTo>
                  <a:lnTo>
                    <a:pt x="2027" y="2995"/>
                  </a:lnTo>
                  <a:lnTo>
                    <a:pt x="2114" y="2967"/>
                  </a:lnTo>
                  <a:lnTo>
                    <a:pt x="2200" y="2935"/>
                  </a:lnTo>
                  <a:lnTo>
                    <a:pt x="2281" y="2897"/>
                  </a:lnTo>
                  <a:lnTo>
                    <a:pt x="2361" y="2854"/>
                  </a:lnTo>
                  <a:lnTo>
                    <a:pt x="2436" y="2806"/>
                  </a:lnTo>
                  <a:lnTo>
                    <a:pt x="2510" y="2753"/>
                  </a:lnTo>
                  <a:lnTo>
                    <a:pt x="2578" y="2697"/>
                  </a:lnTo>
                  <a:lnTo>
                    <a:pt x="2644" y="2636"/>
                  </a:lnTo>
                  <a:lnTo>
                    <a:pt x="2705" y="2571"/>
                  </a:lnTo>
                  <a:lnTo>
                    <a:pt x="2762" y="2502"/>
                  </a:lnTo>
                  <a:lnTo>
                    <a:pt x="2814" y="2429"/>
                  </a:lnTo>
                  <a:lnTo>
                    <a:pt x="2863" y="2354"/>
                  </a:lnTo>
                  <a:lnTo>
                    <a:pt x="2906" y="2274"/>
                  </a:lnTo>
                  <a:lnTo>
                    <a:pt x="2944" y="2193"/>
                  </a:lnTo>
                  <a:lnTo>
                    <a:pt x="2976" y="2108"/>
                  </a:lnTo>
                  <a:lnTo>
                    <a:pt x="3004" y="2021"/>
                  </a:lnTo>
                  <a:lnTo>
                    <a:pt x="3026" y="1931"/>
                  </a:lnTo>
                  <a:lnTo>
                    <a:pt x="3041" y="1839"/>
                  </a:lnTo>
                  <a:lnTo>
                    <a:pt x="3051" y="1746"/>
                  </a:lnTo>
                  <a:lnTo>
                    <a:pt x="3054" y="1650"/>
                  </a:lnTo>
                  <a:lnTo>
                    <a:pt x="3051" y="1555"/>
                  </a:lnTo>
                  <a:lnTo>
                    <a:pt x="3041" y="1462"/>
                  </a:lnTo>
                  <a:lnTo>
                    <a:pt x="3026" y="1370"/>
                  </a:lnTo>
                  <a:lnTo>
                    <a:pt x="3004" y="1281"/>
                  </a:lnTo>
                  <a:lnTo>
                    <a:pt x="2976" y="1193"/>
                  </a:lnTo>
                  <a:lnTo>
                    <a:pt x="2944" y="1108"/>
                  </a:lnTo>
                  <a:lnTo>
                    <a:pt x="2906" y="1027"/>
                  </a:lnTo>
                  <a:lnTo>
                    <a:pt x="2863" y="947"/>
                  </a:lnTo>
                  <a:lnTo>
                    <a:pt x="2814" y="872"/>
                  </a:lnTo>
                  <a:lnTo>
                    <a:pt x="2762" y="799"/>
                  </a:lnTo>
                  <a:lnTo>
                    <a:pt x="2705" y="730"/>
                  </a:lnTo>
                  <a:lnTo>
                    <a:pt x="2644" y="665"/>
                  </a:lnTo>
                  <a:lnTo>
                    <a:pt x="2578" y="604"/>
                  </a:lnTo>
                  <a:lnTo>
                    <a:pt x="2510" y="547"/>
                  </a:lnTo>
                  <a:lnTo>
                    <a:pt x="2436" y="495"/>
                  </a:lnTo>
                  <a:lnTo>
                    <a:pt x="2361" y="447"/>
                  </a:lnTo>
                  <a:lnTo>
                    <a:pt x="2281" y="404"/>
                  </a:lnTo>
                  <a:lnTo>
                    <a:pt x="2200" y="366"/>
                  </a:lnTo>
                  <a:lnTo>
                    <a:pt x="2114" y="334"/>
                  </a:lnTo>
                  <a:lnTo>
                    <a:pt x="2027" y="306"/>
                  </a:lnTo>
                  <a:lnTo>
                    <a:pt x="1937" y="284"/>
                  </a:lnTo>
                  <a:lnTo>
                    <a:pt x="1845" y="269"/>
                  </a:lnTo>
                  <a:lnTo>
                    <a:pt x="1751" y="259"/>
                  </a:lnTo>
                  <a:lnTo>
                    <a:pt x="1655" y="256"/>
                  </a:lnTo>
                  <a:close/>
                  <a:moveTo>
                    <a:pt x="1655" y="0"/>
                  </a:moveTo>
                  <a:lnTo>
                    <a:pt x="1756" y="3"/>
                  </a:lnTo>
                  <a:lnTo>
                    <a:pt x="1855" y="12"/>
                  </a:lnTo>
                  <a:lnTo>
                    <a:pt x="1953" y="27"/>
                  </a:lnTo>
                  <a:lnTo>
                    <a:pt x="2048" y="47"/>
                  </a:lnTo>
                  <a:lnTo>
                    <a:pt x="2141" y="72"/>
                  </a:lnTo>
                  <a:lnTo>
                    <a:pt x="2233" y="103"/>
                  </a:lnTo>
                  <a:lnTo>
                    <a:pt x="2322" y="140"/>
                  </a:lnTo>
                  <a:lnTo>
                    <a:pt x="2407" y="180"/>
                  </a:lnTo>
                  <a:lnTo>
                    <a:pt x="2491" y="226"/>
                  </a:lnTo>
                  <a:lnTo>
                    <a:pt x="2570" y="275"/>
                  </a:lnTo>
                  <a:lnTo>
                    <a:pt x="2648" y="331"/>
                  </a:lnTo>
                  <a:lnTo>
                    <a:pt x="2722" y="389"/>
                  </a:lnTo>
                  <a:lnTo>
                    <a:pt x="2792" y="451"/>
                  </a:lnTo>
                  <a:lnTo>
                    <a:pt x="2859" y="517"/>
                  </a:lnTo>
                  <a:lnTo>
                    <a:pt x="2921" y="588"/>
                  </a:lnTo>
                  <a:lnTo>
                    <a:pt x="2979" y="661"/>
                  </a:lnTo>
                  <a:lnTo>
                    <a:pt x="3035" y="738"/>
                  </a:lnTo>
                  <a:lnTo>
                    <a:pt x="3084" y="818"/>
                  </a:lnTo>
                  <a:lnTo>
                    <a:pt x="3131" y="901"/>
                  </a:lnTo>
                  <a:lnTo>
                    <a:pt x="3171" y="986"/>
                  </a:lnTo>
                  <a:lnTo>
                    <a:pt x="3207" y="1075"/>
                  </a:lnTo>
                  <a:lnTo>
                    <a:pt x="3238" y="1166"/>
                  </a:lnTo>
                  <a:lnTo>
                    <a:pt x="3264" y="1259"/>
                  </a:lnTo>
                  <a:lnTo>
                    <a:pt x="3285" y="1354"/>
                  </a:lnTo>
                  <a:lnTo>
                    <a:pt x="3299" y="1452"/>
                  </a:lnTo>
                  <a:lnTo>
                    <a:pt x="3308" y="1550"/>
                  </a:lnTo>
                  <a:lnTo>
                    <a:pt x="3311" y="1650"/>
                  </a:lnTo>
                  <a:lnTo>
                    <a:pt x="3308" y="1751"/>
                  </a:lnTo>
                  <a:lnTo>
                    <a:pt x="3299" y="1849"/>
                  </a:lnTo>
                  <a:lnTo>
                    <a:pt x="3285" y="1947"/>
                  </a:lnTo>
                  <a:lnTo>
                    <a:pt x="3264" y="2042"/>
                  </a:lnTo>
                  <a:lnTo>
                    <a:pt x="3238" y="2135"/>
                  </a:lnTo>
                  <a:lnTo>
                    <a:pt x="3207" y="2226"/>
                  </a:lnTo>
                  <a:lnTo>
                    <a:pt x="3171" y="2314"/>
                  </a:lnTo>
                  <a:lnTo>
                    <a:pt x="3131" y="2400"/>
                  </a:lnTo>
                  <a:lnTo>
                    <a:pt x="3084" y="2483"/>
                  </a:lnTo>
                  <a:lnTo>
                    <a:pt x="3035" y="2563"/>
                  </a:lnTo>
                  <a:lnTo>
                    <a:pt x="2979" y="2640"/>
                  </a:lnTo>
                  <a:lnTo>
                    <a:pt x="2921" y="2713"/>
                  </a:lnTo>
                  <a:lnTo>
                    <a:pt x="2859" y="2784"/>
                  </a:lnTo>
                  <a:lnTo>
                    <a:pt x="2792" y="2850"/>
                  </a:lnTo>
                  <a:lnTo>
                    <a:pt x="2722" y="2912"/>
                  </a:lnTo>
                  <a:lnTo>
                    <a:pt x="2648" y="2970"/>
                  </a:lnTo>
                  <a:lnTo>
                    <a:pt x="2570" y="3026"/>
                  </a:lnTo>
                  <a:lnTo>
                    <a:pt x="2491" y="3075"/>
                  </a:lnTo>
                  <a:lnTo>
                    <a:pt x="2407" y="3121"/>
                  </a:lnTo>
                  <a:lnTo>
                    <a:pt x="2322" y="3161"/>
                  </a:lnTo>
                  <a:lnTo>
                    <a:pt x="2233" y="3197"/>
                  </a:lnTo>
                  <a:lnTo>
                    <a:pt x="2141" y="3229"/>
                  </a:lnTo>
                  <a:lnTo>
                    <a:pt x="2048" y="3254"/>
                  </a:lnTo>
                  <a:lnTo>
                    <a:pt x="1953" y="3275"/>
                  </a:lnTo>
                  <a:lnTo>
                    <a:pt x="1855" y="3289"/>
                  </a:lnTo>
                  <a:lnTo>
                    <a:pt x="1756" y="3298"/>
                  </a:lnTo>
                  <a:lnTo>
                    <a:pt x="1655" y="3301"/>
                  </a:lnTo>
                  <a:lnTo>
                    <a:pt x="1555" y="3298"/>
                  </a:lnTo>
                  <a:lnTo>
                    <a:pt x="1456" y="3289"/>
                  </a:lnTo>
                  <a:lnTo>
                    <a:pt x="1358" y="3275"/>
                  </a:lnTo>
                  <a:lnTo>
                    <a:pt x="1263" y="3254"/>
                  </a:lnTo>
                  <a:lnTo>
                    <a:pt x="1170" y="3229"/>
                  </a:lnTo>
                  <a:lnTo>
                    <a:pt x="1078" y="3197"/>
                  </a:lnTo>
                  <a:lnTo>
                    <a:pt x="989" y="3161"/>
                  </a:lnTo>
                  <a:lnTo>
                    <a:pt x="904" y="3121"/>
                  </a:lnTo>
                  <a:lnTo>
                    <a:pt x="820" y="3075"/>
                  </a:lnTo>
                  <a:lnTo>
                    <a:pt x="741" y="3026"/>
                  </a:lnTo>
                  <a:lnTo>
                    <a:pt x="663" y="2970"/>
                  </a:lnTo>
                  <a:lnTo>
                    <a:pt x="589" y="2912"/>
                  </a:lnTo>
                  <a:lnTo>
                    <a:pt x="519" y="2850"/>
                  </a:lnTo>
                  <a:lnTo>
                    <a:pt x="452" y="2784"/>
                  </a:lnTo>
                  <a:lnTo>
                    <a:pt x="390" y="2713"/>
                  </a:lnTo>
                  <a:lnTo>
                    <a:pt x="332" y="2640"/>
                  </a:lnTo>
                  <a:lnTo>
                    <a:pt x="276" y="2563"/>
                  </a:lnTo>
                  <a:lnTo>
                    <a:pt x="227" y="2483"/>
                  </a:lnTo>
                  <a:lnTo>
                    <a:pt x="180" y="2400"/>
                  </a:lnTo>
                  <a:lnTo>
                    <a:pt x="140" y="2314"/>
                  </a:lnTo>
                  <a:lnTo>
                    <a:pt x="104" y="2226"/>
                  </a:lnTo>
                  <a:lnTo>
                    <a:pt x="73" y="2135"/>
                  </a:lnTo>
                  <a:lnTo>
                    <a:pt x="47" y="2042"/>
                  </a:lnTo>
                  <a:lnTo>
                    <a:pt x="27" y="1947"/>
                  </a:lnTo>
                  <a:lnTo>
                    <a:pt x="12" y="1849"/>
                  </a:lnTo>
                  <a:lnTo>
                    <a:pt x="3" y="1751"/>
                  </a:lnTo>
                  <a:lnTo>
                    <a:pt x="0" y="1650"/>
                  </a:lnTo>
                  <a:lnTo>
                    <a:pt x="3" y="1550"/>
                  </a:lnTo>
                  <a:lnTo>
                    <a:pt x="12" y="1452"/>
                  </a:lnTo>
                  <a:lnTo>
                    <a:pt x="27" y="1354"/>
                  </a:lnTo>
                  <a:lnTo>
                    <a:pt x="47" y="1259"/>
                  </a:lnTo>
                  <a:lnTo>
                    <a:pt x="73" y="1166"/>
                  </a:lnTo>
                  <a:lnTo>
                    <a:pt x="104" y="1075"/>
                  </a:lnTo>
                  <a:lnTo>
                    <a:pt x="140" y="986"/>
                  </a:lnTo>
                  <a:lnTo>
                    <a:pt x="180" y="901"/>
                  </a:lnTo>
                  <a:lnTo>
                    <a:pt x="227" y="818"/>
                  </a:lnTo>
                  <a:lnTo>
                    <a:pt x="276" y="738"/>
                  </a:lnTo>
                  <a:lnTo>
                    <a:pt x="332" y="661"/>
                  </a:lnTo>
                  <a:lnTo>
                    <a:pt x="390" y="588"/>
                  </a:lnTo>
                  <a:lnTo>
                    <a:pt x="452" y="517"/>
                  </a:lnTo>
                  <a:lnTo>
                    <a:pt x="519" y="451"/>
                  </a:lnTo>
                  <a:lnTo>
                    <a:pt x="589" y="389"/>
                  </a:lnTo>
                  <a:lnTo>
                    <a:pt x="663" y="331"/>
                  </a:lnTo>
                  <a:lnTo>
                    <a:pt x="741" y="275"/>
                  </a:lnTo>
                  <a:lnTo>
                    <a:pt x="820" y="226"/>
                  </a:lnTo>
                  <a:lnTo>
                    <a:pt x="904" y="180"/>
                  </a:lnTo>
                  <a:lnTo>
                    <a:pt x="989" y="140"/>
                  </a:lnTo>
                  <a:lnTo>
                    <a:pt x="1078" y="103"/>
                  </a:lnTo>
                  <a:lnTo>
                    <a:pt x="1170" y="72"/>
                  </a:lnTo>
                  <a:lnTo>
                    <a:pt x="1263" y="47"/>
                  </a:lnTo>
                  <a:lnTo>
                    <a:pt x="1358" y="27"/>
                  </a:lnTo>
                  <a:lnTo>
                    <a:pt x="1456" y="12"/>
                  </a:lnTo>
                  <a:lnTo>
                    <a:pt x="1555" y="3"/>
                  </a:lnTo>
                  <a:lnTo>
                    <a:pt x="165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7" name="Freeform 7"/>
            <p:cNvSpPr>
              <a:spLocks/>
            </p:cNvSpPr>
            <p:nvPr/>
          </p:nvSpPr>
          <p:spPr bwMode="auto">
            <a:xfrm>
              <a:off x="6483" y="437"/>
              <a:ext cx="119" cy="119"/>
            </a:xfrm>
            <a:custGeom>
              <a:avLst/>
              <a:gdLst>
                <a:gd name="T0" fmla="*/ 1169 w 2025"/>
                <a:gd name="T1" fmla="*/ 12 h 2019"/>
                <a:gd name="T2" fmla="*/ 1389 w 2025"/>
                <a:gd name="T3" fmla="*/ 72 h 2019"/>
                <a:gd name="T4" fmla="*/ 1586 w 2025"/>
                <a:gd name="T5" fmla="*/ 178 h 2019"/>
                <a:gd name="T6" fmla="*/ 1754 w 2025"/>
                <a:gd name="T7" fmla="*/ 322 h 2019"/>
                <a:gd name="T8" fmla="*/ 1887 w 2025"/>
                <a:gd name="T9" fmla="*/ 500 h 2019"/>
                <a:gd name="T10" fmla="*/ 1978 w 2025"/>
                <a:gd name="T11" fmla="*/ 705 h 2019"/>
                <a:gd name="T12" fmla="*/ 2022 w 2025"/>
                <a:gd name="T13" fmla="*/ 931 h 2019"/>
                <a:gd name="T14" fmla="*/ 2014 w 2025"/>
                <a:gd name="T15" fmla="*/ 1156 h 2019"/>
                <a:gd name="T16" fmla="*/ 1962 w 2025"/>
                <a:gd name="T17" fmla="*/ 1362 h 2019"/>
                <a:gd name="T18" fmla="*/ 1868 w 2025"/>
                <a:gd name="T19" fmla="*/ 1550 h 2019"/>
                <a:gd name="T20" fmla="*/ 1840 w 2025"/>
                <a:gd name="T21" fmla="*/ 1452 h 2019"/>
                <a:gd name="T22" fmla="*/ 1881 w 2025"/>
                <a:gd name="T23" fmla="*/ 1394 h 2019"/>
                <a:gd name="T24" fmla="*/ 1890 w 2025"/>
                <a:gd name="T25" fmla="*/ 1321 h 2019"/>
                <a:gd name="T26" fmla="*/ 1863 w 2025"/>
                <a:gd name="T27" fmla="*/ 1254 h 2019"/>
                <a:gd name="T28" fmla="*/ 1805 w 2025"/>
                <a:gd name="T29" fmla="*/ 1207 h 2019"/>
                <a:gd name="T30" fmla="*/ 1765 w 2025"/>
                <a:gd name="T31" fmla="*/ 1068 h 2019"/>
                <a:gd name="T32" fmla="*/ 1756 w 2025"/>
                <a:gd name="T33" fmla="*/ 874 h 2019"/>
                <a:gd name="T34" fmla="*/ 1695 w 2025"/>
                <a:gd name="T35" fmla="*/ 687 h 2019"/>
                <a:gd name="T36" fmla="*/ 1590 w 2025"/>
                <a:gd name="T37" fmla="*/ 524 h 2019"/>
                <a:gd name="T38" fmla="*/ 1448 w 2025"/>
                <a:gd name="T39" fmla="*/ 395 h 2019"/>
                <a:gd name="T40" fmla="*/ 1275 w 2025"/>
                <a:gd name="T41" fmla="*/ 303 h 2019"/>
                <a:gd name="T42" fmla="*/ 1081 w 2025"/>
                <a:gd name="T43" fmla="*/ 259 h 2019"/>
                <a:gd name="T44" fmla="*/ 876 w 2025"/>
                <a:gd name="T45" fmla="*/ 268 h 2019"/>
                <a:gd name="T46" fmla="*/ 689 w 2025"/>
                <a:gd name="T47" fmla="*/ 329 h 2019"/>
                <a:gd name="T48" fmla="*/ 526 w 2025"/>
                <a:gd name="T49" fmla="*/ 434 h 2019"/>
                <a:gd name="T50" fmla="*/ 396 w 2025"/>
                <a:gd name="T51" fmla="*/ 576 h 2019"/>
                <a:gd name="T52" fmla="*/ 304 w 2025"/>
                <a:gd name="T53" fmla="*/ 747 h 2019"/>
                <a:gd name="T54" fmla="*/ 260 w 2025"/>
                <a:gd name="T55" fmla="*/ 941 h 2019"/>
                <a:gd name="T56" fmla="*/ 269 w 2025"/>
                <a:gd name="T57" fmla="*/ 1145 h 2019"/>
                <a:gd name="T58" fmla="*/ 330 w 2025"/>
                <a:gd name="T59" fmla="*/ 1332 h 2019"/>
                <a:gd name="T60" fmla="*/ 435 w 2025"/>
                <a:gd name="T61" fmla="*/ 1495 h 2019"/>
                <a:gd name="T62" fmla="*/ 577 w 2025"/>
                <a:gd name="T63" fmla="*/ 1624 h 2019"/>
                <a:gd name="T64" fmla="*/ 750 w 2025"/>
                <a:gd name="T65" fmla="*/ 1716 h 2019"/>
                <a:gd name="T66" fmla="*/ 944 w 2025"/>
                <a:gd name="T67" fmla="*/ 1760 h 2019"/>
                <a:gd name="T68" fmla="*/ 1115 w 2025"/>
                <a:gd name="T69" fmla="*/ 1756 h 2019"/>
                <a:gd name="T70" fmla="*/ 1199 w 2025"/>
                <a:gd name="T71" fmla="*/ 1824 h 2019"/>
                <a:gd name="T72" fmla="*/ 1251 w 2025"/>
                <a:gd name="T73" fmla="*/ 1874 h 2019"/>
                <a:gd name="T74" fmla="*/ 1323 w 2025"/>
                <a:gd name="T75" fmla="*/ 1892 h 2019"/>
                <a:gd name="T76" fmla="*/ 1402 w 2025"/>
                <a:gd name="T77" fmla="*/ 1869 h 2019"/>
                <a:gd name="T78" fmla="*/ 1449 w 2025"/>
                <a:gd name="T79" fmla="*/ 1821 h 2019"/>
                <a:gd name="T80" fmla="*/ 1463 w 2025"/>
                <a:gd name="T81" fmla="*/ 1914 h 2019"/>
                <a:gd name="T82" fmla="*/ 1247 w 2025"/>
                <a:gd name="T83" fmla="*/ 1992 h 2019"/>
                <a:gd name="T84" fmla="*/ 1012 w 2025"/>
                <a:gd name="T85" fmla="*/ 2019 h 2019"/>
                <a:gd name="T86" fmla="*/ 781 w 2025"/>
                <a:gd name="T87" fmla="*/ 1992 h 2019"/>
                <a:gd name="T88" fmla="*/ 567 w 2025"/>
                <a:gd name="T89" fmla="*/ 1917 h 2019"/>
                <a:gd name="T90" fmla="*/ 380 w 2025"/>
                <a:gd name="T91" fmla="*/ 1797 h 2019"/>
                <a:gd name="T92" fmla="*/ 223 w 2025"/>
                <a:gd name="T93" fmla="*/ 1640 h 2019"/>
                <a:gd name="T94" fmla="*/ 103 w 2025"/>
                <a:gd name="T95" fmla="*/ 1453 h 2019"/>
                <a:gd name="T96" fmla="*/ 27 w 2025"/>
                <a:gd name="T97" fmla="*/ 1241 h 2019"/>
                <a:gd name="T98" fmla="*/ 0 w 2025"/>
                <a:gd name="T99" fmla="*/ 1009 h 2019"/>
                <a:gd name="T100" fmla="*/ 27 w 2025"/>
                <a:gd name="T101" fmla="*/ 778 h 2019"/>
                <a:gd name="T102" fmla="*/ 103 w 2025"/>
                <a:gd name="T103" fmla="*/ 565 h 2019"/>
                <a:gd name="T104" fmla="*/ 223 w 2025"/>
                <a:gd name="T105" fmla="*/ 379 h 2019"/>
                <a:gd name="T106" fmla="*/ 380 w 2025"/>
                <a:gd name="T107" fmla="*/ 222 h 2019"/>
                <a:gd name="T108" fmla="*/ 567 w 2025"/>
                <a:gd name="T109" fmla="*/ 102 h 2019"/>
                <a:gd name="T110" fmla="*/ 781 w 2025"/>
                <a:gd name="T111" fmla="*/ 27 h 2019"/>
                <a:gd name="T112" fmla="*/ 1012 w 2025"/>
                <a:gd name="T113" fmla="*/ 0 h 20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25" h="2019">
                  <a:moveTo>
                    <a:pt x="1012" y="0"/>
                  </a:moveTo>
                  <a:lnTo>
                    <a:pt x="1091" y="3"/>
                  </a:lnTo>
                  <a:lnTo>
                    <a:pt x="1169" y="12"/>
                  </a:lnTo>
                  <a:lnTo>
                    <a:pt x="1244" y="27"/>
                  </a:lnTo>
                  <a:lnTo>
                    <a:pt x="1318" y="47"/>
                  </a:lnTo>
                  <a:lnTo>
                    <a:pt x="1389" y="72"/>
                  </a:lnTo>
                  <a:lnTo>
                    <a:pt x="1458" y="102"/>
                  </a:lnTo>
                  <a:lnTo>
                    <a:pt x="1523" y="138"/>
                  </a:lnTo>
                  <a:lnTo>
                    <a:pt x="1586" y="178"/>
                  </a:lnTo>
                  <a:lnTo>
                    <a:pt x="1645" y="222"/>
                  </a:lnTo>
                  <a:lnTo>
                    <a:pt x="1702" y="270"/>
                  </a:lnTo>
                  <a:lnTo>
                    <a:pt x="1754" y="322"/>
                  </a:lnTo>
                  <a:lnTo>
                    <a:pt x="1802" y="379"/>
                  </a:lnTo>
                  <a:lnTo>
                    <a:pt x="1847" y="438"/>
                  </a:lnTo>
                  <a:lnTo>
                    <a:pt x="1887" y="500"/>
                  </a:lnTo>
                  <a:lnTo>
                    <a:pt x="1922" y="565"/>
                  </a:lnTo>
                  <a:lnTo>
                    <a:pt x="1953" y="634"/>
                  </a:lnTo>
                  <a:lnTo>
                    <a:pt x="1978" y="705"/>
                  </a:lnTo>
                  <a:lnTo>
                    <a:pt x="1998" y="778"/>
                  </a:lnTo>
                  <a:lnTo>
                    <a:pt x="2013" y="854"/>
                  </a:lnTo>
                  <a:lnTo>
                    <a:pt x="2022" y="931"/>
                  </a:lnTo>
                  <a:lnTo>
                    <a:pt x="2025" y="1009"/>
                  </a:lnTo>
                  <a:lnTo>
                    <a:pt x="2022" y="1083"/>
                  </a:lnTo>
                  <a:lnTo>
                    <a:pt x="2014" y="1156"/>
                  </a:lnTo>
                  <a:lnTo>
                    <a:pt x="2002" y="1226"/>
                  </a:lnTo>
                  <a:lnTo>
                    <a:pt x="1984" y="1296"/>
                  </a:lnTo>
                  <a:lnTo>
                    <a:pt x="1962" y="1362"/>
                  </a:lnTo>
                  <a:lnTo>
                    <a:pt x="1934" y="1427"/>
                  </a:lnTo>
                  <a:lnTo>
                    <a:pt x="1903" y="1490"/>
                  </a:lnTo>
                  <a:lnTo>
                    <a:pt x="1868" y="1550"/>
                  </a:lnTo>
                  <a:lnTo>
                    <a:pt x="1797" y="1478"/>
                  </a:lnTo>
                  <a:lnTo>
                    <a:pt x="1821" y="1467"/>
                  </a:lnTo>
                  <a:lnTo>
                    <a:pt x="1840" y="1452"/>
                  </a:lnTo>
                  <a:lnTo>
                    <a:pt x="1857" y="1435"/>
                  </a:lnTo>
                  <a:lnTo>
                    <a:pt x="1871" y="1415"/>
                  </a:lnTo>
                  <a:lnTo>
                    <a:pt x="1881" y="1394"/>
                  </a:lnTo>
                  <a:lnTo>
                    <a:pt x="1888" y="1370"/>
                  </a:lnTo>
                  <a:lnTo>
                    <a:pt x="1891" y="1346"/>
                  </a:lnTo>
                  <a:lnTo>
                    <a:pt x="1890" y="1321"/>
                  </a:lnTo>
                  <a:lnTo>
                    <a:pt x="1884" y="1297"/>
                  </a:lnTo>
                  <a:lnTo>
                    <a:pt x="1875" y="1275"/>
                  </a:lnTo>
                  <a:lnTo>
                    <a:pt x="1863" y="1254"/>
                  </a:lnTo>
                  <a:lnTo>
                    <a:pt x="1847" y="1236"/>
                  </a:lnTo>
                  <a:lnTo>
                    <a:pt x="1828" y="1220"/>
                  </a:lnTo>
                  <a:lnTo>
                    <a:pt x="1805" y="1207"/>
                  </a:lnTo>
                  <a:lnTo>
                    <a:pt x="1748" y="1182"/>
                  </a:lnTo>
                  <a:lnTo>
                    <a:pt x="1759" y="1126"/>
                  </a:lnTo>
                  <a:lnTo>
                    <a:pt x="1765" y="1068"/>
                  </a:lnTo>
                  <a:lnTo>
                    <a:pt x="1768" y="1009"/>
                  </a:lnTo>
                  <a:lnTo>
                    <a:pt x="1765" y="941"/>
                  </a:lnTo>
                  <a:lnTo>
                    <a:pt x="1756" y="874"/>
                  </a:lnTo>
                  <a:lnTo>
                    <a:pt x="1741" y="810"/>
                  </a:lnTo>
                  <a:lnTo>
                    <a:pt x="1721" y="747"/>
                  </a:lnTo>
                  <a:lnTo>
                    <a:pt x="1695" y="687"/>
                  </a:lnTo>
                  <a:lnTo>
                    <a:pt x="1664" y="630"/>
                  </a:lnTo>
                  <a:lnTo>
                    <a:pt x="1629" y="576"/>
                  </a:lnTo>
                  <a:lnTo>
                    <a:pt x="1590" y="524"/>
                  </a:lnTo>
                  <a:lnTo>
                    <a:pt x="1547" y="477"/>
                  </a:lnTo>
                  <a:lnTo>
                    <a:pt x="1499" y="434"/>
                  </a:lnTo>
                  <a:lnTo>
                    <a:pt x="1448" y="395"/>
                  </a:lnTo>
                  <a:lnTo>
                    <a:pt x="1393" y="360"/>
                  </a:lnTo>
                  <a:lnTo>
                    <a:pt x="1336" y="329"/>
                  </a:lnTo>
                  <a:lnTo>
                    <a:pt x="1275" y="303"/>
                  </a:lnTo>
                  <a:lnTo>
                    <a:pt x="1213" y="283"/>
                  </a:lnTo>
                  <a:lnTo>
                    <a:pt x="1149" y="268"/>
                  </a:lnTo>
                  <a:lnTo>
                    <a:pt x="1081" y="259"/>
                  </a:lnTo>
                  <a:lnTo>
                    <a:pt x="1012" y="256"/>
                  </a:lnTo>
                  <a:lnTo>
                    <a:pt x="944" y="259"/>
                  </a:lnTo>
                  <a:lnTo>
                    <a:pt x="876" y="268"/>
                  </a:lnTo>
                  <a:lnTo>
                    <a:pt x="812" y="283"/>
                  </a:lnTo>
                  <a:lnTo>
                    <a:pt x="750" y="303"/>
                  </a:lnTo>
                  <a:lnTo>
                    <a:pt x="689" y="329"/>
                  </a:lnTo>
                  <a:lnTo>
                    <a:pt x="632" y="360"/>
                  </a:lnTo>
                  <a:lnTo>
                    <a:pt x="577" y="395"/>
                  </a:lnTo>
                  <a:lnTo>
                    <a:pt x="526" y="434"/>
                  </a:lnTo>
                  <a:lnTo>
                    <a:pt x="478" y="477"/>
                  </a:lnTo>
                  <a:lnTo>
                    <a:pt x="435" y="524"/>
                  </a:lnTo>
                  <a:lnTo>
                    <a:pt x="396" y="576"/>
                  </a:lnTo>
                  <a:lnTo>
                    <a:pt x="361" y="630"/>
                  </a:lnTo>
                  <a:lnTo>
                    <a:pt x="330" y="687"/>
                  </a:lnTo>
                  <a:lnTo>
                    <a:pt x="304" y="747"/>
                  </a:lnTo>
                  <a:lnTo>
                    <a:pt x="284" y="810"/>
                  </a:lnTo>
                  <a:lnTo>
                    <a:pt x="269" y="874"/>
                  </a:lnTo>
                  <a:lnTo>
                    <a:pt x="260" y="941"/>
                  </a:lnTo>
                  <a:lnTo>
                    <a:pt x="257" y="1009"/>
                  </a:lnTo>
                  <a:lnTo>
                    <a:pt x="260" y="1078"/>
                  </a:lnTo>
                  <a:lnTo>
                    <a:pt x="269" y="1145"/>
                  </a:lnTo>
                  <a:lnTo>
                    <a:pt x="284" y="1209"/>
                  </a:lnTo>
                  <a:lnTo>
                    <a:pt x="304" y="1272"/>
                  </a:lnTo>
                  <a:lnTo>
                    <a:pt x="330" y="1332"/>
                  </a:lnTo>
                  <a:lnTo>
                    <a:pt x="361" y="1389"/>
                  </a:lnTo>
                  <a:lnTo>
                    <a:pt x="396" y="1443"/>
                  </a:lnTo>
                  <a:lnTo>
                    <a:pt x="435" y="1495"/>
                  </a:lnTo>
                  <a:lnTo>
                    <a:pt x="478" y="1542"/>
                  </a:lnTo>
                  <a:lnTo>
                    <a:pt x="526" y="1585"/>
                  </a:lnTo>
                  <a:lnTo>
                    <a:pt x="577" y="1624"/>
                  </a:lnTo>
                  <a:lnTo>
                    <a:pt x="632" y="1659"/>
                  </a:lnTo>
                  <a:lnTo>
                    <a:pt x="689" y="1690"/>
                  </a:lnTo>
                  <a:lnTo>
                    <a:pt x="750" y="1716"/>
                  </a:lnTo>
                  <a:lnTo>
                    <a:pt x="812" y="1736"/>
                  </a:lnTo>
                  <a:lnTo>
                    <a:pt x="876" y="1751"/>
                  </a:lnTo>
                  <a:lnTo>
                    <a:pt x="944" y="1760"/>
                  </a:lnTo>
                  <a:lnTo>
                    <a:pt x="1012" y="1763"/>
                  </a:lnTo>
                  <a:lnTo>
                    <a:pt x="1064" y="1761"/>
                  </a:lnTo>
                  <a:lnTo>
                    <a:pt x="1115" y="1756"/>
                  </a:lnTo>
                  <a:lnTo>
                    <a:pt x="1165" y="1747"/>
                  </a:lnTo>
                  <a:lnTo>
                    <a:pt x="1188" y="1802"/>
                  </a:lnTo>
                  <a:lnTo>
                    <a:pt x="1199" y="1824"/>
                  </a:lnTo>
                  <a:lnTo>
                    <a:pt x="1214" y="1844"/>
                  </a:lnTo>
                  <a:lnTo>
                    <a:pt x="1231" y="1861"/>
                  </a:lnTo>
                  <a:lnTo>
                    <a:pt x="1251" y="1874"/>
                  </a:lnTo>
                  <a:lnTo>
                    <a:pt x="1273" y="1884"/>
                  </a:lnTo>
                  <a:lnTo>
                    <a:pt x="1298" y="1890"/>
                  </a:lnTo>
                  <a:lnTo>
                    <a:pt x="1323" y="1892"/>
                  </a:lnTo>
                  <a:lnTo>
                    <a:pt x="1351" y="1890"/>
                  </a:lnTo>
                  <a:lnTo>
                    <a:pt x="1378" y="1882"/>
                  </a:lnTo>
                  <a:lnTo>
                    <a:pt x="1402" y="1869"/>
                  </a:lnTo>
                  <a:lnTo>
                    <a:pt x="1425" y="1852"/>
                  </a:lnTo>
                  <a:lnTo>
                    <a:pt x="1438" y="1837"/>
                  </a:lnTo>
                  <a:lnTo>
                    <a:pt x="1449" y="1821"/>
                  </a:lnTo>
                  <a:lnTo>
                    <a:pt x="1458" y="1804"/>
                  </a:lnTo>
                  <a:lnTo>
                    <a:pt x="1528" y="1877"/>
                  </a:lnTo>
                  <a:lnTo>
                    <a:pt x="1463" y="1914"/>
                  </a:lnTo>
                  <a:lnTo>
                    <a:pt x="1393" y="1945"/>
                  </a:lnTo>
                  <a:lnTo>
                    <a:pt x="1322" y="1971"/>
                  </a:lnTo>
                  <a:lnTo>
                    <a:pt x="1247" y="1992"/>
                  </a:lnTo>
                  <a:lnTo>
                    <a:pt x="1171" y="2007"/>
                  </a:lnTo>
                  <a:lnTo>
                    <a:pt x="1092" y="2016"/>
                  </a:lnTo>
                  <a:lnTo>
                    <a:pt x="1012" y="2019"/>
                  </a:lnTo>
                  <a:lnTo>
                    <a:pt x="934" y="2016"/>
                  </a:lnTo>
                  <a:lnTo>
                    <a:pt x="856" y="2007"/>
                  </a:lnTo>
                  <a:lnTo>
                    <a:pt x="781" y="1992"/>
                  </a:lnTo>
                  <a:lnTo>
                    <a:pt x="707" y="1972"/>
                  </a:lnTo>
                  <a:lnTo>
                    <a:pt x="636" y="1947"/>
                  </a:lnTo>
                  <a:lnTo>
                    <a:pt x="567" y="1917"/>
                  </a:lnTo>
                  <a:lnTo>
                    <a:pt x="502" y="1881"/>
                  </a:lnTo>
                  <a:lnTo>
                    <a:pt x="439" y="1841"/>
                  </a:lnTo>
                  <a:lnTo>
                    <a:pt x="380" y="1797"/>
                  </a:lnTo>
                  <a:lnTo>
                    <a:pt x="323" y="1749"/>
                  </a:lnTo>
                  <a:lnTo>
                    <a:pt x="271" y="1697"/>
                  </a:lnTo>
                  <a:lnTo>
                    <a:pt x="223" y="1640"/>
                  </a:lnTo>
                  <a:lnTo>
                    <a:pt x="178" y="1581"/>
                  </a:lnTo>
                  <a:lnTo>
                    <a:pt x="138" y="1519"/>
                  </a:lnTo>
                  <a:lnTo>
                    <a:pt x="103" y="1453"/>
                  </a:lnTo>
                  <a:lnTo>
                    <a:pt x="72" y="1385"/>
                  </a:lnTo>
                  <a:lnTo>
                    <a:pt x="47" y="1314"/>
                  </a:lnTo>
                  <a:lnTo>
                    <a:pt x="27" y="1241"/>
                  </a:lnTo>
                  <a:lnTo>
                    <a:pt x="12" y="1165"/>
                  </a:lnTo>
                  <a:lnTo>
                    <a:pt x="3" y="1088"/>
                  </a:lnTo>
                  <a:lnTo>
                    <a:pt x="0" y="1009"/>
                  </a:lnTo>
                  <a:lnTo>
                    <a:pt x="3" y="931"/>
                  </a:lnTo>
                  <a:lnTo>
                    <a:pt x="12" y="854"/>
                  </a:lnTo>
                  <a:lnTo>
                    <a:pt x="27" y="778"/>
                  </a:lnTo>
                  <a:lnTo>
                    <a:pt x="47" y="705"/>
                  </a:lnTo>
                  <a:lnTo>
                    <a:pt x="72" y="634"/>
                  </a:lnTo>
                  <a:lnTo>
                    <a:pt x="103" y="565"/>
                  </a:lnTo>
                  <a:lnTo>
                    <a:pt x="138" y="500"/>
                  </a:lnTo>
                  <a:lnTo>
                    <a:pt x="178" y="438"/>
                  </a:lnTo>
                  <a:lnTo>
                    <a:pt x="223" y="379"/>
                  </a:lnTo>
                  <a:lnTo>
                    <a:pt x="271" y="322"/>
                  </a:lnTo>
                  <a:lnTo>
                    <a:pt x="323" y="270"/>
                  </a:lnTo>
                  <a:lnTo>
                    <a:pt x="380" y="222"/>
                  </a:lnTo>
                  <a:lnTo>
                    <a:pt x="439" y="178"/>
                  </a:lnTo>
                  <a:lnTo>
                    <a:pt x="502" y="138"/>
                  </a:lnTo>
                  <a:lnTo>
                    <a:pt x="567" y="102"/>
                  </a:lnTo>
                  <a:lnTo>
                    <a:pt x="636" y="72"/>
                  </a:lnTo>
                  <a:lnTo>
                    <a:pt x="707" y="47"/>
                  </a:lnTo>
                  <a:lnTo>
                    <a:pt x="781" y="27"/>
                  </a:lnTo>
                  <a:lnTo>
                    <a:pt x="856" y="12"/>
                  </a:lnTo>
                  <a:lnTo>
                    <a:pt x="934" y="3"/>
                  </a:lnTo>
                  <a:lnTo>
                    <a:pt x="1012"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8" name="Freeform 8"/>
            <p:cNvSpPr>
              <a:spLocks/>
            </p:cNvSpPr>
            <p:nvPr/>
          </p:nvSpPr>
          <p:spPr bwMode="auto">
            <a:xfrm>
              <a:off x="6524" y="478"/>
              <a:ext cx="36" cy="36"/>
            </a:xfrm>
            <a:custGeom>
              <a:avLst/>
              <a:gdLst>
                <a:gd name="T0" fmla="*/ 305 w 610"/>
                <a:gd name="T1" fmla="*/ 0 h 608"/>
                <a:gd name="T2" fmla="*/ 349 w 610"/>
                <a:gd name="T3" fmla="*/ 3 h 608"/>
                <a:gd name="T4" fmla="*/ 390 w 610"/>
                <a:gd name="T5" fmla="*/ 12 h 608"/>
                <a:gd name="T6" fmla="*/ 428 w 610"/>
                <a:gd name="T7" fmla="*/ 26 h 608"/>
                <a:gd name="T8" fmla="*/ 465 w 610"/>
                <a:gd name="T9" fmla="*/ 45 h 608"/>
                <a:gd name="T10" fmla="*/ 498 w 610"/>
                <a:gd name="T11" fmla="*/ 68 h 608"/>
                <a:gd name="T12" fmla="*/ 528 w 610"/>
                <a:gd name="T13" fmla="*/ 96 h 608"/>
                <a:gd name="T14" fmla="*/ 553 w 610"/>
                <a:gd name="T15" fmla="*/ 128 h 608"/>
                <a:gd name="T16" fmla="*/ 576 w 610"/>
                <a:gd name="T17" fmla="*/ 162 h 608"/>
                <a:gd name="T18" fmla="*/ 592 w 610"/>
                <a:gd name="T19" fmla="*/ 199 h 608"/>
                <a:gd name="T20" fmla="*/ 604 w 610"/>
                <a:gd name="T21" fmla="*/ 239 h 608"/>
                <a:gd name="T22" fmla="*/ 610 w 610"/>
                <a:gd name="T23" fmla="*/ 281 h 608"/>
                <a:gd name="T24" fmla="*/ 373 w 610"/>
                <a:gd name="T25" fmla="*/ 174 h 608"/>
                <a:gd name="T26" fmla="*/ 353 w 610"/>
                <a:gd name="T27" fmla="*/ 167 h 608"/>
                <a:gd name="T28" fmla="*/ 333 w 610"/>
                <a:gd name="T29" fmla="*/ 162 h 608"/>
                <a:gd name="T30" fmla="*/ 313 w 610"/>
                <a:gd name="T31" fmla="*/ 161 h 608"/>
                <a:gd name="T32" fmla="*/ 284 w 610"/>
                <a:gd name="T33" fmla="*/ 164 h 608"/>
                <a:gd name="T34" fmla="*/ 257 w 610"/>
                <a:gd name="T35" fmla="*/ 171 h 608"/>
                <a:gd name="T36" fmla="*/ 232 w 610"/>
                <a:gd name="T37" fmla="*/ 184 h 608"/>
                <a:gd name="T38" fmla="*/ 210 w 610"/>
                <a:gd name="T39" fmla="*/ 202 h 608"/>
                <a:gd name="T40" fmla="*/ 194 w 610"/>
                <a:gd name="T41" fmla="*/ 221 h 608"/>
                <a:gd name="T42" fmla="*/ 181 w 610"/>
                <a:gd name="T43" fmla="*/ 242 h 608"/>
                <a:gd name="T44" fmla="*/ 171 w 610"/>
                <a:gd name="T45" fmla="*/ 265 h 608"/>
                <a:gd name="T46" fmla="*/ 166 w 610"/>
                <a:gd name="T47" fmla="*/ 289 h 608"/>
                <a:gd name="T48" fmla="*/ 165 w 610"/>
                <a:gd name="T49" fmla="*/ 314 h 608"/>
                <a:gd name="T50" fmla="*/ 168 w 610"/>
                <a:gd name="T51" fmla="*/ 339 h 608"/>
                <a:gd name="T52" fmla="*/ 177 w 610"/>
                <a:gd name="T53" fmla="*/ 363 h 608"/>
                <a:gd name="T54" fmla="*/ 277 w 610"/>
                <a:gd name="T55" fmla="*/ 608 h 608"/>
                <a:gd name="T56" fmla="*/ 236 w 610"/>
                <a:gd name="T57" fmla="*/ 601 h 608"/>
                <a:gd name="T58" fmla="*/ 197 w 610"/>
                <a:gd name="T59" fmla="*/ 589 h 608"/>
                <a:gd name="T60" fmla="*/ 159 w 610"/>
                <a:gd name="T61" fmla="*/ 572 h 608"/>
                <a:gd name="T62" fmla="*/ 125 w 610"/>
                <a:gd name="T63" fmla="*/ 551 h 608"/>
                <a:gd name="T64" fmla="*/ 95 w 610"/>
                <a:gd name="T65" fmla="*/ 524 h 608"/>
                <a:gd name="T66" fmla="*/ 68 w 610"/>
                <a:gd name="T67" fmla="*/ 495 h 608"/>
                <a:gd name="T68" fmla="*/ 45 w 610"/>
                <a:gd name="T69" fmla="*/ 462 h 608"/>
                <a:gd name="T70" fmla="*/ 25 w 610"/>
                <a:gd name="T71" fmla="*/ 426 h 608"/>
                <a:gd name="T72" fmla="*/ 11 w 610"/>
                <a:gd name="T73" fmla="*/ 388 h 608"/>
                <a:gd name="T74" fmla="*/ 3 w 610"/>
                <a:gd name="T75" fmla="*/ 347 h 608"/>
                <a:gd name="T76" fmla="*/ 0 w 610"/>
                <a:gd name="T77" fmla="*/ 304 h 608"/>
                <a:gd name="T78" fmla="*/ 3 w 610"/>
                <a:gd name="T79" fmla="*/ 263 h 608"/>
                <a:gd name="T80" fmla="*/ 11 w 610"/>
                <a:gd name="T81" fmla="*/ 223 h 608"/>
                <a:gd name="T82" fmla="*/ 24 w 610"/>
                <a:gd name="T83" fmla="*/ 186 h 608"/>
                <a:gd name="T84" fmla="*/ 41 w 610"/>
                <a:gd name="T85" fmla="*/ 151 h 608"/>
                <a:gd name="T86" fmla="*/ 64 w 610"/>
                <a:gd name="T87" fmla="*/ 119 h 608"/>
                <a:gd name="T88" fmla="*/ 90 w 610"/>
                <a:gd name="T89" fmla="*/ 90 h 608"/>
                <a:gd name="T90" fmla="*/ 119 w 610"/>
                <a:gd name="T91" fmla="*/ 63 h 608"/>
                <a:gd name="T92" fmla="*/ 151 w 610"/>
                <a:gd name="T93" fmla="*/ 41 h 608"/>
                <a:gd name="T94" fmla="*/ 187 w 610"/>
                <a:gd name="T95" fmla="*/ 24 h 608"/>
                <a:gd name="T96" fmla="*/ 224 w 610"/>
                <a:gd name="T97" fmla="*/ 11 h 608"/>
                <a:gd name="T98" fmla="*/ 264 w 610"/>
                <a:gd name="T99" fmla="*/ 3 h 608"/>
                <a:gd name="T100" fmla="*/ 305 w 610"/>
                <a:gd name="T101" fmla="*/ 0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10" h="608">
                  <a:moveTo>
                    <a:pt x="305" y="0"/>
                  </a:moveTo>
                  <a:lnTo>
                    <a:pt x="349" y="3"/>
                  </a:lnTo>
                  <a:lnTo>
                    <a:pt x="390" y="12"/>
                  </a:lnTo>
                  <a:lnTo>
                    <a:pt x="428" y="26"/>
                  </a:lnTo>
                  <a:lnTo>
                    <a:pt x="465" y="45"/>
                  </a:lnTo>
                  <a:lnTo>
                    <a:pt x="498" y="68"/>
                  </a:lnTo>
                  <a:lnTo>
                    <a:pt x="528" y="96"/>
                  </a:lnTo>
                  <a:lnTo>
                    <a:pt x="553" y="128"/>
                  </a:lnTo>
                  <a:lnTo>
                    <a:pt x="576" y="162"/>
                  </a:lnTo>
                  <a:lnTo>
                    <a:pt x="592" y="199"/>
                  </a:lnTo>
                  <a:lnTo>
                    <a:pt x="604" y="239"/>
                  </a:lnTo>
                  <a:lnTo>
                    <a:pt x="610" y="281"/>
                  </a:lnTo>
                  <a:lnTo>
                    <a:pt x="373" y="174"/>
                  </a:lnTo>
                  <a:lnTo>
                    <a:pt x="353" y="167"/>
                  </a:lnTo>
                  <a:lnTo>
                    <a:pt x="333" y="162"/>
                  </a:lnTo>
                  <a:lnTo>
                    <a:pt x="313" y="161"/>
                  </a:lnTo>
                  <a:lnTo>
                    <a:pt x="284" y="164"/>
                  </a:lnTo>
                  <a:lnTo>
                    <a:pt x="257" y="171"/>
                  </a:lnTo>
                  <a:lnTo>
                    <a:pt x="232" y="184"/>
                  </a:lnTo>
                  <a:lnTo>
                    <a:pt x="210" y="202"/>
                  </a:lnTo>
                  <a:lnTo>
                    <a:pt x="194" y="221"/>
                  </a:lnTo>
                  <a:lnTo>
                    <a:pt x="181" y="242"/>
                  </a:lnTo>
                  <a:lnTo>
                    <a:pt x="171" y="265"/>
                  </a:lnTo>
                  <a:lnTo>
                    <a:pt x="166" y="289"/>
                  </a:lnTo>
                  <a:lnTo>
                    <a:pt x="165" y="314"/>
                  </a:lnTo>
                  <a:lnTo>
                    <a:pt x="168" y="339"/>
                  </a:lnTo>
                  <a:lnTo>
                    <a:pt x="177" y="363"/>
                  </a:lnTo>
                  <a:lnTo>
                    <a:pt x="277" y="608"/>
                  </a:lnTo>
                  <a:lnTo>
                    <a:pt x="236" y="601"/>
                  </a:lnTo>
                  <a:lnTo>
                    <a:pt x="197" y="589"/>
                  </a:lnTo>
                  <a:lnTo>
                    <a:pt x="159" y="572"/>
                  </a:lnTo>
                  <a:lnTo>
                    <a:pt x="125" y="551"/>
                  </a:lnTo>
                  <a:lnTo>
                    <a:pt x="95" y="524"/>
                  </a:lnTo>
                  <a:lnTo>
                    <a:pt x="68" y="495"/>
                  </a:lnTo>
                  <a:lnTo>
                    <a:pt x="45" y="462"/>
                  </a:lnTo>
                  <a:lnTo>
                    <a:pt x="25" y="426"/>
                  </a:lnTo>
                  <a:lnTo>
                    <a:pt x="11" y="388"/>
                  </a:lnTo>
                  <a:lnTo>
                    <a:pt x="3" y="347"/>
                  </a:lnTo>
                  <a:lnTo>
                    <a:pt x="0" y="304"/>
                  </a:lnTo>
                  <a:lnTo>
                    <a:pt x="3" y="263"/>
                  </a:lnTo>
                  <a:lnTo>
                    <a:pt x="11" y="223"/>
                  </a:lnTo>
                  <a:lnTo>
                    <a:pt x="24" y="186"/>
                  </a:lnTo>
                  <a:lnTo>
                    <a:pt x="41" y="151"/>
                  </a:lnTo>
                  <a:lnTo>
                    <a:pt x="64" y="119"/>
                  </a:lnTo>
                  <a:lnTo>
                    <a:pt x="90" y="90"/>
                  </a:lnTo>
                  <a:lnTo>
                    <a:pt x="119" y="63"/>
                  </a:lnTo>
                  <a:lnTo>
                    <a:pt x="151" y="41"/>
                  </a:lnTo>
                  <a:lnTo>
                    <a:pt x="187" y="24"/>
                  </a:lnTo>
                  <a:lnTo>
                    <a:pt x="224" y="11"/>
                  </a:lnTo>
                  <a:lnTo>
                    <a:pt x="264" y="3"/>
                  </a:lnTo>
                  <a:lnTo>
                    <a:pt x="30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9" name="Freeform 9"/>
            <p:cNvSpPr>
              <a:spLocks/>
            </p:cNvSpPr>
            <p:nvPr/>
          </p:nvSpPr>
          <p:spPr bwMode="auto">
            <a:xfrm>
              <a:off x="6542" y="495"/>
              <a:ext cx="50" cy="52"/>
            </a:xfrm>
            <a:custGeom>
              <a:avLst/>
              <a:gdLst>
                <a:gd name="T0" fmla="*/ 28 w 860"/>
                <a:gd name="T1" fmla="*/ 0 h 881"/>
                <a:gd name="T2" fmla="*/ 38 w 860"/>
                <a:gd name="T3" fmla="*/ 2 h 881"/>
                <a:gd name="T4" fmla="*/ 763 w 860"/>
                <a:gd name="T5" fmla="*/ 331 h 881"/>
                <a:gd name="T6" fmla="*/ 771 w 860"/>
                <a:gd name="T7" fmla="*/ 337 h 881"/>
                <a:gd name="T8" fmla="*/ 777 w 860"/>
                <a:gd name="T9" fmla="*/ 346 h 881"/>
                <a:gd name="T10" fmla="*/ 778 w 860"/>
                <a:gd name="T11" fmla="*/ 356 h 881"/>
                <a:gd name="T12" fmla="*/ 776 w 860"/>
                <a:gd name="T13" fmla="*/ 366 h 881"/>
                <a:gd name="T14" fmla="*/ 770 w 860"/>
                <a:gd name="T15" fmla="*/ 374 h 881"/>
                <a:gd name="T16" fmla="*/ 761 w 860"/>
                <a:gd name="T17" fmla="*/ 379 h 881"/>
                <a:gd name="T18" fmla="*/ 592 w 860"/>
                <a:gd name="T19" fmla="*/ 443 h 881"/>
                <a:gd name="T20" fmla="*/ 853 w 860"/>
                <a:gd name="T21" fmla="*/ 714 h 881"/>
                <a:gd name="T22" fmla="*/ 858 w 860"/>
                <a:gd name="T23" fmla="*/ 722 h 881"/>
                <a:gd name="T24" fmla="*/ 860 w 860"/>
                <a:gd name="T25" fmla="*/ 732 h 881"/>
                <a:gd name="T26" fmla="*/ 858 w 860"/>
                <a:gd name="T27" fmla="*/ 742 h 881"/>
                <a:gd name="T28" fmla="*/ 852 w 860"/>
                <a:gd name="T29" fmla="*/ 750 h 881"/>
                <a:gd name="T30" fmla="*/ 724 w 860"/>
                <a:gd name="T31" fmla="*/ 874 h 881"/>
                <a:gd name="T32" fmla="*/ 715 w 860"/>
                <a:gd name="T33" fmla="*/ 879 h 881"/>
                <a:gd name="T34" fmla="*/ 705 w 860"/>
                <a:gd name="T35" fmla="*/ 881 h 881"/>
                <a:gd name="T36" fmla="*/ 695 w 860"/>
                <a:gd name="T37" fmla="*/ 879 h 881"/>
                <a:gd name="T38" fmla="*/ 687 w 860"/>
                <a:gd name="T39" fmla="*/ 873 h 881"/>
                <a:gd name="T40" fmla="*/ 426 w 860"/>
                <a:gd name="T41" fmla="*/ 604 h 881"/>
                <a:gd name="T42" fmla="*/ 355 w 860"/>
                <a:gd name="T43" fmla="*/ 771 h 881"/>
                <a:gd name="T44" fmla="*/ 352 w 860"/>
                <a:gd name="T45" fmla="*/ 775 h 881"/>
                <a:gd name="T46" fmla="*/ 349 w 860"/>
                <a:gd name="T47" fmla="*/ 779 h 881"/>
                <a:gd name="T48" fmla="*/ 341 w 860"/>
                <a:gd name="T49" fmla="*/ 785 h 881"/>
                <a:gd name="T50" fmla="*/ 331 w 860"/>
                <a:gd name="T51" fmla="*/ 787 h 881"/>
                <a:gd name="T52" fmla="*/ 321 w 860"/>
                <a:gd name="T53" fmla="*/ 785 h 881"/>
                <a:gd name="T54" fmla="*/ 312 w 860"/>
                <a:gd name="T55" fmla="*/ 779 h 881"/>
                <a:gd name="T56" fmla="*/ 307 w 860"/>
                <a:gd name="T57" fmla="*/ 771 h 881"/>
                <a:gd name="T58" fmla="*/ 2 w 860"/>
                <a:gd name="T59" fmla="*/ 37 h 881"/>
                <a:gd name="T60" fmla="*/ 0 w 860"/>
                <a:gd name="T61" fmla="*/ 25 h 881"/>
                <a:gd name="T62" fmla="*/ 2 w 860"/>
                <a:gd name="T63" fmla="*/ 15 h 881"/>
                <a:gd name="T64" fmla="*/ 8 w 860"/>
                <a:gd name="T65" fmla="*/ 7 h 881"/>
                <a:gd name="T66" fmla="*/ 18 w 860"/>
                <a:gd name="T67" fmla="*/ 1 h 881"/>
                <a:gd name="T68" fmla="*/ 28 w 860"/>
                <a:gd name="T69" fmla="*/ 0 h 8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60" h="881">
                  <a:moveTo>
                    <a:pt x="28" y="0"/>
                  </a:moveTo>
                  <a:lnTo>
                    <a:pt x="38" y="2"/>
                  </a:lnTo>
                  <a:lnTo>
                    <a:pt x="763" y="331"/>
                  </a:lnTo>
                  <a:lnTo>
                    <a:pt x="771" y="337"/>
                  </a:lnTo>
                  <a:lnTo>
                    <a:pt x="777" y="346"/>
                  </a:lnTo>
                  <a:lnTo>
                    <a:pt x="778" y="356"/>
                  </a:lnTo>
                  <a:lnTo>
                    <a:pt x="776" y="366"/>
                  </a:lnTo>
                  <a:lnTo>
                    <a:pt x="770" y="374"/>
                  </a:lnTo>
                  <a:lnTo>
                    <a:pt x="761" y="379"/>
                  </a:lnTo>
                  <a:lnTo>
                    <a:pt x="592" y="443"/>
                  </a:lnTo>
                  <a:lnTo>
                    <a:pt x="853" y="714"/>
                  </a:lnTo>
                  <a:lnTo>
                    <a:pt x="858" y="722"/>
                  </a:lnTo>
                  <a:lnTo>
                    <a:pt x="860" y="732"/>
                  </a:lnTo>
                  <a:lnTo>
                    <a:pt x="858" y="742"/>
                  </a:lnTo>
                  <a:lnTo>
                    <a:pt x="852" y="750"/>
                  </a:lnTo>
                  <a:lnTo>
                    <a:pt x="724" y="874"/>
                  </a:lnTo>
                  <a:lnTo>
                    <a:pt x="715" y="879"/>
                  </a:lnTo>
                  <a:lnTo>
                    <a:pt x="705" y="881"/>
                  </a:lnTo>
                  <a:lnTo>
                    <a:pt x="695" y="879"/>
                  </a:lnTo>
                  <a:lnTo>
                    <a:pt x="687" y="873"/>
                  </a:lnTo>
                  <a:lnTo>
                    <a:pt x="426" y="604"/>
                  </a:lnTo>
                  <a:lnTo>
                    <a:pt x="355" y="771"/>
                  </a:lnTo>
                  <a:lnTo>
                    <a:pt x="352" y="775"/>
                  </a:lnTo>
                  <a:lnTo>
                    <a:pt x="349" y="779"/>
                  </a:lnTo>
                  <a:lnTo>
                    <a:pt x="341" y="785"/>
                  </a:lnTo>
                  <a:lnTo>
                    <a:pt x="331" y="787"/>
                  </a:lnTo>
                  <a:lnTo>
                    <a:pt x="321" y="785"/>
                  </a:lnTo>
                  <a:lnTo>
                    <a:pt x="312" y="779"/>
                  </a:lnTo>
                  <a:lnTo>
                    <a:pt x="307" y="771"/>
                  </a:lnTo>
                  <a:lnTo>
                    <a:pt x="2" y="37"/>
                  </a:lnTo>
                  <a:lnTo>
                    <a:pt x="0" y="25"/>
                  </a:lnTo>
                  <a:lnTo>
                    <a:pt x="2" y="15"/>
                  </a:lnTo>
                  <a:lnTo>
                    <a:pt x="8" y="7"/>
                  </a:lnTo>
                  <a:lnTo>
                    <a:pt x="18" y="1"/>
                  </a:lnTo>
                  <a:lnTo>
                    <a:pt x="2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nvGrpSpPr>
          <p:cNvPr id="31" name="Group 12"/>
          <p:cNvGrpSpPr>
            <a:grpSpLocks noChangeAspect="1"/>
          </p:cNvGrpSpPr>
          <p:nvPr/>
        </p:nvGrpSpPr>
        <p:grpSpPr bwMode="auto">
          <a:xfrm>
            <a:off x="3591651" y="4060543"/>
            <a:ext cx="350825" cy="333061"/>
            <a:chOff x="603" y="293"/>
            <a:chExt cx="316" cy="300"/>
          </a:xfrm>
          <a:solidFill>
            <a:schemeClr val="bg1"/>
          </a:solidFill>
        </p:grpSpPr>
        <p:sp>
          <p:nvSpPr>
            <p:cNvPr id="34" name="Freeform 14"/>
            <p:cNvSpPr>
              <a:spLocks/>
            </p:cNvSpPr>
            <p:nvPr/>
          </p:nvSpPr>
          <p:spPr bwMode="auto">
            <a:xfrm>
              <a:off x="603" y="293"/>
              <a:ext cx="242" cy="241"/>
            </a:xfrm>
            <a:custGeom>
              <a:avLst/>
              <a:gdLst>
                <a:gd name="T0" fmla="*/ 1426 w 2663"/>
                <a:gd name="T1" fmla="*/ 3 h 2650"/>
                <a:gd name="T2" fmla="*/ 1700 w 2663"/>
                <a:gd name="T3" fmla="*/ 52 h 2650"/>
                <a:gd name="T4" fmla="*/ 1951 w 2663"/>
                <a:gd name="T5" fmla="*/ 152 h 2650"/>
                <a:gd name="T6" fmla="*/ 2174 w 2663"/>
                <a:gd name="T7" fmla="*/ 300 h 2650"/>
                <a:gd name="T8" fmla="*/ 2363 w 2663"/>
                <a:gd name="T9" fmla="*/ 487 h 2650"/>
                <a:gd name="T10" fmla="*/ 2510 w 2663"/>
                <a:gd name="T11" fmla="*/ 709 h 2650"/>
                <a:gd name="T12" fmla="*/ 2611 w 2663"/>
                <a:gd name="T13" fmla="*/ 959 h 2650"/>
                <a:gd name="T14" fmla="*/ 2660 w 2663"/>
                <a:gd name="T15" fmla="*/ 1230 h 2650"/>
                <a:gd name="T16" fmla="*/ 2651 w 2663"/>
                <a:gd name="T17" fmla="*/ 1503 h 2650"/>
                <a:gd name="T18" fmla="*/ 2591 w 2663"/>
                <a:gd name="T19" fmla="*/ 1755 h 2650"/>
                <a:gd name="T20" fmla="*/ 2485 w 2663"/>
                <a:gd name="T21" fmla="*/ 1987 h 2650"/>
                <a:gd name="T22" fmla="*/ 2338 w 2663"/>
                <a:gd name="T23" fmla="*/ 2192 h 2650"/>
                <a:gd name="T24" fmla="*/ 2208 w 2663"/>
                <a:gd name="T25" fmla="*/ 2057 h 2650"/>
                <a:gd name="T26" fmla="*/ 2252 w 2663"/>
                <a:gd name="T27" fmla="*/ 1894 h 2650"/>
                <a:gd name="T28" fmla="*/ 2350 w 2663"/>
                <a:gd name="T29" fmla="*/ 1696 h 2650"/>
                <a:gd name="T30" fmla="*/ 2405 w 2663"/>
                <a:gd name="T31" fmla="*/ 1479 h 2650"/>
                <a:gd name="T32" fmla="*/ 2412 w 2663"/>
                <a:gd name="T33" fmla="*/ 1241 h 2650"/>
                <a:gd name="T34" fmla="*/ 2366 w 2663"/>
                <a:gd name="T35" fmla="*/ 1000 h 2650"/>
                <a:gd name="T36" fmla="*/ 2268 w 2663"/>
                <a:gd name="T37" fmla="*/ 781 h 2650"/>
                <a:gd name="T38" fmla="*/ 2126 w 2663"/>
                <a:gd name="T39" fmla="*/ 591 h 2650"/>
                <a:gd name="T40" fmla="*/ 1946 w 2663"/>
                <a:gd name="T41" fmla="*/ 436 h 2650"/>
                <a:gd name="T42" fmla="*/ 1735 w 2663"/>
                <a:gd name="T43" fmla="*/ 324 h 2650"/>
                <a:gd name="T44" fmla="*/ 1499 w 2663"/>
                <a:gd name="T45" fmla="*/ 259 h 2650"/>
                <a:gd name="T46" fmla="*/ 1247 w 2663"/>
                <a:gd name="T47" fmla="*/ 250 h 2650"/>
                <a:gd name="T48" fmla="*/ 1005 w 2663"/>
                <a:gd name="T49" fmla="*/ 297 h 2650"/>
                <a:gd name="T50" fmla="*/ 785 w 2663"/>
                <a:gd name="T51" fmla="*/ 394 h 2650"/>
                <a:gd name="T52" fmla="*/ 594 w 2663"/>
                <a:gd name="T53" fmla="*/ 536 h 2650"/>
                <a:gd name="T54" fmla="*/ 438 w 2663"/>
                <a:gd name="T55" fmla="*/ 714 h 2650"/>
                <a:gd name="T56" fmla="*/ 325 w 2663"/>
                <a:gd name="T57" fmla="*/ 924 h 2650"/>
                <a:gd name="T58" fmla="*/ 260 w 2663"/>
                <a:gd name="T59" fmla="*/ 1158 h 2650"/>
                <a:gd name="T60" fmla="*/ 251 w 2663"/>
                <a:gd name="T61" fmla="*/ 1409 h 2650"/>
                <a:gd name="T62" fmla="*/ 298 w 2663"/>
                <a:gd name="T63" fmla="*/ 1650 h 2650"/>
                <a:gd name="T64" fmla="*/ 396 w 2663"/>
                <a:gd name="T65" fmla="*/ 1868 h 2650"/>
                <a:gd name="T66" fmla="*/ 538 w 2663"/>
                <a:gd name="T67" fmla="*/ 2059 h 2650"/>
                <a:gd name="T68" fmla="*/ 717 w 2663"/>
                <a:gd name="T69" fmla="*/ 2213 h 2650"/>
                <a:gd name="T70" fmla="*/ 929 w 2663"/>
                <a:gd name="T71" fmla="*/ 2326 h 2650"/>
                <a:gd name="T72" fmla="*/ 1164 w 2663"/>
                <a:gd name="T73" fmla="*/ 2390 h 2650"/>
                <a:gd name="T74" fmla="*/ 1410 w 2663"/>
                <a:gd name="T75" fmla="*/ 2400 h 2650"/>
                <a:gd name="T76" fmla="*/ 1638 w 2663"/>
                <a:gd name="T77" fmla="*/ 2360 h 2650"/>
                <a:gd name="T78" fmla="*/ 1817 w 2663"/>
                <a:gd name="T79" fmla="*/ 2352 h 2650"/>
                <a:gd name="T80" fmla="*/ 1943 w 2663"/>
                <a:gd name="T81" fmla="*/ 2501 h 2650"/>
                <a:gd name="T82" fmla="*/ 1695 w 2663"/>
                <a:gd name="T83" fmla="*/ 2599 h 2650"/>
                <a:gd name="T84" fmla="*/ 1425 w 2663"/>
                <a:gd name="T85" fmla="*/ 2646 h 2650"/>
                <a:gd name="T86" fmla="*/ 1144 w 2663"/>
                <a:gd name="T87" fmla="*/ 2636 h 2650"/>
                <a:gd name="T88" fmla="*/ 877 w 2663"/>
                <a:gd name="T89" fmla="*/ 2570 h 2650"/>
                <a:gd name="T90" fmla="*/ 634 w 2663"/>
                <a:gd name="T91" fmla="*/ 2453 h 2650"/>
                <a:gd name="T92" fmla="*/ 422 w 2663"/>
                <a:gd name="T93" fmla="*/ 2291 h 2650"/>
                <a:gd name="T94" fmla="*/ 246 w 2663"/>
                <a:gd name="T95" fmla="*/ 2092 h 2650"/>
                <a:gd name="T96" fmla="*/ 114 w 2663"/>
                <a:gd name="T97" fmla="*/ 1861 h 2650"/>
                <a:gd name="T98" fmla="*/ 29 w 2663"/>
                <a:gd name="T99" fmla="*/ 1603 h 2650"/>
                <a:gd name="T100" fmla="*/ 0 w 2663"/>
                <a:gd name="T101" fmla="*/ 1325 h 2650"/>
                <a:gd name="T102" fmla="*/ 29 w 2663"/>
                <a:gd name="T103" fmla="*/ 1047 h 2650"/>
                <a:gd name="T104" fmla="*/ 114 w 2663"/>
                <a:gd name="T105" fmla="*/ 789 h 2650"/>
                <a:gd name="T106" fmla="*/ 246 w 2663"/>
                <a:gd name="T107" fmla="*/ 558 h 2650"/>
                <a:gd name="T108" fmla="*/ 422 w 2663"/>
                <a:gd name="T109" fmla="*/ 358 h 2650"/>
                <a:gd name="T110" fmla="*/ 634 w 2663"/>
                <a:gd name="T111" fmla="*/ 197 h 2650"/>
                <a:gd name="T112" fmla="*/ 877 w 2663"/>
                <a:gd name="T113" fmla="*/ 80 h 2650"/>
                <a:gd name="T114" fmla="*/ 1144 w 2663"/>
                <a:gd name="T115" fmla="*/ 14 h 2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663" h="2650">
                  <a:moveTo>
                    <a:pt x="1331" y="0"/>
                  </a:moveTo>
                  <a:lnTo>
                    <a:pt x="1331" y="0"/>
                  </a:lnTo>
                  <a:lnTo>
                    <a:pt x="1426" y="3"/>
                  </a:lnTo>
                  <a:lnTo>
                    <a:pt x="1520" y="14"/>
                  </a:lnTo>
                  <a:lnTo>
                    <a:pt x="1611" y="30"/>
                  </a:lnTo>
                  <a:lnTo>
                    <a:pt x="1700" y="52"/>
                  </a:lnTo>
                  <a:lnTo>
                    <a:pt x="1786" y="80"/>
                  </a:lnTo>
                  <a:lnTo>
                    <a:pt x="1870" y="113"/>
                  </a:lnTo>
                  <a:lnTo>
                    <a:pt x="1951" y="152"/>
                  </a:lnTo>
                  <a:lnTo>
                    <a:pt x="2029" y="197"/>
                  </a:lnTo>
                  <a:lnTo>
                    <a:pt x="2104" y="245"/>
                  </a:lnTo>
                  <a:lnTo>
                    <a:pt x="2174" y="300"/>
                  </a:lnTo>
                  <a:lnTo>
                    <a:pt x="2240" y="358"/>
                  </a:lnTo>
                  <a:lnTo>
                    <a:pt x="2304" y="420"/>
                  </a:lnTo>
                  <a:lnTo>
                    <a:pt x="2363" y="487"/>
                  </a:lnTo>
                  <a:lnTo>
                    <a:pt x="2416" y="558"/>
                  </a:lnTo>
                  <a:lnTo>
                    <a:pt x="2466" y="632"/>
                  </a:lnTo>
                  <a:lnTo>
                    <a:pt x="2510" y="709"/>
                  </a:lnTo>
                  <a:lnTo>
                    <a:pt x="2549" y="789"/>
                  </a:lnTo>
                  <a:lnTo>
                    <a:pt x="2584" y="873"/>
                  </a:lnTo>
                  <a:lnTo>
                    <a:pt x="2611" y="959"/>
                  </a:lnTo>
                  <a:lnTo>
                    <a:pt x="2633" y="1047"/>
                  </a:lnTo>
                  <a:lnTo>
                    <a:pt x="2650" y="1138"/>
                  </a:lnTo>
                  <a:lnTo>
                    <a:pt x="2660" y="1230"/>
                  </a:lnTo>
                  <a:lnTo>
                    <a:pt x="2663" y="1325"/>
                  </a:lnTo>
                  <a:lnTo>
                    <a:pt x="2661" y="1415"/>
                  </a:lnTo>
                  <a:lnTo>
                    <a:pt x="2651" y="1503"/>
                  </a:lnTo>
                  <a:lnTo>
                    <a:pt x="2636" y="1589"/>
                  </a:lnTo>
                  <a:lnTo>
                    <a:pt x="2616" y="1673"/>
                  </a:lnTo>
                  <a:lnTo>
                    <a:pt x="2591" y="1755"/>
                  </a:lnTo>
                  <a:lnTo>
                    <a:pt x="2561" y="1835"/>
                  </a:lnTo>
                  <a:lnTo>
                    <a:pt x="2525" y="1912"/>
                  </a:lnTo>
                  <a:lnTo>
                    <a:pt x="2485" y="1987"/>
                  </a:lnTo>
                  <a:lnTo>
                    <a:pt x="2441" y="2058"/>
                  </a:lnTo>
                  <a:lnTo>
                    <a:pt x="2391" y="2126"/>
                  </a:lnTo>
                  <a:lnTo>
                    <a:pt x="2338" y="2192"/>
                  </a:lnTo>
                  <a:lnTo>
                    <a:pt x="2295" y="2149"/>
                  </a:lnTo>
                  <a:lnTo>
                    <a:pt x="2252" y="2103"/>
                  </a:lnTo>
                  <a:lnTo>
                    <a:pt x="2208" y="2057"/>
                  </a:lnTo>
                  <a:lnTo>
                    <a:pt x="2167" y="2012"/>
                  </a:lnTo>
                  <a:lnTo>
                    <a:pt x="2211" y="1954"/>
                  </a:lnTo>
                  <a:lnTo>
                    <a:pt x="2252" y="1894"/>
                  </a:lnTo>
                  <a:lnTo>
                    <a:pt x="2289" y="1831"/>
                  </a:lnTo>
                  <a:lnTo>
                    <a:pt x="2322" y="1765"/>
                  </a:lnTo>
                  <a:lnTo>
                    <a:pt x="2350" y="1696"/>
                  </a:lnTo>
                  <a:lnTo>
                    <a:pt x="2373" y="1626"/>
                  </a:lnTo>
                  <a:lnTo>
                    <a:pt x="2391" y="1553"/>
                  </a:lnTo>
                  <a:lnTo>
                    <a:pt x="2405" y="1479"/>
                  </a:lnTo>
                  <a:lnTo>
                    <a:pt x="2413" y="1402"/>
                  </a:lnTo>
                  <a:lnTo>
                    <a:pt x="2415" y="1325"/>
                  </a:lnTo>
                  <a:lnTo>
                    <a:pt x="2412" y="1241"/>
                  </a:lnTo>
                  <a:lnTo>
                    <a:pt x="2403" y="1158"/>
                  </a:lnTo>
                  <a:lnTo>
                    <a:pt x="2387" y="1078"/>
                  </a:lnTo>
                  <a:lnTo>
                    <a:pt x="2366" y="1000"/>
                  </a:lnTo>
                  <a:lnTo>
                    <a:pt x="2338" y="924"/>
                  </a:lnTo>
                  <a:lnTo>
                    <a:pt x="2306" y="851"/>
                  </a:lnTo>
                  <a:lnTo>
                    <a:pt x="2268" y="781"/>
                  </a:lnTo>
                  <a:lnTo>
                    <a:pt x="2225" y="714"/>
                  </a:lnTo>
                  <a:lnTo>
                    <a:pt x="2177" y="651"/>
                  </a:lnTo>
                  <a:lnTo>
                    <a:pt x="2126" y="591"/>
                  </a:lnTo>
                  <a:lnTo>
                    <a:pt x="2070" y="536"/>
                  </a:lnTo>
                  <a:lnTo>
                    <a:pt x="2010" y="483"/>
                  </a:lnTo>
                  <a:lnTo>
                    <a:pt x="1946" y="436"/>
                  </a:lnTo>
                  <a:lnTo>
                    <a:pt x="1878" y="394"/>
                  </a:lnTo>
                  <a:lnTo>
                    <a:pt x="1808" y="357"/>
                  </a:lnTo>
                  <a:lnTo>
                    <a:pt x="1735" y="324"/>
                  </a:lnTo>
                  <a:lnTo>
                    <a:pt x="1659" y="297"/>
                  </a:lnTo>
                  <a:lnTo>
                    <a:pt x="1580" y="275"/>
                  </a:lnTo>
                  <a:lnTo>
                    <a:pt x="1499" y="259"/>
                  </a:lnTo>
                  <a:lnTo>
                    <a:pt x="1417" y="250"/>
                  </a:lnTo>
                  <a:lnTo>
                    <a:pt x="1331" y="247"/>
                  </a:lnTo>
                  <a:lnTo>
                    <a:pt x="1247" y="250"/>
                  </a:lnTo>
                  <a:lnTo>
                    <a:pt x="1164" y="259"/>
                  </a:lnTo>
                  <a:lnTo>
                    <a:pt x="1084" y="275"/>
                  </a:lnTo>
                  <a:lnTo>
                    <a:pt x="1005" y="297"/>
                  </a:lnTo>
                  <a:lnTo>
                    <a:pt x="929" y="324"/>
                  </a:lnTo>
                  <a:lnTo>
                    <a:pt x="855" y="357"/>
                  </a:lnTo>
                  <a:lnTo>
                    <a:pt x="785" y="394"/>
                  </a:lnTo>
                  <a:lnTo>
                    <a:pt x="717" y="436"/>
                  </a:lnTo>
                  <a:lnTo>
                    <a:pt x="654" y="483"/>
                  </a:lnTo>
                  <a:lnTo>
                    <a:pt x="594" y="536"/>
                  </a:lnTo>
                  <a:lnTo>
                    <a:pt x="538" y="591"/>
                  </a:lnTo>
                  <a:lnTo>
                    <a:pt x="486" y="651"/>
                  </a:lnTo>
                  <a:lnTo>
                    <a:pt x="438" y="714"/>
                  </a:lnTo>
                  <a:lnTo>
                    <a:pt x="396" y="781"/>
                  </a:lnTo>
                  <a:lnTo>
                    <a:pt x="358" y="851"/>
                  </a:lnTo>
                  <a:lnTo>
                    <a:pt x="325" y="924"/>
                  </a:lnTo>
                  <a:lnTo>
                    <a:pt x="298" y="1000"/>
                  </a:lnTo>
                  <a:lnTo>
                    <a:pt x="276" y="1078"/>
                  </a:lnTo>
                  <a:lnTo>
                    <a:pt x="260" y="1158"/>
                  </a:lnTo>
                  <a:lnTo>
                    <a:pt x="251" y="1241"/>
                  </a:lnTo>
                  <a:lnTo>
                    <a:pt x="248" y="1325"/>
                  </a:lnTo>
                  <a:lnTo>
                    <a:pt x="251" y="1409"/>
                  </a:lnTo>
                  <a:lnTo>
                    <a:pt x="260" y="1491"/>
                  </a:lnTo>
                  <a:lnTo>
                    <a:pt x="276" y="1572"/>
                  </a:lnTo>
                  <a:lnTo>
                    <a:pt x="298" y="1650"/>
                  </a:lnTo>
                  <a:lnTo>
                    <a:pt x="325" y="1726"/>
                  </a:lnTo>
                  <a:lnTo>
                    <a:pt x="358" y="1799"/>
                  </a:lnTo>
                  <a:lnTo>
                    <a:pt x="396" y="1868"/>
                  </a:lnTo>
                  <a:lnTo>
                    <a:pt x="438" y="1935"/>
                  </a:lnTo>
                  <a:lnTo>
                    <a:pt x="486" y="1999"/>
                  </a:lnTo>
                  <a:lnTo>
                    <a:pt x="538" y="2059"/>
                  </a:lnTo>
                  <a:lnTo>
                    <a:pt x="594" y="2114"/>
                  </a:lnTo>
                  <a:lnTo>
                    <a:pt x="654" y="2166"/>
                  </a:lnTo>
                  <a:lnTo>
                    <a:pt x="717" y="2213"/>
                  </a:lnTo>
                  <a:lnTo>
                    <a:pt x="785" y="2256"/>
                  </a:lnTo>
                  <a:lnTo>
                    <a:pt x="855" y="2294"/>
                  </a:lnTo>
                  <a:lnTo>
                    <a:pt x="929" y="2326"/>
                  </a:lnTo>
                  <a:lnTo>
                    <a:pt x="1005" y="2353"/>
                  </a:lnTo>
                  <a:lnTo>
                    <a:pt x="1084" y="2374"/>
                  </a:lnTo>
                  <a:lnTo>
                    <a:pt x="1164" y="2390"/>
                  </a:lnTo>
                  <a:lnTo>
                    <a:pt x="1247" y="2400"/>
                  </a:lnTo>
                  <a:lnTo>
                    <a:pt x="1331" y="2404"/>
                  </a:lnTo>
                  <a:lnTo>
                    <a:pt x="1410" y="2400"/>
                  </a:lnTo>
                  <a:lnTo>
                    <a:pt x="1488" y="2392"/>
                  </a:lnTo>
                  <a:lnTo>
                    <a:pt x="1563" y="2378"/>
                  </a:lnTo>
                  <a:lnTo>
                    <a:pt x="1638" y="2360"/>
                  </a:lnTo>
                  <a:lnTo>
                    <a:pt x="1710" y="2335"/>
                  </a:lnTo>
                  <a:lnTo>
                    <a:pt x="1778" y="2307"/>
                  </a:lnTo>
                  <a:lnTo>
                    <a:pt x="1817" y="2352"/>
                  </a:lnTo>
                  <a:lnTo>
                    <a:pt x="1858" y="2400"/>
                  </a:lnTo>
                  <a:lnTo>
                    <a:pt x="1900" y="2451"/>
                  </a:lnTo>
                  <a:lnTo>
                    <a:pt x="1943" y="2501"/>
                  </a:lnTo>
                  <a:lnTo>
                    <a:pt x="1863" y="2539"/>
                  </a:lnTo>
                  <a:lnTo>
                    <a:pt x="1780" y="2572"/>
                  </a:lnTo>
                  <a:lnTo>
                    <a:pt x="1695" y="2599"/>
                  </a:lnTo>
                  <a:lnTo>
                    <a:pt x="1607" y="2620"/>
                  </a:lnTo>
                  <a:lnTo>
                    <a:pt x="1517" y="2636"/>
                  </a:lnTo>
                  <a:lnTo>
                    <a:pt x="1425" y="2646"/>
                  </a:lnTo>
                  <a:lnTo>
                    <a:pt x="1331" y="2650"/>
                  </a:lnTo>
                  <a:lnTo>
                    <a:pt x="1237" y="2646"/>
                  </a:lnTo>
                  <a:lnTo>
                    <a:pt x="1144" y="2636"/>
                  </a:lnTo>
                  <a:lnTo>
                    <a:pt x="1052" y="2620"/>
                  </a:lnTo>
                  <a:lnTo>
                    <a:pt x="964" y="2597"/>
                  </a:lnTo>
                  <a:lnTo>
                    <a:pt x="877" y="2570"/>
                  </a:lnTo>
                  <a:lnTo>
                    <a:pt x="793" y="2537"/>
                  </a:lnTo>
                  <a:lnTo>
                    <a:pt x="712" y="2497"/>
                  </a:lnTo>
                  <a:lnTo>
                    <a:pt x="634" y="2453"/>
                  </a:lnTo>
                  <a:lnTo>
                    <a:pt x="560" y="2404"/>
                  </a:lnTo>
                  <a:lnTo>
                    <a:pt x="490" y="2350"/>
                  </a:lnTo>
                  <a:lnTo>
                    <a:pt x="422" y="2291"/>
                  </a:lnTo>
                  <a:lnTo>
                    <a:pt x="359" y="2230"/>
                  </a:lnTo>
                  <a:lnTo>
                    <a:pt x="301" y="2163"/>
                  </a:lnTo>
                  <a:lnTo>
                    <a:pt x="246" y="2092"/>
                  </a:lnTo>
                  <a:lnTo>
                    <a:pt x="197" y="2018"/>
                  </a:lnTo>
                  <a:lnTo>
                    <a:pt x="153" y="1941"/>
                  </a:lnTo>
                  <a:lnTo>
                    <a:pt x="114" y="1861"/>
                  </a:lnTo>
                  <a:lnTo>
                    <a:pt x="80" y="1777"/>
                  </a:lnTo>
                  <a:lnTo>
                    <a:pt x="52" y="1691"/>
                  </a:lnTo>
                  <a:lnTo>
                    <a:pt x="29" y="1603"/>
                  </a:lnTo>
                  <a:lnTo>
                    <a:pt x="14" y="1512"/>
                  </a:lnTo>
                  <a:lnTo>
                    <a:pt x="3" y="1420"/>
                  </a:lnTo>
                  <a:lnTo>
                    <a:pt x="0" y="1325"/>
                  </a:lnTo>
                  <a:lnTo>
                    <a:pt x="3" y="1230"/>
                  </a:lnTo>
                  <a:lnTo>
                    <a:pt x="14" y="1138"/>
                  </a:lnTo>
                  <a:lnTo>
                    <a:pt x="29" y="1047"/>
                  </a:lnTo>
                  <a:lnTo>
                    <a:pt x="52" y="959"/>
                  </a:lnTo>
                  <a:lnTo>
                    <a:pt x="80" y="873"/>
                  </a:lnTo>
                  <a:lnTo>
                    <a:pt x="114" y="789"/>
                  </a:lnTo>
                  <a:lnTo>
                    <a:pt x="153" y="709"/>
                  </a:lnTo>
                  <a:lnTo>
                    <a:pt x="197" y="632"/>
                  </a:lnTo>
                  <a:lnTo>
                    <a:pt x="246" y="558"/>
                  </a:lnTo>
                  <a:lnTo>
                    <a:pt x="301" y="487"/>
                  </a:lnTo>
                  <a:lnTo>
                    <a:pt x="359" y="420"/>
                  </a:lnTo>
                  <a:lnTo>
                    <a:pt x="422" y="358"/>
                  </a:lnTo>
                  <a:lnTo>
                    <a:pt x="490" y="300"/>
                  </a:lnTo>
                  <a:lnTo>
                    <a:pt x="560" y="245"/>
                  </a:lnTo>
                  <a:lnTo>
                    <a:pt x="634" y="197"/>
                  </a:lnTo>
                  <a:lnTo>
                    <a:pt x="712" y="152"/>
                  </a:lnTo>
                  <a:lnTo>
                    <a:pt x="793" y="113"/>
                  </a:lnTo>
                  <a:lnTo>
                    <a:pt x="877" y="80"/>
                  </a:lnTo>
                  <a:lnTo>
                    <a:pt x="964" y="52"/>
                  </a:lnTo>
                  <a:lnTo>
                    <a:pt x="1052" y="30"/>
                  </a:lnTo>
                  <a:lnTo>
                    <a:pt x="1144" y="14"/>
                  </a:lnTo>
                  <a:lnTo>
                    <a:pt x="1237" y="3"/>
                  </a:lnTo>
                  <a:lnTo>
                    <a:pt x="133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5" name="Freeform 15"/>
            <p:cNvSpPr>
              <a:spLocks noEditPoints="1"/>
            </p:cNvSpPr>
            <p:nvPr/>
          </p:nvSpPr>
          <p:spPr bwMode="auto">
            <a:xfrm>
              <a:off x="681" y="336"/>
              <a:ext cx="87" cy="155"/>
            </a:xfrm>
            <a:custGeom>
              <a:avLst/>
              <a:gdLst>
                <a:gd name="T0" fmla="*/ 635 w 958"/>
                <a:gd name="T1" fmla="*/ 1290 h 1705"/>
                <a:gd name="T2" fmla="*/ 715 w 958"/>
                <a:gd name="T3" fmla="*/ 1246 h 1705"/>
                <a:gd name="T4" fmla="*/ 761 w 958"/>
                <a:gd name="T5" fmla="*/ 1168 h 1705"/>
                <a:gd name="T6" fmla="*/ 755 w 958"/>
                <a:gd name="T7" fmla="*/ 1082 h 1705"/>
                <a:gd name="T8" fmla="*/ 688 w 958"/>
                <a:gd name="T9" fmla="*/ 999 h 1705"/>
                <a:gd name="T10" fmla="*/ 397 w 958"/>
                <a:gd name="T11" fmla="*/ 383 h 1705"/>
                <a:gd name="T12" fmla="*/ 318 w 958"/>
                <a:gd name="T13" fmla="*/ 414 h 1705"/>
                <a:gd name="T14" fmla="*/ 262 w 958"/>
                <a:gd name="T15" fmla="*/ 472 h 1705"/>
                <a:gd name="T16" fmla="*/ 261 w 958"/>
                <a:gd name="T17" fmla="*/ 569 h 1705"/>
                <a:gd name="T18" fmla="*/ 330 w 958"/>
                <a:gd name="T19" fmla="*/ 651 h 1705"/>
                <a:gd name="T20" fmla="*/ 489 w 958"/>
                <a:gd name="T21" fmla="*/ 0 h 1705"/>
                <a:gd name="T22" fmla="*/ 566 w 958"/>
                <a:gd name="T23" fmla="*/ 27 h 1705"/>
                <a:gd name="T24" fmla="*/ 592 w 958"/>
                <a:gd name="T25" fmla="*/ 180 h 1705"/>
                <a:gd name="T26" fmla="*/ 780 w 958"/>
                <a:gd name="T27" fmla="*/ 227 h 1705"/>
                <a:gd name="T28" fmla="*/ 887 w 958"/>
                <a:gd name="T29" fmla="*/ 291 h 1705"/>
                <a:gd name="T30" fmla="*/ 903 w 958"/>
                <a:gd name="T31" fmla="*/ 359 h 1705"/>
                <a:gd name="T32" fmla="*/ 872 w 958"/>
                <a:gd name="T33" fmla="*/ 418 h 1705"/>
                <a:gd name="T34" fmla="*/ 800 w 958"/>
                <a:gd name="T35" fmla="*/ 444 h 1705"/>
                <a:gd name="T36" fmla="*/ 701 w 958"/>
                <a:gd name="T37" fmla="*/ 403 h 1705"/>
                <a:gd name="T38" fmla="*/ 592 w 958"/>
                <a:gd name="T39" fmla="*/ 749 h 1705"/>
                <a:gd name="T40" fmla="*/ 714 w 958"/>
                <a:gd name="T41" fmla="*/ 794 h 1705"/>
                <a:gd name="T42" fmla="*/ 827 w 958"/>
                <a:gd name="T43" fmla="*/ 860 h 1705"/>
                <a:gd name="T44" fmla="*/ 913 w 958"/>
                <a:gd name="T45" fmla="*/ 957 h 1705"/>
                <a:gd name="T46" fmla="*/ 956 w 958"/>
                <a:gd name="T47" fmla="*/ 1099 h 1705"/>
                <a:gd name="T48" fmla="*/ 932 w 958"/>
                <a:gd name="T49" fmla="*/ 1273 h 1705"/>
                <a:gd name="T50" fmla="*/ 825 w 958"/>
                <a:gd name="T51" fmla="*/ 1408 h 1705"/>
                <a:gd name="T52" fmla="*/ 647 w 958"/>
                <a:gd name="T53" fmla="*/ 1488 h 1705"/>
                <a:gd name="T54" fmla="*/ 580 w 958"/>
                <a:gd name="T55" fmla="*/ 1660 h 1705"/>
                <a:gd name="T56" fmla="*/ 501 w 958"/>
                <a:gd name="T57" fmla="*/ 1705 h 1705"/>
                <a:gd name="T58" fmla="*/ 432 w 958"/>
                <a:gd name="T59" fmla="*/ 1685 h 1705"/>
                <a:gd name="T60" fmla="*/ 397 w 958"/>
                <a:gd name="T61" fmla="*/ 1615 h 1705"/>
                <a:gd name="T62" fmla="*/ 246 w 958"/>
                <a:gd name="T63" fmla="*/ 1462 h 1705"/>
                <a:gd name="T64" fmla="*/ 66 w 958"/>
                <a:gd name="T65" fmla="*/ 1361 h 1705"/>
                <a:gd name="T66" fmla="*/ 1 w 958"/>
                <a:gd name="T67" fmla="*/ 1281 h 1705"/>
                <a:gd name="T68" fmla="*/ 15 w 958"/>
                <a:gd name="T69" fmla="*/ 1212 h 1705"/>
                <a:gd name="T70" fmla="*/ 70 w 958"/>
                <a:gd name="T71" fmla="*/ 1168 h 1705"/>
                <a:gd name="T72" fmla="*/ 148 w 958"/>
                <a:gd name="T73" fmla="*/ 1177 h 1705"/>
                <a:gd name="T74" fmla="*/ 269 w 958"/>
                <a:gd name="T75" fmla="*/ 1263 h 1705"/>
                <a:gd name="T76" fmla="*/ 397 w 958"/>
                <a:gd name="T77" fmla="*/ 892 h 1705"/>
                <a:gd name="T78" fmla="*/ 282 w 958"/>
                <a:gd name="T79" fmla="*/ 847 h 1705"/>
                <a:gd name="T80" fmla="*/ 173 w 958"/>
                <a:gd name="T81" fmla="*/ 777 h 1705"/>
                <a:gd name="T82" fmla="*/ 91 w 958"/>
                <a:gd name="T83" fmla="*/ 670 h 1705"/>
                <a:gd name="T84" fmla="*/ 59 w 958"/>
                <a:gd name="T85" fmla="*/ 515 h 1705"/>
                <a:gd name="T86" fmla="*/ 100 w 958"/>
                <a:gd name="T87" fmla="*/ 360 h 1705"/>
                <a:gd name="T88" fmla="*/ 217 w 958"/>
                <a:gd name="T89" fmla="*/ 247 h 1705"/>
                <a:gd name="T90" fmla="*/ 397 w 958"/>
                <a:gd name="T91" fmla="*/ 185 h 1705"/>
                <a:gd name="T92" fmla="*/ 417 w 958"/>
                <a:gd name="T93" fmla="*/ 34 h 1705"/>
                <a:gd name="T94" fmla="*/ 489 w 958"/>
                <a:gd name="T95" fmla="*/ 0 h 17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8" h="1705">
                  <a:moveTo>
                    <a:pt x="592" y="954"/>
                  </a:moveTo>
                  <a:lnTo>
                    <a:pt x="592" y="1302"/>
                  </a:lnTo>
                  <a:lnTo>
                    <a:pt x="613" y="1297"/>
                  </a:lnTo>
                  <a:lnTo>
                    <a:pt x="635" y="1290"/>
                  </a:lnTo>
                  <a:lnTo>
                    <a:pt x="656" y="1282"/>
                  </a:lnTo>
                  <a:lnTo>
                    <a:pt x="677" y="1272"/>
                  </a:lnTo>
                  <a:lnTo>
                    <a:pt x="698" y="1260"/>
                  </a:lnTo>
                  <a:lnTo>
                    <a:pt x="715" y="1246"/>
                  </a:lnTo>
                  <a:lnTo>
                    <a:pt x="731" y="1231"/>
                  </a:lnTo>
                  <a:lnTo>
                    <a:pt x="744" y="1212"/>
                  </a:lnTo>
                  <a:lnTo>
                    <a:pt x="754" y="1192"/>
                  </a:lnTo>
                  <a:lnTo>
                    <a:pt x="761" y="1168"/>
                  </a:lnTo>
                  <a:lnTo>
                    <a:pt x="763" y="1142"/>
                  </a:lnTo>
                  <a:lnTo>
                    <a:pt x="763" y="1141"/>
                  </a:lnTo>
                  <a:lnTo>
                    <a:pt x="761" y="1110"/>
                  </a:lnTo>
                  <a:lnTo>
                    <a:pt x="755" y="1082"/>
                  </a:lnTo>
                  <a:lnTo>
                    <a:pt x="745" y="1058"/>
                  </a:lnTo>
                  <a:lnTo>
                    <a:pt x="730" y="1036"/>
                  </a:lnTo>
                  <a:lnTo>
                    <a:pt x="711" y="1016"/>
                  </a:lnTo>
                  <a:lnTo>
                    <a:pt x="688" y="999"/>
                  </a:lnTo>
                  <a:lnTo>
                    <a:pt x="661" y="982"/>
                  </a:lnTo>
                  <a:lnTo>
                    <a:pt x="629" y="968"/>
                  </a:lnTo>
                  <a:lnTo>
                    <a:pt x="592" y="954"/>
                  </a:lnTo>
                  <a:close/>
                  <a:moveTo>
                    <a:pt x="397" y="383"/>
                  </a:moveTo>
                  <a:lnTo>
                    <a:pt x="377" y="388"/>
                  </a:lnTo>
                  <a:lnTo>
                    <a:pt x="356" y="395"/>
                  </a:lnTo>
                  <a:lnTo>
                    <a:pt x="337" y="403"/>
                  </a:lnTo>
                  <a:lnTo>
                    <a:pt x="318" y="414"/>
                  </a:lnTo>
                  <a:lnTo>
                    <a:pt x="300" y="425"/>
                  </a:lnTo>
                  <a:lnTo>
                    <a:pt x="285" y="439"/>
                  </a:lnTo>
                  <a:lnTo>
                    <a:pt x="272" y="454"/>
                  </a:lnTo>
                  <a:lnTo>
                    <a:pt x="262" y="472"/>
                  </a:lnTo>
                  <a:lnTo>
                    <a:pt x="256" y="492"/>
                  </a:lnTo>
                  <a:lnTo>
                    <a:pt x="254" y="515"/>
                  </a:lnTo>
                  <a:lnTo>
                    <a:pt x="255" y="543"/>
                  </a:lnTo>
                  <a:lnTo>
                    <a:pt x="261" y="569"/>
                  </a:lnTo>
                  <a:lnTo>
                    <a:pt x="271" y="592"/>
                  </a:lnTo>
                  <a:lnTo>
                    <a:pt x="286" y="614"/>
                  </a:lnTo>
                  <a:lnTo>
                    <a:pt x="305" y="633"/>
                  </a:lnTo>
                  <a:lnTo>
                    <a:pt x="330" y="651"/>
                  </a:lnTo>
                  <a:lnTo>
                    <a:pt x="360" y="668"/>
                  </a:lnTo>
                  <a:lnTo>
                    <a:pt x="397" y="685"/>
                  </a:lnTo>
                  <a:lnTo>
                    <a:pt x="397" y="383"/>
                  </a:lnTo>
                  <a:close/>
                  <a:moveTo>
                    <a:pt x="489" y="0"/>
                  </a:moveTo>
                  <a:lnTo>
                    <a:pt x="501" y="0"/>
                  </a:lnTo>
                  <a:lnTo>
                    <a:pt x="525" y="3"/>
                  </a:lnTo>
                  <a:lnTo>
                    <a:pt x="547" y="12"/>
                  </a:lnTo>
                  <a:lnTo>
                    <a:pt x="566" y="27"/>
                  </a:lnTo>
                  <a:lnTo>
                    <a:pt x="580" y="45"/>
                  </a:lnTo>
                  <a:lnTo>
                    <a:pt x="589" y="67"/>
                  </a:lnTo>
                  <a:lnTo>
                    <a:pt x="592" y="91"/>
                  </a:lnTo>
                  <a:lnTo>
                    <a:pt x="592" y="180"/>
                  </a:lnTo>
                  <a:lnTo>
                    <a:pt x="641" y="187"/>
                  </a:lnTo>
                  <a:lnTo>
                    <a:pt x="688" y="198"/>
                  </a:lnTo>
                  <a:lnTo>
                    <a:pt x="735" y="211"/>
                  </a:lnTo>
                  <a:lnTo>
                    <a:pt x="780" y="227"/>
                  </a:lnTo>
                  <a:lnTo>
                    <a:pt x="822" y="246"/>
                  </a:lnTo>
                  <a:lnTo>
                    <a:pt x="861" y="267"/>
                  </a:lnTo>
                  <a:lnTo>
                    <a:pt x="876" y="277"/>
                  </a:lnTo>
                  <a:lnTo>
                    <a:pt x="887" y="291"/>
                  </a:lnTo>
                  <a:lnTo>
                    <a:pt x="897" y="307"/>
                  </a:lnTo>
                  <a:lnTo>
                    <a:pt x="902" y="323"/>
                  </a:lnTo>
                  <a:lnTo>
                    <a:pt x="905" y="341"/>
                  </a:lnTo>
                  <a:lnTo>
                    <a:pt x="903" y="359"/>
                  </a:lnTo>
                  <a:lnTo>
                    <a:pt x="899" y="377"/>
                  </a:lnTo>
                  <a:lnTo>
                    <a:pt x="890" y="393"/>
                  </a:lnTo>
                  <a:lnTo>
                    <a:pt x="886" y="401"/>
                  </a:lnTo>
                  <a:lnTo>
                    <a:pt x="872" y="418"/>
                  </a:lnTo>
                  <a:lnTo>
                    <a:pt x="857" y="430"/>
                  </a:lnTo>
                  <a:lnTo>
                    <a:pt x="839" y="439"/>
                  </a:lnTo>
                  <a:lnTo>
                    <a:pt x="820" y="443"/>
                  </a:lnTo>
                  <a:lnTo>
                    <a:pt x="800" y="444"/>
                  </a:lnTo>
                  <a:lnTo>
                    <a:pt x="780" y="440"/>
                  </a:lnTo>
                  <a:lnTo>
                    <a:pt x="761" y="431"/>
                  </a:lnTo>
                  <a:lnTo>
                    <a:pt x="732" y="416"/>
                  </a:lnTo>
                  <a:lnTo>
                    <a:pt x="701" y="403"/>
                  </a:lnTo>
                  <a:lnTo>
                    <a:pt x="666" y="392"/>
                  </a:lnTo>
                  <a:lnTo>
                    <a:pt x="630" y="382"/>
                  </a:lnTo>
                  <a:lnTo>
                    <a:pt x="592" y="376"/>
                  </a:lnTo>
                  <a:lnTo>
                    <a:pt x="592" y="749"/>
                  </a:lnTo>
                  <a:lnTo>
                    <a:pt x="623" y="758"/>
                  </a:lnTo>
                  <a:lnTo>
                    <a:pt x="653" y="770"/>
                  </a:lnTo>
                  <a:lnTo>
                    <a:pt x="684" y="781"/>
                  </a:lnTo>
                  <a:lnTo>
                    <a:pt x="714" y="794"/>
                  </a:lnTo>
                  <a:lnTo>
                    <a:pt x="744" y="807"/>
                  </a:lnTo>
                  <a:lnTo>
                    <a:pt x="772" y="823"/>
                  </a:lnTo>
                  <a:lnTo>
                    <a:pt x="801" y="840"/>
                  </a:lnTo>
                  <a:lnTo>
                    <a:pt x="827" y="860"/>
                  </a:lnTo>
                  <a:lnTo>
                    <a:pt x="851" y="881"/>
                  </a:lnTo>
                  <a:lnTo>
                    <a:pt x="874" y="904"/>
                  </a:lnTo>
                  <a:lnTo>
                    <a:pt x="896" y="929"/>
                  </a:lnTo>
                  <a:lnTo>
                    <a:pt x="913" y="957"/>
                  </a:lnTo>
                  <a:lnTo>
                    <a:pt x="929" y="989"/>
                  </a:lnTo>
                  <a:lnTo>
                    <a:pt x="941" y="1022"/>
                  </a:lnTo>
                  <a:lnTo>
                    <a:pt x="950" y="1059"/>
                  </a:lnTo>
                  <a:lnTo>
                    <a:pt x="956" y="1099"/>
                  </a:lnTo>
                  <a:lnTo>
                    <a:pt x="958" y="1143"/>
                  </a:lnTo>
                  <a:lnTo>
                    <a:pt x="955" y="1189"/>
                  </a:lnTo>
                  <a:lnTo>
                    <a:pt x="946" y="1232"/>
                  </a:lnTo>
                  <a:lnTo>
                    <a:pt x="932" y="1273"/>
                  </a:lnTo>
                  <a:lnTo>
                    <a:pt x="912" y="1311"/>
                  </a:lnTo>
                  <a:lnTo>
                    <a:pt x="888" y="1346"/>
                  </a:lnTo>
                  <a:lnTo>
                    <a:pt x="859" y="1378"/>
                  </a:lnTo>
                  <a:lnTo>
                    <a:pt x="825" y="1408"/>
                  </a:lnTo>
                  <a:lnTo>
                    <a:pt x="787" y="1434"/>
                  </a:lnTo>
                  <a:lnTo>
                    <a:pt x="744" y="1456"/>
                  </a:lnTo>
                  <a:lnTo>
                    <a:pt x="698" y="1474"/>
                  </a:lnTo>
                  <a:lnTo>
                    <a:pt x="647" y="1488"/>
                  </a:lnTo>
                  <a:lnTo>
                    <a:pt x="592" y="1499"/>
                  </a:lnTo>
                  <a:lnTo>
                    <a:pt x="592" y="1615"/>
                  </a:lnTo>
                  <a:lnTo>
                    <a:pt x="589" y="1639"/>
                  </a:lnTo>
                  <a:lnTo>
                    <a:pt x="580" y="1660"/>
                  </a:lnTo>
                  <a:lnTo>
                    <a:pt x="566" y="1679"/>
                  </a:lnTo>
                  <a:lnTo>
                    <a:pt x="547" y="1694"/>
                  </a:lnTo>
                  <a:lnTo>
                    <a:pt x="525" y="1702"/>
                  </a:lnTo>
                  <a:lnTo>
                    <a:pt x="501" y="1705"/>
                  </a:lnTo>
                  <a:lnTo>
                    <a:pt x="489" y="1705"/>
                  </a:lnTo>
                  <a:lnTo>
                    <a:pt x="468" y="1703"/>
                  </a:lnTo>
                  <a:lnTo>
                    <a:pt x="449" y="1697"/>
                  </a:lnTo>
                  <a:lnTo>
                    <a:pt x="432" y="1685"/>
                  </a:lnTo>
                  <a:lnTo>
                    <a:pt x="417" y="1672"/>
                  </a:lnTo>
                  <a:lnTo>
                    <a:pt x="407" y="1655"/>
                  </a:lnTo>
                  <a:lnTo>
                    <a:pt x="399" y="1636"/>
                  </a:lnTo>
                  <a:lnTo>
                    <a:pt x="397" y="1615"/>
                  </a:lnTo>
                  <a:lnTo>
                    <a:pt x="397" y="1501"/>
                  </a:lnTo>
                  <a:lnTo>
                    <a:pt x="346" y="1493"/>
                  </a:lnTo>
                  <a:lnTo>
                    <a:pt x="295" y="1479"/>
                  </a:lnTo>
                  <a:lnTo>
                    <a:pt x="246" y="1462"/>
                  </a:lnTo>
                  <a:lnTo>
                    <a:pt x="197" y="1442"/>
                  </a:lnTo>
                  <a:lnTo>
                    <a:pt x="151" y="1418"/>
                  </a:lnTo>
                  <a:lnTo>
                    <a:pt x="107" y="1391"/>
                  </a:lnTo>
                  <a:lnTo>
                    <a:pt x="66" y="1361"/>
                  </a:lnTo>
                  <a:lnTo>
                    <a:pt x="28" y="1328"/>
                  </a:lnTo>
                  <a:lnTo>
                    <a:pt x="16" y="1313"/>
                  </a:lnTo>
                  <a:lnTo>
                    <a:pt x="8" y="1298"/>
                  </a:lnTo>
                  <a:lnTo>
                    <a:pt x="1" y="1281"/>
                  </a:lnTo>
                  <a:lnTo>
                    <a:pt x="0" y="1263"/>
                  </a:lnTo>
                  <a:lnTo>
                    <a:pt x="1" y="1245"/>
                  </a:lnTo>
                  <a:lnTo>
                    <a:pt x="7" y="1228"/>
                  </a:lnTo>
                  <a:lnTo>
                    <a:pt x="15" y="1212"/>
                  </a:lnTo>
                  <a:lnTo>
                    <a:pt x="27" y="1198"/>
                  </a:lnTo>
                  <a:lnTo>
                    <a:pt x="34" y="1190"/>
                  </a:lnTo>
                  <a:lnTo>
                    <a:pt x="51" y="1177"/>
                  </a:lnTo>
                  <a:lnTo>
                    <a:pt x="70" y="1168"/>
                  </a:lnTo>
                  <a:lnTo>
                    <a:pt x="89" y="1164"/>
                  </a:lnTo>
                  <a:lnTo>
                    <a:pt x="109" y="1164"/>
                  </a:lnTo>
                  <a:lnTo>
                    <a:pt x="129" y="1168"/>
                  </a:lnTo>
                  <a:lnTo>
                    <a:pt x="148" y="1177"/>
                  </a:lnTo>
                  <a:lnTo>
                    <a:pt x="163" y="1190"/>
                  </a:lnTo>
                  <a:lnTo>
                    <a:pt x="195" y="1217"/>
                  </a:lnTo>
                  <a:lnTo>
                    <a:pt x="230" y="1242"/>
                  </a:lnTo>
                  <a:lnTo>
                    <a:pt x="269" y="1263"/>
                  </a:lnTo>
                  <a:lnTo>
                    <a:pt x="310" y="1281"/>
                  </a:lnTo>
                  <a:lnTo>
                    <a:pt x="353" y="1296"/>
                  </a:lnTo>
                  <a:lnTo>
                    <a:pt x="397" y="1305"/>
                  </a:lnTo>
                  <a:lnTo>
                    <a:pt x="397" y="892"/>
                  </a:lnTo>
                  <a:lnTo>
                    <a:pt x="370" y="883"/>
                  </a:lnTo>
                  <a:lnTo>
                    <a:pt x="340" y="872"/>
                  </a:lnTo>
                  <a:lnTo>
                    <a:pt x="312" y="861"/>
                  </a:lnTo>
                  <a:lnTo>
                    <a:pt x="282" y="847"/>
                  </a:lnTo>
                  <a:lnTo>
                    <a:pt x="254" y="833"/>
                  </a:lnTo>
                  <a:lnTo>
                    <a:pt x="226" y="816"/>
                  </a:lnTo>
                  <a:lnTo>
                    <a:pt x="199" y="797"/>
                  </a:lnTo>
                  <a:lnTo>
                    <a:pt x="173" y="777"/>
                  </a:lnTo>
                  <a:lnTo>
                    <a:pt x="150" y="754"/>
                  </a:lnTo>
                  <a:lnTo>
                    <a:pt x="128" y="729"/>
                  </a:lnTo>
                  <a:lnTo>
                    <a:pt x="108" y="701"/>
                  </a:lnTo>
                  <a:lnTo>
                    <a:pt x="91" y="670"/>
                  </a:lnTo>
                  <a:lnTo>
                    <a:pt x="78" y="636"/>
                  </a:lnTo>
                  <a:lnTo>
                    <a:pt x="68" y="599"/>
                  </a:lnTo>
                  <a:lnTo>
                    <a:pt x="61" y="559"/>
                  </a:lnTo>
                  <a:lnTo>
                    <a:pt x="59" y="515"/>
                  </a:lnTo>
                  <a:lnTo>
                    <a:pt x="61" y="473"/>
                  </a:lnTo>
                  <a:lnTo>
                    <a:pt x="70" y="433"/>
                  </a:lnTo>
                  <a:lnTo>
                    <a:pt x="82" y="396"/>
                  </a:lnTo>
                  <a:lnTo>
                    <a:pt x="100" y="360"/>
                  </a:lnTo>
                  <a:lnTo>
                    <a:pt x="123" y="328"/>
                  </a:lnTo>
                  <a:lnTo>
                    <a:pt x="150" y="298"/>
                  </a:lnTo>
                  <a:lnTo>
                    <a:pt x="181" y="271"/>
                  </a:lnTo>
                  <a:lnTo>
                    <a:pt x="217" y="247"/>
                  </a:lnTo>
                  <a:lnTo>
                    <a:pt x="257" y="227"/>
                  </a:lnTo>
                  <a:lnTo>
                    <a:pt x="300" y="209"/>
                  </a:lnTo>
                  <a:lnTo>
                    <a:pt x="347" y="196"/>
                  </a:lnTo>
                  <a:lnTo>
                    <a:pt x="397" y="185"/>
                  </a:lnTo>
                  <a:lnTo>
                    <a:pt x="397" y="91"/>
                  </a:lnTo>
                  <a:lnTo>
                    <a:pt x="399" y="70"/>
                  </a:lnTo>
                  <a:lnTo>
                    <a:pt x="407" y="51"/>
                  </a:lnTo>
                  <a:lnTo>
                    <a:pt x="417" y="34"/>
                  </a:lnTo>
                  <a:lnTo>
                    <a:pt x="432" y="20"/>
                  </a:lnTo>
                  <a:lnTo>
                    <a:pt x="449" y="9"/>
                  </a:lnTo>
                  <a:lnTo>
                    <a:pt x="468" y="3"/>
                  </a:lnTo>
                  <a:lnTo>
                    <a:pt x="489"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36" name="Freeform 16"/>
            <p:cNvSpPr>
              <a:spLocks/>
            </p:cNvSpPr>
            <p:nvPr/>
          </p:nvSpPr>
          <p:spPr bwMode="auto">
            <a:xfrm>
              <a:off x="761" y="464"/>
              <a:ext cx="158" cy="129"/>
            </a:xfrm>
            <a:custGeom>
              <a:avLst/>
              <a:gdLst>
                <a:gd name="T0" fmla="*/ 146 w 1737"/>
                <a:gd name="T1" fmla="*/ 7 h 1418"/>
                <a:gd name="T2" fmla="*/ 212 w 1737"/>
                <a:gd name="T3" fmla="*/ 43 h 1418"/>
                <a:gd name="T4" fmla="*/ 267 w 1737"/>
                <a:gd name="T5" fmla="*/ 90 h 1418"/>
                <a:gd name="T6" fmla="*/ 315 w 1737"/>
                <a:gd name="T7" fmla="*/ 145 h 1418"/>
                <a:gd name="T8" fmla="*/ 393 w 1737"/>
                <a:gd name="T9" fmla="*/ 231 h 1418"/>
                <a:gd name="T10" fmla="*/ 480 w 1737"/>
                <a:gd name="T11" fmla="*/ 322 h 1418"/>
                <a:gd name="T12" fmla="*/ 564 w 1737"/>
                <a:gd name="T13" fmla="*/ 407 h 1418"/>
                <a:gd name="T14" fmla="*/ 631 w 1737"/>
                <a:gd name="T15" fmla="*/ 471 h 1418"/>
                <a:gd name="T16" fmla="*/ 679 w 1737"/>
                <a:gd name="T17" fmla="*/ 453 h 1418"/>
                <a:gd name="T18" fmla="*/ 753 w 1737"/>
                <a:gd name="T19" fmla="*/ 381 h 1418"/>
                <a:gd name="T20" fmla="*/ 875 w 1737"/>
                <a:gd name="T21" fmla="*/ 286 h 1418"/>
                <a:gd name="T22" fmla="*/ 1041 w 1737"/>
                <a:gd name="T23" fmla="*/ 195 h 1418"/>
                <a:gd name="T24" fmla="*/ 1191 w 1737"/>
                <a:gd name="T25" fmla="*/ 159 h 1418"/>
                <a:gd name="T26" fmla="*/ 1320 w 1737"/>
                <a:gd name="T27" fmla="*/ 175 h 1418"/>
                <a:gd name="T28" fmla="*/ 1434 w 1737"/>
                <a:gd name="T29" fmla="*/ 239 h 1418"/>
                <a:gd name="T30" fmla="*/ 1520 w 1737"/>
                <a:gd name="T31" fmla="*/ 333 h 1418"/>
                <a:gd name="T32" fmla="*/ 1590 w 1737"/>
                <a:gd name="T33" fmla="*/ 435 h 1418"/>
                <a:gd name="T34" fmla="*/ 1660 w 1737"/>
                <a:gd name="T35" fmla="*/ 564 h 1418"/>
                <a:gd name="T36" fmla="*/ 1715 w 1737"/>
                <a:gd name="T37" fmla="*/ 710 h 1418"/>
                <a:gd name="T38" fmla="*/ 1737 w 1737"/>
                <a:gd name="T39" fmla="*/ 874 h 1418"/>
                <a:gd name="T40" fmla="*/ 1711 w 1737"/>
                <a:gd name="T41" fmla="*/ 1025 h 1418"/>
                <a:gd name="T42" fmla="*/ 1633 w 1737"/>
                <a:gd name="T43" fmla="*/ 1155 h 1418"/>
                <a:gd name="T44" fmla="*/ 1493 w 1737"/>
                <a:gd name="T45" fmla="*/ 1275 h 1418"/>
                <a:gd name="T46" fmla="*/ 1298 w 1737"/>
                <a:gd name="T47" fmla="*/ 1371 h 1418"/>
                <a:gd name="T48" fmla="*/ 1088 w 1737"/>
                <a:gd name="T49" fmla="*/ 1414 h 1418"/>
                <a:gd name="T50" fmla="*/ 880 w 1737"/>
                <a:gd name="T51" fmla="*/ 1406 h 1418"/>
                <a:gd name="T52" fmla="*/ 663 w 1737"/>
                <a:gd name="T53" fmla="*/ 1349 h 1418"/>
                <a:gd name="T54" fmla="*/ 501 w 1737"/>
                <a:gd name="T55" fmla="*/ 1279 h 1418"/>
                <a:gd name="T56" fmla="*/ 367 w 1737"/>
                <a:gd name="T57" fmla="*/ 1202 h 1418"/>
                <a:gd name="T58" fmla="*/ 263 w 1737"/>
                <a:gd name="T59" fmla="*/ 1129 h 1418"/>
                <a:gd name="T60" fmla="*/ 196 w 1737"/>
                <a:gd name="T61" fmla="*/ 1075 h 1418"/>
                <a:gd name="T62" fmla="*/ 170 w 1737"/>
                <a:gd name="T63" fmla="*/ 1052 h 1418"/>
                <a:gd name="T64" fmla="*/ 131 w 1737"/>
                <a:gd name="T65" fmla="*/ 991 h 1418"/>
                <a:gd name="T66" fmla="*/ 136 w 1737"/>
                <a:gd name="T67" fmla="*/ 938 h 1418"/>
                <a:gd name="T68" fmla="*/ 180 w 1737"/>
                <a:gd name="T69" fmla="*/ 897 h 1418"/>
                <a:gd name="T70" fmla="*/ 261 w 1737"/>
                <a:gd name="T71" fmla="*/ 880 h 1418"/>
                <a:gd name="T72" fmla="*/ 344 w 1737"/>
                <a:gd name="T73" fmla="*/ 897 h 1418"/>
                <a:gd name="T74" fmla="*/ 405 w 1737"/>
                <a:gd name="T75" fmla="*/ 931 h 1418"/>
                <a:gd name="T76" fmla="*/ 475 w 1737"/>
                <a:gd name="T77" fmla="*/ 966 h 1418"/>
                <a:gd name="T78" fmla="*/ 551 w 1737"/>
                <a:gd name="T79" fmla="*/ 993 h 1418"/>
                <a:gd name="T80" fmla="*/ 617 w 1737"/>
                <a:gd name="T81" fmla="*/ 1001 h 1418"/>
                <a:gd name="T82" fmla="*/ 654 w 1737"/>
                <a:gd name="T83" fmla="*/ 985 h 1418"/>
                <a:gd name="T84" fmla="*/ 81 w 1737"/>
                <a:gd name="T85" fmla="*/ 278 h 1418"/>
                <a:gd name="T86" fmla="*/ 58 w 1737"/>
                <a:gd name="T87" fmla="*/ 249 h 1418"/>
                <a:gd name="T88" fmla="*/ 25 w 1737"/>
                <a:gd name="T89" fmla="*/ 198 h 1418"/>
                <a:gd name="T90" fmla="*/ 2 w 1737"/>
                <a:gd name="T91" fmla="*/ 134 h 1418"/>
                <a:gd name="T92" fmla="*/ 6 w 1737"/>
                <a:gd name="T93" fmla="*/ 68 h 1418"/>
                <a:gd name="T94" fmla="*/ 56 w 1737"/>
                <a:gd name="T95" fmla="*/ 13 h 14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37" h="1418">
                  <a:moveTo>
                    <a:pt x="100" y="0"/>
                  </a:moveTo>
                  <a:lnTo>
                    <a:pt x="123" y="1"/>
                  </a:lnTo>
                  <a:lnTo>
                    <a:pt x="146" y="7"/>
                  </a:lnTo>
                  <a:lnTo>
                    <a:pt x="170" y="17"/>
                  </a:lnTo>
                  <a:lnTo>
                    <a:pt x="191" y="28"/>
                  </a:lnTo>
                  <a:lnTo>
                    <a:pt x="212" y="43"/>
                  </a:lnTo>
                  <a:lnTo>
                    <a:pt x="232" y="59"/>
                  </a:lnTo>
                  <a:lnTo>
                    <a:pt x="251" y="75"/>
                  </a:lnTo>
                  <a:lnTo>
                    <a:pt x="267" y="90"/>
                  </a:lnTo>
                  <a:lnTo>
                    <a:pt x="281" y="106"/>
                  </a:lnTo>
                  <a:lnTo>
                    <a:pt x="294" y="120"/>
                  </a:lnTo>
                  <a:lnTo>
                    <a:pt x="315" y="145"/>
                  </a:lnTo>
                  <a:lnTo>
                    <a:pt x="339" y="172"/>
                  </a:lnTo>
                  <a:lnTo>
                    <a:pt x="366" y="200"/>
                  </a:lnTo>
                  <a:lnTo>
                    <a:pt x="393" y="231"/>
                  </a:lnTo>
                  <a:lnTo>
                    <a:pt x="421" y="261"/>
                  </a:lnTo>
                  <a:lnTo>
                    <a:pt x="451" y="291"/>
                  </a:lnTo>
                  <a:lnTo>
                    <a:pt x="480" y="322"/>
                  </a:lnTo>
                  <a:lnTo>
                    <a:pt x="509" y="351"/>
                  </a:lnTo>
                  <a:lnTo>
                    <a:pt x="537" y="380"/>
                  </a:lnTo>
                  <a:lnTo>
                    <a:pt x="564" y="407"/>
                  </a:lnTo>
                  <a:lnTo>
                    <a:pt x="589" y="431"/>
                  </a:lnTo>
                  <a:lnTo>
                    <a:pt x="611" y="453"/>
                  </a:lnTo>
                  <a:lnTo>
                    <a:pt x="631" y="471"/>
                  </a:lnTo>
                  <a:lnTo>
                    <a:pt x="648" y="485"/>
                  </a:lnTo>
                  <a:lnTo>
                    <a:pt x="662" y="471"/>
                  </a:lnTo>
                  <a:lnTo>
                    <a:pt x="679" y="453"/>
                  </a:lnTo>
                  <a:lnTo>
                    <a:pt x="701" y="431"/>
                  </a:lnTo>
                  <a:lnTo>
                    <a:pt x="726" y="408"/>
                  </a:lnTo>
                  <a:lnTo>
                    <a:pt x="753" y="381"/>
                  </a:lnTo>
                  <a:lnTo>
                    <a:pt x="785" y="355"/>
                  </a:lnTo>
                  <a:lnTo>
                    <a:pt x="818" y="328"/>
                  </a:lnTo>
                  <a:lnTo>
                    <a:pt x="875" y="286"/>
                  </a:lnTo>
                  <a:lnTo>
                    <a:pt x="932" y="249"/>
                  </a:lnTo>
                  <a:lnTo>
                    <a:pt x="987" y="219"/>
                  </a:lnTo>
                  <a:lnTo>
                    <a:pt x="1041" y="195"/>
                  </a:lnTo>
                  <a:lnTo>
                    <a:pt x="1093" y="177"/>
                  </a:lnTo>
                  <a:lnTo>
                    <a:pt x="1145" y="166"/>
                  </a:lnTo>
                  <a:lnTo>
                    <a:pt x="1191" y="159"/>
                  </a:lnTo>
                  <a:lnTo>
                    <a:pt x="1236" y="159"/>
                  </a:lnTo>
                  <a:lnTo>
                    <a:pt x="1279" y="165"/>
                  </a:lnTo>
                  <a:lnTo>
                    <a:pt x="1320" y="175"/>
                  </a:lnTo>
                  <a:lnTo>
                    <a:pt x="1360" y="191"/>
                  </a:lnTo>
                  <a:lnTo>
                    <a:pt x="1398" y="212"/>
                  </a:lnTo>
                  <a:lnTo>
                    <a:pt x="1434" y="239"/>
                  </a:lnTo>
                  <a:lnTo>
                    <a:pt x="1467" y="270"/>
                  </a:lnTo>
                  <a:lnTo>
                    <a:pt x="1500" y="308"/>
                  </a:lnTo>
                  <a:lnTo>
                    <a:pt x="1520" y="333"/>
                  </a:lnTo>
                  <a:lnTo>
                    <a:pt x="1542" y="364"/>
                  </a:lnTo>
                  <a:lnTo>
                    <a:pt x="1565" y="398"/>
                  </a:lnTo>
                  <a:lnTo>
                    <a:pt x="1590" y="435"/>
                  </a:lnTo>
                  <a:lnTo>
                    <a:pt x="1614" y="475"/>
                  </a:lnTo>
                  <a:lnTo>
                    <a:pt x="1638" y="518"/>
                  </a:lnTo>
                  <a:lnTo>
                    <a:pt x="1660" y="564"/>
                  </a:lnTo>
                  <a:lnTo>
                    <a:pt x="1681" y="611"/>
                  </a:lnTo>
                  <a:lnTo>
                    <a:pt x="1699" y="660"/>
                  </a:lnTo>
                  <a:lnTo>
                    <a:pt x="1715" y="710"/>
                  </a:lnTo>
                  <a:lnTo>
                    <a:pt x="1726" y="762"/>
                  </a:lnTo>
                  <a:lnTo>
                    <a:pt x="1735" y="818"/>
                  </a:lnTo>
                  <a:lnTo>
                    <a:pt x="1737" y="874"/>
                  </a:lnTo>
                  <a:lnTo>
                    <a:pt x="1734" y="926"/>
                  </a:lnTo>
                  <a:lnTo>
                    <a:pt x="1724" y="977"/>
                  </a:lnTo>
                  <a:lnTo>
                    <a:pt x="1711" y="1025"/>
                  </a:lnTo>
                  <a:lnTo>
                    <a:pt x="1690" y="1070"/>
                  </a:lnTo>
                  <a:lnTo>
                    <a:pt x="1664" y="1114"/>
                  </a:lnTo>
                  <a:lnTo>
                    <a:pt x="1633" y="1155"/>
                  </a:lnTo>
                  <a:lnTo>
                    <a:pt x="1596" y="1194"/>
                  </a:lnTo>
                  <a:lnTo>
                    <a:pt x="1554" y="1230"/>
                  </a:lnTo>
                  <a:lnTo>
                    <a:pt x="1493" y="1275"/>
                  </a:lnTo>
                  <a:lnTo>
                    <a:pt x="1429" y="1313"/>
                  </a:lnTo>
                  <a:lnTo>
                    <a:pt x="1364" y="1345"/>
                  </a:lnTo>
                  <a:lnTo>
                    <a:pt x="1298" y="1371"/>
                  </a:lnTo>
                  <a:lnTo>
                    <a:pt x="1229" y="1392"/>
                  </a:lnTo>
                  <a:lnTo>
                    <a:pt x="1160" y="1406"/>
                  </a:lnTo>
                  <a:lnTo>
                    <a:pt x="1088" y="1414"/>
                  </a:lnTo>
                  <a:lnTo>
                    <a:pt x="1020" y="1418"/>
                  </a:lnTo>
                  <a:lnTo>
                    <a:pt x="950" y="1414"/>
                  </a:lnTo>
                  <a:lnTo>
                    <a:pt x="880" y="1406"/>
                  </a:lnTo>
                  <a:lnTo>
                    <a:pt x="808" y="1392"/>
                  </a:lnTo>
                  <a:lnTo>
                    <a:pt x="735" y="1374"/>
                  </a:lnTo>
                  <a:lnTo>
                    <a:pt x="663" y="1349"/>
                  </a:lnTo>
                  <a:lnTo>
                    <a:pt x="607" y="1327"/>
                  </a:lnTo>
                  <a:lnTo>
                    <a:pt x="553" y="1303"/>
                  </a:lnTo>
                  <a:lnTo>
                    <a:pt x="501" y="1279"/>
                  </a:lnTo>
                  <a:lnTo>
                    <a:pt x="454" y="1253"/>
                  </a:lnTo>
                  <a:lnTo>
                    <a:pt x="409" y="1227"/>
                  </a:lnTo>
                  <a:lnTo>
                    <a:pt x="367" y="1202"/>
                  </a:lnTo>
                  <a:lnTo>
                    <a:pt x="329" y="1176"/>
                  </a:lnTo>
                  <a:lnTo>
                    <a:pt x="294" y="1151"/>
                  </a:lnTo>
                  <a:lnTo>
                    <a:pt x="263" y="1129"/>
                  </a:lnTo>
                  <a:lnTo>
                    <a:pt x="236" y="1109"/>
                  </a:lnTo>
                  <a:lnTo>
                    <a:pt x="214" y="1091"/>
                  </a:lnTo>
                  <a:lnTo>
                    <a:pt x="196" y="1075"/>
                  </a:lnTo>
                  <a:lnTo>
                    <a:pt x="194" y="1074"/>
                  </a:lnTo>
                  <a:lnTo>
                    <a:pt x="193" y="1073"/>
                  </a:lnTo>
                  <a:lnTo>
                    <a:pt x="170" y="1052"/>
                  </a:lnTo>
                  <a:lnTo>
                    <a:pt x="152" y="1032"/>
                  </a:lnTo>
                  <a:lnTo>
                    <a:pt x="138" y="1011"/>
                  </a:lnTo>
                  <a:lnTo>
                    <a:pt x="131" y="991"/>
                  </a:lnTo>
                  <a:lnTo>
                    <a:pt x="128" y="970"/>
                  </a:lnTo>
                  <a:lnTo>
                    <a:pt x="130" y="953"/>
                  </a:lnTo>
                  <a:lnTo>
                    <a:pt x="136" y="938"/>
                  </a:lnTo>
                  <a:lnTo>
                    <a:pt x="145" y="923"/>
                  </a:lnTo>
                  <a:lnTo>
                    <a:pt x="159" y="911"/>
                  </a:lnTo>
                  <a:lnTo>
                    <a:pt x="180" y="897"/>
                  </a:lnTo>
                  <a:lnTo>
                    <a:pt x="205" y="889"/>
                  </a:lnTo>
                  <a:lnTo>
                    <a:pt x="232" y="882"/>
                  </a:lnTo>
                  <a:lnTo>
                    <a:pt x="261" y="880"/>
                  </a:lnTo>
                  <a:lnTo>
                    <a:pt x="290" y="882"/>
                  </a:lnTo>
                  <a:lnTo>
                    <a:pt x="318" y="887"/>
                  </a:lnTo>
                  <a:lnTo>
                    <a:pt x="344" y="897"/>
                  </a:lnTo>
                  <a:lnTo>
                    <a:pt x="369" y="909"/>
                  </a:lnTo>
                  <a:lnTo>
                    <a:pt x="386" y="920"/>
                  </a:lnTo>
                  <a:lnTo>
                    <a:pt x="405" y="931"/>
                  </a:lnTo>
                  <a:lnTo>
                    <a:pt x="427" y="943"/>
                  </a:lnTo>
                  <a:lnTo>
                    <a:pt x="450" y="955"/>
                  </a:lnTo>
                  <a:lnTo>
                    <a:pt x="475" y="966"/>
                  </a:lnTo>
                  <a:lnTo>
                    <a:pt x="500" y="977"/>
                  </a:lnTo>
                  <a:lnTo>
                    <a:pt x="526" y="986"/>
                  </a:lnTo>
                  <a:lnTo>
                    <a:pt x="551" y="993"/>
                  </a:lnTo>
                  <a:lnTo>
                    <a:pt x="575" y="999"/>
                  </a:lnTo>
                  <a:lnTo>
                    <a:pt x="597" y="1001"/>
                  </a:lnTo>
                  <a:lnTo>
                    <a:pt x="617" y="1001"/>
                  </a:lnTo>
                  <a:lnTo>
                    <a:pt x="635" y="996"/>
                  </a:lnTo>
                  <a:lnTo>
                    <a:pt x="650" y="988"/>
                  </a:lnTo>
                  <a:lnTo>
                    <a:pt x="654" y="985"/>
                  </a:lnTo>
                  <a:lnTo>
                    <a:pt x="657" y="981"/>
                  </a:lnTo>
                  <a:lnTo>
                    <a:pt x="83" y="281"/>
                  </a:lnTo>
                  <a:lnTo>
                    <a:pt x="81" y="278"/>
                  </a:lnTo>
                  <a:lnTo>
                    <a:pt x="75" y="271"/>
                  </a:lnTo>
                  <a:lnTo>
                    <a:pt x="67" y="262"/>
                  </a:lnTo>
                  <a:lnTo>
                    <a:pt x="58" y="249"/>
                  </a:lnTo>
                  <a:lnTo>
                    <a:pt x="47" y="235"/>
                  </a:lnTo>
                  <a:lnTo>
                    <a:pt x="36" y="217"/>
                  </a:lnTo>
                  <a:lnTo>
                    <a:pt x="25" y="198"/>
                  </a:lnTo>
                  <a:lnTo>
                    <a:pt x="16" y="178"/>
                  </a:lnTo>
                  <a:lnTo>
                    <a:pt x="8" y="156"/>
                  </a:lnTo>
                  <a:lnTo>
                    <a:pt x="2" y="134"/>
                  </a:lnTo>
                  <a:lnTo>
                    <a:pt x="0" y="112"/>
                  </a:lnTo>
                  <a:lnTo>
                    <a:pt x="1" y="90"/>
                  </a:lnTo>
                  <a:lnTo>
                    <a:pt x="6" y="68"/>
                  </a:lnTo>
                  <a:lnTo>
                    <a:pt x="18" y="47"/>
                  </a:lnTo>
                  <a:lnTo>
                    <a:pt x="34" y="27"/>
                  </a:lnTo>
                  <a:lnTo>
                    <a:pt x="56" y="13"/>
                  </a:lnTo>
                  <a:lnTo>
                    <a:pt x="78" y="3"/>
                  </a:lnTo>
                  <a:lnTo>
                    <a:pt x="100"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nvGrpSpPr>
          <p:cNvPr id="43" name="Group 42"/>
          <p:cNvGrpSpPr/>
          <p:nvPr/>
        </p:nvGrpSpPr>
        <p:grpSpPr>
          <a:xfrm>
            <a:off x="3440577" y="5264574"/>
            <a:ext cx="652973" cy="652973"/>
            <a:chOff x="3439884" y="5265051"/>
            <a:chExt cx="653143" cy="653143"/>
          </a:xfrm>
        </p:grpSpPr>
        <p:sp>
          <p:nvSpPr>
            <p:cNvPr id="16" name="Oval 15"/>
            <p:cNvSpPr/>
            <p:nvPr/>
          </p:nvSpPr>
          <p:spPr>
            <a:xfrm>
              <a:off x="3439884" y="5265051"/>
              <a:ext cx="653143" cy="653143"/>
            </a:xfrm>
            <a:prstGeom prst="ellipse">
              <a:avLst/>
            </a:prstGeom>
            <a:solidFill>
              <a:schemeClr val="accent6"/>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38" name="Group 19"/>
            <p:cNvGrpSpPr>
              <a:grpSpLocks noChangeAspect="1"/>
            </p:cNvGrpSpPr>
            <p:nvPr/>
          </p:nvGrpSpPr>
          <p:grpSpPr bwMode="auto">
            <a:xfrm>
              <a:off x="3642467" y="5386834"/>
              <a:ext cx="263525" cy="409575"/>
              <a:chOff x="638" y="336"/>
              <a:chExt cx="166" cy="258"/>
            </a:xfrm>
            <a:solidFill>
              <a:schemeClr val="bg1"/>
            </a:solidFill>
          </p:grpSpPr>
          <p:sp>
            <p:nvSpPr>
              <p:cNvPr id="41" name="Freeform 21"/>
              <p:cNvSpPr>
                <a:spLocks noEditPoints="1"/>
              </p:cNvSpPr>
              <p:nvPr/>
            </p:nvSpPr>
            <p:spPr bwMode="auto">
              <a:xfrm>
                <a:off x="638" y="336"/>
                <a:ext cx="85" cy="258"/>
              </a:xfrm>
              <a:custGeom>
                <a:avLst/>
                <a:gdLst>
                  <a:gd name="T0" fmla="*/ 142 w 1101"/>
                  <a:gd name="T1" fmla="*/ 2711 h 3357"/>
                  <a:gd name="T2" fmla="*/ 498 w 1101"/>
                  <a:gd name="T3" fmla="*/ 1957 h 3357"/>
                  <a:gd name="T4" fmla="*/ 425 w 1101"/>
                  <a:gd name="T5" fmla="*/ 0 h 3357"/>
                  <a:gd name="T6" fmla="*/ 693 w 1101"/>
                  <a:gd name="T7" fmla="*/ 2 h 3357"/>
                  <a:gd name="T8" fmla="*/ 719 w 1101"/>
                  <a:gd name="T9" fmla="*/ 20 h 3357"/>
                  <a:gd name="T10" fmla="*/ 731 w 1101"/>
                  <a:gd name="T11" fmla="*/ 49 h 3357"/>
                  <a:gd name="T12" fmla="*/ 705 w 1101"/>
                  <a:gd name="T13" fmla="*/ 200 h 3357"/>
                  <a:gd name="T14" fmla="*/ 749 w 1101"/>
                  <a:gd name="T15" fmla="*/ 202 h 3357"/>
                  <a:gd name="T16" fmla="*/ 776 w 1101"/>
                  <a:gd name="T17" fmla="*/ 223 h 3357"/>
                  <a:gd name="T18" fmla="*/ 786 w 1101"/>
                  <a:gd name="T19" fmla="*/ 254 h 3357"/>
                  <a:gd name="T20" fmla="*/ 804 w 1101"/>
                  <a:gd name="T21" fmla="*/ 1093 h 3357"/>
                  <a:gd name="T22" fmla="*/ 851 w 1101"/>
                  <a:gd name="T23" fmla="*/ 1125 h 3357"/>
                  <a:gd name="T24" fmla="*/ 904 w 1101"/>
                  <a:gd name="T25" fmla="*/ 1166 h 3357"/>
                  <a:gd name="T26" fmla="*/ 961 w 1101"/>
                  <a:gd name="T27" fmla="*/ 1217 h 3357"/>
                  <a:gd name="T28" fmla="*/ 1015 w 1101"/>
                  <a:gd name="T29" fmla="*/ 1277 h 3357"/>
                  <a:gd name="T30" fmla="*/ 1059 w 1101"/>
                  <a:gd name="T31" fmla="*/ 1343 h 3357"/>
                  <a:gd name="T32" fmla="*/ 1090 w 1101"/>
                  <a:gd name="T33" fmla="*/ 1415 h 3357"/>
                  <a:gd name="T34" fmla="*/ 1101 w 1101"/>
                  <a:gd name="T35" fmla="*/ 1493 h 3357"/>
                  <a:gd name="T36" fmla="*/ 1098 w 1101"/>
                  <a:gd name="T37" fmla="*/ 3319 h 3357"/>
                  <a:gd name="T38" fmla="*/ 1079 w 1101"/>
                  <a:gd name="T39" fmla="*/ 3347 h 3357"/>
                  <a:gd name="T40" fmla="*/ 1046 w 1101"/>
                  <a:gd name="T41" fmla="*/ 3357 h 3357"/>
                  <a:gd name="T42" fmla="*/ 38 w 1101"/>
                  <a:gd name="T43" fmla="*/ 3354 h 3357"/>
                  <a:gd name="T44" fmla="*/ 11 w 1101"/>
                  <a:gd name="T45" fmla="*/ 3335 h 3357"/>
                  <a:gd name="T46" fmla="*/ 0 w 1101"/>
                  <a:gd name="T47" fmla="*/ 3302 h 3357"/>
                  <a:gd name="T48" fmla="*/ 3 w 1101"/>
                  <a:gd name="T49" fmla="*/ 1454 h 3357"/>
                  <a:gd name="T50" fmla="*/ 25 w 1101"/>
                  <a:gd name="T51" fmla="*/ 1379 h 3357"/>
                  <a:gd name="T52" fmla="*/ 64 w 1101"/>
                  <a:gd name="T53" fmla="*/ 1309 h 3357"/>
                  <a:gd name="T54" fmla="*/ 113 w 1101"/>
                  <a:gd name="T55" fmla="*/ 1246 h 3357"/>
                  <a:gd name="T56" fmla="*/ 169 w 1101"/>
                  <a:gd name="T57" fmla="*/ 1191 h 3357"/>
                  <a:gd name="T58" fmla="*/ 225 w 1101"/>
                  <a:gd name="T59" fmla="*/ 1144 h 3357"/>
                  <a:gd name="T60" fmla="*/ 275 w 1101"/>
                  <a:gd name="T61" fmla="*/ 1107 h 3357"/>
                  <a:gd name="T62" fmla="*/ 316 w 1101"/>
                  <a:gd name="T63" fmla="*/ 1081 h 3357"/>
                  <a:gd name="T64" fmla="*/ 319 w 1101"/>
                  <a:gd name="T65" fmla="*/ 237 h 3357"/>
                  <a:gd name="T66" fmla="*/ 338 w 1101"/>
                  <a:gd name="T67" fmla="*/ 210 h 3357"/>
                  <a:gd name="T68" fmla="*/ 371 w 1101"/>
                  <a:gd name="T69" fmla="*/ 200 h 3357"/>
                  <a:gd name="T70" fmla="*/ 371 w 1101"/>
                  <a:gd name="T71" fmla="*/ 64 h 3357"/>
                  <a:gd name="T72" fmla="*/ 374 w 1101"/>
                  <a:gd name="T73" fmla="*/ 34 h 3357"/>
                  <a:gd name="T74" fmla="*/ 395 w 1101"/>
                  <a:gd name="T75" fmla="*/ 9 h 3357"/>
                  <a:gd name="T76" fmla="*/ 425 w 1101"/>
                  <a:gd name="T77" fmla="*/ 0 h 3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01" h="3357">
                    <a:moveTo>
                      <a:pt x="142" y="1957"/>
                    </a:moveTo>
                    <a:lnTo>
                      <a:pt x="142" y="2711"/>
                    </a:lnTo>
                    <a:lnTo>
                      <a:pt x="498" y="2711"/>
                    </a:lnTo>
                    <a:lnTo>
                      <a:pt x="498" y="1957"/>
                    </a:lnTo>
                    <a:lnTo>
                      <a:pt x="142" y="1957"/>
                    </a:lnTo>
                    <a:close/>
                    <a:moveTo>
                      <a:pt x="425" y="0"/>
                    </a:moveTo>
                    <a:lnTo>
                      <a:pt x="677" y="0"/>
                    </a:lnTo>
                    <a:lnTo>
                      <a:pt x="693" y="2"/>
                    </a:lnTo>
                    <a:lnTo>
                      <a:pt x="707" y="9"/>
                    </a:lnTo>
                    <a:lnTo>
                      <a:pt x="719" y="20"/>
                    </a:lnTo>
                    <a:lnTo>
                      <a:pt x="728" y="34"/>
                    </a:lnTo>
                    <a:lnTo>
                      <a:pt x="731" y="49"/>
                    </a:lnTo>
                    <a:lnTo>
                      <a:pt x="731" y="64"/>
                    </a:lnTo>
                    <a:lnTo>
                      <a:pt x="705" y="200"/>
                    </a:lnTo>
                    <a:lnTo>
                      <a:pt x="731" y="200"/>
                    </a:lnTo>
                    <a:lnTo>
                      <a:pt x="749" y="202"/>
                    </a:lnTo>
                    <a:lnTo>
                      <a:pt x="763" y="210"/>
                    </a:lnTo>
                    <a:lnTo>
                      <a:pt x="776" y="223"/>
                    </a:lnTo>
                    <a:lnTo>
                      <a:pt x="784" y="237"/>
                    </a:lnTo>
                    <a:lnTo>
                      <a:pt x="786" y="254"/>
                    </a:lnTo>
                    <a:lnTo>
                      <a:pt x="786" y="1081"/>
                    </a:lnTo>
                    <a:lnTo>
                      <a:pt x="804" y="1093"/>
                    </a:lnTo>
                    <a:lnTo>
                      <a:pt x="826" y="1107"/>
                    </a:lnTo>
                    <a:lnTo>
                      <a:pt x="851" y="1125"/>
                    </a:lnTo>
                    <a:lnTo>
                      <a:pt x="877" y="1144"/>
                    </a:lnTo>
                    <a:lnTo>
                      <a:pt x="904" y="1166"/>
                    </a:lnTo>
                    <a:lnTo>
                      <a:pt x="933" y="1191"/>
                    </a:lnTo>
                    <a:lnTo>
                      <a:pt x="961" y="1217"/>
                    </a:lnTo>
                    <a:lnTo>
                      <a:pt x="988" y="1246"/>
                    </a:lnTo>
                    <a:lnTo>
                      <a:pt x="1015" y="1277"/>
                    </a:lnTo>
                    <a:lnTo>
                      <a:pt x="1039" y="1309"/>
                    </a:lnTo>
                    <a:lnTo>
                      <a:pt x="1059" y="1343"/>
                    </a:lnTo>
                    <a:lnTo>
                      <a:pt x="1077" y="1379"/>
                    </a:lnTo>
                    <a:lnTo>
                      <a:pt x="1090" y="1415"/>
                    </a:lnTo>
                    <a:lnTo>
                      <a:pt x="1098" y="1454"/>
                    </a:lnTo>
                    <a:lnTo>
                      <a:pt x="1101" y="1493"/>
                    </a:lnTo>
                    <a:lnTo>
                      <a:pt x="1101" y="3302"/>
                    </a:lnTo>
                    <a:lnTo>
                      <a:pt x="1098" y="3319"/>
                    </a:lnTo>
                    <a:lnTo>
                      <a:pt x="1091" y="3335"/>
                    </a:lnTo>
                    <a:lnTo>
                      <a:pt x="1079" y="3347"/>
                    </a:lnTo>
                    <a:lnTo>
                      <a:pt x="1063" y="3354"/>
                    </a:lnTo>
                    <a:lnTo>
                      <a:pt x="1046" y="3357"/>
                    </a:lnTo>
                    <a:lnTo>
                      <a:pt x="56" y="3357"/>
                    </a:lnTo>
                    <a:lnTo>
                      <a:pt x="38" y="3354"/>
                    </a:lnTo>
                    <a:lnTo>
                      <a:pt x="23" y="3347"/>
                    </a:lnTo>
                    <a:lnTo>
                      <a:pt x="11" y="3335"/>
                    </a:lnTo>
                    <a:lnTo>
                      <a:pt x="3" y="3319"/>
                    </a:lnTo>
                    <a:lnTo>
                      <a:pt x="0" y="3302"/>
                    </a:lnTo>
                    <a:lnTo>
                      <a:pt x="0" y="1493"/>
                    </a:lnTo>
                    <a:lnTo>
                      <a:pt x="3" y="1454"/>
                    </a:lnTo>
                    <a:lnTo>
                      <a:pt x="11" y="1415"/>
                    </a:lnTo>
                    <a:lnTo>
                      <a:pt x="25" y="1379"/>
                    </a:lnTo>
                    <a:lnTo>
                      <a:pt x="42" y="1343"/>
                    </a:lnTo>
                    <a:lnTo>
                      <a:pt x="64" y="1309"/>
                    </a:lnTo>
                    <a:lnTo>
                      <a:pt x="88" y="1277"/>
                    </a:lnTo>
                    <a:lnTo>
                      <a:pt x="113" y="1246"/>
                    </a:lnTo>
                    <a:lnTo>
                      <a:pt x="140" y="1217"/>
                    </a:lnTo>
                    <a:lnTo>
                      <a:pt x="169" y="1191"/>
                    </a:lnTo>
                    <a:lnTo>
                      <a:pt x="197" y="1166"/>
                    </a:lnTo>
                    <a:lnTo>
                      <a:pt x="225" y="1144"/>
                    </a:lnTo>
                    <a:lnTo>
                      <a:pt x="251" y="1125"/>
                    </a:lnTo>
                    <a:lnTo>
                      <a:pt x="275" y="1107"/>
                    </a:lnTo>
                    <a:lnTo>
                      <a:pt x="297" y="1093"/>
                    </a:lnTo>
                    <a:lnTo>
                      <a:pt x="316" y="1081"/>
                    </a:lnTo>
                    <a:lnTo>
                      <a:pt x="316" y="254"/>
                    </a:lnTo>
                    <a:lnTo>
                      <a:pt x="319" y="237"/>
                    </a:lnTo>
                    <a:lnTo>
                      <a:pt x="326" y="223"/>
                    </a:lnTo>
                    <a:lnTo>
                      <a:pt x="338" y="210"/>
                    </a:lnTo>
                    <a:lnTo>
                      <a:pt x="354" y="202"/>
                    </a:lnTo>
                    <a:lnTo>
                      <a:pt x="371" y="200"/>
                    </a:lnTo>
                    <a:lnTo>
                      <a:pt x="396" y="200"/>
                    </a:lnTo>
                    <a:lnTo>
                      <a:pt x="371" y="64"/>
                    </a:lnTo>
                    <a:lnTo>
                      <a:pt x="370" y="49"/>
                    </a:lnTo>
                    <a:lnTo>
                      <a:pt x="374" y="34"/>
                    </a:lnTo>
                    <a:lnTo>
                      <a:pt x="383" y="20"/>
                    </a:lnTo>
                    <a:lnTo>
                      <a:pt x="395" y="9"/>
                    </a:lnTo>
                    <a:lnTo>
                      <a:pt x="409" y="2"/>
                    </a:lnTo>
                    <a:lnTo>
                      <a:pt x="425"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42" name="Freeform 22"/>
              <p:cNvSpPr>
                <a:spLocks/>
              </p:cNvSpPr>
              <p:nvPr/>
            </p:nvSpPr>
            <p:spPr bwMode="auto">
              <a:xfrm>
                <a:off x="729" y="455"/>
                <a:ext cx="75" cy="139"/>
              </a:xfrm>
              <a:custGeom>
                <a:avLst/>
                <a:gdLst>
                  <a:gd name="T0" fmla="*/ 852 w 982"/>
                  <a:gd name="T1" fmla="*/ 0 h 1813"/>
                  <a:gd name="T2" fmla="*/ 886 w 982"/>
                  <a:gd name="T3" fmla="*/ 9 h 1813"/>
                  <a:gd name="T4" fmla="*/ 911 w 982"/>
                  <a:gd name="T5" fmla="*/ 34 h 1813"/>
                  <a:gd name="T6" fmla="*/ 925 w 982"/>
                  <a:gd name="T7" fmla="*/ 82 h 1813"/>
                  <a:gd name="T8" fmla="*/ 942 w 982"/>
                  <a:gd name="T9" fmla="*/ 156 h 1813"/>
                  <a:gd name="T10" fmla="*/ 958 w 982"/>
                  <a:gd name="T11" fmla="*/ 243 h 1813"/>
                  <a:gd name="T12" fmla="*/ 971 w 982"/>
                  <a:gd name="T13" fmla="*/ 341 h 1813"/>
                  <a:gd name="T14" fmla="*/ 980 w 982"/>
                  <a:gd name="T15" fmla="*/ 446 h 1813"/>
                  <a:gd name="T16" fmla="*/ 981 w 982"/>
                  <a:gd name="T17" fmla="*/ 553 h 1813"/>
                  <a:gd name="T18" fmla="*/ 971 w 982"/>
                  <a:gd name="T19" fmla="*/ 660 h 1813"/>
                  <a:gd name="T20" fmla="*/ 950 w 982"/>
                  <a:gd name="T21" fmla="*/ 763 h 1813"/>
                  <a:gd name="T22" fmla="*/ 914 w 982"/>
                  <a:gd name="T23" fmla="*/ 858 h 1813"/>
                  <a:gd name="T24" fmla="*/ 864 w 982"/>
                  <a:gd name="T25" fmla="*/ 939 h 1813"/>
                  <a:gd name="T26" fmla="*/ 802 w 982"/>
                  <a:gd name="T27" fmla="*/ 1001 h 1813"/>
                  <a:gd name="T28" fmla="*/ 729 w 982"/>
                  <a:gd name="T29" fmla="*/ 1047 h 1813"/>
                  <a:gd name="T30" fmla="*/ 643 w 982"/>
                  <a:gd name="T31" fmla="*/ 1078 h 1813"/>
                  <a:gd name="T32" fmla="*/ 597 w 982"/>
                  <a:gd name="T33" fmla="*/ 1604 h 1813"/>
                  <a:gd name="T34" fmla="*/ 771 w 982"/>
                  <a:gd name="T35" fmla="*/ 1607 h 1813"/>
                  <a:gd name="T36" fmla="*/ 814 w 982"/>
                  <a:gd name="T37" fmla="*/ 1626 h 1813"/>
                  <a:gd name="T38" fmla="*/ 843 w 982"/>
                  <a:gd name="T39" fmla="*/ 1662 h 1813"/>
                  <a:gd name="T40" fmla="*/ 853 w 982"/>
                  <a:gd name="T41" fmla="*/ 1708 h 1813"/>
                  <a:gd name="T42" fmla="*/ 843 w 982"/>
                  <a:gd name="T43" fmla="*/ 1754 h 1813"/>
                  <a:gd name="T44" fmla="*/ 814 w 982"/>
                  <a:gd name="T45" fmla="*/ 1790 h 1813"/>
                  <a:gd name="T46" fmla="*/ 771 w 982"/>
                  <a:gd name="T47" fmla="*/ 1810 h 1813"/>
                  <a:gd name="T48" fmla="*/ 235 w 982"/>
                  <a:gd name="T49" fmla="*/ 1813 h 1813"/>
                  <a:gd name="T50" fmla="*/ 188 w 982"/>
                  <a:gd name="T51" fmla="*/ 1803 h 1813"/>
                  <a:gd name="T52" fmla="*/ 153 w 982"/>
                  <a:gd name="T53" fmla="*/ 1774 h 1813"/>
                  <a:gd name="T54" fmla="*/ 132 w 982"/>
                  <a:gd name="T55" fmla="*/ 1732 h 1813"/>
                  <a:gd name="T56" fmla="*/ 132 w 982"/>
                  <a:gd name="T57" fmla="*/ 1684 h 1813"/>
                  <a:gd name="T58" fmla="*/ 153 w 982"/>
                  <a:gd name="T59" fmla="*/ 1643 h 1813"/>
                  <a:gd name="T60" fmla="*/ 188 w 982"/>
                  <a:gd name="T61" fmla="*/ 1614 h 1813"/>
                  <a:gd name="T62" fmla="*/ 235 w 982"/>
                  <a:gd name="T63" fmla="*/ 1604 h 1813"/>
                  <a:gd name="T64" fmla="*/ 386 w 982"/>
                  <a:gd name="T65" fmla="*/ 1088 h 1813"/>
                  <a:gd name="T66" fmla="*/ 294 w 982"/>
                  <a:gd name="T67" fmla="*/ 1064 h 1813"/>
                  <a:gd name="T68" fmla="*/ 214 w 982"/>
                  <a:gd name="T69" fmla="*/ 1025 h 1813"/>
                  <a:gd name="T70" fmla="*/ 147 w 982"/>
                  <a:gd name="T71" fmla="*/ 971 h 1813"/>
                  <a:gd name="T72" fmla="*/ 93 w 982"/>
                  <a:gd name="T73" fmla="*/ 902 h 1813"/>
                  <a:gd name="T74" fmla="*/ 48 w 982"/>
                  <a:gd name="T75" fmla="*/ 812 h 1813"/>
                  <a:gd name="T76" fmla="*/ 19 w 982"/>
                  <a:gd name="T77" fmla="*/ 712 h 1813"/>
                  <a:gd name="T78" fmla="*/ 4 w 982"/>
                  <a:gd name="T79" fmla="*/ 607 h 1813"/>
                  <a:gd name="T80" fmla="*/ 0 w 982"/>
                  <a:gd name="T81" fmla="*/ 499 h 1813"/>
                  <a:gd name="T82" fmla="*/ 5 w 982"/>
                  <a:gd name="T83" fmla="*/ 393 h 1813"/>
                  <a:gd name="T84" fmla="*/ 16 w 982"/>
                  <a:gd name="T85" fmla="*/ 291 h 1813"/>
                  <a:gd name="T86" fmla="*/ 32 w 982"/>
                  <a:gd name="T87" fmla="*/ 198 h 1813"/>
                  <a:gd name="T88" fmla="*/ 48 w 982"/>
                  <a:gd name="T89" fmla="*/ 116 h 1813"/>
                  <a:gd name="T90" fmla="*/ 65 w 982"/>
                  <a:gd name="T91" fmla="*/ 51 h 1813"/>
                  <a:gd name="T92" fmla="*/ 82 w 982"/>
                  <a:gd name="T93" fmla="*/ 20 h 1813"/>
                  <a:gd name="T94" fmla="*/ 112 w 982"/>
                  <a:gd name="T95" fmla="*/ 3 h 1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2" h="1813">
                    <a:moveTo>
                      <a:pt x="131" y="0"/>
                    </a:moveTo>
                    <a:lnTo>
                      <a:pt x="852" y="0"/>
                    </a:lnTo>
                    <a:lnTo>
                      <a:pt x="869" y="3"/>
                    </a:lnTo>
                    <a:lnTo>
                      <a:pt x="886" y="9"/>
                    </a:lnTo>
                    <a:lnTo>
                      <a:pt x="899" y="20"/>
                    </a:lnTo>
                    <a:lnTo>
                      <a:pt x="911" y="34"/>
                    </a:lnTo>
                    <a:lnTo>
                      <a:pt x="917" y="51"/>
                    </a:lnTo>
                    <a:lnTo>
                      <a:pt x="925" y="82"/>
                    </a:lnTo>
                    <a:lnTo>
                      <a:pt x="933" y="116"/>
                    </a:lnTo>
                    <a:lnTo>
                      <a:pt x="942" y="156"/>
                    </a:lnTo>
                    <a:lnTo>
                      <a:pt x="950" y="198"/>
                    </a:lnTo>
                    <a:lnTo>
                      <a:pt x="958" y="243"/>
                    </a:lnTo>
                    <a:lnTo>
                      <a:pt x="965" y="291"/>
                    </a:lnTo>
                    <a:lnTo>
                      <a:pt x="971" y="341"/>
                    </a:lnTo>
                    <a:lnTo>
                      <a:pt x="977" y="393"/>
                    </a:lnTo>
                    <a:lnTo>
                      <a:pt x="980" y="446"/>
                    </a:lnTo>
                    <a:lnTo>
                      <a:pt x="982" y="499"/>
                    </a:lnTo>
                    <a:lnTo>
                      <a:pt x="981" y="553"/>
                    </a:lnTo>
                    <a:lnTo>
                      <a:pt x="978" y="607"/>
                    </a:lnTo>
                    <a:lnTo>
                      <a:pt x="971" y="660"/>
                    </a:lnTo>
                    <a:lnTo>
                      <a:pt x="962" y="712"/>
                    </a:lnTo>
                    <a:lnTo>
                      <a:pt x="950" y="763"/>
                    </a:lnTo>
                    <a:lnTo>
                      <a:pt x="934" y="812"/>
                    </a:lnTo>
                    <a:lnTo>
                      <a:pt x="914" y="858"/>
                    </a:lnTo>
                    <a:lnTo>
                      <a:pt x="890" y="902"/>
                    </a:lnTo>
                    <a:lnTo>
                      <a:pt x="864" y="939"/>
                    </a:lnTo>
                    <a:lnTo>
                      <a:pt x="834" y="971"/>
                    </a:lnTo>
                    <a:lnTo>
                      <a:pt x="802" y="1001"/>
                    </a:lnTo>
                    <a:lnTo>
                      <a:pt x="767" y="1025"/>
                    </a:lnTo>
                    <a:lnTo>
                      <a:pt x="729" y="1047"/>
                    </a:lnTo>
                    <a:lnTo>
                      <a:pt x="688" y="1064"/>
                    </a:lnTo>
                    <a:lnTo>
                      <a:pt x="643" y="1078"/>
                    </a:lnTo>
                    <a:lnTo>
                      <a:pt x="597" y="1088"/>
                    </a:lnTo>
                    <a:lnTo>
                      <a:pt x="597" y="1604"/>
                    </a:lnTo>
                    <a:lnTo>
                      <a:pt x="748" y="1604"/>
                    </a:lnTo>
                    <a:lnTo>
                      <a:pt x="771" y="1607"/>
                    </a:lnTo>
                    <a:lnTo>
                      <a:pt x="794" y="1614"/>
                    </a:lnTo>
                    <a:lnTo>
                      <a:pt x="814" y="1626"/>
                    </a:lnTo>
                    <a:lnTo>
                      <a:pt x="830" y="1643"/>
                    </a:lnTo>
                    <a:lnTo>
                      <a:pt x="843" y="1662"/>
                    </a:lnTo>
                    <a:lnTo>
                      <a:pt x="850" y="1684"/>
                    </a:lnTo>
                    <a:lnTo>
                      <a:pt x="853" y="1708"/>
                    </a:lnTo>
                    <a:lnTo>
                      <a:pt x="850" y="1732"/>
                    </a:lnTo>
                    <a:lnTo>
                      <a:pt x="843" y="1754"/>
                    </a:lnTo>
                    <a:lnTo>
                      <a:pt x="830" y="1774"/>
                    </a:lnTo>
                    <a:lnTo>
                      <a:pt x="814" y="1790"/>
                    </a:lnTo>
                    <a:lnTo>
                      <a:pt x="794" y="1803"/>
                    </a:lnTo>
                    <a:lnTo>
                      <a:pt x="771" y="1810"/>
                    </a:lnTo>
                    <a:lnTo>
                      <a:pt x="748" y="1813"/>
                    </a:lnTo>
                    <a:lnTo>
                      <a:pt x="235" y="1813"/>
                    </a:lnTo>
                    <a:lnTo>
                      <a:pt x="210" y="1810"/>
                    </a:lnTo>
                    <a:lnTo>
                      <a:pt x="188" y="1803"/>
                    </a:lnTo>
                    <a:lnTo>
                      <a:pt x="168" y="1790"/>
                    </a:lnTo>
                    <a:lnTo>
                      <a:pt x="153" y="1774"/>
                    </a:lnTo>
                    <a:lnTo>
                      <a:pt x="139" y="1754"/>
                    </a:lnTo>
                    <a:lnTo>
                      <a:pt x="132" y="1732"/>
                    </a:lnTo>
                    <a:lnTo>
                      <a:pt x="129" y="1708"/>
                    </a:lnTo>
                    <a:lnTo>
                      <a:pt x="132" y="1684"/>
                    </a:lnTo>
                    <a:lnTo>
                      <a:pt x="139" y="1662"/>
                    </a:lnTo>
                    <a:lnTo>
                      <a:pt x="153" y="1643"/>
                    </a:lnTo>
                    <a:lnTo>
                      <a:pt x="168" y="1626"/>
                    </a:lnTo>
                    <a:lnTo>
                      <a:pt x="188" y="1614"/>
                    </a:lnTo>
                    <a:lnTo>
                      <a:pt x="210" y="1607"/>
                    </a:lnTo>
                    <a:lnTo>
                      <a:pt x="235" y="1604"/>
                    </a:lnTo>
                    <a:lnTo>
                      <a:pt x="386" y="1604"/>
                    </a:lnTo>
                    <a:lnTo>
                      <a:pt x="386" y="1088"/>
                    </a:lnTo>
                    <a:lnTo>
                      <a:pt x="338" y="1078"/>
                    </a:lnTo>
                    <a:lnTo>
                      <a:pt x="294" y="1064"/>
                    </a:lnTo>
                    <a:lnTo>
                      <a:pt x="253" y="1047"/>
                    </a:lnTo>
                    <a:lnTo>
                      <a:pt x="214" y="1025"/>
                    </a:lnTo>
                    <a:lnTo>
                      <a:pt x="179" y="1001"/>
                    </a:lnTo>
                    <a:lnTo>
                      <a:pt x="147" y="971"/>
                    </a:lnTo>
                    <a:lnTo>
                      <a:pt x="119" y="939"/>
                    </a:lnTo>
                    <a:lnTo>
                      <a:pt x="93" y="902"/>
                    </a:lnTo>
                    <a:lnTo>
                      <a:pt x="68" y="858"/>
                    </a:lnTo>
                    <a:lnTo>
                      <a:pt x="48" y="812"/>
                    </a:lnTo>
                    <a:lnTo>
                      <a:pt x="32" y="763"/>
                    </a:lnTo>
                    <a:lnTo>
                      <a:pt x="19" y="712"/>
                    </a:lnTo>
                    <a:lnTo>
                      <a:pt x="10" y="660"/>
                    </a:lnTo>
                    <a:lnTo>
                      <a:pt x="4" y="607"/>
                    </a:lnTo>
                    <a:lnTo>
                      <a:pt x="1" y="553"/>
                    </a:lnTo>
                    <a:lnTo>
                      <a:pt x="0" y="499"/>
                    </a:lnTo>
                    <a:lnTo>
                      <a:pt x="2" y="446"/>
                    </a:lnTo>
                    <a:lnTo>
                      <a:pt x="5" y="393"/>
                    </a:lnTo>
                    <a:lnTo>
                      <a:pt x="10" y="341"/>
                    </a:lnTo>
                    <a:lnTo>
                      <a:pt x="16" y="291"/>
                    </a:lnTo>
                    <a:lnTo>
                      <a:pt x="24" y="243"/>
                    </a:lnTo>
                    <a:lnTo>
                      <a:pt x="32" y="198"/>
                    </a:lnTo>
                    <a:lnTo>
                      <a:pt x="40" y="156"/>
                    </a:lnTo>
                    <a:lnTo>
                      <a:pt x="48" y="116"/>
                    </a:lnTo>
                    <a:lnTo>
                      <a:pt x="57" y="82"/>
                    </a:lnTo>
                    <a:lnTo>
                      <a:pt x="65" y="51"/>
                    </a:lnTo>
                    <a:lnTo>
                      <a:pt x="72" y="34"/>
                    </a:lnTo>
                    <a:lnTo>
                      <a:pt x="82" y="20"/>
                    </a:lnTo>
                    <a:lnTo>
                      <a:pt x="96" y="9"/>
                    </a:lnTo>
                    <a:lnTo>
                      <a:pt x="112" y="3"/>
                    </a:lnTo>
                    <a:lnTo>
                      <a:pt x="131"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grpSp>
        <p:nvGrpSpPr>
          <p:cNvPr id="49" name="Group 48"/>
          <p:cNvGrpSpPr/>
          <p:nvPr/>
        </p:nvGrpSpPr>
        <p:grpSpPr>
          <a:xfrm>
            <a:off x="8100166" y="3622682"/>
            <a:ext cx="652973" cy="652973"/>
            <a:chOff x="8226659" y="3218538"/>
            <a:chExt cx="653143" cy="653143"/>
          </a:xfrm>
        </p:grpSpPr>
        <p:sp>
          <p:nvSpPr>
            <p:cNvPr id="13" name="Oval 12"/>
            <p:cNvSpPr/>
            <p:nvPr/>
          </p:nvSpPr>
          <p:spPr>
            <a:xfrm>
              <a:off x="8226659" y="3218538"/>
              <a:ext cx="653143" cy="653143"/>
            </a:xfrm>
            <a:prstGeom prst="ellipse">
              <a:avLst/>
            </a:prstGeom>
            <a:solidFill>
              <a:schemeClr val="accent2"/>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8" name="Freeform 27"/>
            <p:cNvSpPr>
              <a:spLocks noEditPoints="1"/>
            </p:cNvSpPr>
            <p:nvPr/>
          </p:nvSpPr>
          <p:spPr bwMode="auto">
            <a:xfrm>
              <a:off x="8405026" y="3348365"/>
              <a:ext cx="296409" cy="393489"/>
            </a:xfrm>
            <a:custGeom>
              <a:avLst/>
              <a:gdLst>
                <a:gd name="T0" fmla="*/ 572 w 2953"/>
                <a:gd name="T1" fmla="*/ 442 h 3433"/>
                <a:gd name="T2" fmla="*/ 435 w 2953"/>
                <a:gd name="T3" fmla="*/ 504 h 3433"/>
                <a:gd name="T4" fmla="*/ 329 w 2953"/>
                <a:gd name="T5" fmla="*/ 608 h 3433"/>
                <a:gd name="T6" fmla="*/ 266 w 2953"/>
                <a:gd name="T7" fmla="*/ 746 h 3433"/>
                <a:gd name="T8" fmla="*/ 257 w 2953"/>
                <a:gd name="T9" fmla="*/ 902 h 3433"/>
                <a:gd name="T10" fmla="*/ 303 w 2953"/>
                <a:gd name="T11" fmla="*/ 1047 h 3433"/>
                <a:gd name="T12" fmla="*/ 396 w 2953"/>
                <a:gd name="T13" fmla="*/ 1164 h 3433"/>
                <a:gd name="T14" fmla="*/ 523 w 2953"/>
                <a:gd name="T15" fmla="*/ 1242 h 3433"/>
                <a:gd name="T16" fmla="*/ 675 w 2953"/>
                <a:gd name="T17" fmla="*/ 1270 h 3433"/>
                <a:gd name="T18" fmla="*/ 481 w 2953"/>
                <a:gd name="T19" fmla="*/ 939 h 3433"/>
                <a:gd name="T20" fmla="*/ 465 w 2953"/>
                <a:gd name="T21" fmla="*/ 850 h 3433"/>
                <a:gd name="T22" fmla="*/ 496 w 2953"/>
                <a:gd name="T23" fmla="*/ 767 h 3433"/>
                <a:gd name="T24" fmla="*/ 556 w 2953"/>
                <a:gd name="T25" fmla="*/ 716 h 3433"/>
                <a:gd name="T26" fmla="*/ 633 w 2953"/>
                <a:gd name="T27" fmla="*/ 697 h 3433"/>
                <a:gd name="T28" fmla="*/ 1021 w 2953"/>
                <a:gd name="T29" fmla="*/ 610 h 3433"/>
                <a:gd name="T30" fmla="*/ 916 w 2953"/>
                <a:gd name="T31" fmla="*/ 504 h 3433"/>
                <a:gd name="T32" fmla="*/ 779 w 2953"/>
                <a:gd name="T33" fmla="*/ 442 h 3433"/>
                <a:gd name="T34" fmla="*/ 2815 w 2953"/>
                <a:gd name="T35" fmla="*/ 0 h 3433"/>
                <a:gd name="T36" fmla="*/ 2886 w 2953"/>
                <a:gd name="T37" fmla="*/ 14 h 3433"/>
                <a:gd name="T38" fmla="*/ 2939 w 2953"/>
                <a:gd name="T39" fmla="*/ 68 h 3433"/>
                <a:gd name="T40" fmla="*/ 2953 w 2953"/>
                <a:gd name="T41" fmla="*/ 139 h 3433"/>
                <a:gd name="T42" fmla="*/ 2925 w 2953"/>
                <a:gd name="T43" fmla="*/ 206 h 3433"/>
                <a:gd name="T44" fmla="*/ 2451 w 2953"/>
                <a:gd name="T45" fmla="*/ 697 h 3433"/>
                <a:gd name="T46" fmla="*/ 2837 w 2953"/>
                <a:gd name="T47" fmla="*/ 706 h 3433"/>
                <a:gd name="T48" fmla="*/ 2904 w 2953"/>
                <a:gd name="T49" fmla="*/ 747 h 3433"/>
                <a:gd name="T50" fmla="*/ 2947 w 2953"/>
                <a:gd name="T51" fmla="*/ 819 h 3433"/>
                <a:gd name="T52" fmla="*/ 2948 w 2953"/>
                <a:gd name="T53" fmla="*/ 910 h 3433"/>
                <a:gd name="T54" fmla="*/ 1878 w 2953"/>
                <a:gd name="T55" fmla="*/ 2387 h 3433"/>
                <a:gd name="T56" fmla="*/ 2246 w 2953"/>
                <a:gd name="T57" fmla="*/ 3099 h 3433"/>
                <a:gd name="T58" fmla="*/ 2324 w 2953"/>
                <a:gd name="T59" fmla="*/ 3135 h 3433"/>
                <a:gd name="T60" fmla="*/ 2373 w 2953"/>
                <a:gd name="T61" fmla="*/ 3205 h 3433"/>
                <a:gd name="T62" fmla="*/ 2381 w 2953"/>
                <a:gd name="T63" fmla="*/ 3294 h 3433"/>
                <a:gd name="T64" fmla="*/ 2344 w 2953"/>
                <a:gd name="T65" fmla="*/ 3372 h 3433"/>
                <a:gd name="T66" fmla="*/ 2274 w 2953"/>
                <a:gd name="T67" fmla="*/ 3422 h 3433"/>
                <a:gd name="T68" fmla="*/ 1203 w 2953"/>
                <a:gd name="T69" fmla="*/ 3433 h 3433"/>
                <a:gd name="T70" fmla="*/ 1117 w 2953"/>
                <a:gd name="T71" fmla="*/ 3410 h 3433"/>
                <a:gd name="T72" fmla="*/ 1056 w 2953"/>
                <a:gd name="T73" fmla="*/ 3349 h 3433"/>
                <a:gd name="T74" fmla="*/ 1033 w 2953"/>
                <a:gd name="T75" fmla="*/ 3263 h 3433"/>
                <a:gd name="T76" fmla="*/ 1056 w 2953"/>
                <a:gd name="T77" fmla="*/ 3179 h 3433"/>
                <a:gd name="T78" fmla="*/ 1117 w 2953"/>
                <a:gd name="T79" fmla="*/ 3118 h 3433"/>
                <a:gd name="T80" fmla="*/ 1203 w 2953"/>
                <a:gd name="T81" fmla="*/ 3095 h 3433"/>
                <a:gd name="T82" fmla="*/ 883 w 2953"/>
                <a:gd name="T83" fmla="*/ 1491 h 3433"/>
                <a:gd name="T84" fmla="*/ 728 w 2953"/>
                <a:gd name="T85" fmla="*/ 1522 h 3433"/>
                <a:gd name="T86" fmla="*/ 548 w 2953"/>
                <a:gd name="T87" fmla="*/ 1511 h 3433"/>
                <a:gd name="T88" fmla="*/ 371 w 2953"/>
                <a:gd name="T89" fmla="*/ 1451 h 3433"/>
                <a:gd name="T90" fmla="*/ 220 w 2953"/>
                <a:gd name="T91" fmla="*/ 1347 h 3433"/>
                <a:gd name="T92" fmla="*/ 103 w 2953"/>
                <a:gd name="T93" fmla="*/ 1206 h 3433"/>
                <a:gd name="T94" fmla="*/ 27 w 2953"/>
                <a:gd name="T95" fmla="*/ 1038 h 3433"/>
                <a:gd name="T96" fmla="*/ 0 w 2953"/>
                <a:gd name="T97" fmla="*/ 850 h 3433"/>
                <a:gd name="T98" fmla="*/ 27 w 2953"/>
                <a:gd name="T99" fmla="*/ 661 h 3433"/>
                <a:gd name="T100" fmla="*/ 103 w 2953"/>
                <a:gd name="T101" fmla="*/ 492 h 3433"/>
                <a:gd name="T102" fmla="*/ 220 w 2953"/>
                <a:gd name="T103" fmla="*/ 352 h 3433"/>
                <a:gd name="T104" fmla="*/ 371 w 2953"/>
                <a:gd name="T105" fmla="*/ 247 h 3433"/>
                <a:gd name="T106" fmla="*/ 548 w 2953"/>
                <a:gd name="T107" fmla="*/ 187 h 3433"/>
                <a:gd name="T108" fmla="*/ 739 w 2953"/>
                <a:gd name="T109" fmla="*/ 177 h 3433"/>
                <a:gd name="T110" fmla="*/ 917 w 2953"/>
                <a:gd name="T111" fmla="*/ 220 h 3433"/>
                <a:gd name="T112" fmla="*/ 1075 w 2953"/>
                <a:gd name="T113" fmla="*/ 306 h 3433"/>
                <a:gd name="T114" fmla="*/ 1203 w 2953"/>
                <a:gd name="T115" fmla="*/ 429 h 3433"/>
                <a:gd name="T116" fmla="*/ 1296 w 2953"/>
                <a:gd name="T117" fmla="*/ 582 h 3433"/>
                <a:gd name="T118" fmla="*/ 2168 w 2953"/>
                <a:gd name="T119" fmla="*/ 697 h 3433"/>
                <a:gd name="T120" fmla="*/ 2358 w 2953"/>
                <a:gd name="T121" fmla="*/ 341 h 3433"/>
                <a:gd name="T122" fmla="*/ 2791 w 2953"/>
                <a:gd name="T123" fmla="*/ 4 h 34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53" h="3433">
                  <a:moveTo>
                    <a:pt x="675" y="428"/>
                  </a:moveTo>
                  <a:lnTo>
                    <a:pt x="623" y="432"/>
                  </a:lnTo>
                  <a:lnTo>
                    <a:pt x="572" y="442"/>
                  </a:lnTo>
                  <a:lnTo>
                    <a:pt x="523" y="457"/>
                  </a:lnTo>
                  <a:lnTo>
                    <a:pt x="477" y="478"/>
                  </a:lnTo>
                  <a:lnTo>
                    <a:pt x="435" y="504"/>
                  </a:lnTo>
                  <a:lnTo>
                    <a:pt x="396" y="534"/>
                  </a:lnTo>
                  <a:lnTo>
                    <a:pt x="360" y="570"/>
                  </a:lnTo>
                  <a:lnTo>
                    <a:pt x="329" y="608"/>
                  </a:lnTo>
                  <a:lnTo>
                    <a:pt x="303" y="651"/>
                  </a:lnTo>
                  <a:lnTo>
                    <a:pt x="282" y="697"/>
                  </a:lnTo>
                  <a:lnTo>
                    <a:pt x="266" y="746"/>
                  </a:lnTo>
                  <a:lnTo>
                    <a:pt x="257" y="796"/>
                  </a:lnTo>
                  <a:lnTo>
                    <a:pt x="254" y="850"/>
                  </a:lnTo>
                  <a:lnTo>
                    <a:pt x="257" y="902"/>
                  </a:lnTo>
                  <a:lnTo>
                    <a:pt x="266" y="953"/>
                  </a:lnTo>
                  <a:lnTo>
                    <a:pt x="282" y="1001"/>
                  </a:lnTo>
                  <a:lnTo>
                    <a:pt x="303" y="1047"/>
                  </a:lnTo>
                  <a:lnTo>
                    <a:pt x="329" y="1090"/>
                  </a:lnTo>
                  <a:lnTo>
                    <a:pt x="360" y="1128"/>
                  </a:lnTo>
                  <a:lnTo>
                    <a:pt x="396" y="1164"/>
                  </a:lnTo>
                  <a:lnTo>
                    <a:pt x="435" y="1195"/>
                  </a:lnTo>
                  <a:lnTo>
                    <a:pt x="477" y="1221"/>
                  </a:lnTo>
                  <a:lnTo>
                    <a:pt x="523" y="1242"/>
                  </a:lnTo>
                  <a:lnTo>
                    <a:pt x="572" y="1258"/>
                  </a:lnTo>
                  <a:lnTo>
                    <a:pt x="623" y="1267"/>
                  </a:lnTo>
                  <a:lnTo>
                    <a:pt x="675" y="1270"/>
                  </a:lnTo>
                  <a:lnTo>
                    <a:pt x="719" y="1268"/>
                  </a:lnTo>
                  <a:lnTo>
                    <a:pt x="497" y="965"/>
                  </a:lnTo>
                  <a:lnTo>
                    <a:pt x="481" y="939"/>
                  </a:lnTo>
                  <a:lnTo>
                    <a:pt x="470" y="910"/>
                  </a:lnTo>
                  <a:lnTo>
                    <a:pt x="465" y="880"/>
                  </a:lnTo>
                  <a:lnTo>
                    <a:pt x="465" y="850"/>
                  </a:lnTo>
                  <a:lnTo>
                    <a:pt x="471" y="819"/>
                  </a:lnTo>
                  <a:lnTo>
                    <a:pt x="483" y="790"/>
                  </a:lnTo>
                  <a:lnTo>
                    <a:pt x="496" y="767"/>
                  </a:lnTo>
                  <a:lnTo>
                    <a:pt x="514" y="747"/>
                  </a:lnTo>
                  <a:lnTo>
                    <a:pt x="534" y="730"/>
                  </a:lnTo>
                  <a:lnTo>
                    <a:pt x="556" y="716"/>
                  </a:lnTo>
                  <a:lnTo>
                    <a:pt x="581" y="706"/>
                  </a:lnTo>
                  <a:lnTo>
                    <a:pt x="606" y="699"/>
                  </a:lnTo>
                  <a:lnTo>
                    <a:pt x="633" y="697"/>
                  </a:lnTo>
                  <a:lnTo>
                    <a:pt x="1068" y="697"/>
                  </a:lnTo>
                  <a:lnTo>
                    <a:pt x="1047" y="652"/>
                  </a:lnTo>
                  <a:lnTo>
                    <a:pt x="1021" y="610"/>
                  </a:lnTo>
                  <a:lnTo>
                    <a:pt x="991" y="570"/>
                  </a:lnTo>
                  <a:lnTo>
                    <a:pt x="955" y="534"/>
                  </a:lnTo>
                  <a:lnTo>
                    <a:pt x="916" y="504"/>
                  </a:lnTo>
                  <a:lnTo>
                    <a:pt x="874" y="478"/>
                  </a:lnTo>
                  <a:lnTo>
                    <a:pt x="828" y="457"/>
                  </a:lnTo>
                  <a:lnTo>
                    <a:pt x="779" y="442"/>
                  </a:lnTo>
                  <a:lnTo>
                    <a:pt x="728" y="432"/>
                  </a:lnTo>
                  <a:lnTo>
                    <a:pt x="675" y="428"/>
                  </a:lnTo>
                  <a:close/>
                  <a:moveTo>
                    <a:pt x="2815" y="0"/>
                  </a:moveTo>
                  <a:lnTo>
                    <a:pt x="2840" y="0"/>
                  </a:lnTo>
                  <a:lnTo>
                    <a:pt x="2863" y="5"/>
                  </a:lnTo>
                  <a:lnTo>
                    <a:pt x="2886" y="14"/>
                  </a:lnTo>
                  <a:lnTo>
                    <a:pt x="2907" y="28"/>
                  </a:lnTo>
                  <a:lnTo>
                    <a:pt x="2925" y="46"/>
                  </a:lnTo>
                  <a:lnTo>
                    <a:pt x="2939" y="68"/>
                  </a:lnTo>
                  <a:lnTo>
                    <a:pt x="2948" y="91"/>
                  </a:lnTo>
                  <a:lnTo>
                    <a:pt x="2953" y="115"/>
                  </a:lnTo>
                  <a:lnTo>
                    <a:pt x="2953" y="139"/>
                  </a:lnTo>
                  <a:lnTo>
                    <a:pt x="2948" y="163"/>
                  </a:lnTo>
                  <a:lnTo>
                    <a:pt x="2938" y="185"/>
                  </a:lnTo>
                  <a:lnTo>
                    <a:pt x="2925" y="206"/>
                  </a:lnTo>
                  <a:lnTo>
                    <a:pt x="2906" y="223"/>
                  </a:lnTo>
                  <a:lnTo>
                    <a:pt x="2539" y="521"/>
                  </a:lnTo>
                  <a:lnTo>
                    <a:pt x="2451" y="697"/>
                  </a:lnTo>
                  <a:lnTo>
                    <a:pt x="2785" y="697"/>
                  </a:lnTo>
                  <a:lnTo>
                    <a:pt x="2811" y="699"/>
                  </a:lnTo>
                  <a:lnTo>
                    <a:pt x="2837" y="706"/>
                  </a:lnTo>
                  <a:lnTo>
                    <a:pt x="2861" y="716"/>
                  </a:lnTo>
                  <a:lnTo>
                    <a:pt x="2884" y="730"/>
                  </a:lnTo>
                  <a:lnTo>
                    <a:pt x="2904" y="747"/>
                  </a:lnTo>
                  <a:lnTo>
                    <a:pt x="2921" y="767"/>
                  </a:lnTo>
                  <a:lnTo>
                    <a:pt x="2935" y="790"/>
                  </a:lnTo>
                  <a:lnTo>
                    <a:pt x="2947" y="819"/>
                  </a:lnTo>
                  <a:lnTo>
                    <a:pt x="2952" y="850"/>
                  </a:lnTo>
                  <a:lnTo>
                    <a:pt x="2953" y="880"/>
                  </a:lnTo>
                  <a:lnTo>
                    <a:pt x="2948" y="910"/>
                  </a:lnTo>
                  <a:lnTo>
                    <a:pt x="2936" y="939"/>
                  </a:lnTo>
                  <a:lnTo>
                    <a:pt x="2921" y="965"/>
                  </a:lnTo>
                  <a:lnTo>
                    <a:pt x="1878" y="2387"/>
                  </a:lnTo>
                  <a:lnTo>
                    <a:pt x="1878" y="3095"/>
                  </a:lnTo>
                  <a:lnTo>
                    <a:pt x="2215" y="3095"/>
                  </a:lnTo>
                  <a:lnTo>
                    <a:pt x="2246" y="3099"/>
                  </a:lnTo>
                  <a:lnTo>
                    <a:pt x="2274" y="3106"/>
                  </a:lnTo>
                  <a:lnTo>
                    <a:pt x="2300" y="3118"/>
                  </a:lnTo>
                  <a:lnTo>
                    <a:pt x="2324" y="3135"/>
                  </a:lnTo>
                  <a:lnTo>
                    <a:pt x="2344" y="3155"/>
                  </a:lnTo>
                  <a:lnTo>
                    <a:pt x="2361" y="3179"/>
                  </a:lnTo>
                  <a:lnTo>
                    <a:pt x="2373" y="3205"/>
                  </a:lnTo>
                  <a:lnTo>
                    <a:pt x="2381" y="3233"/>
                  </a:lnTo>
                  <a:lnTo>
                    <a:pt x="2383" y="3263"/>
                  </a:lnTo>
                  <a:lnTo>
                    <a:pt x="2381" y="3294"/>
                  </a:lnTo>
                  <a:lnTo>
                    <a:pt x="2373" y="3323"/>
                  </a:lnTo>
                  <a:lnTo>
                    <a:pt x="2361" y="3349"/>
                  </a:lnTo>
                  <a:lnTo>
                    <a:pt x="2344" y="3372"/>
                  </a:lnTo>
                  <a:lnTo>
                    <a:pt x="2324" y="3393"/>
                  </a:lnTo>
                  <a:lnTo>
                    <a:pt x="2300" y="3410"/>
                  </a:lnTo>
                  <a:lnTo>
                    <a:pt x="2274" y="3422"/>
                  </a:lnTo>
                  <a:lnTo>
                    <a:pt x="2246" y="3429"/>
                  </a:lnTo>
                  <a:lnTo>
                    <a:pt x="2215" y="3433"/>
                  </a:lnTo>
                  <a:lnTo>
                    <a:pt x="1203" y="3433"/>
                  </a:lnTo>
                  <a:lnTo>
                    <a:pt x="1172" y="3429"/>
                  </a:lnTo>
                  <a:lnTo>
                    <a:pt x="1144" y="3422"/>
                  </a:lnTo>
                  <a:lnTo>
                    <a:pt x="1117" y="3410"/>
                  </a:lnTo>
                  <a:lnTo>
                    <a:pt x="1094" y="3393"/>
                  </a:lnTo>
                  <a:lnTo>
                    <a:pt x="1073" y="3372"/>
                  </a:lnTo>
                  <a:lnTo>
                    <a:pt x="1056" y="3349"/>
                  </a:lnTo>
                  <a:lnTo>
                    <a:pt x="1045" y="3323"/>
                  </a:lnTo>
                  <a:lnTo>
                    <a:pt x="1037" y="3294"/>
                  </a:lnTo>
                  <a:lnTo>
                    <a:pt x="1033" y="3263"/>
                  </a:lnTo>
                  <a:lnTo>
                    <a:pt x="1037" y="3233"/>
                  </a:lnTo>
                  <a:lnTo>
                    <a:pt x="1045" y="3205"/>
                  </a:lnTo>
                  <a:lnTo>
                    <a:pt x="1056" y="3179"/>
                  </a:lnTo>
                  <a:lnTo>
                    <a:pt x="1073" y="3155"/>
                  </a:lnTo>
                  <a:lnTo>
                    <a:pt x="1094" y="3135"/>
                  </a:lnTo>
                  <a:lnTo>
                    <a:pt x="1117" y="3118"/>
                  </a:lnTo>
                  <a:lnTo>
                    <a:pt x="1144" y="3106"/>
                  </a:lnTo>
                  <a:lnTo>
                    <a:pt x="1172" y="3099"/>
                  </a:lnTo>
                  <a:lnTo>
                    <a:pt x="1203" y="3095"/>
                  </a:lnTo>
                  <a:lnTo>
                    <a:pt x="1540" y="3095"/>
                  </a:lnTo>
                  <a:lnTo>
                    <a:pt x="1540" y="2387"/>
                  </a:lnTo>
                  <a:lnTo>
                    <a:pt x="883" y="1491"/>
                  </a:lnTo>
                  <a:lnTo>
                    <a:pt x="832" y="1505"/>
                  </a:lnTo>
                  <a:lnTo>
                    <a:pt x="781" y="1515"/>
                  </a:lnTo>
                  <a:lnTo>
                    <a:pt x="728" y="1522"/>
                  </a:lnTo>
                  <a:lnTo>
                    <a:pt x="675" y="1524"/>
                  </a:lnTo>
                  <a:lnTo>
                    <a:pt x="610" y="1521"/>
                  </a:lnTo>
                  <a:lnTo>
                    <a:pt x="548" y="1511"/>
                  </a:lnTo>
                  <a:lnTo>
                    <a:pt x="486" y="1497"/>
                  </a:lnTo>
                  <a:lnTo>
                    <a:pt x="427" y="1477"/>
                  </a:lnTo>
                  <a:lnTo>
                    <a:pt x="371" y="1451"/>
                  </a:lnTo>
                  <a:lnTo>
                    <a:pt x="318" y="1420"/>
                  </a:lnTo>
                  <a:lnTo>
                    <a:pt x="267" y="1386"/>
                  </a:lnTo>
                  <a:lnTo>
                    <a:pt x="220" y="1347"/>
                  </a:lnTo>
                  <a:lnTo>
                    <a:pt x="177" y="1304"/>
                  </a:lnTo>
                  <a:lnTo>
                    <a:pt x="138" y="1258"/>
                  </a:lnTo>
                  <a:lnTo>
                    <a:pt x="103" y="1206"/>
                  </a:lnTo>
                  <a:lnTo>
                    <a:pt x="73" y="1153"/>
                  </a:lnTo>
                  <a:lnTo>
                    <a:pt x="47" y="1097"/>
                  </a:lnTo>
                  <a:lnTo>
                    <a:pt x="27" y="1038"/>
                  </a:lnTo>
                  <a:lnTo>
                    <a:pt x="12" y="977"/>
                  </a:lnTo>
                  <a:lnTo>
                    <a:pt x="3" y="914"/>
                  </a:lnTo>
                  <a:lnTo>
                    <a:pt x="0" y="850"/>
                  </a:lnTo>
                  <a:lnTo>
                    <a:pt x="3" y="785"/>
                  </a:lnTo>
                  <a:lnTo>
                    <a:pt x="12" y="721"/>
                  </a:lnTo>
                  <a:lnTo>
                    <a:pt x="27" y="661"/>
                  </a:lnTo>
                  <a:lnTo>
                    <a:pt x="47" y="601"/>
                  </a:lnTo>
                  <a:lnTo>
                    <a:pt x="73" y="545"/>
                  </a:lnTo>
                  <a:lnTo>
                    <a:pt x="103" y="492"/>
                  </a:lnTo>
                  <a:lnTo>
                    <a:pt x="138" y="442"/>
                  </a:lnTo>
                  <a:lnTo>
                    <a:pt x="177" y="395"/>
                  </a:lnTo>
                  <a:lnTo>
                    <a:pt x="220" y="352"/>
                  </a:lnTo>
                  <a:lnTo>
                    <a:pt x="267" y="312"/>
                  </a:lnTo>
                  <a:lnTo>
                    <a:pt x="318" y="278"/>
                  </a:lnTo>
                  <a:lnTo>
                    <a:pt x="371" y="247"/>
                  </a:lnTo>
                  <a:lnTo>
                    <a:pt x="427" y="222"/>
                  </a:lnTo>
                  <a:lnTo>
                    <a:pt x="486" y="201"/>
                  </a:lnTo>
                  <a:lnTo>
                    <a:pt x="548" y="187"/>
                  </a:lnTo>
                  <a:lnTo>
                    <a:pt x="610" y="179"/>
                  </a:lnTo>
                  <a:lnTo>
                    <a:pt x="675" y="175"/>
                  </a:lnTo>
                  <a:lnTo>
                    <a:pt x="739" y="177"/>
                  </a:lnTo>
                  <a:lnTo>
                    <a:pt x="800" y="187"/>
                  </a:lnTo>
                  <a:lnTo>
                    <a:pt x="860" y="200"/>
                  </a:lnTo>
                  <a:lnTo>
                    <a:pt x="917" y="220"/>
                  </a:lnTo>
                  <a:lnTo>
                    <a:pt x="973" y="244"/>
                  </a:lnTo>
                  <a:lnTo>
                    <a:pt x="1025" y="272"/>
                  </a:lnTo>
                  <a:lnTo>
                    <a:pt x="1075" y="306"/>
                  </a:lnTo>
                  <a:lnTo>
                    <a:pt x="1121" y="343"/>
                  </a:lnTo>
                  <a:lnTo>
                    <a:pt x="1164" y="384"/>
                  </a:lnTo>
                  <a:lnTo>
                    <a:pt x="1203" y="429"/>
                  </a:lnTo>
                  <a:lnTo>
                    <a:pt x="1238" y="477"/>
                  </a:lnTo>
                  <a:lnTo>
                    <a:pt x="1269" y="528"/>
                  </a:lnTo>
                  <a:lnTo>
                    <a:pt x="1296" y="582"/>
                  </a:lnTo>
                  <a:lnTo>
                    <a:pt x="1317" y="639"/>
                  </a:lnTo>
                  <a:lnTo>
                    <a:pt x="1333" y="697"/>
                  </a:lnTo>
                  <a:lnTo>
                    <a:pt x="2168" y="697"/>
                  </a:lnTo>
                  <a:lnTo>
                    <a:pt x="2325" y="383"/>
                  </a:lnTo>
                  <a:lnTo>
                    <a:pt x="2340" y="361"/>
                  </a:lnTo>
                  <a:lnTo>
                    <a:pt x="2358" y="341"/>
                  </a:lnTo>
                  <a:lnTo>
                    <a:pt x="2747" y="27"/>
                  </a:lnTo>
                  <a:lnTo>
                    <a:pt x="2768" y="14"/>
                  </a:lnTo>
                  <a:lnTo>
                    <a:pt x="2791" y="4"/>
                  </a:lnTo>
                  <a:lnTo>
                    <a:pt x="2815"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nvGrpSpPr>
          <p:cNvPr id="56" name="Group 55"/>
          <p:cNvGrpSpPr/>
          <p:nvPr/>
        </p:nvGrpSpPr>
        <p:grpSpPr>
          <a:xfrm>
            <a:off x="8100166" y="4949491"/>
            <a:ext cx="652973" cy="652973"/>
            <a:chOff x="8226659" y="4582880"/>
            <a:chExt cx="653143" cy="653143"/>
          </a:xfrm>
        </p:grpSpPr>
        <p:sp>
          <p:nvSpPr>
            <p:cNvPr id="15" name="Oval 14"/>
            <p:cNvSpPr/>
            <p:nvPr/>
          </p:nvSpPr>
          <p:spPr>
            <a:xfrm>
              <a:off x="8226659" y="4582880"/>
              <a:ext cx="653143" cy="653143"/>
            </a:xfrm>
            <a:prstGeom prst="ellipse">
              <a:avLst/>
            </a:prstGeom>
            <a:solidFill>
              <a:schemeClr val="accent4"/>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51" name="Group 30"/>
            <p:cNvGrpSpPr>
              <a:grpSpLocks noChangeAspect="1"/>
            </p:cNvGrpSpPr>
            <p:nvPr/>
          </p:nvGrpSpPr>
          <p:grpSpPr bwMode="auto">
            <a:xfrm>
              <a:off x="8427258" y="4758183"/>
              <a:ext cx="251945" cy="302536"/>
              <a:chOff x="6479" y="445"/>
              <a:chExt cx="249" cy="299"/>
            </a:xfrm>
            <a:solidFill>
              <a:schemeClr val="bg1"/>
            </a:solidFill>
          </p:grpSpPr>
          <p:sp>
            <p:nvSpPr>
              <p:cNvPr id="54" name="Freeform 32"/>
              <p:cNvSpPr>
                <a:spLocks noEditPoints="1"/>
              </p:cNvSpPr>
              <p:nvPr/>
            </p:nvSpPr>
            <p:spPr bwMode="auto">
              <a:xfrm>
                <a:off x="6479" y="445"/>
                <a:ext cx="249" cy="299"/>
              </a:xfrm>
              <a:custGeom>
                <a:avLst/>
                <a:gdLst>
                  <a:gd name="T0" fmla="*/ 1120 w 2739"/>
                  <a:gd name="T1" fmla="*/ 927 h 3287"/>
                  <a:gd name="T2" fmla="*/ 838 w 2739"/>
                  <a:gd name="T3" fmla="*/ 1041 h 3287"/>
                  <a:gd name="T4" fmla="*/ 604 w 2739"/>
                  <a:gd name="T5" fmla="*/ 1229 h 3287"/>
                  <a:gd name="T6" fmla="*/ 433 w 2739"/>
                  <a:gd name="T7" fmla="*/ 1477 h 3287"/>
                  <a:gd name="T8" fmla="*/ 341 w 2739"/>
                  <a:gd name="T9" fmla="*/ 1770 h 3287"/>
                  <a:gd name="T10" fmla="*/ 341 w 2739"/>
                  <a:gd name="T11" fmla="*/ 2088 h 3287"/>
                  <a:gd name="T12" fmla="*/ 433 w 2739"/>
                  <a:gd name="T13" fmla="*/ 2381 h 3287"/>
                  <a:gd name="T14" fmla="*/ 604 w 2739"/>
                  <a:gd name="T15" fmla="*/ 2630 h 3287"/>
                  <a:gd name="T16" fmla="*/ 838 w 2739"/>
                  <a:gd name="T17" fmla="*/ 2817 h 3287"/>
                  <a:gd name="T18" fmla="*/ 1120 w 2739"/>
                  <a:gd name="T19" fmla="*/ 2931 h 3287"/>
                  <a:gd name="T20" fmla="*/ 1436 w 2739"/>
                  <a:gd name="T21" fmla="*/ 2955 h 3287"/>
                  <a:gd name="T22" fmla="*/ 1737 w 2739"/>
                  <a:gd name="T23" fmla="*/ 2885 h 3287"/>
                  <a:gd name="T24" fmla="*/ 1997 w 2739"/>
                  <a:gd name="T25" fmla="*/ 2732 h 3287"/>
                  <a:gd name="T26" fmla="*/ 2201 w 2739"/>
                  <a:gd name="T27" fmla="*/ 2512 h 3287"/>
                  <a:gd name="T28" fmla="*/ 2335 w 2739"/>
                  <a:gd name="T29" fmla="*/ 2239 h 3287"/>
                  <a:gd name="T30" fmla="*/ 2382 w 2739"/>
                  <a:gd name="T31" fmla="*/ 1929 h 3287"/>
                  <a:gd name="T32" fmla="*/ 2335 w 2739"/>
                  <a:gd name="T33" fmla="*/ 1619 h 3287"/>
                  <a:gd name="T34" fmla="*/ 2201 w 2739"/>
                  <a:gd name="T35" fmla="*/ 1347 h 3287"/>
                  <a:gd name="T36" fmla="*/ 1997 w 2739"/>
                  <a:gd name="T37" fmla="*/ 1127 h 3287"/>
                  <a:gd name="T38" fmla="*/ 1737 w 2739"/>
                  <a:gd name="T39" fmla="*/ 974 h 3287"/>
                  <a:gd name="T40" fmla="*/ 1436 w 2739"/>
                  <a:gd name="T41" fmla="*/ 903 h 3287"/>
                  <a:gd name="T42" fmla="*/ 1861 w 2739"/>
                  <a:gd name="T43" fmla="*/ 3 h 3287"/>
                  <a:gd name="T44" fmla="*/ 1947 w 2739"/>
                  <a:gd name="T45" fmla="*/ 61 h 3287"/>
                  <a:gd name="T46" fmla="*/ 1971 w 2739"/>
                  <a:gd name="T47" fmla="*/ 310 h 3287"/>
                  <a:gd name="T48" fmla="*/ 1931 w 2739"/>
                  <a:gd name="T49" fmla="*/ 408 h 3287"/>
                  <a:gd name="T50" fmla="*/ 1833 w 2739"/>
                  <a:gd name="T51" fmla="*/ 450 h 3287"/>
                  <a:gd name="T52" fmla="*/ 1840 w 2739"/>
                  <a:gd name="T53" fmla="*/ 662 h 3287"/>
                  <a:gd name="T54" fmla="*/ 2271 w 2739"/>
                  <a:gd name="T55" fmla="*/ 542 h 3287"/>
                  <a:gd name="T56" fmla="*/ 2396 w 2739"/>
                  <a:gd name="T57" fmla="*/ 471 h 3287"/>
                  <a:gd name="T58" fmla="*/ 2535 w 2739"/>
                  <a:gd name="T59" fmla="*/ 471 h 3287"/>
                  <a:gd name="T60" fmla="*/ 2659 w 2739"/>
                  <a:gd name="T61" fmla="*/ 542 h 3287"/>
                  <a:gd name="T62" fmla="*/ 2730 w 2739"/>
                  <a:gd name="T63" fmla="*/ 666 h 3287"/>
                  <a:gd name="T64" fmla="*/ 2730 w 2739"/>
                  <a:gd name="T65" fmla="*/ 806 h 3287"/>
                  <a:gd name="T66" fmla="*/ 2659 w 2739"/>
                  <a:gd name="T67" fmla="*/ 930 h 3287"/>
                  <a:gd name="T68" fmla="*/ 2580 w 2739"/>
                  <a:gd name="T69" fmla="*/ 1351 h 3287"/>
                  <a:gd name="T70" fmla="*/ 2685 w 2739"/>
                  <a:gd name="T71" fmla="*/ 1670 h 3287"/>
                  <a:gd name="T72" fmla="*/ 2707 w 2739"/>
                  <a:gd name="T73" fmla="*/ 2022 h 3287"/>
                  <a:gd name="T74" fmla="*/ 2636 w 2739"/>
                  <a:gd name="T75" fmla="*/ 2375 h 3287"/>
                  <a:gd name="T76" fmla="*/ 2479 w 2739"/>
                  <a:gd name="T77" fmla="*/ 2688 h 3287"/>
                  <a:gd name="T78" fmla="*/ 2249 w 2739"/>
                  <a:gd name="T79" fmla="*/ 2949 h 3287"/>
                  <a:gd name="T80" fmla="*/ 1962 w 2739"/>
                  <a:gd name="T81" fmla="*/ 3143 h 3287"/>
                  <a:gd name="T82" fmla="*/ 1628 w 2739"/>
                  <a:gd name="T83" fmla="*/ 3260 h 3287"/>
                  <a:gd name="T84" fmla="*/ 1262 w 2739"/>
                  <a:gd name="T85" fmla="*/ 3284 h 3287"/>
                  <a:gd name="T86" fmla="*/ 911 w 2739"/>
                  <a:gd name="T87" fmla="*/ 3213 h 3287"/>
                  <a:gd name="T88" fmla="*/ 599 w 2739"/>
                  <a:gd name="T89" fmla="*/ 3055 h 3287"/>
                  <a:gd name="T90" fmla="*/ 338 w 2739"/>
                  <a:gd name="T91" fmla="*/ 2825 h 3287"/>
                  <a:gd name="T92" fmla="*/ 144 w 2739"/>
                  <a:gd name="T93" fmla="*/ 2537 h 3287"/>
                  <a:gd name="T94" fmla="*/ 28 w 2739"/>
                  <a:gd name="T95" fmla="*/ 2202 h 3287"/>
                  <a:gd name="T96" fmla="*/ 3 w 2739"/>
                  <a:gd name="T97" fmla="*/ 1839 h 3287"/>
                  <a:gd name="T98" fmla="*/ 71 w 2739"/>
                  <a:gd name="T99" fmla="*/ 1495 h 3287"/>
                  <a:gd name="T100" fmla="*/ 220 w 2739"/>
                  <a:gd name="T101" fmla="*/ 1189 h 3287"/>
                  <a:gd name="T102" fmla="*/ 438 w 2739"/>
                  <a:gd name="T103" fmla="*/ 931 h 3287"/>
                  <a:gd name="T104" fmla="*/ 714 w 2739"/>
                  <a:gd name="T105" fmla="*/ 734 h 3287"/>
                  <a:gd name="T106" fmla="*/ 1034 w 2739"/>
                  <a:gd name="T107" fmla="*/ 611 h 3287"/>
                  <a:gd name="T108" fmla="*/ 824 w 2739"/>
                  <a:gd name="T109" fmla="*/ 438 h 3287"/>
                  <a:gd name="T110" fmla="*/ 750 w 2739"/>
                  <a:gd name="T111" fmla="*/ 364 h 3287"/>
                  <a:gd name="T112" fmla="*/ 742 w 2739"/>
                  <a:gd name="T113" fmla="*/ 110 h 3287"/>
                  <a:gd name="T114" fmla="*/ 801 w 2739"/>
                  <a:gd name="T115" fmla="*/ 23 h 3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739" h="3287">
                    <a:moveTo>
                      <a:pt x="1355" y="900"/>
                    </a:moveTo>
                    <a:lnTo>
                      <a:pt x="1275" y="903"/>
                    </a:lnTo>
                    <a:lnTo>
                      <a:pt x="1196" y="913"/>
                    </a:lnTo>
                    <a:lnTo>
                      <a:pt x="1120" y="927"/>
                    </a:lnTo>
                    <a:lnTo>
                      <a:pt x="1046" y="948"/>
                    </a:lnTo>
                    <a:lnTo>
                      <a:pt x="974" y="974"/>
                    </a:lnTo>
                    <a:lnTo>
                      <a:pt x="904" y="1005"/>
                    </a:lnTo>
                    <a:lnTo>
                      <a:pt x="838" y="1041"/>
                    </a:lnTo>
                    <a:lnTo>
                      <a:pt x="774" y="1082"/>
                    </a:lnTo>
                    <a:lnTo>
                      <a:pt x="714" y="1127"/>
                    </a:lnTo>
                    <a:lnTo>
                      <a:pt x="657" y="1176"/>
                    </a:lnTo>
                    <a:lnTo>
                      <a:pt x="604" y="1229"/>
                    </a:lnTo>
                    <a:lnTo>
                      <a:pt x="555" y="1286"/>
                    </a:lnTo>
                    <a:lnTo>
                      <a:pt x="510" y="1347"/>
                    </a:lnTo>
                    <a:lnTo>
                      <a:pt x="470" y="1411"/>
                    </a:lnTo>
                    <a:lnTo>
                      <a:pt x="433" y="1477"/>
                    </a:lnTo>
                    <a:lnTo>
                      <a:pt x="402" y="1547"/>
                    </a:lnTo>
                    <a:lnTo>
                      <a:pt x="376" y="1619"/>
                    </a:lnTo>
                    <a:lnTo>
                      <a:pt x="356" y="1694"/>
                    </a:lnTo>
                    <a:lnTo>
                      <a:pt x="341" y="1770"/>
                    </a:lnTo>
                    <a:lnTo>
                      <a:pt x="331" y="1849"/>
                    </a:lnTo>
                    <a:lnTo>
                      <a:pt x="328" y="1929"/>
                    </a:lnTo>
                    <a:lnTo>
                      <a:pt x="331" y="2010"/>
                    </a:lnTo>
                    <a:lnTo>
                      <a:pt x="341" y="2088"/>
                    </a:lnTo>
                    <a:lnTo>
                      <a:pt x="356" y="2165"/>
                    </a:lnTo>
                    <a:lnTo>
                      <a:pt x="376" y="2239"/>
                    </a:lnTo>
                    <a:lnTo>
                      <a:pt x="402" y="2312"/>
                    </a:lnTo>
                    <a:lnTo>
                      <a:pt x="433" y="2381"/>
                    </a:lnTo>
                    <a:lnTo>
                      <a:pt x="470" y="2448"/>
                    </a:lnTo>
                    <a:lnTo>
                      <a:pt x="510" y="2512"/>
                    </a:lnTo>
                    <a:lnTo>
                      <a:pt x="555" y="2573"/>
                    </a:lnTo>
                    <a:lnTo>
                      <a:pt x="604" y="2630"/>
                    </a:lnTo>
                    <a:lnTo>
                      <a:pt x="657" y="2683"/>
                    </a:lnTo>
                    <a:lnTo>
                      <a:pt x="714" y="2732"/>
                    </a:lnTo>
                    <a:lnTo>
                      <a:pt x="774" y="2777"/>
                    </a:lnTo>
                    <a:lnTo>
                      <a:pt x="838" y="2817"/>
                    </a:lnTo>
                    <a:lnTo>
                      <a:pt x="904" y="2854"/>
                    </a:lnTo>
                    <a:lnTo>
                      <a:pt x="974" y="2885"/>
                    </a:lnTo>
                    <a:lnTo>
                      <a:pt x="1046" y="2911"/>
                    </a:lnTo>
                    <a:lnTo>
                      <a:pt x="1120" y="2931"/>
                    </a:lnTo>
                    <a:lnTo>
                      <a:pt x="1196" y="2946"/>
                    </a:lnTo>
                    <a:lnTo>
                      <a:pt x="1275" y="2955"/>
                    </a:lnTo>
                    <a:lnTo>
                      <a:pt x="1355" y="2958"/>
                    </a:lnTo>
                    <a:lnTo>
                      <a:pt x="1436" y="2955"/>
                    </a:lnTo>
                    <a:lnTo>
                      <a:pt x="1514" y="2946"/>
                    </a:lnTo>
                    <a:lnTo>
                      <a:pt x="1591" y="2931"/>
                    </a:lnTo>
                    <a:lnTo>
                      <a:pt x="1665" y="2911"/>
                    </a:lnTo>
                    <a:lnTo>
                      <a:pt x="1737" y="2885"/>
                    </a:lnTo>
                    <a:lnTo>
                      <a:pt x="1806" y="2854"/>
                    </a:lnTo>
                    <a:lnTo>
                      <a:pt x="1873" y="2817"/>
                    </a:lnTo>
                    <a:lnTo>
                      <a:pt x="1937" y="2777"/>
                    </a:lnTo>
                    <a:lnTo>
                      <a:pt x="1997" y="2732"/>
                    </a:lnTo>
                    <a:lnTo>
                      <a:pt x="2054" y="2683"/>
                    </a:lnTo>
                    <a:lnTo>
                      <a:pt x="2107" y="2630"/>
                    </a:lnTo>
                    <a:lnTo>
                      <a:pt x="2156" y="2573"/>
                    </a:lnTo>
                    <a:lnTo>
                      <a:pt x="2201" y="2512"/>
                    </a:lnTo>
                    <a:lnTo>
                      <a:pt x="2241" y="2448"/>
                    </a:lnTo>
                    <a:lnTo>
                      <a:pt x="2277" y="2381"/>
                    </a:lnTo>
                    <a:lnTo>
                      <a:pt x="2309" y="2312"/>
                    </a:lnTo>
                    <a:lnTo>
                      <a:pt x="2335" y="2239"/>
                    </a:lnTo>
                    <a:lnTo>
                      <a:pt x="2355" y="2165"/>
                    </a:lnTo>
                    <a:lnTo>
                      <a:pt x="2370" y="2088"/>
                    </a:lnTo>
                    <a:lnTo>
                      <a:pt x="2379" y="2010"/>
                    </a:lnTo>
                    <a:lnTo>
                      <a:pt x="2382" y="1929"/>
                    </a:lnTo>
                    <a:lnTo>
                      <a:pt x="2379" y="1849"/>
                    </a:lnTo>
                    <a:lnTo>
                      <a:pt x="2370" y="1770"/>
                    </a:lnTo>
                    <a:lnTo>
                      <a:pt x="2355" y="1694"/>
                    </a:lnTo>
                    <a:lnTo>
                      <a:pt x="2335" y="1619"/>
                    </a:lnTo>
                    <a:lnTo>
                      <a:pt x="2309" y="1547"/>
                    </a:lnTo>
                    <a:lnTo>
                      <a:pt x="2277" y="1477"/>
                    </a:lnTo>
                    <a:lnTo>
                      <a:pt x="2241" y="1411"/>
                    </a:lnTo>
                    <a:lnTo>
                      <a:pt x="2201" y="1347"/>
                    </a:lnTo>
                    <a:lnTo>
                      <a:pt x="2156" y="1286"/>
                    </a:lnTo>
                    <a:lnTo>
                      <a:pt x="2107" y="1229"/>
                    </a:lnTo>
                    <a:lnTo>
                      <a:pt x="2054" y="1176"/>
                    </a:lnTo>
                    <a:lnTo>
                      <a:pt x="1997" y="1127"/>
                    </a:lnTo>
                    <a:lnTo>
                      <a:pt x="1937" y="1082"/>
                    </a:lnTo>
                    <a:lnTo>
                      <a:pt x="1873" y="1041"/>
                    </a:lnTo>
                    <a:lnTo>
                      <a:pt x="1806" y="1005"/>
                    </a:lnTo>
                    <a:lnTo>
                      <a:pt x="1737" y="974"/>
                    </a:lnTo>
                    <a:lnTo>
                      <a:pt x="1665" y="948"/>
                    </a:lnTo>
                    <a:lnTo>
                      <a:pt x="1591" y="927"/>
                    </a:lnTo>
                    <a:lnTo>
                      <a:pt x="1514" y="913"/>
                    </a:lnTo>
                    <a:lnTo>
                      <a:pt x="1436" y="903"/>
                    </a:lnTo>
                    <a:lnTo>
                      <a:pt x="1355" y="900"/>
                    </a:lnTo>
                    <a:close/>
                    <a:moveTo>
                      <a:pt x="878" y="0"/>
                    </a:moveTo>
                    <a:lnTo>
                      <a:pt x="1833" y="0"/>
                    </a:lnTo>
                    <a:lnTo>
                      <a:pt x="1861" y="3"/>
                    </a:lnTo>
                    <a:lnTo>
                      <a:pt x="1887" y="11"/>
                    </a:lnTo>
                    <a:lnTo>
                      <a:pt x="1910" y="23"/>
                    </a:lnTo>
                    <a:lnTo>
                      <a:pt x="1931" y="40"/>
                    </a:lnTo>
                    <a:lnTo>
                      <a:pt x="1947" y="61"/>
                    </a:lnTo>
                    <a:lnTo>
                      <a:pt x="1960" y="84"/>
                    </a:lnTo>
                    <a:lnTo>
                      <a:pt x="1968" y="110"/>
                    </a:lnTo>
                    <a:lnTo>
                      <a:pt x="1971" y="138"/>
                    </a:lnTo>
                    <a:lnTo>
                      <a:pt x="1971" y="310"/>
                    </a:lnTo>
                    <a:lnTo>
                      <a:pt x="1968" y="338"/>
                    </a:lnTo>
                    <a:lnTo>
                      <a:pt x="1960" y="364"/>
                    </a:lnTo>
                    <a:lnTo>
                      <a:pt x="1947" y="388"/>
                    </a:lnTo>
                    <a:lnTo>
                      <a:pt x="1931" y="408"/>
                    </a:lnTo>
                    <a:lnTo>
                      <a:pt x="1910" y="425"/>
                    </a:lnTo>
                    <a:lnTo>
                      <a:pt x="1887" y="438"/>
                    </a:lnTo>
                    <a:lnTo>
                      <a:pt x="1861" y="447"/>
                    </a:lnTo>
                    <a:lnTo>
                      <a:pt x="1833" y="450"/>
                    </a:lnTo>
                    <a:lnTo>
                      <a:pt x="1691" y="450"/>
                    </a:lnTo>
                    <a:lnTo>
                      <a:pt x="1691" y="615"/>
                    </a:lnTo>
                    <a:lnTo>
                      <a:pt x="1766" y="637"/>
                    </a:lnTo>
                    <a:lnTo>
                      <a:pt x="1840" y="662"/>
                    </a:lnTo>
                    <a:lnTo>
                      <a:pt x="1912" y="692"/>
                    </a:lnTo>
                    <a:lnTo>
                      <a:pt x="1981" y="726"/>
                    </a:lnTo>
                    <a:lnTo>
                      <a:pt x="2048" y="765"/>
                    </a:lnTo>
                    <a:lnTo>
                      <a:pt x="2271" y="542"/>
                    </a:lnTo>
                    <a:lnTo>
                      <a:pt x="2300" y="517"/>
                    </a:lnTo>
                    <a:lnTo>
                      <a:pt x="2331" y="497"/>
                    </a:lnTo>
                    <a:lnTo>
                      <a:pt x="2363" y="482"/>
                    </a:lnTo>
                    <a:lnTo>
                      <a:pt x="2396" y="471"/>
                    </a:lnTo>
                    <a:lnTo>
                      <a:pt x="2431" y="464"/>
                    </a:lnTo>
                    <a:lnTo>
                      <a:pt x="2466" y="462"/>
                    </a:lnTo>
                    <a:lnTo>
                      <a:pt x="2501" y="464"/>
                    </a:lnTo>
                    <a:lnTo>
                      <a:pt x="2535" y="471"/>
                    </a:lnTo>
                    <a:lnTo>
                      <a:pt x="2569" y="482"/>
                    </a:lnTo>
                    <a:lnTo>
                      <a:pt x="2601" y="497"/>
                    </a:lnTo>
                    <a:lnTo>
                      <a:pt x="2631" y="517"/>
                    </a:lnTo>
                    <a:lnTo>
                      <a:pt x="2659" y="542"/>
                    </a:lnTo>
                    <a:lnTo>
                      <a:pt x="2684" y="570"/>
                    </a:lnTo>
                    <a:lnTo>
                      <a:pt x="2704" y="600"/>
                    </a:lnTo>
                    <a:lnTo>
                      <a:pt x="2719" y="632"/>
                    </a:lnTo>
                    <a:lnTo>
                      <a:pt x="2730" y="666"/>
                    </a:lnTo>
                    <a:lnTo>
                      <a:pt x="2737" y="700"/>
                    </a:lnTo>
                    <a:lnTo>
                      <a:pt x="2739" y="735"/>
                    </a:lnTo>
                    <a:lnTo>
                      <a:pt x="2737" y="771"/>
                    </a:lnTo>
                    <a:lnTo>
                      <a:pt x="2730" y="806"/>
                    </a:lnTo>
                    <a:lnTo>
                      <a:pt x="2719" y="839"/>
                    </a:lnTo>
                    <a:lnTo>
                      <a:pt x="2704" y="871"/>
                    </a:lnTo>
                    <a:lnTo>
                      <a:pt x="2684" y="902"/>
                    </a:lnTo>
                    <a:lnTo>
                      <a:pt x="2659" y="930"/>
                    </a:lnTo>
                    <a:lnTo>
                      <a:pt x="2454" y="1137"/>
                    </a:lnTo>
                    <a:lnTo>
                      <a:pt x="2500" y="1205"/>
                    </a:lnTo>
                    <a:lnTo>
                      <a:pt x="2542" y="1276"/>
                    </a:lnTo>
                    <a:lnTo>
                      <a:pt x="2580" y="1351"/>
                    </a:lnTo>
                    <a:lnTo>
                      <a:pt x="2614" y="1427"/>
                    </a:lnTo>
                    <a:lnTo>
                      <a:pt x="2642" y="1506"/>
                    </a:lnTo>
                    <a:lnTo>
                      <a:pt x="2666" y="1587"/>
                    </a:lnTo>
                    <a:lnTo>
                      <a:pt x="2685" y="1670"/>
                    </a:lnTo>
                    <a:lnTo>
                      <a:pt x="2699" y="1755"/>
                    </a:lnTo>
                    <a:lnTo>
                      <a:pt x="2708" y="1841"/>
                    </a:lnTo>
                    <a:lnTo>
                      <a:pt x="2711" y="1929"/>
                    </a:lnTo>
                    <a:lnTo>
                      <a:pt x="2707" y="2022"/>
                    </a:lnTo>
                    <a:lnTo>
                      <a:pt x="2698" y="2113"/>
                    </a:lnTo>
                    <a:lnTo>
                      <a:pt x="2683" y="2202"/>
                    </a:lnTo>
                    <a:lnTo>
                      <a:pt x="2662" y="2290"/>
                    </a:lnTo>
                    <a:lnTo>
                      <a:pt x="2636" y="2375"/>
                    </a:lnTo>
                    <a:lnTo>
                      <a:pt x="2604" y="2457"/>
                    </a:lnTo>
                    <a:lnTo>
                      <a:pt x="2567" y="2537"/>
                    </a:lnTo>
                    <a:lnTo>
                      <a:pt x="2525" y="2614"/>
                    </a:lnTo>
                    <a:lnTo>
                      <a:pt x="2479" y="2688"/>
                    </a:lnTo>
                    <a:lnTo>
                      <a:pt x="2428" y="2758"/>
                    </a:lnTo>
                    <a:lnTo>
                      <a:pt x="2373" y="2825"/>
                    </a:lnTo>
                    <a:lnTo>
                      <a:pt x="2314" y="2890"/>
                    </a:lnTo>
                    <a:lnTo>
                      <a:pt x="2249" y="2949"/>
                    </a:lnTo>
                    <a:lnTo>
                      <a:pt x="2183" y="3004"/>
                    </a:lnTo>
                    <a:lnTo>
                      <a:pt x="2112" y="3055"/>
                    </a:lnTo>
                    <a:lnTo>
                      <a:pt x="2039" y="3101"/>
                    </a:lnTo>
                    <a:lnTo>
                      <a:pt x="1962" y="3143"/>
                    </a:lnTo>
                    <a:lnTo>
                      <a:pt x="1882" y="3181"/>
                    </a:lnTo>
                    <a:lnTo>
                      <a:pt x="1800" y="3213"/>
                    </a:lnTo>
                    <a:lnTo>
                      <a:pt x="1715" y="3239"/>
                    </a:lnTo>
                    <a:lnTo>
                      <a:pt x="1628" y="3260"/>
                    </a:lnTo>
                    <a:lnTo>
                      <a:pt x="1539" y="3275"/>
                    </a:lnTo>
                    <a:lnTo>
                      <a:pt x="1448" y="3284"/>
                    </a:lnTo>
                    <a:lnTo>
                      <a:pt x="1355" y="3287"/>
                    </a:lnTo>
                    <a:lnTo>
                      <a:pt x="1262" y="3284"/>
                    </a:lnTo>
                    <a:lnTo>
                      <a:pt x="1171" y="3275"/>
                    </a:lnTo>
                    <a:lnTo>
                      <a:pt x="1082" y="3260"/>
                    </a:lnTo>
                    <a:lnTo>
                      <a:pt x="995" y="3239"/>
                    </a:lnTo>
                    <a:lnTo>
                      <a:pt x="911" y="3213"/>
                    </a:lnTo>
                    <a:lnTo>
                      <a:pt x="828" y="3181"/>
                    </a:lnTo>
                    <a:lnTo>
                      <a:pt x="749" y="3143"/>
                    </a:lnTo>
                    <a:lnTo>
                      <a:pt x="672" y="3101"/>
                    </a:lnTo>
                    <a:lnTo>
                      <a:pt x="599" y="3055"/>
                    </a:lnTo>
                    <a:lnTo>
                      <a:pt x="528" y="3004"/>
                    </a:lnTo>
                    <a:lnTo>
                      <a:pt x="461" y="2949"/>
                    </a:lnTo>
                    <a:lnTo>
                      <a:pt x="397" y="2890"/>
                    </a:lnTo>
                    <a:lnTo>
                      <a:pt x="338" y="2825"/>
                    </a:lnTo>
                    <a:lnTo>
                      <a:pt x="283" y="2758"/>
                    </a:lnTo>
                    <a:lnTo>
                      <a:pt x="232" y="2688"/>
                    </a:lnTo>
                    <a:lnTo>
                      <a:pt x="185" y="2614"/>
                    </a:lnTo>
                    <a:lnTo>
                      <a:pt x="144" y="2537"/>
                    </a:lnTo>
                    <a:lnTo>
                      <a:pt x="107" y="2457"/>
                    </a:lnTo>
                    <a:lnTo>
                      <a:pt x="75" y="2375"/>
                    </a:lnTo>
                    <a:lnTo>
                      <a:pt x="49" y="2290"/>
                    </a:lnTo>
                    <a:lnTo>
                      <a:pt x="28" y="2202"/>
                    </a:lnTo>
                    <a:lnTo>
                      <a:pt x="13" y="2113"/>
                    </a:lnTo>
                    <a:lnTo>
                      <a:pt x="3" y="2022"/>
                    </a:lnTo>
                    <a:lnTo>
                      <a:pt x="0" y="1929"/>
                    </a:lnTo>
                    <a:lnTo>
                      <a:pt x="3" y="1839"/>
                    </a:lnTo>
                    <a:lnTo>
                      <a:pt x="12" y="1750"/>
                    </a:lnTo>
                    <a:lnTo>
                      <a:pt x="26" y="1664"/>
                    </a:lnTo>
                    <a:lnTo>
                      <a:pt x="46" y="1578"/>
                    </a:lnTo>
                    <a:lnTo>
                      <a:pt x="71" y="1495"/>
                    </a:lnTo>
                    <a:lnTo>
                      <a:pt x="101" y="1415"/>
                    </a:lnTo>
                    <a:lnTo>
                      <a:pt x="136" y="1336"/>
                    </a:lnTo>
                    <a:lnTo>
                      <a:pt x="176" y="1261"/>
                    </a:lnTo>
                    <a:lnTo>
                      <a:pt x="220" y="1189"/>
                    </a:lnTo>
                    <a:lnTo>
                      <a:pt x="269" y="1119"/>
                    </a:lnTo>
                    <a:lnTo>
                      <a:pt x="321" y="1053"/>
                    </a:lnTo>
                    <a:lnTo>
                      <a:pt x="378" y="990"/>
                    </a:lnTo>
                    <a:lnTo>
                      <a:pt x="438" y="931"/>
                    </a:lnTo>
                    <a:lnTo>
                      <a:pt x="503" y="876"/>
                    </a:lnTo>
                    <a:lnTo>
                      <a:pt x="570" y="825"/>
                    </a:lnTo>
                    <a:lnTo>
                      <a:pt x="641" y="778"/>
                    </a:lnTo>
                    <a:lnTo>
                      <a:pt x="714" y="734"/>
                    </a:lnTo>
                    <a:lnTo>
                      <a:pt x="790" y="696"/>
                    </a:lnTo>
                    <a:lnTo>
                      <a:pt x="869" y="663"/>
                    </a:lnTo>
                    <a:lnTo>
                      <a:pt x="950" y="635"/>
                    </a:lnTo>
                    <a:lnTo>
                      <a:pt x="1034" y="611"/>
                    </a:lnTo>
                    <a:lnTo>
                      <a:pt x="1034" y="450"/>
                    </a:lnTo>
                    <a:lnTo>
                      <a:pt x="878" y="450"/>
                    </a:lnTo>
                    <a:lnTo>
                      <a:pt x="850" y="447"/>
                    </a:lnTo>
                    <a:lnTo>
                      <a:pt x="824" y="438"/>
                    </a:lnTo>
                    <a:lnTo>
                      <a:pt x="801" y="425"/>
                    </a:lnTo>
                    <a:lnTo>
                      <a:pt x="780" y="408"/>
                    </a:lnTo>
                    <a:lnTo>
                      <a:pt x="763" y="388"/>
                    </a:lnTo>
                    <a:lnTo>
                      <a:pt x="750" y="364"/>
                    </a:lnTo>
                    <a:lnTo>
                      <a:pt x="742" y="338"/>
                    </a:lnTo>
                    <a:lnTo>
                      <a:pt x="740" y="310"/>
                    </a:lnTo>
                    <a:lnTo>
                      <a:pt x="740" y="138"/>
                    </a:lnTo>
                    <a:lnTo>
                      <a:pt x="742" y="110"/>
                    </a:lnTo>
                    <a:lnTo>
                      <a:pt x="750" y="84"/>
                    </a:lnTo>
                    <a:lnTo>
                      <a:pt x="763" y="61"/>
                    </a:lnTo>
                    <a:lnTo>
                      <a:pt x="780" y="40"/>
                    </a:lnTo>
                    <a:lnTo>
                      <a:pt x="801" y="23"/>
                    </a:lnTo>
                    <a:lnTo>
                      <a:pt x="824" y="11"/>
                    </a:lnTo>
                    <a:lnTo>
                      <a:pt x="850" y="3"/>
                    </a:lnTo>
                    <a:lnTo>
                      <a:pt x="878"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55" name="Freeform 33"/>
              <p:cNvSpPr>
                <a:spLocks/>
              </p:cNvSpPr>
              <p:nvPr/>
            </p:nvSpPr>
            <p:spPr bwMode="auto">
              <a:xfrm>
                <a:off x="6587" y="545"/>
                <a:ext cx="30" cy="90"/>
              </a:xfrm>
              <a:custGeom>
                <a:avLst/>
                <a:gdLst>
                  <a:gd name="T0" fmla="*/ 164 w 329"/>
                  <a:gd name="T1" fmla="*/ 0 h 989"/>
                  <a:gd name="T2" fmla="*/ 194 w 329"/>
                  <a:gd name="T3" fmla="*/ 2 h 989"/>
                  <a:gd name="T4" fmla="*/ 222 w 329"/>
                  <a:gd name="T5" fmla="*/ 10 h 989"/>
                  <a:gd name="T6" fmla="*/ 248 w 329"/>
                  <a:gd name="T7" fmla="*/ 22 h 989"/>
                  <a:gd name="T8" fmla="*/ 271 w 329"/>
                  <a:gd name="T9" fmla="*/ 38 h 989"/>
                  <a:gd name="T10" fmla="*/ 290 w 329"/>
                  <a:gd name="T11" fmla="*/ 58 h 989"/>
                  <a:gd name="T12" fmla="*/ 307 w 329"/>
                  <a:gd name="T13" fmla="*/ 81 h 989"/>
                  <a:gd name="T14" fmla="*/ 319 w 329"/>
                  <a:gd name="T15" fmla="*/ 106 h 989"/>
                  <a:gd name="T16" fmla="*/ 326 w 329"/>
                  <a:gd name="T17" fmla="*/ 134 h 989"/>
                  <a:gd name="T18" fmla="*/ 329 w 329"/>
                  <a:gd name="T19" fmla="*/ 164 h 989"/>
                  <a:gd name="T20" fmla="*/ 329 w 329"/>
                  <a:gd name="T21" fmla="*/ 824 h 989"/>
                  <a:gd name="T22" fmla="*/ 326 w 329"/>
                  <a:gd name="T23" fmla="*/ 854 h 989"/>
                  <a:gd name="T24" fmla="*/ 319 w 329"/>
                  <a:gd name="T25" fmla="*/ 882 h 989"/>
                  <a:gd name="T26" fmla="*/ 307 w 329"/>
                  <a:gd name="T27" fmla="*/ 908 h 989"/>
                  <a:gd name="T28" fmla="*/ 290 w 329"/>
                  <a:gd name="T29" fmla="*/ 931 h 989"/>
                  <a:gd name="T30" fmla="*/ 271 w 329"/>
                  <a:gd name="T31" fmla="*/ 950 h 989"/>
                  <a:gd name="T32" fmla="*/ 248 w 329"/>
                  <a:gd name="T33" fmla="*/ 967 h 989"/>
                  <a:gd name="T34" fmla="*/ 222 w 329"/>
                  <a:gd name="T35" fmla="*/ 979 h 989"/>
                  <a:gd name="T36" fmla="*/ 194 w 329"/>
                  <a:gd name="T37" fmla="*/ 986 h 989"/>
                  <a:gd name="T38" fmla="*/ 164 w 329"/>
                  <a:gd name="T39" fmla="*/ 989 h 989"/>
                  <a:gd name="T40" fmla="*/ 134 w 329"/>
                  <a:gd name="T41" fmla="*/ 986 h 989"/>
                  <a:gd name="T42" fmla="*/ 107 w 329"/>
                  <a:gd name="T43" fmla="*/ 979 h 989"/>
                  <a:gd name="T44" fmla="*/ 81 w 329"/>
                  <a:gd name="T45" fmla="*/ 967 h 989"/>
                  <a:gd name="T46" fmla="*/ 58 w 329"/>
                  <a:gd name="T47" fmla="*/ 950 h 989"/>
                  <a:gd name="T48" fmla="*/ 38 w 329"/>
                  <a:gd name="T49" fmla="*/ 931 h 989"/>
                  <a:gd name="T50" fmla="*/ 22 w 329"/>
                  <a:gd name="T51" fmla="*/ 908 h 989"/>
                  <a:gd name="T52" fmla="*/ 10 w 329"/>
                  <a:gd name="T53" fmla="*/ 882 h 989"/>
                  <a:gd name="T54" fmla="*/ 2 w 329"/>
                  <a:gd name="T55" fmla="*/ 854 h 989"/>
                  <a:gd name="T56" fmla="*/ 0 w 329"/>
                  <a:gd name="T57" fmla="*/ 824 h 989"/>
                  <a:gd name="T58" fmla="*/ 0 w 329"/>
                  <a:gd name="T59" fmla="*/ 164 h 989"/>
                  <a:gd name="T60" fmla="*/ 2 w 329"/>
                  <a:gd name="T61" fmla="*/ 134 h 989"/>
                  <a:gd name="T62" fmla="*/ 10 w 329"/>
                  <a:gd name="T63" fmla="*/ 106 h 989"/>
                  <a:gd name="T64" fmla="*/ 22 w 329"/>
                  <a:gd name="T65" fmla="*/ 81 h 989"/>
                  <a:gd name="T66" fmla="*/ 38 w 329"/>
                  <a:gd name="T67" fmla="*/ 58 h 989"/>
                  <a:gd name="T68" fmla="*/ 58 w 329"/>
                  <a:gd name="T69" fmla="*/ 38 h 989"/>
                  <a:gd name="T70" fmla="*/ 81 w 329"/>
                  <a:gd name="T71" fmla="*/ 22 h 989"/>
                  <a:gd name="T72" fmla="*/ 107 w 329"/>
                  <a:gd name="T73" fmla="*/ 10 h 989"/>
                  <a:gd name="T74" fmla="*/ 134 w 329"/>
                  <a:gd name="T75" fmla="*/ 2 h 989"/>
                  <a:gd name="T76" fmla="*/ 164 w 329"/>
                  <a:gd name="T77" fmla="*/ 0 h 9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29" h="989">
                    <a:moveTo>
                      <a:pt x="164" y="0"/>
                    </a:moveTo>
                    <a:lnTo>
                      <a:pt x="194" y="2"/>
                    </a:lnTo>
                    <a:lnTo>
                      <a:pt x="222" y="10"/>
                    </a:lnTo>
                    <a:lnTo>
                      <a:pt x="248" y="22"/>
                    </a:lnTo>
                    <a:lnTo>
                      <a:pt x="271" y="38"/>
                    </a:lnTo>
                    <a:lnTo>
                      <a:pt x="290" y="58"/>
                    </a:lnTo>
                    <a:lnTo>
                      <a:pt x="307" y="81"/>
                    </a:lnTo>
                    <a:lnTo>
                      <a:pt x="319" y="106"/>
                    </a:lnTo>
                    <a:lnTo>
                      <a:pt x="326" y="134"/>
                    </a:lnTo>
                    <a:lnTo>
                      <a:pt x="329" y="164"/>
                    </a:lnTo>
                    <a:lnTo>
                      <a:pt x="329" y="824"/>
                    </a:lnTo>
                    <a:lnTo>
                      <a:pt x="326" y="854"/>
                    </a:lnTo>
                    <a:lnTo>
                      <a:pt x="319" y="882"/>
                    </a:lnTo>
                    <a:lnTo>
                      <a:pt x="307" y="908"/>
                    </a:lnTo>
                    <a:lnTo>
                      <a:pt x="290" y="931"/>
                    </a:lnTo>
                    <a:lnTo>
                      <a:pt x="271" y="950"/>
                    </a:lnTo>
                    <a:lnTo>
                      <a:pt x="248" y="967"/>
                    </a:lnTo>
                    <a:lnTo>
                      <a:pt x="222" y="979"/>
                    </a:lnTo>
                    <a:lnTo>
                      <a:pt x="194" y="986"/>
                    </a:lnTo>
                    <a:lnTo>
                      <a:pt x="164" y="989"/>
                    </a:lnTo>
                    <a:lnTo>
                      <a:pt x="134" y="986"/>
                    </a:lnTo>
                    <a:lnTo>
                      <a:pt x="107" y="979"/>
                    </a:lnTo>
                    <a:lnTo>
                      <a:pt x="81" y="967"/>
                    </a:lnTo>
                    <a:lnTo>
                      <a:pt x="58" y="950"/>
                    </a:lnTo>
                    <a:lnTo>
                      <a:pt x="38" y="931"/>
                    </a:lnTo>
                    <a:lnTo>
                      <a:pt x="22" y="908"/>
                    </a:lnTo>
                    <a:lnTo>
                      <a:pt x="10" y="882"/>
                    </a:lnTo>
                    <a:lnTo>
                      <a:pt x="2" y="854"/>
                    </a:lnTo>
                    <a:lnTo>
                      <a:pt x="0" y="824"/>
                    </a:lnTo>
                    <a:lnTo>
                      <a:pt x="0" y="164"/>
                    </a:lnTo>
                    <a:lnTo>
                      <a:pt x="2" y="134"/>
                    </a:lnTo>
                    <a:lnTo>
                      <a:pt x="10" y="106"/>
                    </a:lnTo>
                    <a:lnTo>
                      <a:pt x="22" y="81"/>
                    </a:lnTo>
                    <a:lnTo>
                      <a:pt x="38" y="58"/>
                    </a:lnTo>
                    <a:lnTo>
                      <a:pt x="58" y="38"/>
                    </a:lnTo>
                    <a:lnTo>
                      <a:pt x="81" y="22"/>
                    </a:lnTo>
                    <a:lnTo>
                      <a:pt x="107" y="10"/>
                    </a:lnTo>
                    <a:lnTo>
                      <a:pt x="134" y="2"/>
                    </a:lnTo>
                    <a:lnTo>
                      <a:pt x="164" y="0"/>
                    </a:lnTo>
                    <a:close/>
                  </a:path>
                </a:pathLst>
              </a:custGeom>
              <a:grp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grpSp>
      </p:grpSp>
      <p:sp>
        <p:nvSpPr>
          <p:cNvPr id="3" name="Rectangle 2">
            <a:extLst>
              <a:ext uri="{FF2B5EF4-FFF2-40B4-BE49-F238E27FC236}">
                <a16:creationId xmlns:a16="http://schemas.microsoft.com/office/drawing/2014/main" id="{B4F09BA0-A8A5-E264-2440-75A318C29DB2}"/>
              </a:ext>
            </a:extLst>
          </p:cNvPr>
          <p:cNvSpPr/>
          <p:nvPr/>
        </p:nvSpPr>
        <p:spPr>
          <a:xfrm>
            <a:off x="8945476" y="2542775"/>
            <a:ext cx="2748549" cy="938719"/>
          </a:xfrm>
          <a:prstGeom prst="rect">
            <a:avLst/>
          </a:prstGeom>
        </p:spPr>
        <p:txBody>
          <a:bodyPr wrap="square">
            <a:spAutoFit/>
          </a:bodyPr>
          <a:lstStyle/>
          <a:p>
            <a:r>
              <a:rPr lang="en-US" sz="1100" dirty="0"/>
              <a:t>Monitor </a:t>
            </a:r>
            <a:r>
              <a:rPr lang="en-US" sz="1100" b="1" dirty="0"/>
              <a:t>monthly cost fluctuations to identify emerging patterns and trends over time</a:t>
            </a:r>
            <a:r>
              <a:rPr lang="en-US" sz="1100" dirty="0"/>
              <a:t>, facilitating proactive decision-making and resource allocation to address changing healthcare needs and market dynamics.</a:t>
            </a:r>
          </a:p>
        </p:txBody>
      </p:sp>
      <p:sp>
        <p:nvSpPr>
          <p:cNvPr id="22" name="Oval 21">
            <a:extLst>
              <a:ext uri="{FF2B5EF4-FFF2-40B4-BE49-F238E27FC236}">
                <a16:creationId xmlns:a16="http://schemas.microsoft.com/office/drawing/2014/main" id="{F89CF4D8-C8E5-E21E-A6F1-3FEC520127DD}"/>
              </a:ext>
            </a:extLst>
          </p:cNvPr>
          <p:cNvSpPr/>
          <p:nvPr/>
        </p:nvSpPr>
        <p:spPr>
          <a:xfrm>
            <a:off x="8076025" y="2568300"/>
            <a:ext cx="652973" cy="652973"/>
          </a:xfrm>
          <a:prstGeom prst="ellipse">
            <a:avLst/>
          </a:prstGeom>
          <a:solidFill>
            <a:schemeClr val="accent2"/>
          </a:solidFill>
          <a:ln w="3810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5" name="Freeform 11">
            <a:extLst>
              <a:ext uri="{FF2B5EF4-FFF2-40B4-BE49-F238E27FC236}">
                <a16:creationId xmlns:a16="http://schemas.microsoft.com/office/drawing/2014/main" id="{EF47E09E-D77B-222B-4EAF-723E69D91694}"/>
              </a:ext>
            </a:extLst>
          </p:cNvPr>
          <p:cNvSpPr>
            <a:spLocks noEditPoints="1"/>
          </p:cNvSpPr>
          <p:nvPr/>
        </p:nvSpPr>
        <p:spPr bwMode="auto">
          <a:xfrm>
            <a:off x="8242795" y="2696586"/>
            <a:ext cx="309797" cy="390137"/>
          </a:xfrm>
          <a:custGeom>
            <a:avLst/>
            <a:gdLst>
              <a:gd name="T0" fmla="*/ 241 w 3219"/>
              <a:gd name="T1" fmla="*/ 2342 h 3465"/>
              <a:gd name="T2" fmla="*/ 492 w 3219"/>
              <a:gd name="T3" fmla="*/ 2493 h 3465"/>
              <a:gd name="T4" fmla="*/ 598 w 3219"/>
              <a:gd name="T5" fmla="*/ 2213 h 3465"/>
              <a:gd name="T6" fmla="*/ 673 w 3219"/>
              <a:gd name="T7" fmla="*/ 1953 h 3465"/>
              <a:gd name="T8" fmla="*/ 1019 w 3219"/>
              <a:gd name="T9" fmla="*/ 2129 h 3465"/>
              <a:gd name="T10" fmla="*/ 1926 w 3219"/>
              <a:gd name="T11" fmla="*/ 2362 h 3465"/>
              <a:gd name="T12" fmla="*/ 2950 w 3219"/>
              <a:gd name="T13" fmla="*/ 2179 h 3465"/>
              <a:gd name="T14" fmla="*/ 3218 w 3219"/>
              <a:gd name="T15" fmla="*/ 2466 h 3465"/>
              <a:gd name="T16" fmla="*/ 2339 w 3219"/>
              <a:gd name="T17" fmla="*/ 3229 h 3465"/>
              <a:gd name="T18" fmla="*/ 826 w 3219"/>
              <a:gd name="T19" fmla="*/ 3295 h 3465"/>
              <a:gd name="T20" fmla="*/ 233 w 3219"/>
              <a:gd name="T21" fmla="*/ 3455 h 3465"/>
              <a:gd name="T22" fmla="*/ 0 w 3219"/>
              <a:gd name="T23" fmla="*/ 2242 h 3465"/>
              <a:gd name="T24" fmla="*/ 275 w 3219"/>
              <a:gd name="T25" fmla="*/ 1929 h 3465"/>
              <a:gd name="T26" fmla="*/ 2346 w 3219"/>
              <a:gd name="T27" fmla="*/ 1217 h 3465"/>
              <a:gd name="T28" fmla="*/ 2496 w 3219"/>
              <a:gd name="T29" fmla="*/ 1275 h 3465"/>
              <a:gd name="T30" fmla="*/ 2459 w 3219"/>
              <a:gd name="T31" fmla="*/ 1632 h 3465"/>
              <a:gd name="T32" fmla="*/ 2415 w 3219"/>
              <a:gd name="T33" fmla="*/ 1789 h 3465"/>
              <a:gd name="T34" fmla="*/ 2397 w 3219"/>
              <a:gd name="T35" fmla="*/ 1913 h 3465"/>
              <a:gd name="T36" fmla="*/ 2088 w 3219"/>
              <a:gd name="T37" fmla="*/ 2004 h 3465"/>
              <a:gd name="T38" fmla="*/ 1838 w 3219"/>
              <a:gd name="T39" fmla="*/ 1850 h 3465"/>
              <a:gd name="T40" fmla="*/ 1870 w 3219"/>
              <a:gd name="T41" fmla="*/ 1704 h 3465"/>
              <a:gd name="T42" fmla="*/ 2013 w 3219"/>
              <a:gd name="T43" fmla="*/ 1586 h 3465"/>
              <a:gd name="T44" fmla="*/ 1892 w 3219"/>
              <a:gd name="T45" fmla="*/ 1190 h 3465"/>
              <a:gd name="T46" fmla="*/ 1618 w 3219"/>
              <a:gd name="T47" fmla="*/ 1301 h 3465"/>
              <a:gd name="T48" fmla="*/ 1514 w 3219"/>
              <a:gd name="T49" fmla="*/ 1431 h 3465"/>
              <a:gd name="T50" fmla="*/ 1294 w 3219"/>
              <a:gd name="T51" fmla="*/ 1353 h 3465"/>
              <a:gd name="T52" fmla="*/ 1422 w 3219"/>
              <a:gd name="T53" fmla="*/ 1508 h 3465"/>
              <a:gd name="T54" fmla="*/ 1362 w 3219"/>
              <a:gd name="T55" fmla="*/ 1647 h 3465"/>
              <a:gd name="T56" fmla="*/ 1196 w 3219"/>
              <a:gd name="T57" fmla="*/ 1765 h 3465"/>
              <a:gd name="T58" fmla="*/ 1453 w 3219"/>
              <a:gd name="T59" fmla="*/ 1842 h 3465"/>
              <a:gd name="T60" fmla="*/ 1634 w 3219"/>
              <a:gd name="T61" fmla="*/ 1834 h 3465"/>
              <a:gd name="T62" fmla="*/ 1398 w 3219"/>
              <a:gd name="T63" fmla="*/ 2033 h 3465"/>
              <a:gd name="T64" fmla="*/ 1020 w 3219"/>
              <a:gd name="T65" fmla="*/ 1809 h 3465"/>
              <a:gd name="T66" fmla="*/ 931 w 3219"/>
              <a:gd name="T67" fmla="*/ 1649 h 3465"/>
              <a:gd name="T68" fmla="*/ 890 w 3219"/>
              <a:gd name="T69" fmla="*/ 1508 h 3465"/>
              <a:gd name="T70" fmla="*/ 1117 w 3219"/>
              <a:gd name="T71" fmla="*/ 1270 h 3465"/>
              <a:gd name="T72" fmla="*/ 2336 w 3219"/>
              <a:gd name="T73" fmla="*/ 175 h 3465"/>
              <a:gd name="T74" fmla="*/ 2431 w 3219"/>
              <a:gd name="T75" fmla="*/ 368 h 3465"/>
              <a:gd name="T76" fmla="*/ 2247 w 3219"/>
              <a:gd name="T77" fmla="*/ 327 h 3465"/>
              <a:gd name="T78" fmla="*/ 2107 w 3219"/>
              <a:gd name="T79" fmla="*/ 523 h 3465"/>
              <a:gd name="T80" fmla="*/ 2345 w 3219"/>
              <a:gd name="T81" fmla="*/ 662 h 3465"/>
              <a:gd name="T82" fmla="*/ 2473 w 3219"/>
              <a:gd name="T83" fmla="*/ 909 h 3465"/>
              <a:gd name="T84" fmla="*/ 1835 w 3219"/>
              <a:gd name="T85" fmla="*/ 954 h 3465"/>
              <a:gd name="T86" fmla="*/ 1882 w 3219"/>
              <a:gd name="T87" fmla="*/ 670 h 3465"/>
              <a:gd name="T88" fmla="*/ 1902 w 3219"/>
              <a:gd name="T89" fmla="*/ 523 h 3465"/>
              <a:gd name="T90" fmla="*/ 2082 w 3219"/>
              <a:gd name="T91" fmla="*/ 170 h 3465"/>
              <a:gd name="T92" fmla="*/ 1372 w 3219"/>
              <a:gd name="T93" fmla="*/ 142 h 3465"/>
              <a:gd name="T94" fmla="*/ 1579 w 3219"/>
              <a:gd name="T95" fmla="*/ 325 h 3465"/>
              <a:gd name="T96" fmla="*/ 1282 w 3219"/>
              <a:gd name="T97" fmla="*/ 297 h 3465"/>
              <a:gd name="T98" fmla="*/ 1186 w 3219"/>
              <a:gd name="T99" fmla="*/ 413 h 3465"/>
              <a:gd name="T100" fmla="*/ 1499 w 3219"/>
              <a:gd name="T101" fmla="*/ 535 h 3465"/>
              <a:gd name="T102" fmla="*/ 1610 w 3219"/>
              <a:gd name="T103" fmla="*/ 810 h 3465"/>
              <a:gd name="T104" fmla="*/ 1369 w 3219"/>
              <a:gd name="T105" fmla="*/ 1070 h 3465"/>
              <a:gd name="T106" fmla="*/ 1212 w 3219"/>
              <a:gd name="T107" fmla="*/ 1049 h 3465"/>
              <a:gd name="T108" fmla="*/ 967 w 3219"/>
              <a:gd name="T109" fmla="*/ 801 h 3465"/>
              <a:gd name="T110" fmla="*/ 1168 w 3219"/>
              <a:gd name="T111" fmla="*/ 797 h 3465"/>
              <a:gd name="T112" fmla="*/ 1437 w 3219"/>
              <a:gd name="T113" fmla="*/ 753 h 3465"/>
              <a:gd name="T114" fmla="*/ 1268 w 3219"/>
              <a:gd name="T115" fmla="*/ 644 h 3465"/>
              <a:gd name="T116" fmla="*/ 999 w 3219"/>
              <a:gd name="T117" fmla="*/ 458 h 3465"/>
              <a:gd name="T118" fmla="*/ 1138 w 3219"/>
              <a:gd name="T119" fmla="*/ 165 h 3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19" h="3465">
                <a:moveTo>
                  <a:pt x="431" y="2118"/>
                </a:moveTo>
                <a:lnTo>
                  <a:pt x="396" y="2121"/>
                </a:lnTo>
                <a:lnTo>
                  <a:pt x="364" y="2130"/>
                </a:lnTo>
                <a:lnTo>
                  <a:pt x="334" y="2144"/>
                </a:lnTo>
                <a:lnTo>
                  <a:pt x="307" y="2163"/>
                </a:lnTo>
                <a:lnTo>
                  <a:pt x="284" y="2186"/>
                </a:lnTo>
                <a:lnTo>
                  <a:pt x="265" y="2213"/>
                </a:lnTo>
                <a:lnTo>
                  <a:pt x="250" y="2243"/>
                </a:lnTo>
                <a:lnTo>
                  <a:pt x="242" y="2276"/>
                </a:lnTo>
                <a:lnTo>
                  <a:pt x="239" y="2311"/>
                </a:lnTo>
                <a:lnTo>
                  <a:pt x="241" y="2342"/>
                </a:lnTo>
                <a:lnTo>
                  <a:pt x="248" y="2372"/>
                </a:lnTo>
                <a:lnTo>
                  <a:pt x="260" y="2399"/>
                </a:lnTo>
                <a:lnTo>
                  <a:pt x="276" y="2424"/>
                </a:lnTo>
                <a:lnTo>
                  <a:pt x="296" y="2447"/>
                </a:lnTo>
                <a:lnTo>
                  <a:pt x="318" y="2466"/>
                </a:lnTo>
                <a:lnTo>
                  <a:pt x="343" y="2481"/>
                </a:lnTo>
                <a:lnTo>
                  <a:pt x="371" y="2493"/>
                </a:lnTo>
                <a:lnTo>
                  <a:pt x="400" y="2500"/>
                </a:lnTo>
                <a:lnTo>
                  <a:pt x="431" y="2503"/>
                </a:lnTo>
                <a:lnTo>
                  <a:pt x="462" y="2500"/>
                </a:lnTo>
                <a:lnTo>
                  <a:pt x="492" y="2493"/>
                </a:lnTo>
                <a:lnTo>
                  <a:pt x="520" y="2481"/>
                </a:lnTo>
                <a:lnTo>
                  <a:pt x="545" y="2466"/>
                </a:lnTo>
                <a:lnTo>
                  <a:pt x="567" y="2447"/>
                </a:lnTo>
                <a:lnTo>
                  <a:pt x="586" y="2424"/>
                </a:lnTo>
                <a:lnTo>
                  <a:pt x="602" y="2399"/>
                </a:lnTo>
                <a:lnTo>
                  <a:pt x="615" y="2372"/>
                </a:lnTo>
                <a:lnTo>
                  <a:pt x="621" y="2342"/>
                </a:lnTo>
                <a:lnTo>
                  <a:pt x="624" y="2311"/>
                </a:lnTo>
                <a:lnTo>
                  <a:pt x="621" y="2276"/>
                </a:lnTo>
                <a:lnTo>
                  <a:pt x="611" y="2243"/>
                </a:lnTo>
                <a:lnTo>
                  <a:pt x="598" y="2213"/>
                </a:lnTo>
                <a:lnTo>
                  <a:pt x="579" y="2186"/>
                </a:lnTo>
                <a:lnTo>
                  <a:pt x="555" y="2163"/>
                </a:lnTo>
                <a:lnTo>
                  <a:pt x="528" y="2144"/>
                </a:lnTo>
                <a:lnTo>
                  <a:pt x="498" y="2130"/>
                </a:lnTo>
                <a:lnTo>
                  <a:pt x="466" y="2121"/>
                </a:lnTo>
                <a:lnTo>
                  <a:pt x="431" y="2118"/>
                </a:lnTo>
                <a:close/>
                <a:moveTo>
                  <a:pt x="318" y="1926"/>
                </a:moveTo>
                <a:lnTo>
                  <a:pt x="545" y="1926"/>
                </a:lnTo>
                <a:lnTo>
                  <a:pt x="589" y="1929"/>
                </a:lnTo>
                <a:lnTo>
                  <a:pt x="632" y="1937"/>
                </a:lnTo>
                <a:lnTo>
                  <a:pt x="673" y="1953"/>
                </a:lnTo>
                <a:lnTo>
                  <a:pt x="711" y="1972"/>
                </a:lnTo>
                <a:lnTo>
                  <a:pt x="745" y="1997"/>
                </a:lnTo>
                <a:lnTo>
                  <a:pt x="776" y="2026"/>
                </a:lnTo>
                <a:lnTo>
                  <a:pt x="804" y="2058"/>
                </a:lnTo>
                <a:lnTo>
                  <a:pt x="826" y="2095"/>
                </a:lnTo>
                <a:lnTo>
                  <a:pt x="843" y="2134"/>
                </a:lnTo>
                <a:lnTo>
                  <a:pt x="855" y="2177"/>
                </a:lnTo>
                <a:lnTo>
                  <a:pt x="892" y="2157"/>
                </a:lnTo>
                <a:lnTo>
                  <a:pt x="932" y="2142"/>
                </a:lnTo>
                <a:lnTo>
                  <a:pt x="975" y="2132"/>
                </a:lnTo>
                <a:lnTo>
                  <a:pt x="1019" y="2129"/>
                </a:lnTo>
                <a:lnTo>
                  <a:pt x="1620" y="2129"/>
                </a:lnTo>
                <a:lnTo>
                  <a:pt x="1663" y="2132"/>
                </a:lnTo>
                <a:lnTo>
                  <a:pt x="1704" y="2141"/>
                </a:lnTo>
                <a:lnTo>
                  <a:pt x="1743" y="2154"/>
                </a:lnTo>
                <a:lnTo>
                  <a:pt x="1780" y="2172"/>
                </a:lnTo>
                <a:lnTo>
                  <a:pt x="1814" y="2196"/>
                </a:lnTo>
                <a:lnTo>
                  <a:pt x="1845" y="2222"/>
                </a:lnTo>
                <a:lnTo>
                  <a:pt x="1871" y="2253"/>
                </a:lnTo>
                <a:lnTo>
                  <a:pt x="1894" y="2286"/>
                </a:lnTo>
                <a:lnTo>
                  <a:pt x="1912" y="2323"/>
                </a:lnTo>
                <a:lnTo>
                  <a:pt x="1926" y="2362"/>
                </a:lnTo>
                <a:lnTo>
                  <a:pt x="1935" y="2403"/>
                </a:lnTo>
                <a:lnTo>
                  <a:pt x="1938" y="2447"/>
                </a:lnTo>
                <a:lnTo>
                  <a:pt x="1938" y="2628"/>
                </a:lnTo>
                <a:lnTo>
                  <a:pt x="2105" y="2628"/>
                </a:lnTo>
                <a:lnTo>
                  <a:pt x="2730" y="2225"/>
                </a:lnTo>
                <a:lnTo>
                  <a:pt x="2765" y="2206"/>
                </a:lnTo>
                <a:lnTo>
                  <a:pt x="2800" y="2191"/>
                </a:lnTo>
                <a:lnTo>
                  <a:pt x="2837" y="2181"/>
                </a:lnTo>
                <a:lnTo>
                  <a:pt x="2875" y="2176"/>
                </a:lnTo>
                <a:lnTo>
                  <a:pt x="2912" y="2174"/>
                </a:lnTo>
                <a:lnTo>
                  <a:pt x="2950" y="2179"/>
                </a:lnTo>
                <a:lnTo>
                  <a:pt x="2986" y="2186"/>
                </a:lnTo>
                <a:lnTo>
                  <a:pt x="3022" y="2199"/>
                </a:lnTo>
                <a:lnTo>
                  <a:pt x="3056" y="2215"/>
                </a:lnTo>
                <a:lnTo>
                  <a:pt x="3089" y="2235"/>
                </a:lnTo>
                <a:lnTo>
                  <a:pt x="3118" y="2260"/>
                </a:lnTo>
                <a:lnTo>
                  <a:pt x="3145" y="2287"/>
                </a:lnTo>
                <a:lnTo>
                  <a:pt x="3168" y="2320"/>
                </a:lnTo>
                <a:lnTo>
                  <a:pt x="3188" y="2355"/>
                </a:lnTo>
                <a:lnTo>
                  <a:pt x="3203" y="2391"/>
                </a:lnTo>
                <a:lnTo>
                  <a:pt x="3212" y="2428"/>
                </a:lnTo>
                <a:lnTo>
                  <a:pt x="3218" y="2466"/>
                </a:lnTo>
                <a:lnTo>
                  <a:pt x="3219" y="2502"/>
                </a:lnTo>
                <a:lnTo>
                  <a:pt x="3215" y="2540"/>
                </a:lnTo>
                <a:lnTo>
                  <a:pt x="3207" y="2577"/>
                </a:lnTo>
                <a:lnTo>
                  <a:pt x="3195" y="2612"/>
                </a:lnTo>
                <a:lnTo>
                  <a:pt x="3179" y="2646"/>
                </a:lnTo>
                <a:lnTo>
                  <a:pt x="3158" y="2679"/>
                </a:lnTo>
                <a:lnTo>
                  <a:pt x="3134" y="2708"/>
                </a:lnTo>
                <a:lnTo>
                  <a:pt x="3106" y="2734"/>
                </a:lnTo>
                <a:lnTo>
                  <a:pt x="3074" y="2758"/>
                </a:lnTo>
                <a:lnTo>
                  <a:pt x="2371" y="3211"/>
                </a:lnTo>
                <a:lnTo>
                  <a:pt x="2339" y="3229"/>
                </a:lnTo>
                <a:lnTo>
                  <a:pt x="2305" y="3243"/>
                </a:lnTo>
                <a:lnTo>
                  <a:pt x="2270" y="3253"/>
                </a:lnTo>
                <a:lnTo>
                  <a:pt x="2234" y="3260"/>
                </a:lnTo>
                <a:lnTo>
                  <a:pt x="2199" y="3262"/>
                </a:lnTo>
                <a:lnTo>
                  <a:pt x="1019" y="3262"/>
                </a:lnTo>
                <a:lnTo>
                  <a:pt x="975" y="3259"/>
                </a:lnTo>
                <a:lnTo>
                  <a:pt x="932" y="3249"/>
                </a:lnTo>
                <a:lnTo>
                  <a:pt x="892" y="3234"/>
                </a:lnTo>
                <a:lnTo>
                  <a:pt x="855" y="3215"/>
                </a:lnTo>
                <a:lnTo>
                  <a:pt x="843" y="3256"/>
                </a:lnTo>
                <a:lnTo>
                  <a:pt x="826" y="3295"/>
                </a:lnTo>
                <a:lnTo>
                  <a:pt x="804" y="3332"/>
                </a:lnTo>
                <a:lnTo>
                  <a:pt x="776" y="3365"/>
                </a:lnTo>
                <a:lnTo>
                  <a:pt x="745" y="3394"/>
                </a:lnTo>
                <a:lnTo>
                  <a:pt x="711" y="3419"/>
                </a:lnTo>
                <a:lnTo>
                  <a:pt x="673" y="3439"/>
                </a:lnTo>
                <a:lnTo>
                  <a:pt x="632" y="3454"/>
                </a:lnTo>
                <a:lnTo>
                  <a:pt x="589" y="3462"/>
                </a:lnTo>
                <a:lnTo>
                  <a:pt x="545" y="3465"/>
                </a:lnTo>
                <a:lnTo>
                  <a:pt x="318" y="3465"/>
                </a:lnTo>
                <a:lnTo>
                  <a:pt x="275" y="3463"/>
                </a:lnTo>
                <a:lnTo>
                  <a:pt x="233" y="3455"/>
                </a:lnTo>
                <a:lnTo>
                  <a:pt x="194" y="3441"/>
                </a:lnTo>
                <a:lnTo>
                  <a:pt x="157" y="3422"/>
                </a:lnTo>
                <a:lnTo>
                  <a:pt x="123" y="3400"/>
                </a:lnTo>
                <a:lnTo>
                  <a:pt x="93" y="3372"/>
                </a:lnTo>
                <a:lnTo>
                  <a:pt x="66" y="3342"/>
                </a:lnTo>
                <a:lnTo>
                  <a:pt x="43" y="3308"/>
                </a:lnTo>
                <a:lnTo>
                  <a:pt x="25" y="3272"/>
                </a:lnTo>
                <a:lnTo>
                  <a:pt x="12" y="3233"/>
                </a:lnTo>
                <a:lnTo>
                  <a:pt x="3" y="3191"/>
                </a:lnTo>
                <a:lnTo>
                  <a:pt x="0" y="3149"/>
                </a:lnTo>
                <a:lnTo>
                  <a:pt x="0" y="2242"/>
                </a:lnTo>
                <a:lnTo>
                  <a:pt x="3" y="2200"/>
                </a:lnTo>
                <a:lnTo>
                  <a:pt x="12" y="2159"/>
                </a:lnTo>
                <a:lnTo>
                  <a:pt x="25" y="2119"/>
                </a:lnTo>
                <a:lnTo>
                  <a:pt x="43" y="2083"/>
                </a:lnTo>
                <a:lnTo>
                  <a:pt x="66" y="2049"/>
                </a:lnTo>
                <a:lnTo>
                  <a:pt x="93" y="2018"/>
                </a:lnTo>
                <a:lnTo>
                  <a:pt x="123" y="1991"/>
                </a:lnTo>
                <a:lnTo>
                  <a:pt x="157" y="1969"/>
                </a:lnTo>
                <a:lnTo>
                  <a:pt x="194" y="1950"/>
                </a:lnTo>
                <a:lnTo>
                  <a:pt x="233" y="1937"/>
                </a:lnTo>
                <a:lnTo>
                  <a:pt x="275" y="1929"/>
                </a:lnTo>
                <a:lnTo>
                  <a:pt x="318" y="1926"/>
                </a:lnTo>
                <a:close/>
                <a:moveTo>
                  <a:pt x="1892" y="1190"/>
                </a:moveTo>
                <a:lnTo>
                  <a:pt x="1913" y="1192"/>
                </a:lnTo>
                <a:lnTo>
                  <a:pt x="1932" y="1199"/>
                </a:lnTo>
                <a:lnTo>
                  <a:pt x="1949" y="1210"/>
                </a:lnTo>
                <a:lnTo>
                  <a:pt x="1964" y="1223"/>
                </a:lnTo>
                <a:lnTo>
                  <a:pt x="1978" y="1240"/>
                </a:lnTo>
                <a:lnTo>
                  <a:pt x="2151" y="1497"/>
                </a:lnTo>
                <a:lnTo>
                  <a:pt x="2325" y="1242"/>
                </a:lnTo>
                <a:lnTo>
                  <a:pt x="2335" y="1230"/>
                </a:lnTo>
                <a:lnTo>
                  <a:pt x="2346" y="1217"/>
                </a:lnTo>
                <a:lnTo>
                  <a:pt x="2359" y="1206"/>
                </a:lnTo>
                <a:lnTo>
                  <a:pt x="2374" y="1198"/>
                </a:lnTo>
                <a:lnTo>
                  <a:pt x="2391" y="1192"/>
                </a:lnTo>
                <a:lnTo>
                  <a:pt x="2410" y="1190"/>
                </a:lnTo>
                <a:lnTo>
                  <a:pt x="2429" y="1192"/>
                </a:lnTo>
                <a:lnTo>
                  <a:pt x="2448" y="1197"/>
                </a:lnTo>
                <a:lnTo>
                  <a:pt x="2464" y="1206"/>
                </a:lnTo>
                <a:lnTo>
                  <a:pt x="2477" y="1219"/>
                </a:lnTo>
                <a:lnTo>
                  <a:pt x="2488" y="1235"/>
                </a:lnTo>
                <a:lnTo>
                  <a:pt x="2494" y="1253"/>
                </a:lnTo>
                <a:lnTo>
                  <a:pt x="2496" y="1275"/>
                </a:lnTo>
                <a:lnTo>
                  <a:pt x="2495" y="1292"/>
                </a:lnTo>
                <a:lnTo>
                  <a:pt x="2490" y="1309"/>
                </a:lnTo>
                <a:lnTo>
                  <a:pt x="2484" y="1323"/>
                </a:lnTo>
                <a:lnTo>
                  <a:pt x="2474" y="1337"/>
                </a:lnTo>
                <a:lnTo>
                  <a:pt x="2284" y="1586"/>
                </a:lnTo>
                <a:lnTo>
                  <a:pt x="2397" y="1586"/>
                </a:lnTo>
                <a:lnTo>
                  <a:pt x="2415" y="1588"/>
                </a:lnTo>
                <a:lnTo>
                  <a:pt x="2430" y="1594"/>
                </a:lnTo>
                <a:lnTo>
                  <a:pt x="2442" y="1604"/>
                </a:lnTo>
                <a:lnTo>
                  <a:pt x="2453" y="1617"/>
                </a:lnTo>
                <a:lnTo>
                  <a:pt x="2459" y="1632"/>
                </a:lnTo>
                <a:lnTo>
                  <a:pt x="2462" y="1649"/>
                </a:lnTo>
                <a:lnTo>
                  <a:pt x="2459" y="1666"/>
                </a:lnTo>
                <a:lnTo>
                  <a:pt x="2453" y="1682"/>
                </a:lnTo>
                <a:lnTo>
                  <a:pt x="2442" y="1695"/>
                </a:lnTo>
                <a:lnTo>
                  <a:pt x="2430" y="1704"/>
                </a:lnTo>
                <a:lnTo>
                  <a:pt x="2415" y="1710"/>
                </a:lnTo>
                <a:lnTo>
                  <a:pt x="2397" y="1713"/>
                </a:lnTo>
                <a:lnTo>
                  <a:pt x="2238" y="1713"/>
                </a:lnTo>
                <a:lnTo>
                  <a:pt x="2238" y="1786"/>
                </a:lnTo>
                <a:lnTo>
                  <a:pt x="2397" y="1786"/>
                </a:lnTo>
                <a:lnTo>
                  <a:pt x="2415" y="1789"/>
                </a:lnTo>
                <a:lnTo>
                  <a:pt x="2430" y="1795"/>
                </a:lnTo>
                <a:lnTo>
                  <a:pt x="2442" y="1804"/>
                </a:lnTo>
                <a:lnTo>
                  <a:pt x="2453" y="1817"/>
                </a:lnTo>
                <a:lnTo>
                  <a:pt x="2459" y="1833"/>
                </a:lnTo>
                <a:lnTo>
                  <a:pt x="2462" y="1850"/>
                </a:lnTo>
                <a:lnTo>
                  <a:pt x="2459" y="1867"/>
                </a:lnTo>
                <a:lnTo>
                  <a:pt x="2453" y="1882"/>
                </a:lnTo>
                <a:lnTo>
                  <a:pt x="2442" y="1895"/>
                </a:lnTo>
                <a:lnTo>
                  <a:pt x="2430" y="1905"/>
                </a:lnTo>
                <a:lnTo>
                  <a:pt x="2415" y="1911"/>
                </a:lnTo>
                <a:lnTo>
                  <a:pt x="2397" y="1913"/>
                </a:lnTo>
                <a:lnTo>
                  <a:pt x="2238" y="1913"/>
                </a:lnTo>
                <a:lnTo>
                  <a:pt x="2238" y="1941"/>
                </a:lnTo>
                <a:lnTo>
                  <a:pt x="2234" y="1965"/>
                </a:lnTo>
                <a:lnTo>
                  <a:pt x="2225" y="1986"/>
                </a:lnTo>
                <a:lnTo>
                  <a:pt x="2211" y="2004"/>
                </a:lnTo>
                <a:lnTo>
                  <a:pt x="2194" y="2017"/>
                </a:lnTo>
                <a:lnTo>
                  <a:pt x="2173" y="2026"/>
                </a:lnTo>
                <a:lnTo>
                  <a:pt x="2150" y="2029"/>
                </a:lnTo>
                <a:lnTo>
                  <a:pt x="2127" y="2026"/>
                </a:lnTo>
                <a:lnTo>
                  <a:pt x="2106" y="2017"/>
                </a:lnTo>
                <a:lnTo>
                  <a:pt x="2088" y="2004"/>
                </a:lnTo>
                <a:lnTo>
                  <a:pt x="2074" y="1986"/>
                </a:lnTo>
                <a:lnTo>
                  <a:pt x="2066" y="1965"/>
                </a:lnTo>
                <a:lnTo>
                  <a:pt x="2062" y="1941"/>
                </a:lnTo>
                <a:lnTo>
                  <a:pt x="2062" y="1913"/>
                </a:lnTo>
                <a:lnTo>
                  <a:pt x="1902" y="1913"/>
                </a:lnTo>
                <a:lnTo>
                  <a:pt x="1885" y="1911"/>
                </a:lnTo>
                <a:lnTo>
                  <a:pt x="1870" y="1905"/>
                </a:lnTo>
                <a:lnTo>
                  <a:pt x="1856" y="1895"/>
                </a:lnTo>
                <a:lnTo>
                  <a:pt x="1847" y="1882"/>
                </a:lnTo>
                <a:lnTo>
                  <a:pt x="1841" y="1867"/>
                </a:lnTo>
                <a:lnTo>
                  <a:pt x="1838" y="1850"/>
                </a:lnTo>
                <a:lnTo>
                  <a:pt x="1841" y="1833"/>
                </a:lnTo>
                <a:lnTo>
                  <a:pt x="1847" y="1817"/>
                </a:lnTo>
                <a:lnTo>
                  <a:pt x="1856" y="1804"/>
                </a:lnTo>
                <a:lnTo>
                  <a:pt x="1870" y="1795"/>
                </a:lnTo>
                <a:lnTo>
                  <a:pt x="1885" y="1789"/>
                </a:lnTo>
                <a:lnTo>
                  <a:pt x="1902" y="1786"/>
                </a:lnTo>
                <a:lnTo>
                  <a:pt x="2062" y="1786"/>
                </a:lnTo>
                <a:lnTo>
                  <a:pt x="2062" y="1713"/>
                </a:lnTo>
                <a:lnTo>
                  <a:pt x="1902" y="1713"/>
                </a:lnTo>
                <a:lnTo>
                  <a:pt x="1885" y="1710"/>
                </a:lnTo>
                <a:lnTo>
                  <a:pt x="1870" y="1704"/>
                </a:lnTo>
                <a:lnTo>
                  <a:pt x="1856" y="1695"/>
                </a:lnTo>
                <a:lnTo>
                  <a:pt x="1847" y="1682"/>
                </a:lnTo>
                <a:lnTo>
                  <a:pt x="1841" y="1666"/>
                </a:lnTo>
                <a:lnTo>
                  <a:pt x="1838" y="1649"/>
                </a:lnTo>
                <a:lnTo>
                  <a:pt x="1841" y="1632"/>
                </a:lnTo>
                <a:lnTo>
                  <a:pt x="1847" y="1617"/>
                </a:lnTo>
                <a:lnTo>
                  <a:pt x="1856" y="1604"/>
                </a:lnTo>
                <a:lnTo>
                  <a:pt x="1870" y="1594"/>
                </a:lnTo>
                <a:lnTo>
                  <a:pt x="1885" y="1588"/>
                </a:lnTo>
                <a:lnTo>
                  <a:pt x="1902" y="1586"/>
                </a:lnTo>
                <a:lnTo>
                  <a:pt x="2013" y="1586"/>
                </a:lnTo>
                <a:lnTo>
                  <a:pt x="1825" y="1337"/>
                </a:lnTo>
                <a:lnTo>
                  <a:pt x="1813" y="1317"/>
                </a:lnTo>
                <a:lnTo>
                  <a:pt x="1806" y="1297"/>
                </a:lnTo>
                <a:lnTo>
                  <a:pt x="1803" y="1276"/>
                </a:lnTo>
                <a:lnTo>
                  <a:pt x="1805" y="1257"/>
                </a:lnTo>
                <a:lnTo>
                  <a:pt x="1811" y="1239"/>
                </a:lnTo>
                <a:lnTo>
                  <a:pt x="1822" y="1223"/>
                </a:lnTo>
                <a:lnTo>
                  <a:pt x="1835" y="1210"/>
                </a:lnTo>
                <a:lnTo>
                  <a:pt x="1851" y="1199"/>
                </a:lnTo>
                <a:lnTo>
                  <a:pt x="1871" y="1192"/>
                </a:lnTo>
                <a:lnTo>
                  <a:pt x="1892" y="1190"/>
                </a:lnTo>
                <a:close/>
                <a:moveTo>
                  <a:pt x="1352" y="1182"/>
                </a:moveTo>
                <a:lnTo>
                  <a:pt x="1391" y="1184"/>
                </a:lnTo>
                <a:lnTo>
                  <a:pt x="1427" y="1188"/>
                </a:lnTo>
                <a:lnTo>
                  <a:pt x="1459" y="1196"/>
                </a:lnTo>
                <a:lnTo>
                  <a:pt x="1490" y="1206"/>
                </a:lnTo>
                <a:lnTo>
                  <a:pt x="1517" y="1219"/>
                </a:lnTo>
                <a:lnTo>
                  <a:pt x="1543" y="1234"/>
                </a:lnTo>
                <a:lnTo>
                  <a:pt x="1566" y="1251"/>
                </a:lnTo>
                <a:lnTo>
                  <a:pt x="1588" y="1270"/>
                </a:lnTo>
                <a:lnTo>
                  <a:pt x="1609" y="1291"/>
                </a:lnTo>
                <a:lnTo>
                  <a:pt x="1618" y="1301"/>
                </a:lnTo>
                <a:lnTo>
                  <a:pt x="1626" y="1316"/>
                </a:lnTo>
                <a:lnTo>
                  <a:pt x="1631" y="1333"/>
                </a:lnTo>
                <a:lnTo>
                  <a:pt x="1634" y="1352"/>
                </a:lnTo>
                <a:lnTo>
                  <a:pt x="1630" y="1375"/>
                </a:lnTo>
                <a:lnTo>
                  <a:pt x="1622" y="1395"/>
                </a:lnTo>
                <a:lnTo>
                  <a:pt x="1608" y="1412"/>
                </a:lnTo>
                <a:lnTo>
                  <a:pt x="1590" y="1426"/>
                </a:lnTo>
                <a:lnTo>
                  <a:pt x="1569" y="1434"/>
                </a:lnTo>
                <a:lnTo>
                  <a:pt x="1547" y="1437"/>
                </a:lnTo>
                <a:lnTo>
                  <a:pt x="1529" y="1435"/>
                </a:lnTo>
                <a:lnTo>
                  <a:pt x="1514" y="1431"/>
                </a:lnTo>
                <a:lnTo>
                  <a:pt x="1503" y="1425"/>
                </a:lnTo>
                <a:lnTo>
                  <a:pt x="1492" y="1417"/>
                </a:lnTo>
                <a:lnTo>
                  <a:pt x="1484" y="1410"/>
                </a:lnTo>
                <a:lnTo>
                  <a:pt x="1465" y="1390"/>
                </a:lnTo>
                <a:lnTo>
                  <a:pt x="1445" y="1374"/>
                </a:lnTo>
                <a:lnTo>
                  <a:pt x="1423" y="1361"/>
                </a:lnTo>
                <a:lnTo>
                  <a:pt x="1401" y="1352"/>
                </a:lnTo>
                <a:lnTo>
                  <a:pt x="1376" y="1346"/>
                </a:lnTo>
                <a:lnTo>
                  <a:pt x="1348" y="1343"/>
                </a:lnTo>
                <a:lnTo>
                  <a:pt x="1320" y="1347"/>
                </a:lnTo>
                <a:lnTo>
                  <a:pt x="1294" y="1353"/>
                </a:lnTo>
                <a:lnTo>
                  <a:pt x="1269" y="1365"/>
                </a:lnTo>
                <a:lnTo>
                  <a:pt x="1248" y="1379"/>
                </a:lnTo>
                <a:lnTo>
                  <a:pt x="1229" y="1398"/>
                </a:lnTo>
                <a:lnTo>
                  <a:pt x="1212" y="1422"/>
                </a:lnTo>
                <a:lnTo>
                  <a:pt x="1199" y="1448"/>
                </a:lnTo>
                <a:lnTo>
                  <a:pt x="1362" y="1448"/>
                </a:lnTo>
                <a:lnTo>
                  <a:pt x="1381" y="1451"/>
                </a:lnTo>
                <a:lnTo>
                  <a:pt x="1398" y="1459"/>
                </a:lnTo>
                <a:lnTo>
                  <a:pt x="1411" y="1472"/>
                </a:lnTo>
                <a:lnTo>
                  <a:pt x="1419" y="1489"/>
                </a:lnTo>
                <a:lnTo>
                  <a:pt x="1422" y="1508"/>
                </a:lnTo>
                <a:lnTo>
                  <a:pt x="1419" y="1527"/>
                </a:lnTo>
                <a:lnTo>
                  <a:pt x="1411" y="1543"/>
                </a:lnTo>
                <a:lnTo>
                  <a:pt x="1398" y="1555"/>
                </a:lnTo>
                <a:lnTo>
                  <a:pt x="1381" y="1564"/>
                </a:lnTo>
                <a:lnTo>
                  <a:pt x="1362" y="1567"/>
                </a:lnTo>
                <a:lnTo>
                  <a:pt x="1170" y="1567"/>
                </a:lnTo>
                <a:lnTo>
                  <a:pt x="1169" y="1587"/>
                </a:lnTo>
                <a:lnTo>
                  <a:pt x="1169" y="1608"/>
                </a:lnTo>
                <a:lnTo>
                  <a:pt x="1169" y="1628"/>
                </a:lnTo>
                <a:lnTo>
                  <a:pt x="1170" y="1647"/>
                </a:lnTo>
                <a:lnTo>
                  <a:pt x="1362" y="1647"/>
                </a:lnTo>
                <a:lnTo>
                  <a:pt x="1381" y="1649"/>
                </a:lnTo>
                <a:lnTo>
                  <a:pt x="1398" y="1659"/>
                </a:lnTo>
                <a:lnTo>
                  <a:pt x="1411" y="1671"/>
                </a:lnTo>
                <a:lnTo>
                  <a:pt x="1419" y="1688"/>
                </a:lnTo>
                <a:lnTo>
                  <a:pt x="1422" y="1707"/>
                </a:lnTo>
                <a:lnTo>
                  <a:pt x="1419" y="1725"/>
                </a:lnTo>
                <a:lnTo>
                  <a:pt x="1411" y="1742"/>
                </a:lnTo>
                <a:lnTo>
                  <a:pt x="1398" y="1755"/>
                </a:lnTo>
                <a:lnTo>
                  <a:pt x="1381" y="1763"/>
                </a:lnTo>
                <a:lnTo>
                  <a:pt x="1362" y="1765"/>
                </a:lnTo>
                <a:lnTo>
                  <a:pt x="1196" y="1765"/>
                </a:lnTo>
                <a:lnTo>
                  <a:pt x="1210" y="1794"/>
                </a:lnTo>
                <a:lnTo>
                  <a:pt x="1227" y="1818"/>
                </a:lnTo>
                <a:lnTo>
                  <a:pt x="1247" y="1838"/>
                </a:lnTo>
                <a:lnTo>
                  <a:pt x="1270" y="1854"/>
                </a:lnTo>
                <a:lnTo>
                  <a:pt x="1296" y="1864"/>
                </a:lnTo>
                <a:lnTo>
                  <a:pt x="1324" y="1872"/>
                </a:lnTo>
                <a:lnTo>
                  <a:pt x="1356" y="1874"/>
                </a:lnTo>
                <a:lnTo>
                  <a:pt x="1383" y="1872"/>
                </a:lnTo>
                <a:lnTo>
                  <a:pt x="1409" y="1865"/>
                </a:lnTo>
                <a:lnTo>
                  <a:pt x="1431" y="1856"/>
                </a:lnTo>
                <a:lnTo>
                  <a:pt x="1453" y="1842"/>
                </a:lnTo>
                <a:lnTo>
                  <a:pt x="1473" y="1824"/>
                </a:lnTo>
                <a:lnTo>
                  <a:pt x="1493" y="1802"/>
                </a:lnTo>
                <a:lnTo>
                  <a:pt x="1505" y="1791"/>
                </a:lnTo>
                <a:lnTo>
                  <a:pt x="1520" y="1782"/>
                </a:lnTo>
                <a:lnTo>
                  <a:pt x="1535" y="1776"/>
                </a:lnTo>
                <a:lnTo>
                  <a:pt x="1555" y="1774"/>
                </a:lnTo>
                <a:lnTo>
                  <a:pt x="1577" y="1777"/>
                </a:lnTo>
                <a:lnTo>
                  <a:pt x="1596" y="1785"/>
                </a:lnTo>
                <a:lnTo>
                  <a:pt x="1611" y="1798"/>
                </a:lnTo>
                <a:lnTo>
                  <a:pt x="1625" y="1814"/>
                </a:lnTo>
                <a:lnTo>
                  <a:pt x="1634" y="1834"/>
                </a:lnTo>
                <a:lnTo>
                  <a:pt x="1637" y="1855"/>
                </a:lnTo>
                <a:lnTo>
                  <a:pt x="1634" y="1876"/>
                </a:lnTo>
                <a:lnTo>
                  <a:pt x="1627" y="1894"/>
                </a:lnTo>
                <a:lnTo>
                  <a:pt x="1619" y="1907"/>
                </a:lnTo>
                <a:lnTo>
                  <a:pt x="1593" y="1935"/>
                </a:lnTo>
                <a:lnTo>
                  <a:pt x="1567" y="1960"/>
                </a:lnTo>
                <a:lnTo>
                  <a:pt x="1539" y="1983"/>
                </a:lnTo>
                <a:lnTo>
                  <a:pt x="1508" y="2000"/>
                </a:lnTo>
                <a:lnTo>
                  <a:pt x="1474" y="2015"/>
                </a:lnTo>
                <a:lnTo>
                  <a:pt x="1438" y="2027"/>
                </a:lnTo>
                <a:lnTo>
                  <a:pt x="1398" y="2033"/>
                </a:lnTo>
                <a:lnTo>
                  <a:pt x="1356" y="2035"/>
                </a:lnTo>
                <a:lnTo>
                  <a:pt x="1307" y="2033"/>
                </a:lnTo>
                <a:lnTo>
                  <a:pt x="1263" y="2025"/>
                </a:lnTo>
                <a:lnTo>
                  <a:pt x="1221" y="2012"/>
                </a:lnTo>
                <a:lnTo>
                  <a:pt x="1183" y="1995"/>
                </a:lnTo>
                <a:lnTo>
                  <a:pt x="1147" y="1973"/>
                </a:lnTo>
                <a:lnTo>
                  <a:pt x="1115" y="1948"/>
                </a:lnTo>
                <a:lnTo>
                  <a:pt x="1086" y="1918"/>
                </a:lnTo>
                <a:lnTo>
                  <a:pt x="1060" y="1884"/>
                </a:lnTo>
                <a:lnTo>
                  <a:pt x="1038" y="1849"/>
                </a:lnTo>
                <a:lnTo>
                  <a:pt x="1020" y="1809"/>
                </a:lnTo>
                <a:lnTo>
                  <a:pt x="1005" y="1765"/>
                </a:lnTo>
                <a:lnTo>
                  <a:pt x="950" y="1765"/>
                </a:lnTo>
                <a:lnTo>
                  <a:pt x="931" y="1763"/>
                </a:lnTo>
                <a:lnTo>
                  <a:pt x="916" y="1755"/>
                </a:lnTo>
                <a:lnTo>
                  <a:pt x="902" y="1742"/>
                </a:lnTo>
                <a:lnTo>
                  <a:pt x="893" y="1725"/>
                </a:lnTo>
                <a:lnTo>
                  <a:pt x="890" y="1706"/>
                </a:lnTo>
                <a:lnTo>
                  <a:pt x="893" y="1688"/>
                </a:lnTo>
                <a:lnTo>
                  <a:pt x="902" y="1671"/>
                </a:lnTo>
                <a:lnTo>
                  <a:pt x="916" y="1659"/>
                </a:lnTo>
                <a:lnTo>
                  <a:pt x="931" y="1649"/>
                </a:lnTo>
                <a:lnTo>
                  <a:pt x="950" y="1647"/>
                </a:lnTo>
                <a:lnTo>
                  <a:pt x="986" y="1647"/>
                </a:lnTo>
                <a:lnTo>
                  <a:pt x="985" y="1610"/>
                </a:lnTo>
                <a:lnTo>
                  <a:pt x="985" y="1588"/>
                </a:lnTo>
                <a:lnTo>
                  <a:pt x="986" y="1567"/>
                </a:lnTo>
                <a:lnTo>
                  <a:pt x="950" y="1567"/>
                </a:lnTo>
                <a:lnTo>
                  <a:pt x="931" y="1564"/>
                </a:lnTo>
                <a:lnTo>
                  <a:pt x="916" y="1555"/>
                </a:lnTo>
                <a:lnTo>
                  <a:pt x="902" y="1543"/>
                </a:lnTo>
                <a:lnTo>
                  <a:pt x="893" y="1527"/>
                </a:lnTo>
                <a:lnTo>
                  <a:pt x="890" y="1508"/>
                </a:lnTo>
                <a:lnTo>
                  <a:pt x="893" y="1489"/>
                </a:lnTo>
                <a:lnTo>
                  <a:pt x="902" y="1472"/>
                </a:lnTo>
                <a:lnTo>
                  <a:pt x="916" y="1459"/>
                </a:lnTo>
                <a:lnTo>
                  <a:pt x="931" y="1451"/>
                </a:lnTo>
                <a:lnTo>
                  <a:pt x="950" y="1448"/>
                </a:lnTo>
                <a:lnTo>
                  <a:pt x="1008" y="1448"/>
                </a:lnTo>
                <a:lnTo>
                  <a:pt x="1023" y="1407"/>
                </a:lnTo>
                <a:lnTo>
                  <a:pt x="1042" y="1368"/>
                </a:lnTo>
                <a:lnTo>
                  <a:pt x="1064" y="1332"/>
                </a:lnTo>
                <a:lnTo>
                  <a:pt x="1089" y="1299"/>
                </a:lnTo>
                <a:lnTo>
                  <a:pt x="1117" y="1270"/>
                </a:lnTo>
                <a:lnTo>
                  <a:pt x="1149" y="1244"/>
                </a:lnTo>
                <a:lnTo>
                  <a:pt x="1184" y="1223"/>
                </a:lnTo>
                <a:lnTo>
                  <a:pt x="1222" y="1205"/>
                </a:lnTo>
                <a:lnTo>
                  <a:pt x="1262" y="1193"/>
                </a:lnTo>
                <a:lnTo>
                  <a:pt x="1306" y="1185"/>
                </a:lnTo>
                <a:lnTo>
                  <a:pt x="1352" y="1182"/>
                </a:lnTo>
                <a:close/>
                <a:moveTo>
                  <a:pt x="2203" y="151"/>
                </a:moveTo>
                <a:lnTo>
                  <a:pt x="2241" y="152"/>
                </a:lnTo>
                <a:lnTo>
                  <a:pt x="2275" y="157"/>
                </a:lnTo>
                <a:lnTo>
                  <a:pt x="2307" y="165"/>
                </a:lnTo>
                <a:lnTo>
                  <a:pt x="2336" y="175"/>
                </a:lnTo>
                <a:lnTo>
                  <a:pt x="2362" y="189"/>
                </a:lnTo>
                <a:lnTo>
                  <a:pt x="2387" y="204"/>
                </a:lnTo>
                <a:lnTo>
                  <a:pt x="2409" y="220"/>
                </a:lnTo>
                <a:lnTo>
                  <a:pt x="2429" y="240"/>
                </a:lnTo>
                <a:lnTo>
                  <a:pt x="2440" y="253"/>
                </a:lnTo>
                <a:lnTo>
                  <a:pt x="2450" y="268"/>
                </a:lnTo>
                <a:lnTo>
                  <a:pt x="2455" y="285"/>
                </a:lnTo>
                <a:lnTo>
                  <a:pt x="2457" y="305"/>
                </a:lnTo>
                <a:lnTo>
                  <a:pt x="2454" y="328"/>
                </a:lnTo>
                <a:lnTo>
                  <a:pt x="2446" y="350"/>
                </a:lnTo>
                <a:lnTo>
                  <a:pt x="2431" y="368"/>
                </a:lnTo>
                <a:lnTo>
                  <a:pt x="2413" y="382"/>
                </a:lnTo>
                <a:lnTo>
                  <a:pt x="2392" y="390"/>
                </a:lnTo>
                <a:lnTo>
                  <a:pt x="2368" y="393"/>
                </a:lnTo>
                <a:lnTo>
                  <a:pt x="2350" y="391"/>
                </a:lnTo>
                <a:lnTo>
                  <a:pt x="2335" y="387"/>
                </a:lnTo>
                <a:lnTo>
                  <a:pt x="2322" y="381"/>
                </a:lnTo>
                <a:lnTo>
                  <a:pt x="2312" y="373"/>
                </a:lnTo>
                <a:lnTo>
                  <a:pt x="2303" y="366"/>
                </a:lnTo>
                <a:lnTo>
                  <a:pt x="2285" y="349"/>
                </a:lnTo>
                <a:lnTo>
                  <a:pt x="2266" y="335"/>
                </a:lnTo>
                <a:lnTo>
                  <a:pt x="2247" y="327"/>
                </a:lnTo>
                <a:lnTo>
                  <a:pt x="2227" y="321"/>
                </a:lnTo>
                <a:lnTo>
                  <a:pt x="2205" y="318"/>
                </a:lnTo>
                <a:lnTo>
                  <a:pt x="2185" y="321"/>
                </a:lnTo>
                <a:lnTo>
                  <a:pt x="2168" y="325"/>
                </a:lnTo>
                <a:lnTo>
                  <a:pt x="2152" y="333"/>
                </a:lnTo>
                <a:lnTo>
                  <a:pt x="2137" y="345"/>
                </a:lnTo>
                <a:lnTo>
                  <a:pt x="2125" y="361"/>
                </a:lnTo>
                <a:lnTo>
                  <a:pt x="2115" y="382"/>
                </a:lnTo>
                <a:lnTo>
                  <a:pt x="2109" y="405"/>
                </a:lnTo>
                <a:lnTo>
                  <a:pt x="2107" y="432"/>
                </a:lnTo>
                <a:lnTo>
                  <a:pt x="2107" y="523"/>
                </a:lnTo>
                <a:lnTo>
                  <a:pt x="2307" y="523"/>
                </a:lnTo>
                <a:lnTo>
                  <a:pt x="2327" y="525"/>
                </a:lnTo>
                <a:lnTo>
                  <a:pt x="2345" y="534"/>
                </a:lnTo>
                <a:lnTo>
                  <a:pt x="2361" y="545"/>
                </a:lnTo>
                <a:lnTo>
                  <a:pt x="2373" y="560"/>
                </a:lnTo>
                <a:lnTo>
                  <a:pt x="2380" y="578"/>
                </a:lnTo>
                <a:lnTo>
                  <a:pt x="2383" y="598"/>
                </a:lnTo>
                <a:lnTo>
                  <a:pt x="2380" y="618"/>
                </a:lnTo>
                <a:lnTo>
                  <a:pt x="2373" y="636"/>
                </a:lnTo>
                <a:lnTo>
                  <a:pt x="2361" y="651"/>
                </a:lnTo>
                <a:lnTo>
                  <a:pt x="2345" y="662"/>
                </a:lnTo>
                <a:lnTo>
                  <a:pt x="2327" y="670"/>
                </a:lnTo>
                <a:lnTo>
                  <a:pt x="2307" y="673"/>
                </a:lnTo>
                <a:lnTo>
                  <a:pt x="2107" y="673"/>
                </a:lnTo>
                <a:lnTo>
                  <a:pt x="2107" y="830"/>
                </a:lnTo>
                <a:lnTo>
                  <a:pt x="2394" y="830"/>
                </a:lnTo>
                <a:lnTo>
                  <a:pt x="2415" y="833"/>
                </a:lnTo>
                <a:lnTo>
                  <a:pt x="2434" y="842"/>
                </a:lnTo>
                <a:lnTo>
                  <a:pt x="2450" y="853"/>
                </a:lnTo>
                <a:lnTo>
                  <a:pt x="2463" y="869"/>
                </a:lnTo>
                <a:lnTo>
                  <a:pt x="2470" y="888"/>
                </a:lnTo>
                <a:lnTo>
                  <a:pt x="2473" y="909"/>
                </a:lnTo>
                <a:lnTo>
                  <a:pt x="2470" y="930"/>
                </a:lnTo>
                <a:lnTo>
                  <a:pt x="2463" y="949"/>
                </a:lnTo>
                <a:lnTo>
                  <a:pt x="2450" y="965"/>
                </a:lnTo>
                <a:lnTo>
                  <a:pt x="2434" y="977"/>
                </a:lnTo>
                <a:lnTo>
                  <a:pt x="2415" y="984"/>
                </a:lnTo>
                <a:lnTo>
                  <a:pt x="2394" y="987"/>
                </a:lnTo>
                <a:lnTo>
                  <a:pt x="1900" y="987"/>
                </a:lnTo>
                <a:lnTo>
                  <a:pt x="1879" y="985"/>
                </a:lnTo>
                <a:lnTo>
                  <a:pt x="1861" y="978"/>
                </a:lnTo>
                <a:lnTo>
                  <a:pt x="1847" y="968"/>
                </a:lnTo>
                <a:lnTo>
                  <a:pt x="1835" y="954"/>
                </a:lnTo>
                <a:lnTo>
                  <a:pt x="1829" y="939"/>
                </a:lnTo>
                <a:lnTo>
                  <a:pt x="1827" y="921"/>
                </a:lnTo>
                <a:lnTo>
                  <a:pt x="1829" y="904"/>
                </a:lnTo>
                <a:lnTo>
                  <a:pt x="1834" y="888"/>
                </a:lnTo>
                <a:lnTo>
                  <a:pt x="1845" y="873"/>
                </a:lnTo>
                <a:lnTo>
                  <a:pt x="1859" y="863"/>
                </a:lnTo>
                <a:lnTo>
                  <a:pt x="1875" y="854"/>
                </a:lnTo>
                <a:lnTo>
                  <a:pt x="1923" y="838"/>
                </a:lnTo>
                <a:lnTo>
                  <a:pt x="1923" y="673"/>
                </a:lnTo>
                <a:lnTo>
                  <a:pt x="1902" y="673"/>
                </a:lnTo>
                <a:lnTo>
                  <a:pt x="1882" y="670"/>
                </a:lnTo>
                <a:lnTo>
                  <a:pt x="1864" y="662"/>
                </a:lnTo>
                <a:lnTo>
                  <a:pt x="1849" y="651"/>
                </a:lnTo>
                <a:lnTo>
                  <a:pt x="1836" y="636"/>
                </a:lnTo>
                <a:lnTo>
                  <a:pt x="1829" y="618"/>
                </a:lnTo>
                <a:lnTo>
                  <a:pt x="1827" y="598"/>
                </a:lnTo>
                <a:lnTo>
                  <a:pt x="1829" y="578"/>
                </a:lnTo>
                <a:lnTo>
                  <a:pt x="1836" y="560"/>
                </a:lnTo>
                <a:lnTo>
                  <a:pt x="1849" y="545"/>
                </a:lnTo>
                <a:lnTo>
                  <a:pt x="1864" y="534"/>
                </a:lnTo>
                <a:lnTo>
                  <a:pt x="1882" y="525"/>
                </a:lnTo>
                <a:lnTo>
                  <a:pt x="1902" y="523"/>
                </a:lnTo>
                <a:lnTo>
                  <a:pt x="1923" y="523"/>
                </a:lnTo>
                <a:lnTo>
                  <a:pt x="1923" y="427"/>
                </a:lnTo>
                <a:lnTo>
                  <a:pt x="1925" y="386"/>
                </a:lnTo>
                <a:lnTo>
                  <a:pt x="1931" y="348"/>
                </a:lnTo>
                <a:lnTo>
                  <a:pt x="1941" y="312"/>
                </a:lnTo>
                <a:lnTo>
                  <a:pt x="1955" y="279"/>
                </a:lnTo>
                <a:lnTo>
                  <a:pt x="1973" y="251"/>
                </a:lnTo>
                <a:lnTo>
                  <a:pt x="1994" y="226"/>
                </a:lnTo>
                <a:lnTo>
                  <a:pt x="2020" y="204"/>
                </a:lnTo>
                <a:lnTo>
                  <a:pt x="2050" y="185"/>
                </a:lnTo>
                <a:lnTo>
                  <a:pt x="2082" y="170"/>
                </a:lnTo>
                <a:lnTo>
                  <a:pt x="2119" y="159"/>
                </a:lnTo>
                <a:lnTo>
                  <a:pt x="2159" y="153"/>
                </a:lnTo>
                <a:lnTo>
                  <a:pt x="2203" y="151"/>
                </a:lnTo>
                <a:close/>
                <a:moveTo>
                  <a:pt x="1291" y="0"/>
                </a:moveTo>
                <a:lnTo>
                  <a:pt x="1313" y="3"/>
                </a:lnTo>
                <a:lnTo>
                  <a:pt x="1332" y="11"/>
                </a:lnTo>
                <a:lnTo>
                  <a:pt x="1348" y="23"/>
                </a:lnTo>
                <a:lnTo>
                  <a:pt x="1360" y="39"/>
                </a:lnTo>
                <a:lnTo>
                  <a:pt x="1369" y="58"/>
                </a:lnTo>
                <a:lnTo>
                  <a:pt x="1372" y="79"/>
                </a:lnTo>
                <a:lnTo>
                  <a:pt x="1372" y="142"/>
                </a:lnTo>
                <a:lnTo>
                  <a:pt x="1419" y="153"/>
                </a:lnTo>
                <a:lnTo>
                  <a:pt x="1466" y="167"/>
                </a:lnTo>
                <a:lnTo>
                  <a:pt x="1509" y="186"/>
                </a:lnTo>
                <a:lnTo>
                  <a:pt x="1549" y="209"/>
                </a:lnTo>
                <a:lnTo>
                  <a:pt x="1562" y="217"/>
                </a:lnTo>
                <a:lnTo>
                  <a:pt x="1572" y="229"/>
                </a:lnTo>
                <a:lnTo>
                  <a:pt x="1582" y="244"/>
                </a:lnTo>
                <a:lnTo>
                  <a:pt x="1588" y="262"/>
                </a:lnTo>
                <a:lnTo>
                  <a:pt x="1590" y="282"/>
                </a:lnTo>
                <a:lnTo>
                  <a:pt x="1587" y="305"/>
                </a:lnTo>
                <a:lnTo>
                  <a:pt x="1579" y="325"/>
                </a:lnTo>
                <a:lnTo>
                  <a:pt x="1565" y="342"/>
                </a:lnTo>
                <a:lnTo>
                  <a:pt x="1548" y="355"/>
                </a:lnTo>
                <a:lnTo>
                  <a:pt x="1527" y="364"/>
                </a:lnTo>
                <a:lnTo>
                  <a:pt x="1504" y="367"/>
                </a:lnTo>
                <a:lnTo>
                  <a:pt x="1487" y="365"/>
                </a:lnTo>
                <a:lnTo>
                  <a:pt x="1472" y="361"/>
                </a:lnTo>
                <a:lnTo>
                  <a:pt x="1457" y="353"/>
                </a:lnTo>
                <a:lnTo>
                  <a:pt x="1412" y="329"/>
                </a:lnTo>
                <a:lnTo>
                  <a:pt x="1369" y="312"/>
                </a:lnTo>
                <a:lnTo>
                  <a:pt x="1324" y="301"/>
                </a:lnTo>
                <a:lnTo>
                  <a:pt x="1282" y="297"/>
                </a:lnTo>
                <a:lnTo>
                  <a:pt x="1253" y="299"/>
                </a:lnTo>
                <a:lnTo>
                  <a:pt x="1229" y="305"/>
                </a:lnTo>
                <a:lnTo>
                  <a:pt x="1209" y="313"/>
                </a:lnTo>
                <a:lnTo>
                  <a:pt x="1194" y="325"/>
                </a:lnTo>
                <a:lnTo>
                  <a:pt x="1183" y="337"/>
                </a:lnTo>
                <a:lnTo>
                  <a:pt x="1176" y="353"/>
                </a:lnTo>
                <a:lnTo>
                  <a:pt x="1174" y="370"/>
                </a:lnTo>
                <a:lnTo>
                  <a:pt x="1174" y="372"/>
                </a:lnTo>
                <a:lnTo>
                  <a:pt x="1175" y="388"/>
                </a:lnTo>
                <a:lnTo>
                  <a:pt x="1178" y="402"/>
                </a:lnTo>
                <a:lnTo>
                  <a:pt x="1186" y="413"/>
                </a:lnTo>
                <a:lnTo>
                  <a:pt x="1195" y="424"/>
                </a:lnTo>
                <a:lnTo>
                  <a:pt x="1210" y="434"/>
                </a:lnTo>
                <a:lnTo>
                  <a:pt x="1228" y="443"/>
                </a:lnTo>
                <a:lnTo>
                  <a:pt x="1251" y="452"/>
                </a:lnTo>
                <a:lnTo>
                  <a:pt x="1280" y="462"/>
                </a:lnTo>
                <a:lnTo>
                  <a:pt x="1315" y="471"/>
                </a:lnTo>
                <a:lnTo>
                  <a:pt x="1355" y="482"/>
                </a:lnTo>
                <a:lnTo>
                  <a:pt x="1396" y="494"/>
                </a:lnTo>
                <a:lnTo>
                  <a:pt x="1433" y="506"/>
                </a:lnTo>
                <a:lnTo>
                  <a:pt x="1468" y="520"/>
                </a:lnTo>
                <a:lnTo>
                  <a:pt x="1499" y="535"/>
                </a:lnTo>
                <a:lnTo>
                  <a:pt x="1527" y="550"/>
                </a:lnTo>
                <a:lnTo>
                  <a:pt x="1551" y="569"/>
                </a:lnTo>
                <a:lnTo>
                  <a:pt x="1572" y="589"/>
                </a:lnTo>
                <a:lnTo>
                  <a:pt x="1589" y="613"/>
                </a:lnTo>
                <a:lnTo>
                  <a:pt x="1603" y="638"/>
                </a:lnTo>
                <a:lnTo>
                  <a:pt x="1611" y="666"/>
                </a:lnTo>
                <a:lnTo>
                  <a:pt x="1618" y="698"/>
                </a:lnTo>
                <a:lnTo>
                  <a:pt x="1620" y="733"/>
                </a:lnTo>
                <a:lnTo>
                  <a:pt x="1620" y="735"/>
                </a:lnTo>
                <a:lnTo>
                  <a:pt x="1618" y="774"/>
                </a:lnTo>
                <a:lnTo>
                  <a:pt x="1610" y="810"/>
                </a:lnTo>
                <a:lnTo>
                  <a:pt x="1599" y="843"/>
                </a:lnTo>
                <a:lnTo>
                  <a:pt x="1583" y="872"/>
                </a:lnTo>
                <a:lnTo>
                  <a:pt x="1563" y="898"/>
                </a:lnTo>
                <a:lnTo>
                  <a:pt x="1540" y="923"/>
                </a:lnTo>
                <a:lnTo>
                  <a:pt x="1512" y="943"/>
                </a:lnTo>
                <a:lnTo>
                  <a:pt x="1482" y="960"/>
                </a:lnTo>
                <a:lnTo>
                  <a:pt x="1448" y="973"/>
                </a:lnTo>
                <a:lnTo>
                  <a:pt x="1411" y="984"/>
                </a:lnTo>
                <a:lnTo>
                  <a:pt x="1372" y="990"/>
                </a:lnTo>
                <a:lnTo>
                  <a:pt x="1372" y="1049"/>
                </a:lnTo>
                <a:lnTo>
                  <a:pt x="1369" y="1070"/>
                </a:lnTo>
                <a:lnTo>
                  <a:pt x="1360" y="1089"/>
                </a:lnTo>
                <a:lnTo>
                  <a:pt x="1348" y="1106"/>
                </a:lnTo>
                <a:lnTo>
                  <a:pt x="1333" y="1118"/>
                </a:lnTo>
                <a:lnTo>
                  <a:pt x="1314" y="1126"/>
                </a:lnTo>
                <a:lnTo>
                  <a:pt x="1293" y="1129"/>
                </a:lnTo>
                <a:lnTo>
                  <a:pt x="1271" y="1126"/>
                </a:lnTo>
                <a:lnTo>
                  <a:pt x="1251" y="1118"/>
                </a:lnTo>
                <a:lnTo>
                  <a:pt x="1235" y="1106"/>
                </a:lnTo>
                <a:lnTo>
                  <a:pt x="1223" y="1089"/>
                </a:lnTo>
                <a:lnTo>
                  <a:pt x="1215" y="1070"/>
                </a:lnTo>
                <a:lnTo>
                  <a:pt x="1212" y="1049"/>
                </a:lnTo>
                <a:lnTo>
                  <a:pt x="1212" y="984"/>
                </a:lnTo>
                <a:lnTo>
                  <a:pt x="1167" y="973"/>
                </a:lnTo>
                <a:lnTo>
                  <a:pt x="1124" y="960"/>
                </a:lnTo>
                <a:lnTo>
                  <a:pt x="1080" y="942"/>
                </a:lnTo>
                <a:lnTo>
                  <a:pt x="1038" y="920"/>
                </a:lnTo>
                <a:lnTo>
                  <a:pt x="999" y="894"/>
                </a:lnTo>
                <a:lnTo>
                  <a:pt x="984" y="882"/>
                </a:lnTo>
                <a:lnTo>
                  <a:pt x="974" y="865"/>
                </a:lnTo>
                <a:lnTo>
                  <a:pt x="966" y="846"/>
                </a:lnTo>
                <a:lnTo>
                  <a:pt x="964" y="825"/>
                </a:lnTo>
                <a:lnTo>
                  <a:pt x="967" y="801"/>
                </a:lnTo>
                <a:lnTo>
                  <a:pt x="976" y="781"/>
                </a:lnTo>
                <a:lnTo>
                  <a:pt x="989" y="765"/>
                </a:lnTo>
                <a:lnTo>
                  <a:pt x="1006" y="752"/>
                </a:lnTo>
                <a:lnTo>
                  <a:pt x="1026" y="743"/>
                </a:lnTo>
                <a:lnTo>
                  <a:pt x="1050" y="740"/>
                </a:lnTo>
                <a:lnTo>
                  <a:pt x="1067" y="741"/>
                </a:lnTo>
                <a:lnTo>
                  <a:pt x="1080" y="746"/>
                </a:lnTo>
                <a:lnTo>
                  <a:pt x="1093" y="751"/>
                </a:lnTo>
                <a:lnTo>
                  <a:pt x="1102" y="757"/>
                </a:lnTo>
                <a:lnTo>
                  <a:pt x="1135" y="778"/>
                </a:lnTo>
                <a:lnTo>
                  <a:pt x="1168" y="797"/>
                </a:lnTo>
                <a:lnTo>
                  <a:pt x="1203" y="812"/>
                </a:lnTo>
                <a:lnTo>
                  <a:pt x="1239" y="823"/>
                </a:lnTo>
                <a:lnTo>
                  <a:pt x="1277" y="830"/>
                </a:lnTo>
                <a:lnTo>
                  <a:pt x="1317" y="832"/>
                </a:lnTo>
                <a:lnTo>
                  <a:pt x="1346" y="830"/>
                </a:lnTo>
                <a:lnTo>
                  <a:pt x="1373" y="825"/>
                </a:lnTo>
                <a:lnTo>
                  <a:pt x="1396" y="816"/>
                </a:lnTo>
                <a:lnTo>
                  <a:pt x="1413" y="805"/>
                </a:lnTo>
                <a:lnTo>
                  <a:pt x="1427" y="790"/>
                </a:lnTo>
                <a:lnTo>
                  <a:pt x="1434" y="773"/>
                </a:lnTo>
                <a:lnTo>
                  <a:pt x="1437" y="753"/>
                </a:lnTo>
                <a:lnTo>
                  <a:pt x="1437" y="751"/>
                </a:lnTo>
                <a:lnTo>
                  <a:pt x="1436" y="737"/>
                </a:lnTo>
                <a:lnTo>
                  <a:pt x="1433" y="726"/>
                </a:lnTo>
                <a:lnTo>
                  <a:pt x="1428" y="714"/>
                </a:lnTo>
                <a:lnTo>
                  <a:pt x="1418" y="703"/>
                </a:lnTo>
                <a:lnTo>
                  <a:pt x="1405" y="694"/>
                </a:lnTo>
                <a:lnTo>
                  <a:pt x="1389" y="684"/>
                </a:lnTo>
                <a:lnTo>
                  <a:pt x="1366" y="675"/>
                </a:lnTo>
                <a:lnTo>
                  <a:pt x="1340" y="665"/>
                </a:lnTo>
                <a:lnTo>
                  <a:pt x="1307" y="655"/>
                </a:lnTo>
                <a:lnTo>
                  <a:pt x="1268" y="644"/>
                </a:lnTo>
                <a:lnTo>
                  <a:pt x="1230" y="635"/>
                </a:lnTo>
                <a:lnTo>
                  <a:pt x="1195" y="624"/>
                </a:lnTo>
                <a:lnTo>
                  <a:pt x="1162" y="613"/>
                </a:lnTo>
                <a:lnTo>
                  <a:pt x="1131" y="600"/>
                </a:lnTo>
                <a:lnTo>
                  <a:pt x="1103" y="586"/>
                </a:lnTo>
                <a:lnTo>
                  <a:pt x="1078" y="572"/>
                </a:lnTo>
                <a:lnTo>
                  <a:pt x="1056" y="554"/>
                </a:lnTo>
                <a:lnTo>
                  <a:pt x="1037" y="535"/>
                </a:lnTo>
                <a:lnTo>
                  <a:pt x="1021" y="511"/>
                </a:lnTo>
                <a:lnTo>
                  <a:pt x="1008" y="486"/>
                </a:lnTo>
                <a:lnTo>
                  <a:pt x="999" y="458"/>
                </a:lnTo>
                <a:lnTo>
                  <a:pt x="993" y="425"/>
                </a:lnTo>
                <a:lnTo>
                  <a:pt x="992" y="389"/>
                </a:lnTo>
                <a:lnTo>
                  <a:pt x="992" y="387"/>
                </a:lnTo>
                <a:lnTo>
                  <a:pt x="994" y="349"/>
                </a:lnTo>
                <a:lnTo>
                  <a:pt x="1001" y="314"/>
                </a:lnTo>
                <a:lnTo>
                  <a:pt x="1014" y="282"/>
                </a:lnTo>
                <a:lnTo>
                  <a:pt x="1031" y="252"/>
                </a:lnTo>
                <a:lnTo>
                  <a:pt x="1052" y="225"/>
                </a:lnTo>
                <a:lnTo>
                  <a:pt x="1077" y="201"/>
                </a:lnTo>
                <a:lnTo>
                  <a:pt x="1107" y="181"/>
                </a:lnTo>
                <a:lnTo>
                  <a:pt x="1138" y="165"/>
                </a:lnTo>
                <a:lnTo>
                  <a:pt x="1174" y="151"/>
                </a:lnTo>
                <a:lnTo>
                  <a:pt x="1212" y="142"/>
                </a:lnTo>
                <a:lnTo>
                  <a:pt x="1212" y="79"/>
                </a:lnTo>
                <a:lnTo>
                  <a:pt x="1215" y="58"/>
                </a:lnTo>
                <a:lnTo>
                  <a:pt x="1223" y="39"/>
                </a:lnTo>
                <a:lnTo>
                  <a:pt x="1235" y="23"/>
                </a:lnTo>
                <a:lnTo>
                  <a:pt x="1251" y="11"/>
                </a:lnTo>
                <a:lnTo>
                  <a:pt x="1270" y="3"/>
                </a:lnTo>
                <a:lnTo>
                  <a:pt x="1291" y="0"/>
                </a:lnTo>
                <a:close/>
              </a:path>
            </a:pathLst>
          </a:custGeom>
          <a:solidFill>
            <a:schemeClr val="bg1"/>
          </a:solidFill>
          <a:ln w="0">
            <a:noFill/>
            <a:prstDash val="solid"/>
            <a:round/>
            <a:headEnd/>
            <a:tailEnd/>
          </a:ln>
        </p:spPr>
        <p:txBody>
          <a:bodyPr vert="horz" wrap="square" lIns="91416" tIns="45708" rIns="91416" bIns="45708" numCol="1" anchor="t" anchorCtr="0" compatLnSpc="1">
            <a:prstTxWarp prst="textNoShape">
              <a:avLst/>
            </a:prstTxWarp>
          </a:bodyPr>
          <a:lstStyle/>
          <a:p>
            <a:pPr defTabSz="914126"/>
            <a:endParaRPr lang="en-US" sz="1799">
              <a:solidFill>
                <a:prstClr val="black"/>
              </a:solidFill>
            </a:endParaRPr>
          </a:p>
        </p:txBody>
      </p:sp>
      <p:sp>
        <p:nvSpPr>
          <p:cNvPr id="2" name="TextBox 1">
            <a:extLst>
              <a:ext uri="{FF2B5EF4-FFF2-40B4-BE49-F238E27FC236}">
                <a16:creationId xmlns:a16="http://schemas.microsoft.com/office/drawing/2014/main" id="{D6F58131-AA90-50D1-206F-F09E901812D7}"/>
              </a:ext>
            </a:extLst>
          </p:cNvPr>
          <p:cNvSpPr txBox="1"/>
          <p:nvPr/>
        </p:nvSpPr>
        <p:spPr>
          <a:xfrm>
            <a:off x="2305546" y="1227463"/>
            <a:ext cx="7415606" cy="922945"/>
          </a:xfrm>
          <a:prstGeom prst="rect">
            <a:avLst/>
          </a:prstGeom>
          <a:noFill/>
        </p:spPr>
        <p:txBody>
          <a:bodyPr wrap="square" rtlCol="0">
            <a:spAutoFit/>
          </a:bodyPr>
          <a:lstStyle/>
          <a:p>
            <a:pPr algn="ctr" defTabSz="914126"/>
            <a:r>
              <a:rPr lang="en-US" sz="1799" dirty="0">
                <a:solidFill>
                  <a:prstClr val="black">
                    <a:lumMod val="65000"/>
                    <a:lumOff val="35000"/>
                  </a:prstClr>
                </a:solidFill>
                <a:latin typeface="Arial" panose="020B0604020202020204" pitchFamily="34" charset="0"/>
                <a:cs typeface="Arial" panose="020B0604020202020204" pitchFamily="34" charset="0"/>
              </a:rPr>
              <a:t>In light of the analysis findings from the medical claims data, the following recommendations are proposed to optimize cost management and improve the efficiency and quality of healthcare services</a:t>
            </a:r>
          </a:p>
        </p:txBody>
      </p:sp>
    </p:spTree>
    <p:extLst>
      <p:ext uri="{BB962C8B-B14F-4D97-AF65-F5344CB8AC3E}">
        <p14:creationId xmlns:p14="http://schemas.microsoft.com/office/powerpoint/2010/main" val="41257351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549</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Analysis Summary and Recommendations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Klaisi Cela</dc:creator>
  <cp:lastModifiedBy>Klaisi Cela</cp:lastModifiedBy>
  <cp:revision>2</cp:revision>
  <dcterms:created xsi:type="dcterms:W3CDTF">2024-04-29T18:23:27Z</dcterms:created>
  <dcterms:modified xsi:type="dcterms:W3CDTF">2024-04-29T19:13:42Z</dcterms:modified>
</cp:coreProperties>
</file>