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00" r:id="rId2"/>
    <p:sldId id="338" r:id="rId3"/>
    <p:sldId id="343" r:id="rId4"/>
    <p:sldId id="339" r:id="rId5"/>
    <p:sldId id="346" r:id="rId6"/>
    <p:sldId id="345" r:id="rId7"/>
    <p:sldId id="347" r:id="rId8"/>
    <p:sldId id="352" r:id="rId9"/>
    <p:sldId id="348" r:id="rId10"/>
    <p:sldId id="349" r:id="rId11"/>
    <p:sldId id="357" r:id="rId12"/>
    <p:sldId id="362" r:id="rId13"/>
    <p:sldId id="363" r:id="rId14"/>
    <p:sldId id="342" r:id="rId15"/>
    <p:sldId id="353" r:id="rId16"/>
    <p:sldId id="354" r:id="rId17"/>
    <p:sldId id="330" r:id="rId18"/>
    <p:sldId id="361" r:id="rId19"/>
    <p:sldId id="336" r:id="rId20"/>
    <p:sldId id="3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0000"/>
    <a:srgbClr val="ED7D31"/>
    <a:srgbClr val="FF3300"/>
    <a:srgbClr val="A365D1"/>
    <a:srgbClr val="009900"/>
    <a:srgbClr val="0070C0"/>
    <a:srgbClr val="352A86"/>
    <a:srgbClr val="FC0D28"/>
    <a:srgbClr val="0059BB"/>
    <a:srgbClr val="A64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C6B3A-4819-44C1-8CDF-D2A815D2911A}" type="datetimeFigureOut">
              <a:rPr lang="en-GB" smtClean="0"/>
              <a:t>20/06/2019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84672-A5C7-4929-893E-2FFF748F5916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10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63FEF-1324-4994-ABFE-F8EF09FCF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142136-6969-4401-AD0D-B491EB818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355A0-2A95-4DC4-A772-6A730715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DC6B-FE0F-47CC-A909-B0988CD10C94}" type="datetime1">
              <a:rPr lang="en-GB" smtClean="0"/>
              <a:t>20/06/2019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4EE80D-2280-4692-BD88-36457DB0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DFF1F0-2598-46C2-B802-1793B1B3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876C-D2F1-447C-8887-059753C81226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05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E8C96-A810-4FD9-A0B1-485C2601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68DE5A-97B8-41A5-B89B-06A30B7B9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64A09C-5F4A-447C-82B3-EA0145EA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E9AC-81C5-411A-B820-307F4D34992B}" type="datetime1">
              <a:rPr lang="en-GB" smtClean="0"/>
              <a:t>20/06/2019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99FFC7-2420-4869-BA46-C99EDB3C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18F70B-F766-4D09-A392-60D1CFF2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876C-D2F1-447C-8887-059753C81226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02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4F3526-F0C7-445D-8B2C-6CFDBF667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360C35-6646-416F-9C57-9488583AF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268759-22CE-4D33-A540-999B0B4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CEEC-2ED9-41DA-8528-0BAA57ADBECE}" type="datetime1">
              <a:rPr lang="en-GB" smtClean="0"/>
              <a:t>20/06/2019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F495E3-4C70-4C57-B38F-D8837564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AD249E-7556-466C-A35A-9B8CD8BE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876C-D2F1-447C-8887-059753C81226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4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C1D34-0093-473C-86C3-5FC1814C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622C5A-BE0E-4A9E-A6FD-4B25AB08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150957-3159-4B2B-BCE6-4F7DDAC3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D485-7AD0-428E-B00D-B31CAD96704A}" type="datetime1">
              <a:rPr lang="en-GB" smtClean="0"/>
              <a:t>20/06/2019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E0D1D-D67C-4BE9-BA81-086F45EC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627B09-4F5A-4641-B1BB-108BB5DC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876C-D2F1-447C-8887-059753C81226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84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639D1-30DD-4232-81FC-77BD7FD1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6F9A76-6C51-4AAF-A4F7-DDDEA6937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64AB12-21E4-4D2A-B338-F12A385E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598C-A3AB-43B9-8748-C85E98494FBD}" type="datetime1">
              <a:rPr lang="en-GB" smtClean="0"/>
              <a:t>20/06/2019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822EF5-7818-4F8A-9A86-20E08E54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3FEA42-4458-48B1-9341-1154BF98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876C-D2F1-447C-8887-059753C81226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44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97590-CA9F-4755-88D0-B4997A37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24D8B-EA36-4D49-81FF-E02CB3C77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3D06A4-D337-4955-90C3-B2180CB9E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3565D4-AEBD-4F52-957E-B7F7AEC3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7FF7-357D-4895-84F0-5176A7F8CE6A}" type="datetime1">
              <a:rPr lang="en-GB" smtClean="0"/>
              <a:t>20/06/2019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DEE1C8-3B26-4A3C-A2F6-7C363143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288306-26EB-48AA-94C5-716CAB61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876C-D2F1-447C-8887-059753C81226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73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EDF39-697A-4CE4-A466-EDA6878C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32EAA0-AA8A-4D3B-9439-891EAE4B0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6129EE-97E9-411F-A753-275A8A63E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0EAFFF-C552-4C8F-9658-65BFEF981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76ECFF-AE2F-4A71-A7FA-43DA90FC5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C740815-38F3-4448-B34E-43FF6CDC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1D26-EFAB-4210-BC63-A5A01D8E686F}" type="datetime1">
              <a:rPr lang="en-GB" smtClean="0"/>
              <a:t>20/06/2019</a:t>
            </a:fld>
            <a:endParaRPr lang="en-GB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8F96C31-0150-4D77-BA2E-918212D3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8D4094-0214-4D29-B3AF-76A775C8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876C-D2F1-447C-8887-059753C81226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99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61DC1-3972-4436-BB22-0AAC8823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1857E3-71D1-4BD7-9301-70703951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49F27-21A8-4C01-B826-8D46EB1DC0F0}" type="datetime1">
              <a:rPr lang="en-GB" smtClean="0"/>
              <a:t>20/06/2019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2D19F0-2C13-4DAD-8425-690860B9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8F6B68-B3D1-4593-AA99-FF290CB5D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876C-D2F1-447C-8887-059753C81226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54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711C09-8A58-431C-879D-AB4DC0B9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81E4-5A3B-4EAD-9613-0E36C9ECB98F}" type="datetime1">
              <a:rPr lang="en-GB" smtClean="0"/>
              <a:t>20/06/2019</a:t>
            </a:fld>
            <a:endParaRPr lang="en-GB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07DC6A-905D-46E9-88B0-CA1CC01C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ED1FD4-A63B-4A6E-ACBD-DF12A86F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876C-D2F1-447C-8887-059753C81226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14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0B0FE-3D34-453A-9CE4-FDEA64D3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92C828-CCEB-41D6-9198-F9E579AA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61B63-6962-421A-A5C8-490ADA61F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AB4405-38BE-481D-9781-39AC973A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6AA3-8904-473D-9A99-0DC956ABF9C8}" type="datetime1">
              <a:rPr lang="en-GB" smtClean="0"/>
              <a:t>20/06/2019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1FB55D-090B-4EBF-99A6-7A7E918D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9019AD-1A93-4A05-B51E-207CD514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876C-D2F1-447C-8887-059753C81226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643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22527-562F-4E9D-AC13-40FEE508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9A4BF1-B2EB-4BE9-BD58-2AB0C033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068E18-640D-4FCB-9F33-B83B89975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18B89C-DAB0-4CA2-9694-3BDA633A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A05F-4D59-4F2D-868B-23B4A9AF39AC}" type="datetime1">
              <a:rPr lang="en-GB" smtClean="0"/>
              <a:t>20/06/2019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A7702A-78C7-46AF-B936-8E3A08E8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E6CBC1-A6C4-49AD-AC6E-DFFE7CD7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7876C-D2F1-447C-8887-059753C81226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26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08080"/>
            </a:gs>
            <a:gs pos="56000">
              <a:schemeClr val="tx1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DB082D-006A-4F44-A136-3CCC3D7D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4BB6AA-0D81-4FD6-9B4F-243629F8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5987EF-4DCA-4CBB-9B67-727C56F90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24701-483F-4635-B140-31D66B445BEA}" type="datetime1">
              <a:rPr lang="en-GB" smtClean="0"/>
              <a:t>20/06/2019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BC7686-B8D6-4025-A15A-1A583DE6D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C0483F-8E4B-4FD6-8016-325EEB633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7876C-D2F1-447C-8887-059753C81226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16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0DCBB5-23DF-46AA-BD41-14798FC6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63768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Stage de Master 2</a:t>
            </a:r>
          </a:p>
          <a:p>
            <a:pPr algn="ctr"/>
            <a:r>
              <a:rPr lang="fr-FR" sz="3600" dirty="0">
                <a:solidFill>
                  <a:schemeClr val="bg1"/>
                </a:solidFill>
              </a:rPr>
              <a:t>Université Claude Bernard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0F3933-E7DD-4DFC-9A92-E688C870F88F}"/>
              </a:ext>
            </a:extLst>
          </p:cNvPr>
          <p:cNvSpPr txBox="1"/>
          <p:nvPr/>
        </p:nvSpPr>
        <p:spPr>
          <a:xfrm>
            <a:off x="0" y="5061195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Supervisé par Yannick Copin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Equipe Cosmos de l’IPNL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1095C35-79DA-4F42-87D8-5E2442D0EA10}"/>
              </a:ext>
            </a:extLst>
          </p:cNvPr>
          <p:cNvSpPr txBox="1"/>
          <p:nvPr/>
        </p:nvSpPr>
        <p:spPr>
          <a:xfrm>
            <a:off x="0" y="2511955"/>
            <a:ext cx="12191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bg1"/>
                </a:solidFill>
              </a:rPr>
              <a:t>Modélisation des observations de spectroscopie sans fente de l’Auxtel dans le cadre de LSST</a:t>
            </a:r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6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63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00B0F0"/>
                </a:solidFill>
              </a:rPr>
              <a:t>Défocalisation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B5CDB5D1-E196-4CB9-9B51-036A18A7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10</a:t>
            </a:fld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0BD0198-23EE-492C-8847-DA8F31262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" t="752" r="7526"/>
          <a:stretch/>
        </p:blipFill>
        <p:spPr>
          <a:xfrm>
            <a:off x="506600" y="656962"/>
            <a:ext cx="3059876" cy="2189114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472738-8FDA-44F5-8FCD-FB93CDCCA609}"/>
              </a:ext>
            </a:extLst>
          </p:cNvPr>
          <p:cNvCxnSpPr>
            <a:cxnSpLocks/>
          </p:cNvCxnSpPr>
          <p:nvPr/>
        </p:nvCxnSpPr>
        <p:spPr>
          <a:xfrm>
            <a:off x="4073075" y="1598397"/>
            <a:ext cx="13760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85F20AE-2B73-4B19-8011-C449D47E9C87}"/>
              </a:ext>
            </a:extLst>
          </p:cNvPr>
          <p:cNvCxnSpPr>
            <a:cxnSpLocks/>
          </p:cNvCxnSpPr>
          <p:nvPr/>
        </p:nvCxnSpPr>
        <p:spPr>
          <a:xfrm>
            <a:off x="4073075" y="1588050"/>
            <a:ext cx="10653" cy="17302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21AFC20-A123-4D09-B4E8-0CE66D7F3485}"/>
              </a:ext>
            </a:extLst>
          </p:cNvPr>
          <p:cNvCxnSpPr>
            <a:cxnSpLocks/>
          </p:cNvCxnSpPr>
          <p:nvPr/>
        </p:nvCxnSpPr>
        <p:spPr>
          <a:xfrm flipV="1">
            <a:off x="891319" y="2846076"/>
            <a:ext cx="0" cy="15172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EAF1F71-7E8A-40F9-BFB9-C4D1213D94C7}"/>
              </a:ext>
            </a:extLst>
          </p:cNvPr>
          <p:cNvSpPr/>
          <p:nvPr/>
        </p:nvSpPr>
        <p:spPr>
          <a:xfrm>
            <a:off x="5665156" y="1289507"/>
            <a:ext cx="38359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Polynômes de Zernike</a:t>
            </a:r>
            <a:endParaRPr lang="fr-FR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4F1F5C-8839-4ABE-BD7D-32C95FA0A645}"/>
              </a:ext>
            </a:extLst>
          </p:cNvPr>
          <p:cNvSpPr/>
          <p:nvPr/>
        </p:nvSpPr>
        <p:spPr>
          <a:xfrm>
            <a:off x="2339681" y="4070900"/>
            <a:ext cx="88106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Simulation de l’effet d’une lentille convergente</a:t>
            </a:r>
            <a:endParaRPr lang="fr-F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C2878F-9255-4A80-A924-849FE6321CDD}"/>
                  </a:ext>
                </a:extLst>
              </p:cNvPr>
              <p:cNvSpPr/>
              <p:nvPr/>
            </p:nvSpPr>
            <p:spPr>
              <a:xfrm>
                <a:off x="5008912" y="2180451"/>
                <a:ext cx="6141442" cy="1584280"/>
              </a:xfrm>
              <a:prstGeom prst="rect">
                <a:avLst/>
              </a:prstGeom>
              <a:ln w="19050">
                <a:solidFill>
                  <a:schemeClr val="bg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r>
                  <a:rPr lang="fr-FR" sz="2400" dirty="0">
                    <a:solidFill>
                      <a:schemeClr val="bg1"/>
                    </a:solidFill>
                  </a:rPr>
                  <a:t>- Extraire les valeurs du polynôme de Zernike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fr-FR" sz="2400" dirty="0">
                  <a:solidFill>
                    <a:schemeClr val="bg1"/>
                  </a:solidFill>
                </a:endParaRPr>
              </a:p>
              <a:p>
                <a:r>
                  <a:rPr lang="fr-FR" sz="2400" dirty="0">
                    <a:solidFill>
                      <a:schemeClr val="bg1"/>
                    </a:solidFill>
                  </a:rPr>
                  <a:t>- Calculer la différence de phase </a:t>
                </a:r>
                <a:r>
                  <a:rPr lang="el-GR" sz="2400" dirty="0">
                    <a:solidFill>
                      <a:schemeClr val="bg1"/>
                    </a:solidFill>
                  </a:rPr>
                  <a:t>Φ</a:t>
                </a:r>
                <a:r>
                  <a:rPr lang="fr-FR" sz="2400" dirty="0">
                    <a:solidFill>
                      <a:schemeClr val="bg1"/>
                    </a:solidFill>
                  </a:rPr>
                  <a:t> due à la défocalisation </a:t>
                </a:r>
              </a:p>
              <a:p>
                <a:r>
                  <a:rPr lang="fr-FR" sz="2400" dirty="0">
                    <a:solidFill>
                      <a:schemeClr val="bg1"/>
                    </a:solidFill>
                  </a:rPr>
                  <a:t>- Renormaliser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fr-FR" sz="2400" dirty="0">
                    <a:solidFill>
                      <a:schemeClr val="bg1"/>
                    </a:solidFill>
                  </a:rPr>
                  <a:t> par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>
                        <a:solidFill>
                          <a:schemeClr val="bg1"/>
                        </a:solidFill>
                      </a:rPr>
                      <m:t>Φ</m:t>
                    </m:r>
                  </m:oMath>
                </a14:m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C2878F-9255-4A80-A924-849FE6321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912" y="2180451"/>
                <a:ext cx="6141442" cy="1584280"/>
              </a:xfrm>
              <a:prstGeom prst="rect">
                <a:avLst/>
              </a:prstGeom>
              <a:blipFill>
                <a:blip r:embed="rId3"/>
                <a:stretch>
                  <a:fillRect l="-1485" t="-2281" b="-7224"/>
                </a:stretch>
              </a:blipFill>
              <a:ln w="19050">
                <a:solidFill>
                  <a:schemeClr val="bg1"/>
                </a:solidFill>
                <a:prstDash val="dash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FFEF31B-248C-428C-80B9-4093BE0CE78F}"/>
              </a:ext>
            </a:extLst>
          </p:cNvPr>
          <p:cNvCxnSpPr>
            <a:cxnSpLocks/>
          </p:cNvCxnSpPr>
          <p:nvPr/>
        </p:nvCxnSpPr>
        <p:spPr>
          <a:xfrm>
            <a:off x="891319" y="3318264"/>
            <a:ext cx="319240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9F969F1B-00DB-4CE3-BF14-EA4622B19560}"/>
              </a:ext>
            </a:extLst>
          </p:cNvPr>
          <p:cNvCxnSpPr>
            <a:cxnSpLocks/>
          </p:cNvCxnSpPr>
          <p:nvPr/>
        </p:nvCxnSpPr>
        <p:spPr>
          <a:xfrm>
            <a:off x="891319" y="4363287"/>
            <a:ext cx="1376038" cy="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2D76C56-3A1A-4084-9C12-EAE6011D9625}"/>
              </a:ext>
            </a:extLst>
          </p:cNvPr>
          <p:cNvSpPr/>
          <p:nvPr/>
        </p:nvSpPr>
        <p:spPr>
          <a:xfrm>
            <a:off x="3072709" y="4812721"/>
            <a:ext cx="6046582" cy="1569660"/>
          </a:xfrm>
          <a:prstGeom prst="rect">
            <a:avLst/>
          </a:prstGeom>
          <a:ln w="19050">
            <a:solidFill>
              <a:schemeClr val="bg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- Extraire l’équation complexe du front d’onde</a:t>
            </a:r>
          </a:p>
          <a:p>
            <a:r>
              <a:rPr lang="fr-FR" sz="2400" dirty="0">
                <a:solidFill>
                  <a:schemeClr val="bg1"/>
                </a:solidFill>
              </a:rPr>
              <a:t>- La multiplier par la transmission d’une lentille convergente</a:t>
            </a: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9CBAB043-04A9-4095-9669-78EF0EEA754D}"/>
                  </a:ext>
                </a:extLst>
              </p:cNvPr>
              <p:cNvSpPr txBox="1"/>
              <p:nvPr/>
            </p:nvSpPr>
            <p:spPr>
              <a:xfrm>
                <a:off x="5478132" y="5597551"/>
                <a:ext cx="2692275" cy="736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fr-F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fr-F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FR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9CBAB043-04A9-4095-9669-78EF0EEA7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132" y="5597551"/>
                <a:ext cx="2692275" cy="736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81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4CA1CF9-9FD2-4136-95B1-BBC6AAC83434}"/>
              </a:ext>
            </a:extLst>
          </p:cNvPr>
          <p:cNvSpPr/>
          <p:nvPr/>
        </p:nvSpPr>
        <p:spPr>
          <a:xfrm>
            <a:off x="1646058" y="1403740"/>
            <a:ext cx="8876111" cy="2079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63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00B0F0"/>
                </a:solidFill>
              </a:rPr>
              <a:t>Défocalisation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B5CDB5D1-E196-4CB9-9B51-036A18A7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11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4854E-39DA-4724-8DC4-FCDD11147F3D}"/>
              </a:ext>
            </a:extLst>
          </p:cNvPr>
          <p:cNvSpPr/>
          <p:nvPr/>
        </p:nvSpPr>
        <p:spPr>
          <a:xfrm>
            <a:off x="109388" y="863933"/>
            <a:ext cx="2351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HCIPy</a:t>
            </a:r>
            <a:endParaRPr lang="fr-FR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EE12F4-6260-41B0-9EA4-6A57F28CDDE3}"/>
              </a:ext>
            </a:extLst>
          </p:cNvPr>
          <p:cNvSpPr/>
          <p:nvPr/>
        </p:nvSpPr>
        <p:spPr>
          <a:xfrm>
            <a:off x="181560" y="3754909"/>
            <a:ext cx="2826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POPPy</a:t>
            </a:r>
            <a:endParaRPr lang="fr-FR" sz="32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65E43ED0-973D-4F07-B046-19446E99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14" y="1406020"/>
            <a:ext cx="2832172" cy="202298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9E6D8B48-3670-4916-9031-437CD3EE8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58" y="1349088"/>
            <a:ext cx="2911876" cy="2079911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69E0BC5-7A8E-4877-A776-DE76A80AC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6" y="1406020"/>
            <a:ext cx="2832173" cy="202298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A4894B9-7CA3-4DC3-98E4-3DB51E8D65BB}"/>
              </a:ext>
            </a:extLst>
          </p:cNvPr>
          <p:cNvSpPr/>
          <p:nvPr/>
        </p:nvSpPr>
        <p:spPr>
          <a:xfrm>
            <a:off x="1646058" y="4287540"/>
            <a:ext cx="8876111" cy="2079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40F80224-F645-4F68-ADDF-7B6B6CD05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58" y="4311679"/>
            <a:ext cx="2841413" cy="202958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422E70F8-82A0-48B4-8D32-C33A6A6959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41" y="4254443"/>
            <a:ext cx="2921543" cy="2086817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D02C262-392C-4A5F-B919-F52F06F128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552" y="4283513"/>
            <a:ext cx="2906165" cy="207583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B03C4F6-9688-4AEE-A549-968482FF9CE5}"/>
              </a:ext>
            </a:extLst>
          </p:cNvPr>
          <p:cNvSpPr/>
          <p:nvPr/>
        </p:nvSpPr>
        <p:spPr>
          <a:xfrm>
            <a:off x="2652994" y="6400548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0.1 mm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96F5E6-9CEA-43E8-8305-5E01AF1D066B}"/>
              </a:ext>
            </a:extLst>
          </p:cNvPr>
          <p:cNvSpPr/>
          <p:nvPr/>
        </p:nvSpPr>
        <p:spPr>
          <a:xfrm>
            <a:off x="5688062" y="6422103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0.3 mm</a:t>
            </a:r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0FE4E3-DB04-4BE6-B46C-D592022D7334}"/>
              </a:ext>
            </a:extLst>
          </p:cNvPr>
          <p:cNvSpPr/>
          <p:nvPr/>
        </p:nvSpPr>
        <p:spPr>
          <a:xfrm>
            <a:off x="8723130" y="6422103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0.5 mm</a:t>
            </a:r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38EFAA-3273-4A94-94F2-3B069A9915EC}"/>
              </a:ext>
            </a:extLst>
          </p:cNvPr>
          <p:cNvSpPr/>
          <p:nvPr/>
        </p:nvSpPr>
        <p:spPr>
          <a:xfrm>
            <a:off x="2678757" y="3498340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0.8 mm</a:t>
            </a:r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1DE573-88B7-426C-967D-7034CE033F81}"/>
              </a:ext>
            </a:extLst>
          </p:cNvPr>
          <p:cNvSpPr/>
          <p:nvPr/>
        </p:nvSpPr>
        <p:spPr>
          <a:xfrm>
            <a:off x="5734362" y="352366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 mm</a:t>
            </a:r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FF1D3BD-CFBA-4DBB-BEF3-C1F1D0CEFD72}"/>
              </a:ext>
            </a:extLst>
          </p:cNvPr>
          <p:cNvSpPr/>
          <p:nvPr/>
        </p:nvSpPr>
        <p:spPr>
          <a:xfrm>
            <a:off x="8849048" y="3499528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11 mm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C92E5F-5761-41DF-9541-BEF07643682A}"/>
              </a:ext>
            </a:extLst>
          </p:cNvPr>
          <p:cNvSpPr/>
          <p:nvPr/>
        </p:nvSpPr>
        <p:spPr>
          <a:xfrm>
            <a:off x="6442397" y="3291840"/>
            <a:ext cx="232723" cy="13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3FAC2B-A7E2-4A99-936C-4F955891280A}"/>
              </a:ext>
            </a:extLst>
          </p:cNvPr>
          <p:cNvSpPr/>
          <p:nvPr/>
        </p:nvSpPr>
        <p:spPr>
          <a:xfrm>
            <a:off x="3460398" y="3303279"/>
            <a:ext cx="232723" cy="13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E2B5D3-18FD-4104-8874-4A80170199CC}"/>
              </a:ext>
            </a:extLst>
          </p:cNvPr>
          <p:cNvSpPr/>
          <p:nvPr/>
        </p:nvSpPr>
        <p:spPr>
          <a:xfrm>
            <a:off x="9504771" y="3299185"/>
            <a:ext cx="232723" cy="13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C981B9-E448-4FCA-94E9-6D9EE0AF8833}"/>
              </a:ext>
            </a:extLst>
          </p:cNvPr>
          <p:cNvSpPr/>
          <p:nvPr/>
        </p:nvSpPr>
        <p:spPr>
          <a:xfrm>
            <a:off x="3424475" y="6208128"/>
            <a:ext cx="232723" cy="13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4CDF2D-90FD-43CE-984C-4DD1AA3DBB17}"/>
              </a:ext>
            </a:extLst>
          </p:cNvPr>
          <p:cNvSpPr/>
          <p:nvPr/>
        </p:nvSpPr>
        <p:spPr>
          <a:xfrm>
            <a:off x="6432715" y="6189039"/>
            <a:ext cx="232723" cy="13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1435A7-D376-4D6C-87C2-9F59D020CA93}"/>
              </a:ext>
            </a:extLst>
          </p:cNvPr>
          <p:cNvSpPr/>
          <p:nvPr/>
        </p:nvSpPr>
        <p:spPr>
          <a:xfrm>
            <a:off x="9426140" y="6208127"/>
            <a:ext cx="232723" cy="13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34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4CA1CF9-9FD2-4136-95B1-BBC6AAC83434}"/>
              </a:ext>
            </a:extLst>
          </p:cNvPr>
          <p:cNvSpPr/>
          <p:nvPr/>
        </p:nvSpPr>
        <p:spPr>
          <a:xfrm>
            <a:off x="1646058" y="1403740"/>
            <a:ext cx="8876111" cy="2079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63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00B0F0"/>
                </a:solidFill>
              </a:rPr>
              <a:t>Défocalisation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B5CDB5D1-E196-4CB9-9B51-036A18A7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12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4854E-39DA-4724-8DC4-FCDD11147F3D}"/>
              </a:ext>
            </a:extLst>
          </p:cNvPr>
          <p:cNvSpPr/>
          <p:nvPr/>
        </p:nvSpPr>
        <p:spPr>
          <a:xfrm>
            <a:off x="109388" y="863933"/>
            <a:ext cx="2351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HCIPy</a:t>
            </a:r>
            <a:endParaRPr lang="fr-FR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EE12F4-6260-41B0-9EA4-6A57F28CDDE3}"/>
              </a:ext>
            </a:extLst>
          </p:cNvPr>
          <p:cNvSpPr/>
          <p:nvPr/>
        </p:nvSpPr>
        <p:spPr>
          <a:xfrm>
            <a:off x="181560" y="3754909"/>
            <a:ext cx="2826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POPPy</a:t>
            </a:r>
            <a:endParaRPr lang="fr-FR" sz="32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65E43ED0-973D-4F07-B046-19446E99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14" y="1406020"/>
            <a:ext cx="2832172" cy="202298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9E6D8B48-3670-4916-9031-437CD3EE8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58" y="1349088"/>
            <a:ext cx="2911876" cy="2079911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69E0BC5-7A8E-4877-A776-DE76A80AC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6" y="1406020"/>
            <a:ext cx="2832173" cy="202298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A4894B9-7CA3-4DC3-98E4-3DB51E8D65BB}"/>
              </a:ext>
            </a:extLst>
          </p:cNvPr>
          <p:cNvSpPr/>
          <p:nvPr/>
        </p:nvSpPr>
        <p:spPr>
          <a:xfrm>
            <a:off x="1646058" y="4287540"/>
            <a:ext cx="8876111" cy="2079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40F80224-F645-4F68-ADDF-7B6B6CD05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58" y="4311679"/>
            <a:ext cx="2841413" cy="202958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422E70F8-82A0-48B4-8D32-C33A6A6959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41" y="4254443"/>
            <a:ext cx="2921543" cy="2086817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D02C262-392C-4A5F-B919-F52F06F128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552" y="4283513"/>
            <a:ext cx="2906165" cy="207583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B03C4F6-9688-4AEE-A549-968482FF9CE5}"/>
              </a:ext>
            </a:extLst>
          </p:cNvPr>
          <p:cNvSpPr/>
          <p:nvPr/>
        </p:nvSpPr>
        <p:spPr>
          <a:xfrm>
            <a:off x="2652994" y="6400548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0.1 mm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96F5E6-9CEA-43E8-8305-5E01AF1D066B}"/>
              </a:ext>
            </a:extLst>
          </p:cNvPr>
          <p:cNvSpPr/>
          <p:nvPr/>
        </p:nvSpPr>
        <p:spPr>
          <a:xfrm>
            <a:off x="5688062" y="6422103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0.3 mm</a:t>
            </a:r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0FE4E3-DB04-4BE6-B46C-D592022D7334}"/>
              </a:ext>
            </a:extLst>
          </p:cNvPr>
          <p:cNvSpPr/>
          <p:nvPr/>
        </p:nvSpPr>
        <p:spPr>
          <a:xfrm>
            <a:off x="8723130" y="6422103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0.5 mm</a:t>
            </a:r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38EFAA-3273-4A94-94F2-3B069A9915EC}"/>
              </a:ext>
            </a:extLst>
          </p:cNvPr>
          <p:cNvSpPr/>
          <p:nvPr/>
        </p:nvSpPr>
        <p:spPr>
          <a:xfrm>
            <a:off x="2678757" y="3498340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0.8 mm</a:t>
            </a:r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1DE573-88B7-426C-967D-7034CE033F81}"/>
              </a:ext>
            </a:extLst>
          </p:cNvPr>
          <p:cNvSpPr/>
          <p:nvPr/>
        </p:nvSpPr>
        <p:spPr>
          <a:xfrm>
            <a:off x="5734362" y="352366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 mm</a:t>
            </a:r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FF1D3BD-CFBA-4DBB-BEF3-C1F1D0CEFD72}"/>
              </a:ext>
            </a:extLst>
          </p:cNvPr>
          <p:cNvSpPr/>
          <p:nvPr/>
        </p:nvSpPr>
        <p:spPr>
          <a:xfrm>
            <a:off x="8849048" y="3499528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11 mm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C92E5F-5761-41DF-9541-BEF07643682A}"/>
              </a:ext>
            </a:extLst>
          </p:cNvPr>
          <p:cNvSpPr/>
          <p:nvPr/>
        </p:nvSpPr>
        <p:spPr>
          <a:xfrm>
            <a:off x="6442397" y="3291840"/>
            <a:ext cx="232723" cy="13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3FAC2B-A7E2-4A99-936C-4F955891280A}"/>
              </a:ext>
            </a:extLst>
          </p:cNvPr>
          <p:cNvSpPr/>
          <p:nvPr/>
        </p:nvSpPr>
        <p:spPr>
          <a:xfrm>
            <a:off x="3460398" y="3303279"/>
            <a:ext cx="232723" cy="13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E2B5D3-18FD-4104-8874-4A80170199CC}"/>
              </a:ext>
            </a:extLst>
          </p:cNvPr>
          <p:cNvSpPr/>
          <p:nvPr/>
        </p:nvSpPr>
        <p:spPr>
          <a:xfrm>
            <a:off x="9504771" y="3299185"/>
            <a:ext cx="232723" cy="13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C981B9-E448-4FCA-94E9-6D9EE0AF8833}"/>
              </a:ext>
            </a:extLst>
          </p:cNvPr>
          <p:cNvSpPr/>
          <p:nvPr/>
        </p:nvSpPr>
        <p:spPr>
          <a:xfrm>
            <a:off x="3424475" y="6208128"/>
            <a:ext cx="232723" cy="13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4CDF2D-90FD-43CE-984C-4DD1AA3DBB17}"/>
              </a:ext>
            </a:extLst>
          </p:cNvPr>
          <p:cNvSpPr/>
          <p:nvPr/>
        </p:nvSpPr>
        <p:spPr>
          <a:xfrm>
            <a:off x="6432715" y="6189039"/>
            <a:ext cx="232723" cy="13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1435A7-D376-4D6C-87C2-9F59D020CA93}"/>
              </a:ext>
            </a:extLst>
          </p:cNvPr>
          <p:cNvSpPr/>
          <p:nvPr/>
        </p:nvSpPr>
        <p:spPr>
          <a:xfrm>
            <a:off x="9426140" y="6208127"/>
            <a:ext cx="232723" cy="13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F0E01D-D441-433E-A166-ABBEAFB265B0}"/>
              </a:ext>
            </a:extLst>
          </p:cNvPr>
          <p:cNvSpPr/>
          <p:nvPr/>
        </p:nvSpPr>
        <p:spPr>
          <a:xfrm>
            <a:off x="2505879" y="3497477"/>
            <a:ext cx="7183464" cy="368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92F312-9B75-4792-B75C-6653560B5455}"/>
              </a:ext>
            </a:extLst>
          </p:cNvPr>
          <p:cNvSpPr/>
          <p:nvPr/>
        </p:nvSpPr>
        <p:spPr>
          <a:xfrm>
            <a:off x="2570867" y="6410160"/>
            <a:ext cx="7183464" cy="368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77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4CA1CF9-9FD2-4136-95B1-BBC6AAC83434}"/>
              </a:ext>
            </a:extLst>
          </p:cNvPr>
          <p:cNvSpPr/>
          <p:nvPr/>
        </p:nvSpPr>
        <p:spPr>
          <a:xfrm>
            <a:off x="1646058" y="1403740"/>
            <a:ext cx="8876111" cy="2079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63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00B0F0"/>
                </a:solidFill>
              </a:rPr>
              <a:t>Défocalisation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B5CDB5D1-E196-4CB9-9B51-036A18A7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13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4854E-39DA-4724-8DC4-FCDD11147F3D}"/>
              </a:ext>
            </a:extLst>
          </p:cNvPr>
          <p:cNvSpPr/>
          <p:nvPr/>
        </p:nvSpPr>
        <p:spPr>
          <a:xfrm>
            <a:off x="109388" y="863933"/>
            <a:ext cx="23512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HCIPy</a:t>
            </a:r>
            <a:endParaRPr lang="fr-FR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EE12F4-6260-41B0-9EA4-6A57F28CDDE3}"/>
              </a:ext>
            </a:extLst>
          </p:cNvPr>
          <p:cNvSpPr/>
          <p:nvPr/>
        </p:nvSpPr>
        <p:spPr>
          <a:xfrm>
            <a:off x="181560" y="3754909"/>
            <a:ext cx="28268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POPPy</a:t>
            </a:r>
            <a:endParaRPr lang="fr-FR" sz="32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65E43ED0-973D-4F07-B046-19446E99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14" y="1406020"/>
            <a:ext cx="2832172" cy="202298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9E6D8B48-3670-4916-9031-437CD3EE8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58" y="1349088"/>
            <a:ext cx="2911876" cy="2079911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E69E0BC5-7A8E-4877-A776-DE76A80AC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6" y="1406020"/>
            <a:ext cx="2832173" cy="202298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A4894B9-7CA3-4DC3-98E4-3DB51E8D65BB}"/>
              </a:ext>
            </a:extLst>
          </p:cNvPr>
          <p:cNvSpPr/>
          <p:nvPr/>
        </p:nvSpPr>
        <p:spPr>
          <a:xfrm>
            <a:off x="1646058" y="4287540"/>
            <a:ext cx="8876111" cy="2079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40F80224-F645-4F68-ADDF-7B6B6CD05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58" y="4311679"/>
            <a:ext cx="2841413" cy="2029581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422E70F8-82A0-48B4-8D32-C33A6A6959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41" y="4254443"/>
            <a:ext cx="2921543" cy="2086817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D02C262-392C-4A5F-B919-F52F06F128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552" y="4283513"/>
            <a:ext cx="2906165" cy="207583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B03C4F6-9688-4AEE-A549-968482FF9CE5}"/>
              </a:ext>
            </a:extLst>
          </p:cNvPr>
          <p:cNvSpPr/>
          <p:nvPr/>
        </p:nvSpPr>
        <p:spPr>
          <a:xfrm>
            <a:off x="2652994" y="6400548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0.1 mm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96F5E6-9CEA-43E8-8305-5E01AF1D066B}"/>
              </a:ext>
            </a:extLst>
          </p:cNvPr>
          <p:cNvSpPr/>
          <p:nvPr/>
        </p:nvSpPr>
        <p:spPr>
          <a:xfrm>
            <a:off x="5688062" y="6422103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0.3 mm</a:t>
            </a:r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0FE4E3-DB04-4BE6-B46C-D592022D7334}"/>
              </a:ext>
            </a:extLst>
          </p:cNvPr>
          <p:cNvSpPr/>
          <p:nvPr/>
        </p:nvSpPr>
        <p:spPr>
          <a:xfrm>
            <a:off x="8723130" y="6422103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0.5 mm</a:t>
            </a:r>
            <a:endParaRPr lang="fr-FR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38EFAA-3273-4A94-94F2-3B069A9915EC}"/>
              </a:ext>
            </a:extLst>
          </p:cNvPr>
          <p:cNvSpPr/>
          <p:nvPr/>
        </p:nvSpPr>
        <p:spPr>
          <a:xfrm>
            <a:off x="2678757" y="3498340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0.8 mm</a:t>
            </a:r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1DE573-88B7-426C-967D-7034CE033F81}"/>
              </a:ext>
            </a:extLst>
          </p:cNvPr>
          <p:cNvSpPr/>
          <p:nvPr/>
        </p:nvSpPr>
        <p:spPr>
          <a:xfrm>
            <a:off x="5734362" y="352366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 mm</a:t>
            </a:r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FF1D3BD-CFBA-4DBB-BEF3-C1F1D0CEFD72}"/>
              </a:ext>
            </a:extLst>
          </p:cNvPr>
          <p:cNvSpPr/>
          <p:nvPr/>
        </p:nvSpPr>
        <p:spPr>
          <a:xfrm>
            <a:off x="8849048" y="3499528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11 mm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C92E5F-5761-41DF-9541-BEF07643682A}"/>
              </a:ext>
            </a:extLst>
          </p:cNvPr>
          <p:cNvSpPr/>
          <p:nvPr/>
        </p:nvSpPr>
        <p:spPr>
          <a:xfrm>
            <a:off x="6442397" y="3291840"/>
            <a:ext cx="232723" cy="13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3FAC2B-A7E2-4A99-936C-4F955891280A}"/>
              </a:ext>
            </a:extLst>
          </p:cNvPr>
          <p:cNvSpPr/>
          <p:nvPr/>
        </p:nvSpPr>
        <p:spPr>
          <a:xfrm>
            <a:off x="3460398" y="3303279"/>
            <a:ext cx="232723" cy="13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E2B5D3-18FD-4104-8874-4A80170199CC}"/>
              </a:ext>
            </a:extLst>
          </p:cNvPr>
          <p:cNvSpPr/>
          <p:nvPr/>
        </p:nvSpPr>
        <p:spPr>
          <a:xfrm>
            <a:off x="9504771" y="3299185"/>
            <a:ext cx="232723" cy="13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C981B9-E448-4FCA-94E9-6D9EE0AF8833}"/>
              </a:ext>
            </a:extLst>
          </p:cNvPr>
          <p:cNvSpPr/>
          <p:nvPr/>
        </p:nvSpPr>
        <p:spPr>
          <a:xfrm>
            <a:off x="3424475" y="6208128"/>
            <a:ext cx="232723" cy="13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4CDF2D-90FD-43CE-984C-4DD1AA3DBB17}"/>
              </a:ext>
            </a:extLst>
          </p:cNvPr>
          <p:cNvSpPr/>
          <p:nvPr/>
        </p:nvSpPr>
        <p:spPr>
          <a:xfrm>
            <a:off x="6432715" y="6189039"/>
            <a:ext cx="232723" cy="13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1435A7-D376-4D6C-87C2-9F59D020CA93}"/>
              </a:ext>
            </a:extLst>
          </p:cNvPr>
          <p:cNvSpPr/>
          <p:nvPr/>
        </p:nvSpPr>
        <p:spPr>
          <a:xfrm>
            <a:off x="9426140" y="6208127"/>
            <a:ext cx="232723" cy="137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C44168A-6CC5-4727-A6FA-19D06C28D32C}"/>
              </a:ext>
            </a:extLst>
          </p:cNvPr>
          <p:cNvSpPr/>
          <p:nvPr/>
        </p:nvSpPr>
        <p:spPr>
          <a:xfrm>
            <a:off x="5463984" y="2277010"/>
            <a:ext cx="1346158" cy="12301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198CC86-779B-4AA5-9928-9981FDD796BF}"/>
              </a:ext>
            </a:extLst>
          </p:cNvPr>
          <p:cNvSpPr/>
          <p:nvPr/>
        </p:nvSpPr>
        <p:spPr>
          <a:xfrm>
            <a:off x="5284360" y="4990002"/>
            <a:ext cx="1672749" cy="15456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D93E6FF-65E4-4E7D-93EA-355E54876FCA}"/>
              </a:ext>
            </a:extLst>
          </p:cNvPr>
          <p:cNvSpPr/>
          <p:nvPr/>
        </p:nvSpPr>
        <p:spPr>
          <a:xfrm rot="5400000">
            <a:off x="4355021" y="3449069"/>
            <a:ext cx="2534917" cy="1558366"/>
          </a:xfrm>
          <a:prstGeom prst="arc">
            <a:avLst>
              <a:gd name="adj1" fmla="val 1148956"/>
              <a:gd name="adj2" fmla="val 9530429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3F201BE-0DA0-4316-B377-44D09418411D}"/>
              </a:ext>
            </a:extLst>
          </p:cNvPr>
          <p:cNvCxnSpPr>
            <a:cxnSpLocks/>
          </p:cNvCxnSpPr>
          <p:nvPr/>
        </p:nvCxnSpPr>
        <p:spPr>
          <a:xfrm flipV="1">
            <a:off x="5158881" y="2960793"/>
            <a:ext cx="240688" cy="2541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9EFB2A5-1C00-4636-8597-5CD7A08B9416}"/>
              </a:ext>
            </a:extLst>
          </p:cNvPr>
          <p:cNvCxnSpPr>
            <a:cxnSpLocks/>
          </p:cNvCxnSpPr>
          <p:nvPr/>
        </p:nvCxnSpPr>
        <p:spPr>
          <a:xfrm>
            <a:off x="5122663" y="5198921"/>
            <a:ext cx="160012" cy="1978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18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rc 57">
            <a:extLst>
              <a:ext uri="{FF2B5EF4-FFF2-40B4-BE49-F238E27FC236}">
                <a16:creationId xmlns:a16="http://schemas.microsoft.com/office/drawing/2014/main" id="{E5DC8247-1BDA-4A51-871C-3D7602CC5684}"/>
              </a:ext>
            </a:extLst>
          </p:cNvPr>
          <p:cNvSpPr/>
          <p:nvPr/>
        </p:nvSpPr>
        <p:spPr>
          <a:xfrm rot="5829742">
            <a:off x="494498" y="2209539"/>
            <a:ext cx="2534917" cy="1558366"/>
          </a:xfrm>
          <a:prstGeom prst="arc">
            <a:avLst>
              <a:gd name="adj1" fmla="val 21235268"/>
              <a:gd name="adj2" fmla="val 10859838"/>
            </a:avLst>
          </a:prstGeom>
          <a:ln w="762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DD3A4F8-6493-46A6-8C04-7B4C83E0F893}"/>
              </a:ext>
            </a:extLst>
          </p:cNvPr>
          <p:cNvSpPr/>
          <p:nvPr/>
        </p:nvSpPr>
        <p:spPr>
          <a:xfrm>
            <a:off x="376059" y="2781562"/>
            <a:ext cx="1189609" cy="379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9B80FD-26F5-41F9-8B40-DADA128B60C2}"/>
              </a:ext>
            </a:extLst>
          </p:cNvPr>
          <p:cNvSpPr/>
          <p:nvPr/>
        </p:nvSpPr>
        <p:spPr>
          <a:xfrm>
            <a:off x="2264004" y="3163213"/>
            <a:ext cx="2259169" cy="1929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096694-A3E7-40ED-A0FB-CC3806A541FF}"/>
              </a:ext>
            </a:extLst>
          </p:cNvPr>
          <p:cNvSpPr/>
          <p:nvPr/>
        </p:nvSpPr>
        <p:spPr>
          <a:xfrm>
            <a:off x="2237562" y="1435726"/>
            <a:ext cx="5455035" cy="1467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63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ED7D31"/>
                </a:solidFill>
              </a:rPr>
              <a:t>Turbulences atmosphériques (seeing)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B5CDB5D1-E196-4CB9-9B51-036A18A7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14</a:t>
            </a:fld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2DA7DE8E-FD32-4E77-945E-64127CF4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23" y="3067819"/>
            <a:ext cx="4805254" cy="221781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58C55EF5-8A64-44D0-9440-CC201581EF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75" b="24774"/>
          <a:stretch/>
        </p:blipFill>
        <p:spPr>
          <a:xfrm>
            <a:off x="2237563" y="1470093"/>
            <a:ext cx="5455036" cy="1467996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9AEAFC05-6129-485E-A42E-F80A509E80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9"/>
          <a:stretch/>
        </p:blipFill>
        <p:spPr>
          <a:xfrm>
            <a:off x="2272177" y="3067819"/>
            <a:ext cx="2250995" cy="217619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D2B82F7-9A83-4C8E-964E-3B7A05818082}"/>
              </a:ext>
            </a:extLst>
          </p:cNvPr>
          <p:cNvSpPr/>
          <p:nvPr/>
        </p:nvSpPr>
        <p:spPr>
          <a:xfrm>
            <a:off x="491127" y="1049229"/>
            <a:ext cx="13287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HCIPy</a:t>
            </a:r>
            <a:endParaRPr lang="fr-FR" sz="3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D390C9-927F-4E72-9812-39B8AE97B144}"/>
              </a:ext>
            </a:extLst>
          </p:cNvPr>
          <p:cNvSpPr/>
          <p:nvPr/>
        </p:nvSpPr>
        <p:spPr>
          <a:xfrm>
            <a:off x="3584647" y="1029546"/>
            <a:ext cx="2760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Une réalisation: </a:t>
            </a:r>
            <a:r>
              <a:rPr lang="fr-FR" sz="2000" dirty="0" err="1">
                <a:solidFill>
                  <a:schemeClr val="bg1"/>
                </a:solidFill>
              </a:rPr>
              <a:t>speckles</a:t>
            </a:r>
            <a:endParaRPr lang="fr-FR" sz="2000" dirty="0"/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382C8A7-3BA5-4919-AF82-6FB6D9243B3E}"/>
              </a:ext>
            </a:extLst>
          </p:cNvPr>
          <p:cNvCxnSpPr>
            <a:cxnSpLocks/>
          </p:cNvCxnSpPr>
          <p:nvPr/>
        </p:nvCxnSpPr>
        <p:spPr>
          <a:xfrm>
            <a:off x="1638156" y="4246585"/>
            <a:ext cx="283112" cy="0"/>
          </a:xfrm>
          <a:prstGeom prst="straightConnector1">
            <a:avLst/>
          </a:prstGeom>
          <a:ln w="762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1A78C27C-A3B4-4000-A2F7-262BED80661E}"/>
              </a:ext>
            </a:extLst>
          </p:cNvPr>
          <p:cNvSpPr/>
          <p:nvPr/>
        </p:nvSpPr>
        <p:spPr>
          <a:xfrm>
            <a:off x="367886" y="2761173"/>
            <a:ext cx="1189608" cy="400110"/>
          </a:xfrm>
          <a:prstGeom prst="rect">
            <a:avLst/>
          </a:prstGeom>
          <a:ln w="28575">
            <a:solidFill>
              <a:srgbClr val="ED7D31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ED7D31"/>
                </a:solidFill>
                <a:highlight>
                  <a:srgbClr val="000000"/>
                </a:highlight>
              </a:rPr>
              <a:t>Moyenne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E91F47-1E90-4BA6-B20A-4A17F50CC93F}"/>
              </a:ext>
            </a:extLst>
          </p:cNvPr>
          <p:cNvSpPr/>
          <p:nvPr/>
        </p:nvSpPr>
        <p:spPr>
          <a:xfrm>
            <a:off x="491127" y="5297152"/>
            <a:ext cx="13287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Soapy</a:t>
            </a:r>
            <a:endParaRPr lang="fr-FR" sz="3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8B3280-257B-4367-AB5C-D25F2A73AA7F}"/>
              </a:ext>
            </a:extLst>
          </p:cNvPr>
          <p:cNvSpPr/>
          <p:nvPr/>
        </p:nvSpPr>
        <p:spPr>
          <a:xfrm>
            <a:off x="9853433" y="3788069"/>
            <a:ext cx="214898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Temps de calcul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</a:rPr>
              <a:t>15 minutes</a:t>
            </a:r>
            <a:endParaRPr lang="fr-FR" sz="2400" dirty="0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9D145E25-E27E-40DF-833E-3E045998C5E3}"/>
              </a:ext>
            </a:extLst>
          </p:cNvPr>
          <p:cNvSpPr/>
          <p:nvPr/>
        </p:nvSpPr>
        <p:spPr>
          <a:xfrm>
            <a:off x="9853433" y="3803080"/>
            <a:ext cx="2148986" cy="8159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D147E75-C957-4EC7-BA0D-2FF5E525986F}"/>
              </a:ext>
            </a:extLst>
          </p:cNvPr>
          <p:cNvSpPr/>
          <p:nvPr/>
        </p:nvSpPr>
        <p:spPr>
          <a:xfrm>
            <a:off x="1765502" y="6132567"/>
            <a:ext cx="1237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similaire</a:t>
            </a:r>
            <a:endParaRPr lang="fr-FR" sz="2400" dirty="0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850E2752-53FE-4292-BB3F-813FEAAA4404}"/>
              </a:ext>
            </a:extLst>
          </p:cNvPr>
          <p:cNvSpPr/>
          <p:nvPr/>
        </p:nvSpPr>
        <p:spPr>
          <a:xfrm rot="5175991">
            <a:off x="1201886" y="5375998"/>
            <a:ext cx="869612" cy="1174229"/>
          </a:xfrm>
          <a:prstGeom prst="arc">
            <a:avLst>
              <a:gd name="adj1" fmla="val 673530"/>
              <a:gd name="adj2" fmla="val 5768642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8FDD62F2-9BAA-458B-AF6C-F6144F71B4A6}"/>
              </a:ext>
            </a:extLst>
          </p:cNvPr>
          <p:cNvCxnSpPr>
            <a:cxnSpLocks/>
          </p:cNvCxnSpPr>
          <p:nvPr/>
        </p:nvCxnSpPr>
        <p:spPr>
          <a:xfrm>
            <a:off x="1565668" y="6397168"/>
            <a:ext cx="18323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73FBD26-FCA5-4CB1-A433-CB9017F69391}"/>
                  </a:ext>
                </a:extLst>
              </p:cNvPr>
              <p:cNvSpPr/>
              <p:nvPr/>
            </p:nvSpPr>
            <p:spPr>
              <a:xfrm>
                <a:off x="8413817" y="1302820"/>
                <a:ext cx="1439616" cy="71186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fr-F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=5000</m:t>
                      </m:r>
                      <m:r>
                        <m:rPr>
                          <m:nor/>
                        </m:rPr>
                        <a:rPr lang="fr-FR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000" smtClean="0">
                          <a:solidFill>
                            <a:schemeClr val="bg1"/>
                          </a:solidFill>
                        </a:rPr>
                        <m:t>Å</m:t>
                      </m:r>
                    </m:oMath>
                  </m:oMathPara>
                </a14:m>
                <a:endParaRPr lang="fr-FR" sz="2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fr-F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</m:t>
                      </m:r>
                      <m:r>
                        <a:rPr lang="fr-F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fr-F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73FBD26-FCA5-4CB1-A433-CB9017F69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17" y="1302820"/>
                <a:ext cx="1439616" cy="711862"/>
              </a:xfrm>
              <a:prstGeom prst="rect">
                <a:avLst/>
              </a:prstGeom>
              <a:blipFill>
                <a:blip r:embed="rId5"/>
                <a:stretch>
                  <a:fillRect l="-424" b="-8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F7BC1E-49E0-4A3B-8EAC-95E28F1B293A}"/>
                  </a:ext>
                </a:extLst>
              </p:cNvPr>
              <p:cNvSpPr/>
              <p:nvPr/>
            </p:nvSpPr>
            <p:spPr>
              <a:xfrm>
                <a:off x="9560917" y="2314627"/>
                <a:ext cx="1439618" cy="4040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𝑒𝑒𝑖𝑛𝑔</m:t>
                    </m:r>
                    <m:r>
                      <a:rPr lang="el-GR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sz="20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F7BC1E-49E0-4A3B-8EAC-95E28F1B2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917" y="2314627"/>
                <a:ext cx="1439618" cy="404085"/>
              </a:xfrm>
              <a:prstGeom prst="rect">
                <a:avLst/>
              </a:prstGeom>
              <a:blipFill>
                <a:blip r:embed="rId6"/>
                <a:stretch>
                  <a:fillRect t="-7353" b="-2352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8BC8FE0-A46F-4D74-A681-D0EC2FA2BB3C}"/>
              </a:ext>
            </a:extLst>
          </p:cNvPr>
          <p:cNvCxnSpPr>
            <a:cxnSpLocks/>
          </p:cNvCxnSpPr>
          <p:nvPr/>
        </p:nvCxnSpPr>
        <p:spPr>
          <a:xfrm>
            <a:off x="8989540" y="2086933"/>
            <a:ext cx="0" cy="4444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10716CF-DC12-4DEC-9582-0CDF807718D9}"/>
              </a:ext>
            </a:extLst>
          </p:cNvPr>
          <p:cNvCxnSpPr/>
          <p:nvPr/>
        </p:nvCxnSpPr>
        <p:spPr>
          <a:xfrm>
            <a:off x="8989540" y="2531412"/>
            <a:ext cx="46163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86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63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ED7D31"/>
                </a:solidFill>
              </a:rPr>
              <a:t>Turbulences atmosphériques (seeing)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B5CDB5D1-E196-4CB9-9B51-036A18A7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15</a:t>
            </a:fld>
            <a:endParaRPr lang="en-GB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685EBA0E-92AB-4BCE-A927-9DC52E3CB74F}"/>
                  </a:ext>
                </a:extLst>
              </p:cNvPr>
              <p:cNvSpPr txBox="1"/>
              <p:nvPr/>
            </p:nvSpPr>
            <p:spPr>
              <a:xfrm>
                <a:off x="3940155" y="1208926"/>
                <a:ext cx="3186064" cy="866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fr-F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num>
                                <m:den>
                                  <m:r>
                                    <a:rPr lang="fr-F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l-G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l-G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l-G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num>
                                    <m:den>
                                      <m:r>
                                        <a:rPr lang="fr-F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685EBA0E-92AB-4BCE-A927-9DC52E3CB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155" y="1208926"/>
                <a:ext cx="3186064" cy="866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2613C5E-69C8-417F-89BD-75CD37BB396B}"/>
                  </a:ext>
                </a:extLst>
              </p:cNvPr>
              <p:cNvSpPr txBox="1"/>
              <p:nvPr/>
            </p:nvSpPr>
            <p:spPr>
              <a:xfrm>
                <a:off x="3940155" y="2586845"/>
                <a:ext cx="2058191" cy="446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fr-F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l-G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2613C5E-69C8-417F-89BD-75CD37BB3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155" y="2586845"/>
                <a:ext cx="2058191" cy="44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CB1475AF-C384-4E91-8A9B-94D677D3FE18}"/>
              </a:ext>
            </a:extLst>
          </p:cNvPr>
          <p:cNvSpPr/>
          <p:nvPr/>
        </p:nvSpPr>
        <p:spPr>
          <a:xfrm>
            <a:off x="529649" y="1367496"/>
            <a:ext cx="27801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Equation de structure de phase de Kolmogorov: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B38E8D-3DB7-4C13-BE26-1720FBFFEC3E}"/>
              </a:ext>
            </a:extLst>
          </p:cNvPr>
          <p:cNvSpPr/>
          <p:nvPr/>
        </p:nvSpPr>
        <p:spPr>
          <a:xfrm>
            <a:off x="529649" y="2665932"/>
            <a:ext cx="3385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Fonction de transfert optique: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D0B19FF-FD59-4A05-93FA-F2A88317A26F}"/>
              </a:ext>
            </a:extLst>
          </p:cNvPr>
          <p:cNvCxnSpPr>
            <a:cxnSpLocks/>
          </p:cNvCxnSpPr>
          <p:nvPr/>
        </p:nvCxnSpPr>
        <p:spPr>
          <a:xfrm flipV="1">
            <a:off x="8371960" y="1965779"/>
            <a:ext cx="213674" cy="9485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CC6F0B9A-8BCE-49F9-B291-BBBEA159BD0F}"/>
              </a:ext>
            </a:extLst>
          </p:cNvPr>
          <p:cNvSpPr/>
          <p:nvPr/>
        </p:nvSpPr>
        <p:spPr>
          <a:xfrm rot="20688189">
            <a:off x="6648933" y="1157172"/>
            <a:ext cx="2650098" cy="1005112"/>
          </a:xfrm>
          <a:prstGeom prst="arc">
            <a:avLst>
              <a:gd name="adj1" fmla="val 3404551"/>
              <a:gd name="adj2" fmla="val 10526399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EC6665-A55F-4322-B0B0-1F8BAF973362}"/>
              </a:ext>
            </a:extLst>
          </p:cNvPr>
          <p:cNvSpPr/>
          <p:nvPr/>
        </p:nvSpPr>
        <p:spPr>
          <a:xfrm>
            <a:off x="8486693" y="1473733"/>
            <a:ext cx="18037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Paramètre de Fried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EAAF820-187C-4BC0-825A-8873D78E35F3}"/>
                  </a:ext>
                </a:extLst>
              </p:cNvPr>
              <p:cNvSpPr txBox="1"/>
              <p:nvPr/>
            </p:nvSpPr>
            <p:spPr>
              <a:xfrm>
                <a:off x="1871854" y="4052121"/>
                <a:ext cx="26668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𝑃𝑆𝐹</m:t>
                    </m:r>
                    <m:r>
                      <a:rPr lang="fr-FR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fr-F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fr-FR" sz="2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EAAF820-187C-4BC0-825A-8873D78E3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54" y="4052121"/>
                <a:ext cx="2666884" cy="430887"/>
              </a:xfrm>
              <a:prstGeom prst="rect">
                <a:avLst/>
              </a:prstGeom>
              <a:blipFill>
                <a:blip r:embed="rId4"/>
                <a:stretch>
                  <a:fillRect t="-24286" r="-7306" b="-5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482AE291-0B0F-46A1-A5CE-DF024D607E36}"/>
              </a:ext>
            </a:extLst>
          </p:cNvPr>
          <p:cNvSpPr/>
          <p:nvPr/>
        </p:nvSpPr>
        <p:spPr>
          <a:xfrm>
            <a:off x="1793093" y="4004938"/>
            <a:ext cx="2820904" cy="54286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19CC474-F3E3-4FD0-B149-C608DF454F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 r="7467"/>
          <a:stretch/>
        </p:blipFill>
        <p:spPr>
          <a:xfrm>
            <a:off x="5387125" y="3348585"/>
            <a:ext cx="4823700" cy="33006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69FD9F1-88F1-4893-A0E2-5AFB323D5D03}"/>
                  </a:ext>
                </a:extLst>
              </p:cNvPr>
              <p:cNvSpPr txBox="1"/>
              <p:nvPr/>
            </p:nvSpPr>
            <p:spPr>
              <a:xfrm>
                <a:off x="1871854" y="5566933"/>
                <a:ext cx="2848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𝑃𝑆𝐹</m:t>
                    </m:r>
                    <m:r>
                      <a:rPr lang="fr-FR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fr-F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fr-FR" sz="28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69FD9F1-88F1-4893-A0E2-5AFB323D5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54" y="5566933"/>
                <a:ext cx="2848537" cy="430887"/>
              </a:xfrm>
              <a:prstGeom prst="rect">
                <a:avLst/>
              </a:prstGeom>
              <a:blipFill>
                <a:blip r:embed="rId6"/>
                <a:stretch>
                  <a:fillRect t="-23944" r="-6852" b="-507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95C3BCB-D047-43F4-AA73-3DD18E02AD89}"/>
              </a:ext>
            </a:extLst>
          </p:cNvPr>
          <p:cNvSpPr/>
          <p:nvPr/>
        </p:nvSpPr>
        <p:spPr>
          <a:xfrm>
            <a:off x="1793093" y="5519750"/>
            <a:ext cx="3006938" cy="54286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8BC6DE-F7A4-4FA7-99CA-3B0517B19D31}"/>
              </a:ext>
            </a:extLst>
          </p:cNvPr>
          <p:cNvSpPr/>
          <p:nvPr/>
        </p:nvSpPr>
        <p:spPr>
          <a:xfrm>
            <a:off x="529649" y="5001245"/>
            <a:ext cx="26130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Si symétrie cylindrique: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6EE3459-6D4B-42EA-8CB6-D7825120740C}"/>
                  </a:ext>
                </a:extLst>
              </p:cNvPr>
              <p:cNvSpPr/>
              <p:nvPr/>
            </p:nvSpPr>
            <p:spPr>
              <a:xfrm>
                <a:off x="10476889" y="4523610"/>
                <a:ext cx="1439618" cy="4040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fr-F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𝑒𝑒𝑖𝑛𝑔</m:t>
                    </m:r>
                    <m:r>
                      <a:rPr lang="el-GR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sz="200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6EE3459-6D4B-42EA-8CB6-D78251207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889" y="4523610"/>
                <a:ext cx="1439618" cy="404085"/>
              </a:xfrm>
              <a:prstGeom prst="rect">
                <a:avLst/>
              </a:prstGeom>
              <a:blipFill>
                <a:blip r:embed="rId7"/>
                <a:stretch>
                  <a:fillRect t="-5882" b="-2352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71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63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ED7D31"/>
                </a:solidFill>
              </a:rPr>
              <a:t>Turbulences atmosphériques (seeing)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B5CDB5D1-E196-4CB9-9B51-036A18A7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16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04D1FD-670C-4940-9F62-439A9ACC3A16}"/>
              </a:ext>
            </a:extLst>
          </p:cNvPr>
          <p:cNvSpPr/>
          <p:nvPr/>
        </p:nvSpPr>
        <p:spPr>
          <a:xfrm>
            <a:off x="209465" y="2630950"/>
            <a:ext cx="6732874" cy="3459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72DCDE2-9156-4614-8BFE-3FDD61C812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" r="8212"/>
          <a:stretch/>
        </p:blipFill>
        <p:spPr>
          <a:xfrm>
            <a:off x="209463" y="2530531"/>
            <a:ext cx="6732875" cy="357685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4C2658-98A2-43A1-8EB7-06DA2679EE65}"/>
              </a:ext>
            </a:extLst>
          </p:cNvPr>
          <p:cNvSpPr/>
          <p:nvPr/>
        </p:nvSpPr>
        <p:spPr>
          <a:xfrm>
            <a:off x="2032278" y="2068866"/>
            <a:ext cx="3273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Comparaison avec HCIPy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B30BDC-B985-429C-8367-88BAF7ACE539}"/>
              </a:ext>
            </a:extLst>
          </p:cNvPr>
          <p:cNvSpPr/>
          <p:nvPr/>
        </p:nvSpPr>
        <p:spPr>
          <a:xfrm>
            <a:off x="7067546" y="3083831"/>
            <a:ext cx="52700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Courbes similaires mais écart notable</a:t>
            </a:r>
            <a:br>
              <a:rPr lang="fr-FR" sz="2400" dirty="0">
                <a:solidFill>
                  <a:schemeClr val="bg1"/>
                </a:solidFill>
              </a:rPr>
            </a:b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>
                <a:solidFill>
                  <a:schemeClr val="bg1"/>
                </a:solidFill>
              </a:rPr>
              <a:t>Causes potentielles:</a:t>
            </a:r>
          </a:p>
          <a:p>
            <a:r>
              <a:rPr lang="fr-FR" sz="2400" dirty="0">
                <a:solidFill>
                  <a:schemeClr val="bg1"/>
                </a:solidFill>
              </a:rPr>
              <a:t>    - moyenne faite sur seulement 100 </a:t>
            </a:r>
          </a:p>
          <a:p>
            <a:r>
              <a:rPr lang="fr-FR" sz="2400" dirty="0">
                <a:solidFill>
                  <a:schemeClr val="bg1"/>
                </a:solidFill>
              </a:rPr>
              <a:t>       réalisations</a:t>
            </a:r>
          </a:p>
          <a:p>
            <a:r>
              <a:rPr lang="fr-FR" sz="2400" dirty="0">
                <a:solidFill>
                  <a:schemeClr val="bg1"/>
                </a:solidFill>
              </a:rPr>
              <a:t>    - modèle plus développé utilisé dans </a:t>
            </a:r>
          </a:p>
          <a:p>
            <a:r>
              <a:rPr lang="fr-FR" sz="2400" dirty="0">
                <a:solidFill>
                  <a:schemeClr val="bg1"/>
                </a:solidFill>
              </a:rPr>
              <a:t>       HCIPy.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E1389CD-787D-4F47-B2C6-5536C3803800}"/>
                  </a:ext>
                </a:extLst>
              </p:cNvPr>
              <p:cNvSpPr txBox="1"/>
              <p:nvPr/>
            </p:nvSpPr>
            <p:spPr>
              <a:xfrm>
                <a:off x="7710913" y="1487378"/>
                <a:ext cx="3507820" cy="8892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sSub>
                            <m:sSubPr>
                              <m:ctrlPr>
                                <a:rPr lang="fr-F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  <m:r>
                        <a:rPr lang="fr-F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fr-F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l-G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l-G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l-G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fr-F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fr-F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fr-F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E1389CD-787D-4F47-B2C6-5536C3803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913" y="1487378"/>
                <a:ext cx="3507820" cy="889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9295EF5-403F-430C-A895-2CE0E9F94C09}"/>
                  </a:ext>
                </a:extLst>
              </p:cNvPr>
              <p:cNvSpPr/>
              <p:nvPr/>
            </p:nvSpPr>
            <p:spPr>
              <a:xfrm>
                <a:off x="5101981" y="6134411"/>
                <a:ext cx="1965565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𝑝𝑎𝑟𝑎𝑙𝑙𝑎𝑐𝑡𝑖𝑐</m:t>
                      </m:r>
                      <m:r>
                        <a:rPr lang="fr-F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=−60.02°</m:t>
                      </m:r>
                    </m:oMath>
                  </m:oMathPara>
                </a14:m>
                <a:endParaRPr lang="fr-FR" sz="1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𝑎𝑖𝑟𝑚𝑎𝑠𝑠</m:t>
                      </m:r>
                      <m:r>
                        <a:rPr lang="fr-FR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=1.917</m:t>
                      </m:r>
                    </m:oMath>
                  </m:oMathPara>
                </a14:m>
                <a:endParaRPr lang="fr-FR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9295EF5-403F-430C-A895-2CE0E9F94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81" y="6134411"/>
                <a:ext cx="19655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122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63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00F66F"/>
                </a:solidFill>
              </a:rPr>
              <a:t>Réfraction différentielle atmosphérique (ADR)</a:t>
            </a:r>
            <a:endParaRPr lang="en-GB" sz="3600" dirty="0">
              <a:solidFill>
                <a:srgbClr val="00F66F"/>
              </a:solidFill>
            </a:endParaRPr>
          </a:p>
        </p:txBody>
      </p:sp>
      <p:sp>
        <p:nvSpPr>
          <p:cNvPr id="19" name="Espace réservé du numéro de diapositive 3">
            <a:extLst>
              <a:ext uri="{FF2B5EF4-FFF2-40B4-BE49-F238E27FC236}">
                <a16:creationId xmlns:a16="http://schemas.microsoft.com/office/drawing/2014/main" id="{7E0DD86A-65BC-4787-9FB9-A7CDB871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17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C2999F-303E-4C53-9D1B-3CED0627F124}"/>
              </a:ext>
            </a:extLst>
          </p:cNvPr>
          <p:cNvSpPr/>
          <p:nvPr/>
        </p:nvSpPr>
        <p:spPr>
          <a:xfrm>
            <a:off x="6646413" y="2823006"/>
            <a:ext cx="52700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Effet sur le spectrogramme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945422-84B9-4E1B-A8A7-C7923BB8DDB0}"/>
              </a:ext>
            </a:extLst>
          </p:cNvPr>
          <p:cNvSpPr/>
          <p:nvPr/>
        </p:nvSpPr>
        <p:spPr>
          <a:xfrm>
            <a:off x="930819" y="4621639"/>
            <a:ext cx="3683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Illustration du phénomène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781FF58-BCE8-46D3-AA53-416E5C5E19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19"/>
          <a:stretch/>
        </p:blipFill>
        <p:spPr>
          <a:xfrm>
            <a:off x="0" y="993109"/>
            <a:ext cx="5545588" cy="35455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AD9A12E-A868-45A9-9B01-906DAD07B2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5633" r="13412" b="2802"/>
          <a:stretch/>
        </p:blipFill>
        <p:spPr>
          <a:xfrm>
            <a:off x="5546778" y="3338004"/>
            <a:ext cx="5735794" cy="325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70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63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00F66F"/>
                </a:solidFill>
              </a:rPr>
              <a:t>Réfraction différentielle atmosphérique (ADR)</a:t>
            </a:r>
            <a:endParaRPr lang="en-GB" sz="3600" dirty="0">
              <a:solidFill>
                <a:srgbClr val="00F66F"/>
              </a:solidFill>
            </a:endParaRPr>
          </a:p>
        </p:txBody>
      </p:sp>
      <p:sp>
        <p:nvSpPr>
          <p:cNvPr id="19" name="Espace réservé du numéro de diapositive 3">
            <a:extLst>
              <a:ext uri="{FF2B5EF4-FFF2-40B4-BE49-F238E27FC236}">
                <a16:creationId xmlns:a16="http://schemas.microsoft.com/office/drawing/2014/main" id="{7E0DD86A-65BC-4787-9FB9-A7CDB871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18</a:t>
            </a:fld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4D1595-DF80-4A2F-84E7-E1E16601E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5" y="1269728"/>
            <a:ext cx="4076700" cy="3971925"/>
          </a:xfrm>
          <a:prstGeom prst="rect">
            <a:avLst/>
          </a:prstGeom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32C01B4-AE57-47C0-B429-7ECD9158A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46284"/>
              </p:ext>
            </p:extLst>
          </p:nvPr>
        </p:nvGraphicFramePr>
        <p:xfrm>
          <a:off x="6096000" y="1729249"/>
          <a:ext cx="4469465" cy="19616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5534">
                  <a:extLst>
                    <a:ext uri="{9D8B030D-6E8A-4147-A177-3AD203B41FA5}">
                      <a16:colId xmlns:a16="http://schemas.microsoft.com/office/drawing/2014/main" val="34121186"/>
                    </a:ext>
                  </a:extLst>
                </a:gridCol>
                <a:gridCol w="1349406">
                  <a:extLst>
                    <a:ext uri="{9D8B030D-6E8A-4147-A177-3AD203B41FA5}">
                      <a16:colId xmlns:a16="http://schemas.microsoft.com/office/drawing/2014/main" val="1974023342"/>
                    </a:ext>
                  </a:extLst>
                </a:gridCol>
                <a:gridCol w="1344525">
                  <a:extLst>
                    <a:ext uri="{9D8B030D-6E8A-4147-A177-3AD203B41FA5}">
                      <a16:colId xmlns:a16="http://schemas.microsoft.com/office/drawing/2014/main" val="3909792921"/>
                    </a:ext>
                  </a:extLst>
                </a:gridCol>
              </a:tblGrid>
              <a:tr h="49041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x (pixels)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y (pixels)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66656"/>
                  </a:ext>
                </a:extLst>
              </a:tr>
              <a:tr h="49041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Maximum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3.291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2.630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924809"/>
                  </a:ext>
                </a:extLst>
              </a:tr>
              <a:tr h="49041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Moyenne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0.616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8992"/>
                  </a:ext>
                </a:extLst>
              </a:tr>
              <a:tr h="49041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Médiane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97435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A67A1DD-F9C0-4A6C-9D9C-D56B4857A5D4}"/>
              </a:ext>
            </a:extLst>
          </p:cNvPr>
          <p:cNvSpPr/>
          <p:nvPr/>
        </p:nvSpPr>
        <p:spPr>
          <a:xfrm>
            <a:off x="7009282" y="5641566"/>
            <a:ext cx="3688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En train d’être implémenté dans </a:t>
            </a:r>
            <a:r>
              <a:rPr lang="fr-FR" sz="2400" dirty="0" err="1">
                <a:solidFill>
                  <a:schemeClr val="bg1"/>
                </a:solidFill>
              </a:rPr>
              <a:t>Spectractor</a:t>
            </a:r>
            <a:r>
              <a:rPr lang="fr-FR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F6F6F0E-515A-4EB3-8410-1AD318640404}"/>
              </a:ext>
            </a:extLst>
          </p:cNvPr>
          <p:cNvSpPr/>
          <p:nvPr/>
        </p:nvSpPr>
        <p:spPr>
          <a:xfrm>
            <a:off x="5995461" y="5888571"/>
            <a:ext cx="861134" cy="381157"/>
          </a:xfrm>
          <a:prstGeom prst="rightArrow">
            <a:avLst>
              <a:gd name="adj1" fmla="val 50000"/>
              <a:gd name="adj2" fmla="val 17111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45FA8F-5354-4085-A9B5-8E98ED707437}"/>
                  </a:ext>
                </a:extLst>
              </p:cNvPr>
              <p:cNvSpPr/>
              <p:nvPr/>
            </p:nvSpPr>
            <p:spPr>
              <a:xfrm>
                <a:off x="958315" y="5613032"/>
                <a:ext cx="4832051" cy="859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400" dirty="0">
                    <a:solidFill>
                      <a:schemeClr val="bg1"/>
                    </a:solidFill>
                  </a:rPr>
                  <a:t>Effet similaire à la loi de dispersion.</a:t>
                </a:r>
              </a:p>
              <a:p>
                <a:r>
                  <a:rPr lang="fr-FR" sz="2400" dirty="0">
                    <a:solidFill>
                      <a:schemeClr val="bg1"/>
                    </a:solidFill>
                  </a:rPr>
                  <a:t>       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fr-F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𝐴𝐷𝑅</m:t>
                        </m:r>
                      </m:sub>
                    </m:sSub>
                    <m:r>
                      <a:rPr lang="fr-FR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fr-F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𝑠𝑒𝑎𝑢</m:t>
                        </m:r>
                      </m:sub>
                    </m:sSub>
                  </m:oMath>
                </a14:m>
                <a:endParaRPr lang="fr-FR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45FA8F-5354-4085-A9B5-8E98ED707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15" y="5613032"/>
                <a:ext cx="4832051" cy="859531"/>
              </a:xfrm>
              <a:prstGeom prst="rect">
                <a:avLst/>
              </a:prstGeom>
              <a:blipFill>
                <a:blip r:embed="rId3"/>
                <a:stretch>
                  <a:fillRect l="-1892" t="-5674" b="-120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55AE127-CBA9-46C9-B1B9-1AAD7E2AD632}"/>
              </a:ext>
            </a:extLst>
          </p:cNvPr>
          <p:cNvSpPr/>
          <p:nvPr/>
        </p:nvSpPr>
        <p:spPr>
          <a:xfrm>
            <a:off x="7009281" y="5649071"/>
            <a:ext cx="3535625" cy="81598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02CDC2-D43B-4B5F-A723-3BCCDB8D6DA2}"/>
              </a:ext>
            </a:extLst>
          </p:cNvPr>
          <p:cNvSpPr/>
          <p:nvPr/>
        </p:nvSpPr>
        <p:spPr>
          <a:xfrm>
            <a:off x="8153697" y="3840993"/>
            <a:ext cx="24160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Code développé et documenté  pour intégrer cet effet.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FF808CE-6ABE-461F-ACB0-FB9D207EB93C}"/>
              </a:ext>
            </a:extLst>
          </p:cNvPr>
          <p:cNvSpPr/>
          <p:nvPr/>
        </p:nvSpPr>
        <p:spPr>
          <a:xfrm>
            <a:off x="8149439" y="3840994"/>
            <a:ext cx="2416026" cy="157716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9AE52A5-3CA2-4895-B77E-17BCD43A62EB}"/>
              </a:ext>
            </a:extLst>
          </p:cNvPr>
          <p:cNvCxnSpPr>
            <a:cxnSpLocks/>
          </p:cNvCxnSpPr>
          <p:nvPr/>
        </p:nvCxnSpPr>
        <p:spPr>
          <a:xfrm>
            <a:off x="6549906" y="4597970"/>
            <a:ext cx="149004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FD20EDB-89FC-4354-9AA3-61EE54871772}"/>
              </a:ext>
            </a:extLst>
          </p:cNvPr>
          <p:cNvCxnSpPr>
            <a:cxnSpLocks/>
          </p:cNvCxnSpPr>
          <p:nvPr/>
        </p:nvCxnSpPr>
        <p:spPr>
          <a:xfrm flipH="1" flipV="1">
            <a:off x="6549906" y="3840993"/>
            <a:ext cx="2853" cy="77473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5DA083-FB0C-41FB-9BA8-436A1272D280}"/>
              </a:ext>
            </a:extLst>
          </p:cNvPr>
          <p:cNvSpPr/>
          <p:nvPr/>
        </p:nvSpPr>
        <p:spPr>
          <a:xfrm>
            <a:off x="6423018" y="1111269"/>
            <a:ext cx="4142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Effet testé sur des observations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4BE11A-8E55-4C5B-9102-CF261EDA1522}"/>
              </a:ext>
            </a:extLst>
          </p:cNvPr>
          <p:cNvSpPr/>
          <p:nvPr/>
        </p:nvSpPr>
        <p:spPr>
          <a:xfrm>
            <a:off x="5218389" y="4882817"/>
            <a:ext cx="2747675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 pixel = 0.401 </a:t>
            </a:r>
            <a:r>
              <a:rPr lang="fr-FR" dirty="0" err="1">
                <a:solidFill>
                  <a:schemeClr val="bg1"/>
                </a:solidFill>
              </a:rPr>
              <a:t>arcsecondes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6777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680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Résumé et conclusion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B5CDB5D1-E196-4CB9-9B51-036A18A7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19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47B93F-A93A-4165-8844-AC42E4226F58}"/>
              </a:ext>
            </a:extLst>
          </p:cNvPr>
          <p:cNvSpPr/>
          <p:nvPr/>
        </p:nvSpPr>
        <p:spPr>
          <a:xfrm>
            <a:off x="275493" y="882285"/>
            <a:ext cx="34312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solidFill>
                  <a:srgbClr val="00B0F0"/>
                </a:solidFill>
              </a:rPr>
              <a:t>Défocalisation</a:t>
            </a:r>
            <a:endParaRPr lang="en-GB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14158E-38BE-4956-B5F8-0ADA67670C1D}"/>
                  </a:ext>
                </a:extLst>
              </p:cNvPr>
              <p:cNvSpPr/>
              <p:nvPr/>
            </p:nvSpPr>
            <p:spPr>
              <a:xfrm>
                <a:off x="1134431" y="1528616"/>
                <a:ext cx="9923892" cy="2436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- Trouver d’où vient la différence d’échelle (HCIPy 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et POPPy en arcseconde).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- Vérifier implémentation des polynômes de Zernike avec HCIPy et avec POPPy:</a:t>
                </a: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	→ Erreur dans un calcul ?</a:t>
                </a: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	→ Comparer les deux.</a:t>
                </a: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- Faire des tests avec une ouverture plus simple: sans obscuration centrale ni araignées.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- Tenter de simuler l’effet d’une lentille convergente.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E14158E-38BE-4956-B5F8-0ADA67670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31" y="1528616"/>
                <a:ext cx="9923892" cy="2436821"/>
              </a:xfrm>
              <a:prstGeom prst="rect">
                <a:avLst/>
              </a:prstGeom>
              <a:blipFill>
                <a:blip r:embed="rId2"/>
                <a:stretch>
                  <a:fillRect l="-491" b="-32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A75767C-408C-45DE-899A-4FAA2826C45C}"/>
              </a:ext>
            </a:extLst>
          </p:cNvPr>
          <p:cNvSpPr/>
          <p:nvPr/>
        </p:nvSpPr>
        <p:spPr>
          <a:xfrm>
            <a:off x="275493" y="3907583"/>
            <a:ext cx="29597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solidFill>
                  <a:schemeClr val="accent2"/>
                </a:solidFill>
              </a:rPr>
              <a:t>Turbulences</a:t>
            </a:r>
            <a:endParaRPr lang="en-GB" sz="4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C7DAF-073F-42D7-8E87-6EF0B140F3AA}"/>
              </a:ext>
            </a:extLst>
          </p:cNvPr>
          <p:cNvSpPr/>
          <p:nvPr/>
        </p:nvSpPr>
        <p:spPr>
          <a:xfrm>
            <a:off x="1134431" y="4616480"/>
            <a:ext cx="99238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Comparer plus en détail HCIPy et l’utilisation de la fonction de transfert optique:</a:t>
            </a:r>
          </a:p>
          <a:p>
            <a:r>
              <a:rPr lang="fr-FR" dirty="0">
                <a:solidFill>
                  <a:schemeClr val="bg1"/>
                </a:solidFill>
              </a:rPr>
              <a:t>	→ Moyenner les couches d’atmosphère et pas les PSF résultantes</a:t>
            </a:r>
          </a:p>
          <a:p>
            <a:r>
              <a:rPr lang="fr-FR" dirty="0">
                <a:solidFill>
                  <a:schemeClr val="bg1"/>
                </a:solidFill>
              </a:rPr>
              <a:t>	→ Moyenner sur un plus grand nombre de réalisation. </a:t>
            </a:r>
          </a:p>
          <a:p>
            <a:r>
              <a:rPr lang="fr-FR" dirty="0">
                <a:solidFill>
                  <a:schemeClr val="bg1"/>
                </a:solidFill>
              </a:rPr>
              <a:t>	→ Voir comment HCIPy exploite le modèle utilisé.</a:t>
            </a:r>
          </a:p>
          <a:p>
            <a:r>
              <a:rPr lang="fr-FR" dirty="0">
                <a:solidFill>
                  <a:schemeClr val="bg1"/>
                </a:solidFill>
              </a:rPr>
              <a:t>	→ Implémenter le modèle de Von-Karman.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- Globalement satisfaisant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404B44-4147-467A-9396-62CDF35F1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08"/>
          <a:stretch/>
        </p:blipFill>
        <p:spPr>
          <a:xfrm>
            <a:off x="8382988" y="5242475"/>
            <a:ext cx="1171852" cy="13474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92C9A26-9F5F-4EF1-B50C-3A1D4FCF51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00" t="24387" r="10633" b="23692"/>
          <a:stretch/>
        </p:blipFill>
        <p:spPr>
          <a:xfrm rot="5400000">
            <a:off x="10596687" y="2566415"/>
            <a:ext cx="1296136" cy="128726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AC0CD1C-F895-41DD-8946-0E12F769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" t="24387" r="60692" b="23692"/>
          <a:stretch/>
        </p:blipFill>
        <p:spPr>
          <a:xfrm rot="5400000">
            <a:off x="8710472" y="1451082"/>
            <a:ext cx="1296137" cy="1287262"/>
          </a:xfrm>
          <a:prstGeom prst="rect">
            <a:avLst/>
          </a:prstGeom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9B2126D-7E86-4498-901B-ECC34FC95D58}"/>
              </a:ext>
            </a:extLst>
          </p:cNvPr>
          <p:cNvSpPr/>
          <p:nvPr/>
        </p:nvSpPr>
        <p:spPr>
          <a:xfrm rot="1303761">
            <a:off x="10022449" y="2413477"/>
            <a:ext cx="379358" cy="381157"/>
          </a:xfrm>
          <a:prstGeom prst="rightArrow">
            <a:avLst>
              <a:gd name="adj1" fmla="val 36025"/>
              <a:gd name="adj2" fmla="val 60217"/>
            </a:avLst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A517C13-DA56-45C4-97AB-50EEB06F95E1}"/>
              </a:ext>
            </a:extLst>
          </p:cNvPr>
          <p:cNvSpPr/>
          <p:nvPr/>
        </p:nvSpPr>
        <p:spPr>
          <a:xfrm>
            <a:off x="1053486" y="1565423"/>
            <a:ext cx="11037900" cy="240001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C7B8B72-740F-4C82-9869-55B76859BD76}"/>
              </a:ext>
            </a:extLst>
          </p:cNvPr>
          <p:cNvSpPr/>
          <p:nvPr/>
        </p:nvSpPr>
        <p:spPr>
          <a:xfrm>
            <a:off x="1053486" y="4579673"/>
            <a:ext cx="8948686" cy="212421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142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63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Introduction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056CE43-E3E9-48D2-82CC-1DD3F3B35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3" y="4003432"/>
            <a:ext cx="5334000" cy="25908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6900133-76EC-4FF9-9341-CAE45594E77B}"/>
              </a:ext>
            </a:extLst>
          </p:cNvPr>
          <p:cNvSpPr txBox="1"/>
          <p:nvPr/>
        </p:nvSpPr>
        <p:spPr>
          <a:xfrm>
            <a:off x="1216871" y="5113055"/>
            <a:ext cx="101014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pPr algn="ctr"/>
            <a:r>
              <a:rPr lang="fr-FR" dirty="0"/>
              <a:t>LSST</a:t>
            </a:r>
            <a:endParaRPr lang="en-GB" dirty="0"/>
          </a:p>
        </p:txBody>
      </p:sp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339E8C2B-E8B5-45E7-BBA2-3802D6D5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C88FFA-F5B5-42FF-98A0-CC9B66C63498}"/>
              </a:ext>
            </a:extLst>
          </p:cNvPr>
          <p:cNvSpPr/>
          <p:nvPr/>
        </p:nvSpPr>
        <p:spPr>
          <a:xfrm>
            <a:off x="7989524" y="1842735"/>
            <a:ext cx="3364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Supernovæ de type Ia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FC8160-E786-4C82-B80E-AECEF77715F6}"/>
              </a:ext>
            </a:extLst>
          </p:cNvPr>
          <p:cNvSpPr/>
          <p:nvPr/>
        </p:nvSpPr>
        <p:spPr>
          <a:xfrm>
            <a:off x="8466458" y="2404114"/>
            <a:ext cx="228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‘‘chandelles standard’’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7E6B5B-1155-4FBA-83A3-A9ABE880B67C}"/>
              </a:ext>
            </a:extLst>
          </p:cNvPr>
          <p:cNvSpPr/>
          <p:nvPr/>
        </p:nvSpPr>
        <p:spPr>
          <a:xfrm>
            <a:off x="7001475" y="4080735"/>
            <a:ext cx="43717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contraindre à 0,1% les erreurs de calibration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833DB70-871D-4521-951E-9EAD90E66E39}"/>
              </a:ext>
            </a:extLst>
          </p:cNvPr>
          <p:cNvSpPr/>
          <p:nvPr/>
        </p:nvSpPr>
        <p:spPr>
          <a:xfrm>
            <a:off x="6974843" y="4032902"/>
            <a:ext cx="3900304" cy="1125051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1FA3BD0C-49D0-4AE8-AAA4-D58E43C25CB5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387689" y="6265572"/>
            <a:ext cx="135786" cy="6409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46085E6-39D5-44B5-B877-59235DBEBA45}"/>
              </a:ext>
            </a:extLst>
          </p:cNvPr>
          <p:cNvSpPr/>
          <p:nvPr/>
        </p:nvSpPr>
        <p:spPr>
          <a:xfrm>
            <a:off x="6579502" y="5704721"/>
            <a:ext cx="1249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Auxtel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8ABE8B2-76A6-4E34-BE55-9A8F3B5DF810}"/>
              </a:ext>
            </a:extLst>
          </p:cNvPr>
          <p:cNvSpPr txBox="1"/>
          <p:nvPr/>
        </p:nvSpPr>
        <p:spPr>
          <a:xfrm>
            <a:off x="770890" y="1551246"/>
            <a:ext cx="5544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Univers ≈   énergie noire   + matière noire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3BB45A-A490-47F4-BA2E-50A23C519DBB}"/>
              </a:ext>
            </a:extLst>
          </p:cNvPr>
          <p:cNvSpPr/>
          <p:nvPr/>
        </p:nvSpPr>
        <p:spPr>
          <a:xfrm>
            <a:off x="2615043" y="2010838"/>
            <a:ext cx="2906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≈ </a:t>
            </a:r>
            <a:r>
              <a:rPr lang="en-GB" dirty="0">
                <a:solidFill>
                  <a:schemeClr val="bg1"/>
                </a:solidFill>
              </a:rPr>
              <a:t>69 </a:t>
            </a:r>
            <a:r>
              <a:rPr lang="fr-FR" dirty="0">
                <a:solidFill>
                  <a:schemeClr val="bg1"/>
                </a:solidFill>
              </a:rPr>
              <a:t>%                            ≈ </a:t>
            </a:r>
            <a:r>
              <a:rPr lang="en-GB" dirty="0">
                <a:solidFill>
                  <a:schemeClr val="bg1"/>
                </a:solidFill>
              </a:rPr>
              <a:t>26 </a:t>
            </a:r>
            <a:r>
              <a:rPr lang="fr-FR" dirty="0">
                <a:solidFill>
                  <a:schemeClr val="bg1"/>
                </a:solidFill>
              </a:rPr>
              <a:t>%</a:t>
            </a:r>
            <a:endParaRPr lang="en-GB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4E9C791-40AC-47C7-BFCE-D883D805591C}"/>
              </a:ext>
            </a:extLst>
          </p:cNvPr>
          <p:cNvSpPr/>
          <p:nvPr/>
        </p:nvSpPr>
        <p:spPr>
          <a:xfrm>
            <a:off x="2152183" y="1572345"/>
            <a:ext cx="1832777" cy="43300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2F4D28-3D2A-4FDA-BAA0-EB84DEE44A43}"/>
              </a:ext>
            </a:extLst>
          </p:cNvPr>
          <p:cNvSpPr/>
          <p:nvPr/>
        </p:nvSpPr>
        <p:spPr>
          <a:xfrm>
            <a:off x="770890" y="6258561"/>
            <a:ext cx="43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vue d’artiste du LSST à Cerro </a:t>
            </a:r>
            <a:r>
              <a:rPr lang="fr-FR" dirty="0" err="1">
                <a:solidFill>
                  <a:schemeClr val="bg1"/>
                </a:solidFill>
              </a:rPr>
              <a:t>Pachòn</a:t>
            </a:r>
            <a:r>
              <a:rPr lang="fr-FR" dirty="0">
                <a:solidFill>
                  <a:schemeClr val="bg1"/>
                </a:solidFill>
              </a:rPr>
              <a:t> (Chili)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377EEF-D7DA-4F74-80CA-A5EEBE3A6E0E}"/>
              </a:ext>
            </a:extLst>
          </p:cNvPr>
          <p:cNvSpPr/>
          <p:nvPr/>
        </p:nvSpPr>
        <p:spPr>
          <a:xfrm>
            <a:off x="396058" y="2811268"/>
            <a:ext cx="55443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Responsable de l’accélération de l’expansion de l’univers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329A196-B703-478A-B0F9-996C46777F99}"/>
              </a:ext>
            </a:extLst>
          </p:cNvPr>
          <p:cNvSpPr/>
          <p:nvPr/>
        </p:nvSpPr>
        <p:spPr>
          <a:xfrm>
            <a:off x="274157" y="2863749"/>
            <a:ext cx="5334000" cy="102473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1B7375F-4512-49E9-8424-12D5F5AB7C2D}"/>
              </a:ext>
            </a:extLst>
          </p:cNvPr>
          <p:cNvCxnSpPr>
            <a:cxnSpLocks/>
          </p:cNvCxnSpPr>
          <p:nvPr/>
        </p:nvCxnSpPr>
        <p:spPr>
          <a:xfrm flipH="1">
            <a:off x="8924996" y="2863749"/>
            <a:ext cx="459179" cy="103354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4F9F4254-BFDC-4747-BD50-347EC02CE810}"/>
              </a:ext>
            </a:extLst>
          </p:cNvPr>
          <p:cNvCxnSpPr>
            <a:cxnSpLocks/>
          </p:cNvCxnSpPr>
          <p:nvPr/>
        </p:nvCxnSpPr>
        <p:spPr>
          <a:xfrm>
            <a:off x="3013517" y="2437643"/>
            <a:ext cx="1" cy="2869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D3ABE83-D00E-4D30-A5FC-DA4E7D778D57}"/>
              </a:ext>
            </a:extLst>
          </p:cNvPr>
          <p:cNvCxnSpPr>
            <a:cxnSpLocks/>
          </p:cNvCxnSpPr>
          <p:nvPr/>
        </p:nvCxnSpPr>
        <p:spPr>
          <a:xfrm flipV="1">
            <a:off x="3013517" y="1282667"/>
            <a:ext cx="5657723" cy="155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0F9695D-03BD-4E34-8303-25E35F5DB550}"/>
              </a:ext>
            </a:extLst>
          </p:cNvPr>
          <p:cNvCxnSpPr>
            <a:cxnSpLocks/>
          </p:cNvCxnSpPr>
          <p:nvPr/>
        </p:nvCxnSpPr>
        <p:spPr>
          <a:xfrm>
            <a:off x="8658814" y="1279232"/>
            <a:ext cx="725361" cy="5706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8792514-5C62-4053-A50C-8CE5A930C87E}"/>
              </a:ext>
            </a:extLst>
          </p:cNvPr>
          <p:cNvCxnSpPr>
            <a:cxnSpLocks/>
          </p:cNvCxnSpPr>
          <p:nvPr/>
        </p:nvCxnSpPr>
        <p:spPr>
          <a:xfrm>
            <a:off x="3017502" y="1298246"/>
            <a:ext cx="0" cy="18735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CC0EF18C-AEBE-454C-9E84-A85EFB6E97E4}"/>
              </a:ext>
            </a:extLst>
          </p:cNvPr>
          <p:cNvSpPr/>
          <p:nvPr/>
        </p:nvSpPr>
        <p:spPr>
          <a:xfrm rot="10576529">
            <a:off x="4655994" y="4101736"/>
            <a:ext cx="3318511" cy="2230284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147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1BE53E0-1F16-48E9-839B-57F444950D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3" b="33225"/>
          <a:stretch/>
        </p:blipFill>
        <p:spPr>
          <a:xfrm>
            <a:off x="6853561" y="4328904"/>
            <a:ext cx="5151559" cy="200986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680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Résumé et conclusion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B5CDB5D1-E196-4CB9-9B51-036A18A7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20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A00FAF-7B7C-4C3E-8FBB-A66DB51C7D90}"/>
              </a:ext>
            </a:extLst>
          </p:cNvPr>
          <p:cNvSpPr/>
          <p:nvPr/>
        </p:nvSpPr>
        <p:spPr>
          <a:xfrm>
            <a:off x="391085" y="1174872"/>
            <a:ext cx="11657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solidFill>
                  <a:srgbClr val="00B050"/>
                </a:solidFill>
              </a:rPr>
              <a:t>ADR</a:t>
            </a:r>
            <a:endParaRPr lang="en-GB" sz="4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522116-02FB-4343-A92D-412980A9AE36}"/>
              </a:ext>
            </a:extLst>
          </p:cNvPr>
          <p:cNvSpPr/>
          <p:nvPr/>
        </p:nvSpPr>
        <p:spPr>
          <a:xfrm>
            <a:off x="973937" y="1944313"/>
            <a:ext cx="9923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Fonctionne.</a:t>
            </a:r>
          </a:p>
          <a:p>
            <a:r>
              <a:rPr lang="fr-FR" dirty="0">
                <a:solidFill>
                  <a:schemeClr val="bg1"/>
                </a:solidFill>
              </a:rPr>
              <a:t>- Testée et comparée à des précédents résultats.</a:t>
            </a:r>
          </a:p>
          <a:p>
            <a:r>
              <a:rPr lang="fr-FR" dirty="0">
                <a:solidFill>
                  <a:schemeClr val="bg1"/>
                </a:solidFill>
              </a:rPr>
              <a:t>- En implémentation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70FE473-C451-446C-BA8C-889B98299A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5633" r="13412" b="2802"/>
          <a:stretch/>
        </p:blipFill>
        <p:spPr>
          <a:xfrm>
            <a:off x="7052526" y="985555"/>
            <a:ext cx="4556154" cy="258654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64402E5-369A-43CE-AF3C-FC6C57DC42A9}"/>
              </a:ext>
            </a:extLst>
          </p:cNvPr>
          <p:cNvSpPr/>
          <p:nvPr/>
        </p:nvSpPr>
        <p:spPr>
          <a:xfrm>
            <a:off x="973937" y="4180396"/>
            <a:ext cx="57908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Code en Python:</a:t>
            </a:r>
          </a:p>
          <a:p>
            <a:r>
              <a:rPr lang="fr-FR" dirty="0">
                <a:solidFill>
                  <a:schemeClr val="bg1"/>
                </a:solidFill>
              </a:rPr>
              <a:t>           → Analyse de codes source, utilisation et adaptations </a:t>
            </a:r>
          </a:p>
          <a:p>
            <a:r>
              <a:rPr lang="fr-FR" dirty="0">
                <a:solidFill>
                  <a:schemeClr val="bg1"/>
                </a:solidFill>
              </a:rPr>
              <a:t>	de bibliothèques.</a:t>
            </a:r>
          </a:p>
          <a:p>
            <a:r>
              <a:rPr lang="fr-FR" dirty="0">
                <a:solidFill>
                  <a:schemeClr val="bg1"/>
                </a:solidFill>
              </a:rPr>
              <a:t>           → Développement de scripts documentés et robustes</a:t>
            </a:r>
          </a:p>
          <a:p>
            <a:r>
              <a:rPr lang="fr-FR" dirty="0">
                <a:solidFill>
                  <a:schemeClr val="bg1"/>
                </a:solidFill>
              </a:rPr>
              <a:t>           → Automatisation des scripts et de leur analyse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- Utilisation de Git:</a:t>
            </a:r>
          </a:p>
          <a:p>
            <a:r>
              <a:rPr lang="fr-FR" dirty="0">
                <a:solidFill>
                  <a:schemeClr val="bg1"/>
                </a:solidFill>
              </a:rPr>
              <a:t>           → ‘‘Versionnage’’ des codes</a:t>
            </a:r>
          </a:p>
          <a:p>
            <a:r>
              <a:rPr lang="fr-FR" dirty="0">
                <a:solidFill>
                  <a:schemeClr val="bg1"/>
                </a:solidFill>
              </a:rPr>
              <a:t>           → Signalement et corrections d’erreurs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37BAF0-1CE0-4363-9C0F-7484C8252866}"/>
              </a:ext>
            </a:extLst>
          </p:cNvPr>
          <p:cNvSpPr/>
          <p:nvPr/>
        </p:nvSpPr>
        <p:spPr>
          <a:xfrm>
            <a:off x="391085" y="3323965"/>
            <a:ext cx="62689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</a:rPr>
              <a:t>Développement personnel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AD70146-9605-47F2-8402-53A9D749052B}"/>
              </a:ext>
            </a:extLst>
          </p:cNvPr>
          <p:cNvSpPr/>
          <p:nvPr/>
        </p:nvSpPr>
        <p:spPr>
          <a:xfrm>
            <a:off x="804911" y="1909630"/>
            <a:ext cx="4885675" cy="100834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A0CF424-EAA9-43CD-A062-7F176C7E1539}"/>
              </a:ext>
            </a:extLst>
          </p:cNvPr>
          <p:cNvSpPr/>
          <p:nvPr/>
        </p:nvSpPr>
        <p:spPr>
          <a:xfrm>
            <a:off x="804911" y="4117566"/>
            <a:ext cx="5959873" cy="267547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220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2825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L’impact de l’atmosphère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24" name="Espace réservé du numéro de diapositive 3">
            <a:extLst>
              <a:ext uri="{FF2B5EF4-FFF2-40B4-BE49-F238E27FC236}">
                <a16:creationId xmlns:a16="http://schemas.microsoft.com/office/drawing/2014/main" id="{04E43427-2DCD-4C77-B283-12E74D9B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4349377-3404-48D6-AB3A-DF206D5D3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15" y="1154240"/>
            <a:ext cx="3711481" cy="273117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8E6615-7A2A-43ED-A48C-1FB47C65A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06" y="4140418"/>
            <a:ext cx="3501923" cy="256347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FD90CC6-3942-4A52-8DA1-F53242DE7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01" y="1159673"/>
            <a:ext cx="3656921" cy="2731171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90EF1480-08BE-4551-ACE7-7220F23E19B4}"/>
              </a:ext>
            </a:extLst>
          </p:cNvPr>
          <p:cNvSpPr txBox="1"/>
          <p:nvPr/>
        </p:nvSpPr>
        <p:spPr>
          <a:xfrm>
            <a:off x="540049" y="4877996"/>
            <a:ext cx="1818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Diffusion </a:t>
            </a:r>
            <a:r>
              <a:rPr lang="fr-FR" dirty="0" err="1">
                <a:solidFill>
                  <a:schemeClr val="bg1"/>
                </a:solidFill>
              </a:rPr>
              <a:t>rayleigh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Vapeur d’eau</a:t>
            </a:r>
          </a:p>
          <a:p>
            <a:r>
              <a:rPr lang="fr-FR" dirty="0" err="1">
                <a:solidFill>
                  <a:schemeClr val="bg1"/>
                </a:solidFill>
              </a:rPr>
              <a:t>Aerosols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Ozone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72B8216-12CF-4688-9FB2-FC6992C2AD94}"/>
              </a:ext>
            </a:extLst>
          </p:cNvPr>
          <p:cNvSpPr/>
          <p:nvPr/>
        </p:nvSpPr>
        <p:spPr>
          <a:xfrm>
            <a:off x="499498" y="4877996"/>
            <a:ext cx="1858613" cy="12003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7C789A-4A9F-406F-B920-B2BE8B5CEF0A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428805" y="4100268"/>
            <a:ext cx="461758" cy="777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478AA46A-C06A-4939-AE0B-A3CD40FEF946}"/>
              </a:ext>
            </a:extLst>
          </p:cNvPr>
          <p:cNvSpPr txBox="1"/>
          <p:nvPr/>
        </p:nvSpPr>
        <p:spPr>
          <a:xfrm>
            <a:off x="4894398" y="210432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×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22C03FD-E9A5-4BF7-83FE-7CAEE92D6B99}"/>
              </a:ext>
            </a:extLst>
          </p:cNvPr>
          <p:cNvSpPr txBox="1"/>
          <p:nvPr/>
        </p:nvSpPr>
        <p:spPr>
          <a:xfrm>
            <a:off x="5875459" y="500547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59810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63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Modélisation end-to-end et forward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24" name="Espace réservé du numéro de diapositive 3">
            <a:extLst>
              <a:ext uri="{FF2B5EF4-FFF2-40B4-BE49-F238E27FC236}">
                <a16:creationId xmlns:a16="http://schemas.microsoft.com/office/drawing/2014/main" id="{04E43427-2DCD-4C77-B283-12E74D9B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E57A4832-E3E4-46F8-B0A8-26690B253E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2" b="29128"/>
          <a:stretch/>
        </p:blipFill>
        <p:spPr>
          <a:xfrm>
            <a:off x="7345015" y="1246352"/>
            <a:ext cx="3653939" cy="1070457"/>
          </a:xfrm>
          <a:prstGeom prst="rect">
            <a:avLst/>
          </a:prstGeom>
        </p:spPr>
      </p:pic>
      <p:pic>
        <p:nvPicPr>
          <p:cNvPr id="38" name="Picture 2" descr="Image result for star sketch">
            <a:extLst>
              <a:ext uri="{FF2B5EF4-FFF2-40B4-BE49-F238E27FC236}">
                <a16:creationId xmlns:a16="http://schemas.microsoft.com/office/drawing/2014/main" id="{39B315A7-4E69-437C-BB9B-F3E8B7379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15" y="867150"/>
            <a:ext cx="932408" cy="77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5BC0CD6-A5A9-42DD-A5F7-302AC85E73C9}"/>
              </a:ext>
            </a:extLst>
          </p:cNvPr>
          <p:cNvSpPr/>
          <p:nvPr/>
        </p:nvSpPr>
        <p:spPr>
          <a:xfrm>
            <a:off x="275493" y="5269040"/>
            <a:ext cx="42396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Spectrogramme observé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8D8DBF-A11C-4337-AA4A-12F19B71E11C}"/>
              </a:ext>
            </a:extLst>
          </p:cNvPr>
          <p:cNvSpPr/>
          <p:nvPr/>
        </p:nvSpPr>
        <p:spPr>
          <a:xfrm>
            <a:off x="7454560" y="5265746"/>
            <a:ext cx="40331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>
                <a:solidFill>
                  <a:schemeClr val="bg1"/>
                </a:solidFill>
              </a:rPr>
              <a:t>Spectrogramme simulé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BDE523-EA9E-4B52-AF83-AA2351E43D31}"/>
              </a:ext>
            </a:extLst>
          </p:cNvPr>
          <p:cNvSpPr/>
          <p:nvPr/>
        </p:nvSpPr>
        <p:spPr>
          <a:xfrm>
            <a:off x="7703766" y="3346616"/>
            <a:ext cx="3182795" cy="400110"/>
          </a:xfrm>
          <a:prstGeom prst="rect">
            <a:avLst/>
          </a:prstGeom>
          <a:ln w="28575">
            <a:solidFill>
              <a:schemeClr val="bg1"/>
            </a:solidFill>
            <a:prstDash val="lgDash"/>
          </a:ln>
        </p:spPr>
        <p:txBody>
          <a:bodyPr wrap="none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Transmission atmosphérique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3012BB54-7EE6-46EE-AC11-94CFFE5EB0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8" r="50033"/>
          <a:stretch/>
        </p:blipFill>
        <p:spPr>
          <a:xfrm>
            <a:off x="807182" y="2707160"/>
            <a:ext cx="1690068" cy="2009564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06E25C8F-B2F1-4C34-8473-30F7705900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2"/>
          <a:stretch/>
        </p:blipFill>
        <p:spPr>
          <a:xfrm>
            <a:off x="2497250" y="2707160"/>
            <a:ext cx="1690068" cy="2009564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F5C8360-903A-40B0-AD5F-0746DB868CF2}"/>
              </a:ext>
            </a:extLst>
          </p:cNvPr>
          <p:cNvSpPr/>
          <p:nvPr/>
        </p:nvSpPr>
        <p:spPr>
          <a:xfrm>
            <a:off x="1149231" y="2051275"/>
            <a:ext cx="2527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Spectroscopie sans fente</a:t>
            </a:r>
            <a:endParaRPr lang="fr-FR" i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2C6E8B-DE26-4CDE-964C-1DA8BD6F99CE}"/>
              </a:ext>
            </a:extLst>
          </p:cNvPr>
          <p:cNvSpPr/>
          <p:nvPr/>
        </p:nvSpPr>
        <p:spPr>
          <a:xfrm>
            <a:off x="1774079" y="2339395"/>
            <a:ext cx="12664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</a:rPr>
              <a:t>réseau (Ronchi)</a:t>
            </a: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2DC084E-83E9-4F57-928B-69474EC646F1}"/>
              </a:ext>
            </a:extLst>
          </p:cNvPr>
          <p:cNvSpPr/>
          <p:nvPr/>
        </p:nvSpPr>
        <p:spPr>
          <a:xfrm>
            <a:off x="7752293" y="3941449"/>
            <a:ext cx="3121688" cy="400110"/>
          </a:xfrm>
          <a:prstGeom prst="rect">
            <a:avLst/>
          </a:prstGeom>
          <a:ln w="28575">
            <a:solidFill>
              <a:schemeClr val="bg1"/>
            </a:solidFill>
            <a:prstDash val="lgDash"/>
          </a:ln>
        </p:spPr>
        <p:txBody>
          <a:bodyPr wrap="none">
            <a:spAutoFit/>
          </a:bodyPr>
          <a:lstStyle/>
          <a:p>
            <a:r>
              <a:rPr lang="fr-FR" sz="2000">
                <a:solidFill>
                  <a:schemeClr val="bg1"/>
                </a:solidFill>
              </a:rPr>
              <a:t>Réponse impulsionelle (PSF)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86353D5-88CB-4BD7-96FA-CCDE78600A3C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>
            <a:off x="2407319" y="1640488"/>
            <a:ext cx="5473" cy="4107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9EBD6E2F-C54A-4861-AB47-B80527351B0A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2395297" y="4807490"/>
            <a:ext cx="0" cy="461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19FFF92D-3AEB-4EFD-8B40-5E8194C363F3}"/>
              </a:ext>
            </a:extLst>
          </p:cNvPr>
          <p:cNvSpPr/>
          <p:nvPr/>
        </p:nvSpPr>
        <p:spPr>
          <a:xfrm>
            <a:off x="6964938" y="2925230"/>
            <a:ext cx="4660451" cy="16195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015BA51-4B72-464C-8118-DB188768FBEA}"/>
              </a:ext>
            </a:extLst>
          </p:cNvPr>
          <p:cNvCxnSpPr>
            <a:cxnSpLocks/>
          </p:cNvCxnSpPr>
          <p:nvPr/>
        </p:nvCxnSpPr>
        <p:spPr>
          <a:xfrm>
            <a:off x="9171985" y="2082205"/>
            <a:ext cx="1320" cy="46920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967C9820-03FF-4191-9455-9F560C018A20}"/>
              </a:ext>
            </a:extLst>
          </p:cNvPr>
          <p:cNvCxnSpPr>
            <a:cxnSpLocks/>
          </p:cNvCxnSpPr>
          <p:nvPr/>
        </p:nvCxnSpPr>
        <p:spPr>
          <a:xfrm flipH="1">
            <a:off x="9173305" y="4662388"/>
            <a:ext cx="2" cy="5511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42CAEC33-588F-4A13-8927-32075A27DA2E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6189017" y="3735021"/>
            <a:ext cx="9306" cy="16230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79BBF095-8235-4C1E-9C07-41191CAE4F6B}"/>
              </a:ext>
            </a:extLst>
          </p:cNvPr>
          <p:cNvSpPr/>
          <p:nvPr/>
        </p:nvSpPr>
        <p:spPr>
          <a:xfrm>
            <a:off x="5649616" y="5758189"/>
            <a:ext cx="5597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9900"/>
                </a:solidFill>
              </a:rPr>
              <a:t>oui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7952753-2AEA-47A3-94FE-F7E0D0904E31}"/>
              </a:ext>
            </a:extLst>
          </p:cNvPr>
          <p:cNvSpPr/>
          <p:nvPr/>
        </p:nvSpPr>
        <p:spPr>
          <a:xfrm>
            <a:off x="5649616" y="4262278"/>
            <a:ext cx="616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non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936104AB-E1FE-4E7B-90AF-641E471F3A95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>
          <a:xfrm flipH="1">
            <a:off x="6197882" y="5758189"/>
            <a:ext cx="441" cy="400110"/>
          </a:xfrm>
          <a:prstGeom prst="straightConnector1">
            <a:avLst/>
          </a:prstGeom>
          <a:ln w="38100"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que 61" descr="Visage souriant sans remplissage">
            <a:extLst>
              <a:ext uri="{FF2B5EF4-FFF2-40B4-BE49-F238E27FC236}">
                <a16:creationId xmlns:a16="http://schemas.microsoft.com/office/drawing/2014/main" id="{7B4E1073-EC96-443E-B2F1-712CF852B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82078" y="6158299"/>
            <a:ext cx="631608" cy="631608"/>
          </a:xfrm>
          <a:prstGeom prst="rect">
            <a:avLst/>
          </a:prstGeom>
        </p:spPr>
      </p:pic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0F091C1D-46B3-4D2E-AC82-A8686041B538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179846" y="3735021"/>
            <a:ext cx="7850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D4D3F9A-6317-42F7-8B50-8C8849D6DF1F}"/>
              </a:ext>
            </a:extLst>
          </p:cNvPr>
          <p:cNvSpPr/>
          <p:nvPr/>
        </p:nvSpPr>
        <p:spPr>
          <a:xfrm>
            <a:off x="5205564" y="3281051"/>
            <a:ext cx="1645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réajustement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3DC1E55D-9529-4A8F-B49E-C374BCE5B03E}"/>
              </a:ext>
            </a:extLst>
          </p:cNvPr>
          <p:cNvCxnSpPr>
            <a:cxnSpLocks/>
            <a:stCxn id="41" idx="1"/>
            <a:endCxn id="74" idx="3"/>
          </p:cNvCxnSpPr>
          <p:nvPr/>
        </p:nvCxnSpPr>
        <p:spPr>
          <a:xfrm flipH="1">
            <a:off x="6747029" y="5558134"/>
            <a:ext cx="70753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135A31D9-0B57-4A4C-B047-EF8B643A0E53}"/>
              </a:ext>
            </a:extLst>
          </p:cNvPr>
          <p:cNvCxnSpPr>
            <a:cxnSpLocks/>
            <a:stCxn id="39" idx="3"/>
            <a:endCxn id="74" idx="1"/>
          </p:cNvCxnSpPr>
          <p:nvPr/>
        </p:nvCxnSpPr>
        <p:spPr>
          <a:xfrm flipV="1">
            <a:off x="4515100" y="5558134"/>
            <a:ext cx="1134517" cy="329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45EF0A8-A845-4563-BB3B-2DCCF1BA1B74}"/>
              </a:ext>
            </a:extLst>
          </p:cNvPr>
          <p:cNvSpPr/>
          <p:nvPr/>
        </p:nvSpPr>
        <p:spPr>
          <a:xfrm>
            <a:off x="1361115" y="4392775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ciel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73E0CC2-E897-4F60-B01D-547232B856E2}"/>
              </a:ext>
            </a:extLst>
          </p:cNvPr>
          <p:cNvSpPr/>
          <p:nvPr/>
        </p:nvSpPr>
        <p:spPr>
          <a:xfrm>
            <a:off x="2659629" y="4376589"/>
            <a:ext cx="1365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ciel dispersé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8F1E935-5D80-494F-8E37-E1AA581B8378}"/>
              </a:ext>
            </a:extLst>
          </p:cNvPr>
          <p:cNvSpPr/>
          <p:nvPr/>
        </p:nvSpPr>
        <p:spPr>
          <a:xfrm>
            <a:off x="1173227" y="4091841"/>
            <a:ext cx="215939" cy="223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3D9B14E-4832-4B8F-8F69-6DA68FD5FD5E}"/>
              </a:ext>
            </a:extLst>
          </p:cNvPr>
          <p:cNvSpPr/>
          <p:nvPr/>
        </p:nvSpPr>
        <p:spPr>
          <a:xfrm rot="187166">
            <a:off x="2701933" y="4202767"/>
            <a:ext cx="887417" cy="1497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CD212025-2E4F-4985-B2C0-77EFFF5B2D11}"/>
              </a:ext>
            </a:extLst>
          </p:cNvPr>
          <p:cNvCxnSpPr>
            <a:cxnSpLocks/>
          </p:cNvCxnSpPr>
          <p:nvPr/>
        </p:nvCxnSpPr>
        <p:spPr>
          <a:xfrm>
            <a:off x="1500464" y="4195134"/>
            <a:ext cx="1084441" cy="26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6DC426B-98F4-493B-865C-3F380C775D6B}"/>
              </a:ext>
            </a:extLst>
          </p:cNvPr>
          <p:cNvSpPr/>
          <p:nvPr/>
        </p:nvSpPr>
        <p:spPr>
          <a:xfrm>
            <a:off x="5649617" y="5358079"/>
            <a:ext cx="1097412" cy="40011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accord 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905C8F6-9938-4D19-B98D-64DD0D0B6077}"/>
              </a:ext>
            </a:extLst>
          </p:cNvPr>
          <p:cNvSpPr/>
          <p:nvPr/>
        </p:nvSpPr>
        <p:spPr>
          <a:xfrm>
            <a:off x="8506474" y="2690228"/>
            <a:ext cx="1333663" cy="46166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Modèles</a:t>
            </a:r>
            <a:endParaRPr lang="fr-FR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3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63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Obtention du spectre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B5CDB5D1-E196-4CB9-9B51-036A18A7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B8D48D-FA2F-4AE3-9261-DF5673BD6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" t="752" r="7526"/>
          <a:stretch/>
        </p:blipFill>
        <p:spPr>
          <a:xfrm>
            <a:off x="6926114" y="2223754"/>
            <a:ext cx="4241825" cy="3034711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4D42D3D6-3CCA-4328-B584-4DE7AC6B7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8" r="50033"/>
          <a:stretch/>
        </p:blipFill>
        <p:spPr>
          <a:xfrm>
            <a:off x="702183" y="1685284"/>
            <a:ext cx="2552229" cy="303471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F711911D-8CF8-4FAA-A306-96689A00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2"/>
          <a:stretch/>
        </p:blipFill>
        <p:spPr>
          <a:xfrm>
            <a:off x="3254412" y="1685284"/>
            <a:ext cx="2552229" cy="303471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D9958C3-3F0C-41FA-9517-EE374A2C2EA5}"/>
              </a:ext>
            </a:extLst>
          </p:cNvPr>
          <p:cNvSpPr/>
          <p:nvPr/>
        </p:nvSpPr>
        <p:spPr>
          <a:xfrm>
            <a:off x="1753188" y="4333693"/>
            <a:ext cx="609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ciel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64AE14-FFDB-49B5-BBEE-8AC40C23B252}"/>
              </a:ext>
            </a:extLst>
          </p:cNvPr>
          <p:cNvSpPr/>
          <p:nvPr/>
        </p:nvSpPr>
        <p:spPr>
          <a:xfrm>
            <a:off x="3795164" y="4333693"/>
            <a:ext cx="1470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ciel dispersé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8EB3BEF-69D3-4EB5-93E9-480097506EF0}"/>
              </a:ext>
            </a:extLst>
          </p:cNvPr>
          <p:cNvSpPr/>
          <p:nvPr/>
        </p:nvSpPr>
        <p:spPr>
          <a:xfrm>
            <a:off x="1321161" y="3837659"/>
            <a:ext cx="215939" cy="2233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B740B89-727B-472E-BFB8-D7F490385ABA}"/>
              </a:ext>
            </a:extLst>
          </p:cNvPr>
          <p:cNvSpPr/>
          <p:nvPr/>
        </p:nvSpPr>
        <p:spPr>
          <a:xfrm rot="249954">
            <a:off x="3627947" y="3967578"/>
            <a:ext cx="1188179" cy="1981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757826A-7120-4835-AED7-A23E5013C0C5}"/>
              </a:ext>
            </a:extLst>
          </p:cNvPr>
          <p:cNvCxnSpPr>
            <a:cxnSpLocks/>
          </p:cNvCxnSpPr>
          <p:nvPr/>
        </p:nvCxnSpPr>
        <p:spPr>
          <a:xfrm>
            <a:off x="1664670" y="3949309"/>
            <a:ext cx="1903780" cy="55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FEC74C2-A98E-4A61-93E4-588AFD2DC727}"/>
              </a:ext>
            </a:extLst>
          </p:cNvPr>
          <p:cNvSpPr/>
          <p:nvPr/>
        </p:nvSpPr>
        <p:spPr>
          <a:xfrm>
            <a:off x="1322790" y="1145724"/>
            <a:ext cx="3943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Spectroscopie sans fente</a:t>
            </a:r>
            <a:endParaRPr lang="fr-FR" sz="2800" i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644EAB-A5D3-49B4-952E-C11B54EDAFD9}"/>
              </a:ext>
            </a:extLst>
          </p:cNvPr>
          <p:cNvSpPr/>
          <p:nvPr/>
        </p:nvSpPr>
        <p:spPr>
          <a:xfrm>
            <a:off x="7802422" y="1705441"/>
            <a:ext cx="2489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</a:rPr>
              <a:t>Réseau (Ronchi)</a:t>
            </a:r>
            <a:endParaRPr lang="fr-FR" sz="2400" dirty="0">
              <a:solidFill>
                <a:schemeClr val="bg1"/>
              </a:solidFill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A9A6C3C5-2921-43C2-B23B-17D83BD30CCB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9905157" y="6041685"/>
            <a:ext cx="214008" cy="5479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>
            <a:extLst>
              <a:ext uri="{FF2B5EF4-FFF2-40B4-BE49-F238E27FC236}">
                <a16:creationId xmlns:a16="http://schemas.microsoft.com/office/drawing/2014/main" id="{4FE9C6BC-42A4-48FB-8DE9-828666C2BE7E}"/>
              </a:ext>
            </a:extLst>
          </p:cNvPr>
          <p:cNvSpPr/>
          <p:nvPr/>
        </p:nvSpPr>
        <p:spPr>
          <a:xfrm rot="15067272">
            <a:off x="7401438" y="3288303"/>
            <a:ext cx="4394879" cy="1467601"/>
          </a:xfrm>
          <a:prstGeom prst="arc">
            <a:avLst>
              <a:gd name="adj1" fmla="val 7806126"/>
              <a:gd name="adj2" fmla="val 11087912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28D89F-A54F-440C-8B62-4D6803CF72BB}"/>
              </a:ext>
            </a:extLst>
          </p:cNvPr>
          <p:cNvSpPr/>
          <p:nvPr/>
        </p:nvSpPr>
        <p:spPr>
          <a:xfrm>
            <a:off x="7123730" y="5587773"/>
            <a:ext cx="2508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rgbClr val="00B0F0"/>
                </a:solidFill>
              </a:rPr>
              <a:t>défocalisation</a:t>
            </a:r>
            <a:endParaRPr lang="fr-FR" sz="3200" dirty="0"/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C9FE3070-49EF-4919-9496-F7E32641A62A}"/>
              </a:ext>
            </a:extLst>
          </p:cNvPr>
          <p:cNvSpPr/>
          <p:nvPr/>
        </p:nvSpPr>
        <p:spPr>
          <a:xfrm>
            <a:off x="7123730" y="5587773"/>
            <a:ext cx="2508892" cy="58477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F15DB0B-146B-4305-ADF4-6472EB7D7B2B}"/>
              </a:ext>
            </a:extLst>
          </p:cNvPr>
          <p:cNvSpPr/>
          <p:nvPr/>
        </p:nvSpPr>
        <p:spPr>
          <a:xfrm>
            <a:off x="2381450" y="5538511"/>
            <a:ext cx="3554618" cy="763127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3532DB9-E0E4-469F-A24A-2699B290044C}"/>
                  </a:ext>
                </a:extLst>
              </p:cNvPr>
              <p:cNvSpPr/>
              <p:nvPr/>
            </p:nvSpPr>
            <p:spPr>
              <a:xfrm>
                <a:off x="2485937" y="5635484"/>
                <a:ext cx="345013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2800" dirty="0">
                    <a:solidFill>
                      <a:schemeClr val="bg1"/>
                    </a:solidFill>
                  </a:rPr>
                  <a:t>Loi de dispersion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l-G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endParaRPr lang="fr-FR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3532DB9-E0E4-469F-A24A-2699B2900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937" y="5635484"/>
                <a:ext cx="3450131" cy="523220"/>
              </a:xfrm>
              <a:prstGeom prst="rect">
                <a:avLst/>
              </a:prstGeom>
              <a:blipFill>
                <a:blip r:embed="rId4"/>
                <a:stretch>
                  <a:fillRect l="-3710" t="-10465" b="-325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14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63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Réponse impulsionnelle (PSF)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B5CDB5D1-E196-4CB9-9B51-036A18A7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3EDBDF2-E53F-44D5-A228-F6187DD8E6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r="66380" b="67209"/>
          <a:stretch/>
        </p:blipFill>
        <p:spPr>
          <a:xfrm>
            <a:off x="1386877" y="1364537"/>
            <a:ext cx="1374078" cy="114286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C21C1E2-9C44-4AE0-AE53-EFAAEC023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1" t="33423" r="1131" b="33786"/>
          <a:stretch/>
        </p:blipFill>
        <p:spPr>
          <a:xfrm>
            <a:off x="5492701" y="1329955"/>
            <a:ext cx="1440873" cy="117580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3032417-11C8-4735-A5EF-995D01B6D1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8" t="67209" r="64843"/>
          <a:stretch/>
        </p:blipFill>
        <p:spPr>
          <a:xfrm>
            <a:off x="3346310" y="1364537"/>
            <a:ext cx="1440873" cy="114286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DF2770F-465F-41D4-BCAD-7E7DBC42B6FE}"/>
              </a:ext>
            </a:extLst>
          </p:cNvPr>
          <p:cNvSpPr txBox="1"/>
          <p:nvPr/>
        </p:nvSpPr>
        <p:spPr>
          <a:xfrm>
            <a:off x="2808212" y="160619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A916373-6E25-4AC5-B1F0-EC3FF5FD33EF}"/>
              </a:ext>
            </a:extLst>
          </p:cNvPr>
          <p:cNvSpPr txBox="1"/>
          <p:nvPr/>
        </p:nvSpPr>
        <p:spPr>
          <a:xfrm>
            <a:off x="4907346" y="1533968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ABD41C-B77D-4FFA-B549-8DFC01A58ECA}"/>
              </a:ext>
            </a:extLst>
          </p:cNvPr>
          <p:cNvSpPr/>
          <p:nvPr/>
        </p:nvSpPr>
        <p:spPr>
          <a:xfrm>
            <a:off x="1386877" y="2571694"/>
            <a:ext cx="13740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1E934E-F2CD-4165-B199-313D905F2301}"/>
              </a:ext>
            </a:extLst>
          </p:cNvPr>
          <p:cNvSpPr/>
          <p:nvPr/>
        </p:nvSpPr>
        <p:spPr>
          <a:xfrm>
            <a:off x="3379707" y="2571694"/>
            <a:ext cx="13740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PSF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CDD849-35C8-4F12-A51A-29DA4A94F404}"/>
              </a:ext>
            </a:extLst>
          </p:cNvPr>
          <p:cNvSpPr/>
          <p:nvPr/>
        </p:nvSpPr>
        <p:spPr>
          <a:xfrm>
            <a:off x="5265220" y="2584851"/>
            <a:ext cx="19200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Image observée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FCAFBC7-9117-4737-9225-3AA60401615F}"/>
              </a:ext>
            </a:extLst>
          </p:cNvPr>
          <p:cNvCxnSpPr>
            <a:cxnSpLocks/>
          </p:cNvCxnSpPr>
          <p:nvPr/>
        </p:nvCxnSpPr>
        <p:spPr>
          <a:xfrm>
            <a:off x="2226047" y="5441373"/>
            <a:ext cx="1656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8F656CC-950A-4DE4-9100-14CB3BF2AB33}"/>
              </a:ext>
            </a:extLst>
          </p:cNvPr>
          <p:cNvSpPr/>
          <p:nvPr/>
        </p:nvSpPr>
        <p:spPr>
          <a:xfrm>
            <a:off x="6584951" y="3709249"/>
            <a:ext cx="2808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PSF instrumentale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40F0B9D-769A-4843-8413-818133BBCE24}"/>
              </a:ext>
            </a:extLst>
          </p:cNvPr>
          <p:cNvCxnSpPr>
            <a:cxnSpLocks/>
          </p:cNvCxnSpPr>
          <p:nvPr/>
        </p:nvCxnSpPr>
        <p:spPr>
          <a:xfrm flipH="1">
            <a:off x="2237173" y="3056102"/>
            <a:ext cx="1645636" cy="23738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3F64BB0-F9D2-4AA8-BFF0-07EFB6F08FB3}"/>
              </a:ext>
            </a:extLst>
          </p:cNvPr>
          <p:cNvSpPr/>
          <p:nvPr/>
        </p:nvSpPr>
        <p:spPr>
          <a:xfrm>
            <a:off x="1016015" y="1091917"/>
            <a:ext cx="6299186" cy="1964185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66882C17-8194-497E-A1FC-1FFD98F241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0" t="11839" r="8887" b="15638"/>
          <a:stretch/>
        </p:blipFill>
        <p:spPr>
          <a:xfrm>
            <a:off x="6743189" y="4988770"/>
            <a:ext cx="884084" cy="86648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ECD6F35-2F8C-4968-AAD0-4C9CE94A2F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13" t="35021" r="7872" b="34694"/>
          <a:stretch/>
        </p:blipFill>
        <p:spPr>
          <a:xfrm>
            <a:off x="4411222" y="5020876"/>
            <a:ext cx="884084" cy="863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153C85B8-8675-40F8-A12E-EE51E958A0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9" t="35021" r="72560" b="34694"/>
          <a:stretch/>
        </p:blipFill>
        <p:spPr>
          <a:xfrm>
            <a:off x="5284015" y="3335492"/>
            <a:ext cx="1158444" cy="121591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0FAE045-1DD4-48B5-ABFA-338723B2B3A2}"/>
              </a:ext>
            </a:extLst>
          </p:cNvPr>
          <p:cNvSpPr/>
          <p:nvPr/>
        </p:nvSpPr>
        <p:spPr>
          <a:xfrm>
            <a:off x="4301650" y="6019081"/>
            <a:ext cx="1103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err="1">
                <a:solidFill>
                  <a:srgbClr val="ED7D31"/>
                </a:solidFill>
              </a:rPr>
              <a:t>Speckles</a:t>
            </a:r>
            <a:endParaRPr lang="fr-FR" dirty="0">
              <a:solidFill>
                <a:srgbClr val="ED7D3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B788F6-6378-4665-AC1F-770B7F59D169}"/>
              </a:ext>
            </a:extLst>
          </p:cNvPr>
          <p:cNvSpPr/>
          <p:nvPr/>
        </p:nvSpPr>
        <p:spPr>
          <a:xfrm>
            <a:off x="6315708" y="5877065"/>
            <a:ext cx="1803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ED7D31"/>
                </a:solidFill>
              </a:rPr>
              <a:t>PSF atmosphérique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F2FD3939-EE80-4F75-AF9D-6369C4A9A71C}"/>
              </a:ext>
            </a:extLst>
          </p:cNvPr>
          <p:cNvCxnSpPr>
            <a:cxnSpLocks/>
          </p:cNvCxnSpPr>
          <p:nvPr/>
        </p:nvCxnSpPr>
        <p:spPr>
          <a:xfrm>
            <a:off x="5418298" y="5481648"/>
            <a:ext cx="1169292" cy="0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606D6C85-8EA3-43ED-AC23-8D4402E1EE77}"/>
              </a:ext>
            </a:extLst>
          </p:cNvPr>
          <p:cNvSpPr/>
          <p:nvPr/>
        </p:nvSpPr>
        <p:spPr>
          <a:xfrm>
            <a:off x="5103050" y="5055945"/>
            <a:ext cx="18037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rgbClr val="ED7D31"/>
                </a:solidFill>
              </a:rPr>
              <a:t>moyenne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0E8B8B0E-E67B-4175-8379-96FE0A76BA9D}"/>
              </a:ext>
            </a:extLst>
          </p:cNvPr>
          <p:cNvCxnSpPr>
            <a:cxnSpLocks/>
          </p:cNvCxnSpPr>
          <p:nvPr/>
        </p:nvCxnSpPr>
        <p:spPr>
          <a:xfrm>
            <a:off x="3299052" y="3919026"/>
            <a:ext cx="165676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4C48E-74FA-49BE-AAB6-1444B58BBA47}"/>
              </a:ext>
            </a:extLst>
          </p:cNvPr>
          <p:cNvSpPr/>
          <p:nvPr/>
        </p:nvSpPr>
        <p:spPr>
          <a:xfrm>
            <a:off x="8257987" y="5199076"/>
            <a:ext cx="2808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PSF atmosphérique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4C299C3-C47C-4320-BCBD-C1419FA85BED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249717" y="2074009"/>
            <a:ext cx="134071" cy="91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476858AC-7A36-4360-91DF-D1FD2A86F03D}"/>
              </a:ext>
            </a:extLst>
          </p:cNvPr>
          <p:cNvSpPr/>
          <p:nvPr/>
        </p:nvSpPr>
        <p:spPr>
          <a:xfrm rot="16200000">
            <a:off x="8145941" y="202186"/>
            <a:ext cx="2176957" cy="1585460"/>
          </a:xfrm>
          <a:prstGeom prst="arc">
            <a:avLst>
              <a:gd name="adj1" fmla="val 10751681"/>
              <a:gd name="adj2" fmla="val 16222875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5438281-BDBA-4723-B8D4-4CA41C20E610}"/>
                  </a:ext>
                </a:extLst>
              </p:cNvPr>
              <p:cNvSpPr/>
              <p:nvPr/>
            </p:nvSpPr>
            <p:spPr>
              <a:xfrm>
                <a:off x="9431652" y="1780189"/>
                <a:ext cx="14035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fr-F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fr-F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5438281-BDBA-4723-B8D4-4CA41C20E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652" y="1780189"/>
                <a:ext cx="140352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17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63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Modélisation mathématique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B5CDB5D1-E196-4CB9-9B51-036A18A7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00E704D-4364-4881-BCA1-706C7CD2922A}"/>
                  </a:ext>
                </a:extLst>
              </p:cNvPr>
              <p:cNvSpPr txBox="1"/>
              <p:nvPr/>
            </p:nvSpPr>
            <p:spPr>
              <a:xfrm>
                <a:off x="2689170" y="1144175"/>
                <a:ext cx="6813660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fr-F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fr-F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fr-F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fr-F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  <m:r>
                                    <a:rPr lang="fr-F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d>
                              <m: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fr-F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d>
                            </m:e>
                          </m:nary>
                          <m:sSup>
                            <m:sSupPr>
                              <m:ctrlPr>
                                <a:rPr lang="fr-F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fr-F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d>
                            </m:sup>
                          </m:sSup>
                          <m:r>
                            <a:rPr lang="fr-F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fr-FR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00E704D-4364-4881-BCA1-706C7CD29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170" y="1144175"/>
                <a:ext cx="6813660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ED4FDBF-9701-4869-8B89-19D96ADB4FFB}"/>
              </a:ext>
            </a:extLst>
          </p:cNvPr>
          <p:cNvCxnSpPr>
            <a:cxnSpLocks/>
          </p:cNvCxnSpPr>
          <p:nvPr/>
        </p:nvCxnSpPr>
        <p:spPr>
          <a:xfrm flipH="1">
            <a:off x="1838719" y="2121763"/>
            <a:ext cx="948869" cy="16092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B7B20C8-DD40-483B-9F58-B05BC3B216F4}"/>
                  </a:ext>
                </a:extLst>
              </p:cNvPr>
              <p:cNvSpPr/>
              <p:nvPr/>
            </p:nvSpPr>
            <p:spPr>
              <a:xfrm>
                <a:off x="8766740" y="5384659"/>
                <a:ext cx="265027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fr-FR" sz="2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800" dirty="0">
                    <a:solidFill>
                      <a:schemeClr val="bg1"/>
                    </a:solidFill>
                  </a:rPr>
                  <a:t>Loi de dispersion</a:t>
                </a:r>
                <a:endParaRPr lang="fr-FR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B7B20C8-DD40-483B-9F58-B05BC3B216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740" y="5384659"/>
                <a:ext cx="2650272" cy="954107"/>
              </a:xfrm>
              <a:prstGeom prst="rect">
                <a:avLst/>
              </a:prstGeom>
              <a:blipFill>
                <a:blip r:embed="rId3"/>
                <a:stretch>
                  <a:fillRect l="-3678" r="-3678" b="-17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230F4630-0B9F-49D4-A7F9-059208A855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6" t="32016" r="6248" b="39016"/>
          <a:stretch/>
        </p:blipFill>
        <p:spPr>
          <a:xfrm>
            <a:off x="991187" y="3931033"/>
            <a:ext cx="1220394" cy="1257377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44CF5E70-B99B-4503-91FE-345391528A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0" t="58591" r="68644" b="12950"/>
          <a:stretch/>
        </p:blipFill>
        <p:spPr>
          <a:xfrm>
            <a:off x="3695695" y="3953132"/>
            <a:ext cx="1220394" cy="123527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5CB71986-6D70-462C-8F86-32338D06DD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" t="7964" r="68025" b="63864"/>
          <a:stretch/>
        </p:blipFill>
        <p:spPr>
          <a:xfrm>
            <a:off x="6039857" y="3953132"/>
            <a:ext cx="1220394" cy="123527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282CD5A-55B1-4C06-A608-726D04DDC3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" t="3216" r="1581" b="39392"/>
          <a:stretch/>
        </p:blipFill>
        <p:spPr>
          <a:xfrm>
            <a:off x="8384019" y="4274301"/>
            <a:ext cx="3430992" cy="732519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432348F-7C2A-44E0-9708-991B5BF7BCDE}"/>
              </a:ext>
            </a:extLst>
          </p:cNvPr>
          <p:cNvCxnSpPr>
            <a:cxnSpLocks/>
          </p:cNvCxnSpPr>
          <p:nvPr/>
        </p:nvCxnSpPr>
        <p:spPr>
          <a:xfrm flipH="1">
            <a:off x="4403324" y="2139519"/>
            <a:ext cx="1026338" cy="163508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AC7376E-5A6C-4B36-92A8-327AD1B7519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650054" y="2121763"/>
            <a:ext cx="0" cy="183136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AEC6878-7EA1-4DF0-B12A-556C7275E955}"/>
              </a:ext>
            </a:extLst>
          </p:cNvPr>
          <p:cNvCxnSpPr>
            <a:cxnSpLocks/>
          </p:cNvCxnSpPr>
          <p:nvPr/>
        </p:nvCxnSpPr>
        <p:spPr>
          <a:xfrm>
            <a:off x="8384020" y="1957022"/>
            <a:ext cx="1275926" cy="20956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697219C-3C91-46D2-A714-EB865C49EB5F}"/>
                  </a:ext>
                </a:extLst>
              </p:cNvPr>
              <p:cNvSpPr/>
              <p:nvPr/>
            </p:nvSpPr>
            <p:spPr>
              <a:xfrm>
                <a:off x="5945986" y="5384659"/>
                <a:ext cx="137040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l-G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fr-FR" sz="2800" i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800" dirty="0">
                    <a:solidFill>
                      <a:schemeClr val="bg1"/>
                    </a:solidFill>
                  </a:rPr>
                  <a:t>Spectre</a:t>
                </a:r>
                <a:endParaRPr lang="fr-FR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697219C-3C91-46D2-A714-EB865C49EB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986" y="5384659"/>
                <a:ext cx="1370408" cy="954107"/>
              </a:xfrm>
              <a:prstGeom prst="rect">
                <a:avLst/>
              </a:prstGeom>
              <a:blipFill>
                <a:blip r:embed="rId6"/>
                <a:stretch>
                  <a:fillRect l="-5333" r="-5333" b="-17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38F1CDA-4ABC-4F7B-9BE1-982C7603978F}"/>
                  </a:ext>
                </a:extLst>
              </p:cNvPr>
              <p:cNvSpPr/>
              <p:nvPr/>
            </p:nvSpPr>
            <p:spPr>
              <a:xfrm>
                <a:off x="3579177" y="5384693"/>
                <a:ext cx="145342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fr-F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fr-F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fr-FR" sz="2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800" dirty="0">
                    <a:solidFill>
                      <a:schemeClr val="bg1"/>
                    </a:solidFill>
                  </a:rPr>
                  <a:t>PSF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38F1CDA-4ABC-4F7B-9BE1-982C76039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177" y="5384693"/>
                <a:ext cx="1453429" cy="954107"/>
              </a:xfrm>
              <a:prstGeom prst="rect">
                <a:avLst/>
              </a:prstGeom>
              <a:blipFill>
                <a:blip r:embed="rId7"/>
                <a:stretch>
                  <a:fillRect b="-17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C0ED87D-F0F3-4108-802D-8FF15886A1D4}"/>
                  </a:ext>
                </a:extLst>
              </p:cNvPr>
              <p:cNvSpPr/>
              <p:nvPr/>
            </p:nvSpPr>
            <p:spPr>
              <a:xfrm>
                <a:off x="275493" y="5384659"/>
                <a:ext cx="265678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F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fr-FR" sz="2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800" dirty="0">
                    <a:solidFill>
                      <a:schemeClr val="bg1"/>
                    </a:solidFill>
                  </a:rPr>
                  <a:t>Image observée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C0ED87D-F0F3-4108-802D-8FF15886A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3" y="5384659"/>
                <a:ext cx="2656788" cy="954107"/>
              </a:xfrm>
              <a:prstGeom prst="rect">
                <a:avLst/>
              </a:prstGeom>
              <a:blipFill>
                <a:blip r:embed="rId8"/>
                <a:stretch>
                  <a:fillRect l="-1147" r="-1147" b="-17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92FBCE29-24F8-4AC2-BE4F-4A0AE7FB86E2}"/>
              </a:ext>
            </a:extLst>
          </p:cNvPr>
          <p:cNvSpPr/>
          <p:nvPr/>
        </p:nvSpPr>
        <p:spPr>
          <a:xfrm>
            <a:off x="3425260" y="3962911"/>
            <a:ext cx="1740679" cy="24734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29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63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Effets modélisés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B5CDB5D1-E196-4CB9-9B51-036A18A7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4E9B3F-60FE-41E7-A6D9-D5E06B981639}"/>
              </a:ext>
            </a:extLst>
          </p:cNvPr>
          <p:cNvSpPr/>
          <p:nvPr/>
        </p:nvSpPr>
        <p:spPr>
          <a:xfrm>
            <a:off x="561779" y="2774945"/>
            <a:ext cx="28366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solidFill>
                  <a:srgbClr val="00B0F0"/>
                </a:solidFill>
              </a:rPr>
              <a:t>Défocalisation</a:t>
            </a:r>
            <a:endParaRPr lang="fr-FR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8787BC-46D4-4660-9EB8-B654F67533A1}"/>
              </a:ext>
            </a:extLst>
          </p:cNvPr>
          <p:cNvSpPr/>
          <p:nvPr/>
        </p:nvSpPr>
        <p:spPr>
          <a:xfrm>
            <a:off x="550109" y="4036738"/>
            <a:ext cx="5696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solidFill>
                  <a:srgbClr val="ED7D31"/>
                </a:solidFill>
              </a:rPr>
              <a:t>Turbulences atmosphériques </a:t>
            </a:r>
            <a:endParaRPr lang="fr-FR" sz="3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18CBD7-76D6-45B4-8673-5B1C4D8F283C}"/>
              </a:ext>
            </a:extLst>
          </p:cNvPr>
          <p:cNvSpPr/>
          <p:nvPr/>
        </p:nvSpPr>
        <p:spPr>
          <a:xfrm>
            <a:off x="561779" y="5298532"/>
            <a:ext cx="7565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>
                <a:solidFill>
                  <a:srgbClr val="00F66F"/>
                </a:solidFill>
              </a:rPr>
              <a:t>Réfraction différentielle atmosphérique</a:t>
            </a:r>
            <a:endParaRPr lang="fr-FR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95AA0D-EDD2-44FF-80BD-E3A6D50FB45D}"/>
              </a:ext>
            </a:extLst>
          </p:cNvPr>
          <p:cNvSpPr/>
          <p:nvPr/>
        </p:nvSpPr>
        <p:spPr>
          <a:xfrm>
            <a:off x="581985" y="1386379"/>
            <a:ext cx="3571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PSF instrumentale</a:t>
            </a:r>
            <a:endParaRPr lang="en-GB" sz="3600" dirty="0">
              <a:solidFill>
                <a:srgbClr val="00B0F0"/>
              </a:solidFill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DE3F9907-0CC2-41C6-89C9-A36E2C3BB8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2" t="41753" r="76889" b="43312"/>
          <a:stretch/>
        </p:blipFill>
        <p:spPr>
          <a:xfrm>
            <a:off x="4344513" y="1001860"/>
            <a:ext cx="1225119" cy="124477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7BD5D4C-CA5E-48D2-AF68-2494FC4408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0" t="11839" r="8887" b="15638"/>
          <a:stretch/>
        </p:blipFill>
        <p:spPr>
          <a:xfrm>
            <a:off x="7106179" y="3855837"/>
            <a:ext cx="1243147" cy="1218396"/>
          </a:xfrm>
          <a:prstGeom prst="rect">
            <a:avLst/>
          </a:prstGeom>
        </p:spPr>
      </p:pic>
      <p:pic>
        <p:nvPicPr>
          <p:cNvPr id="1026" name="Picture 2" descr="https://images-na.ssl-images-amazon.com/images/I/31lPwB5O-kL._SX425_.jpg">
            <a:extLst>
              <a:ext uri="{FF2B5EF4-FFF2-40B4-BE49-F238E27FC236}">
                <a16:creationId xmlns:a16="http://schemas.microsoft.com/office/drawing/2014/main" id="{456FE628-4E7C-4907-BA9A-2EEA239EB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759" y="4853716"/>
            <a:ext cx="2154402" cy="153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744F825-7F93-4BDB-9884-993345FF0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92" y="2470929"/>
            <a:ext cx="1607959" cy="128027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4F7C117-82AE-426B-B655-D07F4FBF8CB2}"/>
              </a:ext>
            </a:extLst>
          </p:cNvPr>
          <p:cNvSpPr/>
          <p:nvPr/>
        </p:nvSpPr>
        <p:spPr>
          <a:xfrm>
            <a:off x="8986759" y="1354553"/>
            <a:ext cx="2422586" cy="1569660"/>
          </a:xfrm>
          <a:prstGeom prst="rect">
            <a:avLst/>
          </a:prstGeom>
          <a:ln w="57150">
            <a:solidFill>
              <a:srgbClr val="A365D1"/>
            </a:solidFill>
          </a:ln>
        </p:spPr>
        <p:txBody>
          <a:bodyPr wrap="none">
            <a:sp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Libraries</a:t>
            </a:r>
            <a:r>
              <a:rPr lang="fr-FR" sz="2400" dirty="0">
                <a:solidFill>
                  <a:schemeClr val="bg1"/>
                </a:solidFill>
              </a:rPr>
              <a:t> utilisées:</a:t>
            </a:r>
          </a:p>
          <a:p>
            <a:r>
              <a:rPr lang="fr-FR" sz="2400" dirty="0">
                <a:solidFill>
                  <a:schemeClr val="bg1"/>
                </a:solidFill>
              </a:rPr>
              <a:t>    - HCIPy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>
                <a:solidFill>
                  <a:schemeClr val="bg1"/>
                </a:solidFill>
              </a:rPr>
              <a:t>    - POPPy</a:t>
            </a:r>
            <a:br>
              <a:rPr lang="fr-FR" sz="2400" dirty="0">
                <a:solidFill>
                  <a:schemeClr val="bg1"/>
                </a:solidFill>
              </a:rPr>
            </a:br>
            <a:r>
              <a:rPr lang="fr-FR" sz="2400" dirty="0">
                <a:solidFill>
                  <a:schemeClr val="bg1"/>
                </a:solidFill>
              </a:rPr>
              <a:t>    - Soapy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6470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5421D7D-452D-4116-8B93-BDFEABF4D0CA}"/>
              </a:ext>
            </a:extLst>
          </p:cNvPr>
          <p:cNvSpPr/>
          <p:nvPr/>
        </p:nvSpPr>
        <p:spPr>
          <a:xfrm>
            <a:off x="8336423" y="1273682"/>
            <a:ext cx="3681101" cy="4994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5D3E8F6-2C8E-41A9-963A-5DD45E9764CF}"/>
              </a:ext>
            </a:extLst>
          </p:cNvPr>
          <p:cNvSpPr txBox="1"/>
          <p:nvPr/>
        </p:nvSpPr>
        <p:spPr>
          <a:xfrm>
            <a:off x="1" y="2637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bg1"/>
                </a:solidFill>
              </a:rPr>
              <a:t>PSF instrumentale</a:t>
            </a:r>
            <a:endParaRPr lang="en-GB" sz="3600" dirty="0">
              <a:solidFill>
                <a:srgbClr val="00B0F0"/>
              </a:solidFill>
            </a:endParaRP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B5CDB5D1-E196-4CB9-9B51-036A18A7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3307" y="6338766"/>
            <a:ext cx="2743200" cy="365125"/>
          </a:xfrm>
        </p:spPr>
        <p:txBody>
          <a:bodyPr/>
          <a:lstStyle/>
          <a:p>
            <a:fld id="{F557876C-D2F1-447C-8887-059753C81226}" type="slidenum">
              <a:rPr lang="en-GB" sz="1400" smtClean="0">
                <a:solidFill>
                  <a:schemeClr val="bg1"/>
                </a:solidFill>
              </a:rPr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A7A98E7-28EC-46E7-BB17-5FBE57E14B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7"/>
          <a:stretch/>
        </p:blipFill>
        <p:spPr>
          <a:xfrm>
            <a:off x="3983401" y="1817063"/>
            <a:ext cx="2736777" cy="223421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A4AF674-E60C-4519-87D4-B0F9B8C328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7" t="6183" r="24127" b="5065"/>
          <a:stretch/>
        </p:blipFill>
        <p:spPr>
          <a:xfrm>
            <a:off x="1367079" y="1817063"/>
            <a:ext cx="2217532" cy="2165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DAA1CD-15B2-4F76-AD13-6D41E01D998E}"/>
              </a:ext>
            </a:extLst>
          </p:cNvPr>
          <p:cNvSpPr/>
          <p:nvPr/>
        </p:nvSpPr>
        <p:spPr>
          <a:xfrm>
            <a:off x="163992" y="1211005"/>
            <a:ext cx="1280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POPPy</a:t>
            </a:r>
            <a:endParaRPr lang="fr-FR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F0F73-0FCB-4B36-B30C-15A49D8BCED4}"/>
              </a:ext>
            </a:extLst>
          </p:cNvPr>
          <p:cNvSpPr/>
          <p:nvPr/>
        </p:nvSpPr>
        <p:spPr>
          <a:xfrm>
            <a:off x="208222" y="4443212"/>
            <a:ext cx="11649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HCIPy</a:t>
            </a:r>
            <a:endParaRPr lang="fr-FR" sz="24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418E0F9-2CE6-40DD-886D-7D42AA4C0B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9" r="18298"/>
          <a:stretch/>
        </p:blipFill>
        <p:spPr>
          <a:xfrm>
            <a:off x="1452575" y="4633309"/>
            <a:ext cx="2065548" cy="207058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3ED4593-79C1-42D1-9F67-EF73BFB87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27" y="4748612"/>
            <a:ext cx="2595327" cy="202948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5B1CE7E-BB99-4BE4-85C3-1EEA75C701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7" r="50811"/>
          <a:stretch/>
        </p:blipFill>
        <p:spPr>
          <a:xfrm>
            <a:off x="8515381" y="1211005"/>
            <a:ext cx="3166574" cy="2515448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3B5296F4-1CC7-449D-9FA9-F1E502405A0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5" r="8659"/>
          <a:stretch/>
        </p:blipFill>
        <p:spPr>
          <a:xfrm>
            <a:off x="8552948" y="3740906"/>
            <a:ext cx="3166574" cy="2538209"/>
          </a:xfrm>
          <a:prstGeom prst="rect">
            <a:avLst/>
          </a:prstGeom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47F5ED3-69C2-4C02-A4EB-E3556908098D}"/>
              </a:ext>
            </a:extLst>
          </p:cNvPr>
          <p:cNvCxnSpPr>
            <a:cxnSpLocks/>
          </p:cNvCxnSpPr>
          <p:nvPr/>
        </p:nvCxnSpPr>
        <p:spPr>
          <a:xfrm flipV="1">
            <a:off x="7235604" y="3835153"/>
            <a:ext cx="905219" cy="45801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1C697CA-0399-4A6C-B543-D2E5353B99E8}"/>
              </a:ext>
            </a:extLst>
          </p:cNvPr>
          <p:cNvCxnSpPr>
            <a:cxnSpLocks/>
          </p:cNvCxnSpPr>
          <p:nvPr/>
        </p:nvCxnSpPr>
        <p:spPr>
          <a:xfrm>
            <a:off x="7235604" y="2716567"/>
            <a:ext cx="28810" cy="31266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7AD2982-8244-4A73-B816-556BE012420D}"/>
              </a:ext>
            </a:extLst>
          </p:cNvPr>
          <p:cNvCxnSpPr>
            <a:cxnSpLocks/>
          </p:cNvCxnSpPr>
          <p:nvPr/>
        </p:nvCxnSpPr>
        <p:spPr>
          <a:xfrm flipH="1">
            <a:off x="6883735" y="2716567"/>
            <a:ext cx="3696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D2E189D-FCF5-48AD-AE7E-874CE64C105F}"/>
              </a:ext>
            </a:extLst>
          </p:cNvPr>
          <p:cNvCxnSpPr>
            <a:cxnSpLocks/>
          </p:cNvCxnSpPr>
          <p:nvPr/>
        </p:nvCxnSpPr>
        <p:spPr>
          <a:xfrm flipH="1">
            <a:off x="6907018" y="5835859"/>
            <a:ext cx="36962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24A3D415-DC42-4D07-84F4-DE006EA57B18}"/>
              </a:ext>
            </a:extLst>
          </p:cNvPr>
          <p:cNvSpPr/>
          <p:nvPr/>
        </p:nvSpPr>
        <p:spPr>
          <a:xfrm>
            <a:off x="5069150" y="6596834"/>
            <a:ext cx="532660" cy="181264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36576BC3-52FA-460A-ADA4-06D1EC56EB5E}"/>
              </a:ext>
            </a:extLst>
          </p:cNvPr>
          <p:cNvSpPr/>
          <p:nvPr/>
        </p:nvSpPr>
        <p:spPr>
          <a:xfrm rot="5400000">
            <a:off x="3869828" y="5547706"/>
            <a:ext cx="510258" cy="166118"/>
          </a:xfrm>
          <a:prstGeom prst="round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25461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6998</TotalTime>
  <Words>592</Words>
  <Application>Microsoft Office PowerPoint</Application>
  <PresentationFormat>Grand écran</PresentationFormat>
  <Paragraphs>216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Rey</dc:creator>
  <cp:lastModifiedBy>Maxime Rey</cp:lastModifiedBy>
  <cp:revision>413</cp:revision>
  <dcterms:created xsi:type="dcterms:W3CDTF">2018-12-06T16:29:23Z</dcterms:created>
  <dcterms:modified xsi:type="dcterms:W3CDTF">2019-06-20T19:40:28Z</dcterms:modified>
</cp:coreProperties>
</file>