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jpeg" ContentType="image/jpeg"/>
  <Override PartName="/ppt/media/image3.jpeg" ContentType="image/jpeg"/>
  <Override PartName="/ppt/media/image4.jpeg" ContentType="image/jpeg"/>
  <Override PartName="/ppt/media/image6.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7" name="PlaceHolder 2"/>
          <p:cNvSpPr>
            <a:spLocks noGrp="1"/>
          </p:cNvSpPr>
          <p:nvPr>
            <p:ph type="body"/>
          </p:nvPr>
        </p:nvSpPr>
        <p:spPr>
          <a:xfrm>
            <a:off x="311760" y="1225080"/>
            <a:ext cx="852012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28" name="PlaceHolder 3"/>
          <p:cNvSpPr>
            <a:spLocks noGrp="1"/>
          </p:cNvSpPr>
          <p:nvPr>
            <p:ph type="body"/>
          </p:nvPr>
        </p:nvSpPr>
        <p:spPr>
          <a:xfrm>
            <a:off x="311760" y="2976840"/>
            <a:ext cx="852012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0" name="PlaceHolder 2"/>
          <p:cNvSpPr>
            <a:spLocks noGrp="1"/>
          </p:cNvSpPr>
          <p:nvPr>
            <p:ph type="body"/>
          </p:nvPr>
        </p:nvSpPr>
        <p:spPr>
          <a:xfrm>
            <a:off x="31176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31" name="PlaceHolder 3"/>
          <p:cNvSpPr>
            <a:spLocks noGrp="1"/>
          </p:cNvSpPr>
          <p:nvPr>
            <p:ph type="body"/>
          </p:nvPr>
        </p:nvSpPr>
        <p:spPr>
          <a:xfrm>
            <a:off x="467784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32" name="PlaceHolder 4"/>
          <p:cNvSpPr>
            <a:spLocks noGrp="1"/>
          </p:cNvSpPr>
          <p:nvPr>
            <p:ph type="body"/>
          </p:nvPr>
        </p:nvSpPr>
        <p:spPr>
          <a:xfrm>
            <a:off x="311760" y="297684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33" name="PlaceHolder 5"/>
          <p:cNvSpPr>
            <a:spLocks noGrp="1"/>
          </p:cNvSpPr>
          <p:nvPr>
            <p:ph type="body"/>
          </p:nvPr>
        </p:nvSpPr>
        <p:spPr>
          <a:xfrm>
            <a:off x="4677840" y="297684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5" name="PlaceHolder 2"/>
          <p:cNvSpPr>
            <a:spLocks noGrp="1"/>
          </p:cNvSpPr>
          <p:nvPr>
            <p:ph type="body"/>
          </p:nvPr>
        </p:nvSpPr>
        <p:spPr>
          <a:xfrm>
            <a:off x="311760" y="122508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3"/>
          <p:cNvSpPr>
            <a:spLocks noGrp="1"/>
          </p:cNvSpPr>
          <p:nvPr>
            <p:ph type="body"/>
          </p:nvPr>
        </p:nvSpPr>
        <p:spPr>
          <a:xfrm>
            <a:off x="3192480" y="122508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4"/>
          <p:cNvSpPr>
            <a:spLocks noGrp="1"/>
          </p:cNvSpPr>
          <p:nvPr>
            <p:ph type="body"/>
          </p:nvPr>
        </p:nvSpPr>
        <p:spPr>
          <a:xfrm>
            <a:off x="6073200" y="122508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5"/>
          <p:cNvSpPr>
            <a:spLocks noGrp="1"/>
          </p:cNvSpPr>
          <p:nvPr>
            <p:ph type="body"/>
          </p:nvPr>
        </p:nvSpPr>
        <p:spPr>
          <a:xfrm>
            <a:off x="311760" y="297684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39" name="PlaceHolder 6"/>
          <p:cNvSpPr>
            <a:spLocks noGrp="1"/>
          </p:cNvSpPr>
          <p:nvPr>
            <p:ph type="body"/>
          </p:nvPr>
        </p:nvSpPr>
        <p:spPr>
          <a:xfrm>
            <a:off x="3192480" y="297684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40" name="PlaceHolder 7"/>
          <p:cNvSpPr>
            <a:spLocks noGrp="1"/>
          </p:cNvSpPr>
          <p:nvPr>
            <p:ph type="body"/>
          </p:nvPr>
        </p:nvSpPr>
        <p:spPr>
          <a:xfrm>
            <a:off x="6073200" y="297684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46" name="PlaceHolder 2"/>
          <p:cNvSpPr>
            <a:spLocks noGrp="1"/>
          </p:cNvSpPr>
          <p:nvPr>
            <p:ph type="subTitle"/>
          </p:nvPr>
        </p:nvSpPr>
        <p:spPr>
          <a:xfrm>
            <a:off x="311760" y="1225080"/>
            <a:ext cx="8520120" cy="3353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48" name="PlaceHolder 2"/>
          <p:cNvSpPr>
            <a:spLocks noGrp="1"/>
          </p:cNvSpPr>
          <p:nvPr>
            <p:ph type="body"/>
          </p:nvPr>
        </p:nvSpPr>
        <p:spPr>
          <a:xfrm>
            <a:off x="311760" y="1225080"/>
            <a:ext cx="8520120" cy="33537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0" name="PlaceHolder 2"/>
          <p:cNvSpPr>
            <a:spLocks noGrp="1"/>
          </p:cNvSpPr>
          <p:nvPr>
            <p:ph type="body"/>
          </p:nvPr>
        </p:nvSpPr>
        <p:spPr>
          <a:xfrm>
            <a:off x="311760" y="1225080"/>
            <a:ext cx="4157640" cy="3353760"/>
          </a:xfrm>
          <a:prstGeom prst="rect">
            <a:avLst/>
          </a:prstGeom>
        </p:spPr>
        <p:txBody>
          <a:bodyPr lIns="0" rIns="0" tIns="0" bIns="0">
            <a:normAutofit/>
          </a:bodyPr>
          <a:p>
            <a:endParaRPr b="0" lang="en-GB" sz="1400" spc="-1" strike="noStrike">
              <a:solidFill>
                <a:srgbClr val="000000"/>
              </a:solidFill>
              <a:latin typeface="Arial"/>
            </a:endParaRPr>
          </a:p>
        </p:txBody>
      </p:sp>
      <p:sp>
        <p:nvSpPr>
          <p:cNvPr id="51" name="PlaceHolder 3"/>
          <p:cNvSpPr>
            <a:spLocks noGrp="1"/>
          </p:cNvSpPr>
          <p:nvPr>
            <p:ph type="body"/>
          </p:nvPr>
        </p:nvSpPr>
        <p:spPr>
          <a:xfrm>
            <a:off x="4677840" y="1225080"/>
            <a:ext cx="4157640" cy="33537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11760" y="316080"/>
            <a:ext cx="8520120" cy="38527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5" name="PlaceHolder 2"/>
          <p:cNvSpPr>
            <a:spLocks noGrp="1"/>
          </p:cNvSpPr>
          <p:nvPr>
            <p:ph type="body"/>
          </p:nvPr>
        </p:nvSpPr>
        <p:spPr>
          <a:xfrm>
            <a:off x="31176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56" name="PlaceHolder 3"/>
          <p:cNvSpPr>
            <a:spLocks noGrp="1"/>
          </p:cNvSpPr>
          <p:nvPr>
            <p:ph type="body"/>
          </p:nvPr>
        </p:nvSpPr>
        <p:spPr>
          <a:xfrm>
            <a:off x="4677840" y="1225080"/>
            <a:ext cx="4157640" cy="3353760"/>
          </a:xfrm>
          <a:prstGeom prst="rect">
            <a:avLst/>
          </a:prstGeom>
        </p:spPr>
        <p:txBody>
          <a:bodyPr lIns="0" rIns="0" tIns="0" bIns="0">
            <a:normAutofit/>
          </a:bodyPr>
          <a:p>
            <a:endParaRPr b="0" lang="en-GB" sz="1400" spc="-1" strike="noStrike">
              <a:solidFill>
                <a:srgbClr val="000000"/>
              </a:solidFill>
              <a:latin typeface="Arial"/>
            </a:endParaRPr>
          </a:p>
        </p:txBody>
      </p:sp>
      <p:sp>
        <p:nvSpPr>
          <p:cNvPr id="57" name="PlaceHolder 4"/>
          <p:cNvSpPr>
            <a:spLocks noGrp="1"/>
          </p:cNvSpPr>
          <p:nvPr>
            <p:ph type="body"/>
          </p:nvPr>
        </p:nvSpPr>
        <p:spPr>
          <a:xfrm>
            <a:off x="311760" y="297684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 name="PlaceHolder 2"/>
          <p:cNvSpPr>
            <a:spLocks noGrp="1"/>
          </p:cNvSpPr>
          <p:nvPr>
            <p:ph type="subTitle"/>
          </p:nvPr>
        </p:nvSpPr>
        <p:spPr>
          <a:xfrm>
            <a:off x="311760" y="1225080"/>
            <a:ext cx="8520120" cy="33537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9" name="PlaceHolder 2"/>
          <p:cNvSpPr>
            <a:spLocks noGrp="1"/>
          </p:cNvSpPr>
          <p:nvPr>
            <p:ph type="body"/>
          </p:nvPr>
        </p:nvSpPr>
        <p:spPr>
          <a:xfrm>
            <a:off x="311760" y="1225080"/>
            <a:ext cx="4157640" cy="3353760"/>
          </a:xfrm>
          <a:prstGeom prst="rect">
            <a:avLst/>
          </a:prstGeom>
        </p:spPr>
        <p:txBody>
          <a:bodyPr lIns="0" rIns="0" tIns="0" bIns="0">
            <a:normAutofit/>
          </a:bodyPr>
          <a:p>
            <a:endParaRPr b="0" lang="en-GB" sz="1400" spc="-1" strike="noStrike">
              <a:solidFill>
                <a:srgbClr val="000000"/>
              </a:solidFill>
              <a:latin typeface="Arial"/>
            </a:endParaRPr>
          </a:p>
        </p:txBody>
      </p:sp>
      <p:sp>
        <p:nvSpPr>
          <p:cNvPr id="60" name="PlaceHolder 3"/>
          <p:cNvSpPr>
            <a:spLocks noGrp="1"/>
          </p:cNvSpPr>
          <p:nvPr>
            <p:ph type="body"/>
          </p:nvPr>
        </p:nvSpPr>
        <p:spPr>
          <a:xfrm>
            <a:off x="467784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61" name="PlaceHolder 4"/>
          <p:cNvSpPr>
            <a:spLocks noGrp="1"/>
          </p:cNvSpPr>
          <p:nvPr>
            <p:ph type="body"/>
          </p:nvPr>
        </p:nvSpPr>
        <p:spPr>
          <a:xfrm>
            <a:off x="4677840" y="297684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3" name="PlaceHolder 2"/>
          <p:cNvSpPr>
            <a:spLocks noGrp="1"/>
          </p:cNvSpPr>
          <p:nvPr>
            <p:ph type="body"/>
          </p:nvPr>
        </p:nvSpPr>
        <p:spPr>
          <a:xfrm>
            <a:off x="31176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64" name="PlaceHolder 3"/>
          <p:cNvSpPr>
            <a:spLocks noGrp="1"/>
          </p:cNvSpPr>
          <p:nvPr>
            <p:ph type="body"/>
          </p:nvPr>
        </p:nvSpPr>
        <p:spPr>
          <a:xfrm>
            <a:off x="467784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65" name="PlaceHolder 4"/>
          <p:cNvSpPr>
            <a:spLocks noGrp="1"/>
          </p:cNvSpPr>
          <p:nvPr>
            <p:ph type="body"/>
          </p:nvPr>
        </p:nvSpPr>
        <p:spPr>
          <a:xfrm>
            <a:off x="311760" y="2976840"/>
            <a:ext cx="852012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7" name="PlaceHolder 2"/>
          <p:cNvSpPr>
            <a:spLocks noGrp="1"/>
          </p:cNvSpPr>
          <p:nvPr>
            <p:ph type="body"/>
          </p:nvPr>
        </p:nvSpPr>
        <p:spPr>
          <a:xfrm>
            <a:off x="311760" y="1225080"/>
            <a:ext cx="852012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68" name="PlaceHolder 3"/>
          <p:cNvSpPr>
            <a:spLocks noGrp="1"/>
          </p:cNvSpPr>
          <p:nvPr>
            <p:ph type="body"/>
          </p:nvPr>
        </p:nvSpPr>
        <p:spPr>
          <a:xfrm>
            <a:off x="311760" y="2976840"/>
            <a:ext cx="852012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70" name="PlaceHolder 2"/>
          <p:cNvSpPr>
            <a:spLocks noGrp="1"/>
          </p:cNvSpPr>
          <p:nvPr>
            <p:ph type="body"/>
          </p:nvPr>
        </p:nvSpPr>
        <p:spPr>
          <a:xfrm>
            <a:off x="31176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71" name="PlaceHolder 3"/>
          <p:cNvSpPr>
            <a:spLocks noGrp="1"/>
          </p:cNvSpPr>
          <p:nvPr>
            <p:ph type="body"/>
          </p:nvPr>
        </p:nvSpPr>
        <p:spPr>
          <a:xfrm>
            <a:off x="467784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72" name="PlaceHolder 4"/>
          <p:cNvSpPr>
            <a:spLocks noGrp="1"/>
          </p:cNvSpPr>
          <p:nvPr>
            <p:ph type="body"/>
          </p:nvPr>
        </p:nvSpPr>
        <p:spPr>
          <a:xfrm>
            <a:off x="311760" y="297684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73" name="PlaceHolder 5"/>
          <p:cNvSpPr>
            <a:spLocks noGrp="1"/>
          </p:cNvSpPr>
          <p:nvPr>
            <p:ph type="body"/>
          </p:nvPr>
        </p:nvSpPr>
        <p:spPr>
          <a:xfrm>
            <a:off x="4677840" y="297684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75" name="PlaceHolder 2"/>
          <p:cNvSpPr>
            <a:spLocks noGrp="1"/>
          </p:cNvSpPr>
          <p:nvPr>
            <p:ph type="body"/>
          </p:nvPr>
        </p:nvSpPr>
        <p:spPr>
          <a:xfrm>
            <a:off x="311760" y="122508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76" name="PlaceHolder 3"/>
          <p:cNvSpPr>
            <a:spLocks noGrp="1"/>
          </p:cNvSpPr>
          <p:nvPr>
            <p:ph type="body"/>
          </p:nvPr>
        </p:nvSpPr>
        <p:spPr>
          <a:xfrm>
            <a:off x="3192480" y="122508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77" name="PlaceHolder 4"/>
          <p:cNvSpPr>
            <a:spLocks noGrp="1"/>
          </p:cNvSpPr>
          <p:nvPr>
            <p:ph type="body"/>
          </p:nvPr>
        </p:nvSpPr>
        <p:spPr>
          <a:xfrm>
            <a:off x="6073200" y="122508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78" name="PlaceHolder 5"/>
          <p:cNvSpPr>
            <a:spLocks noGrp="1"/>
          </p:cNvSpPr>
          <p:nvPr>
            <p:ph type="body"/>
          </p:nvPr>
        </p:nvSpPr>
        <p:spPr>
          <a:xfrm>
            <a:off x="311760" y="297684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79" name="PlaceHolder 6"/>
          <p:cNvSpPr>
            <a:spLocks noGrp="1"/>
          </p:cNvSpPr>
          <p:nvPr>
            <p:ph type="body"/>
          </p:nvPr>
        </p:nvSpPr>
        <p:spPr>
          <a:xfrm>
            <a:off x="3192480" y="297684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80" name="PlaceHolder 7"/>
          <p:cNvSpPr>
            <a:spLocks noGrp="1"/>
          </p:cNvSpPr>
          <p:nvPr>
            <p:ph type="body"/>
          </p:nvPr>
        </p:nvSpPr>
        <p:spPr>
          <a:xfrm>
            <a:off x="6073200" y="2976840"/>
            <a:ext cx="274320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8" name="PlaceHolder 2"/>
          <p:cNvSpPr>
            <a:spLocks noGrp="1"/>
          </p:cNvSpPr>
          <p:nvPr>
            <p:ph type="body"/>
          </p:nvPr>
        </p:nvSpPr>
        <p:spPr>
          <a:xfrm>
            <a:off x="311760" y="1225080"/>
            <a:ext cx="8520120" cy="33537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0" name="PlaceHolder 2"/>
          <p:cNvSpPr>
            <a:spLocks noGrp="1"/>
          </p:cNvSpPr>
          <p:nvPr>
            <p:ph type="body"/>
          </p:nvPr>
        </p:nvSpPr>
        <p:spPr>
          <a:xfrm>
            <a:off x="311760" y="1225080"/>
            <a:ext cx="4157640" cy="3353760"/>
          </a:xfrm>
          <a:prstGeom prst="rect">
            <a:avLst/>
          </a:prstGeom>
        </p:spPr>
        <p:txBody>
          <a:bodyPr lIns="0" rIns="0" tIns="0" bIns="0">
            <a:normAutofit/>
          </a:bodyPr>
          <a:p>
            <a:endParaRPr b="0" lang="en-GB" sz="1400" spc="-1" strike="noStrike">
              <a:solidFill>
                <a:srgbClr val="000000"/>
              </a:solidFill>
              <a:latin typeface="Arial"/>
            </a:endParaRPr>
          </a:p>
        </p:txBody>
      </p:sp>
      <p:sp>
        <p:nvSpPr>
          <p:cNvPr id="11" name="PlaceHolder 3"/>
          <p:cNvSpPr>
            <a:spLocks noGrp="1"/>
          </p:cNvSpPr>
          <p:nvPr>
            <p:ph type="body"/>
          </p:nvPr>
        </p:nvSpPr>
        <p:spPr>
          <a:xfrm>
            <a:off x="4677840" y="1225080"/>
            <a:ext cx="4157640" cy="33537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1760" y="316080"/>
            <a:ext cx="8520120" cy="38527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5" name="PlaceHolder 2"/>
          <p:cNvSpPr>
            <a:spLocks noGrp="1"/>
          </p:cNvSpPr>
          <p:nvPr>
            <p:ph type="body"/>
          </p:nvPr>
        </p:nvSpPr>
        <p:spPr>
          <a:xfrm>
            <a:off x="31176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16" name="PlaceHolder 3"/>
          <p:cNvSpPr>
            <a:spLocks noGrp="1"/>
          </p:cNvSpPr>
          <p:nvPr>
            <p:ph type="body"/>
          </p:nvPr>
        </p:nvSpPr>
        <p:spPr>
          <a:xfrm>
            <a:off x="4677840" y="1225080"/>
            <a:ext cx="4157640" cy="3353760"/>
          </a:xfrm>
          <a:prstGeom prst="rect">
            <a:avLst/>
          </a:prstGeom>
        </p:spPr>
        <p:txBody>
          <a:bodyPr lIns="0" rIns="0" tIns="0" bIns="0">
            <a:normAutofit/>
          </a:bodyPr>
          <a:p>
            <a:endParaRPr b="0" lang="en-GB" sz="1400" spc="-1" strike="noStrike">
              <a:solidFill>
                <a:srgbClr val="000000"/>
              </a:solidFill>
              <a:latin typeface="Arial"/>
            </a:endParaRPr>
          </a:p>
        </p:txBody>
      </p:sp>
      <p:sp>
        <p:nvSpPr>
          <p:cNvPr id="17" name="PlaceHolder 4"/>
          <p:cNvSpPr>
            <a:spLocks noGrp="1"/>
          </p:cNvSpPr>
          <p:nvPr>
            <p:ph type="body"/>
          </p:nvPr>
        </p:nvSpPr>
        <p:spPr>
          <a:xfrm>
            <a:off x="311760" y="297684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9" name="PlaceHolder 2"/>
          <p:cNvSpPr>
            <a:spLocks noGrp="1"/>
          </p:cNvSpPr>
          <p:nvPr>
            <p:ph type="body"/>
          </p:nvPr>
        </p:nvSpPr>
        <p:spPr>
          <a:xfrm>
            <a:off x="311760" y="1225080"/>
            <a:ext cx="4157640" cy="3353760"/>
          </a:xfrm>
          <a:prstGeom prst="rect">
            <a:avLst/>
          </a:prstGeom>
        </p:spPr>
        <p:txBody>
          <a:bodyPr lIns="0" rIns="0" tIns="0" bIns="0">
            <a:normAutofit/>
          </a:bodyPr>
          <a:p>
            <a:endParaRPr b="0" lang="en-GB" sz="1400" spc="-1" strike="noStrike">
              <a:solidFill>
                <a:srgbClr val="000000"/>
              </a:solidFill>
              <a:latin typeface="Arial"/>
            </a:endParaRPr>
          </a:p>
        </p:txBody>
      </p:sp>
      <p:sp>
        <p:nvSpPr>
          <p:cNvPr id="20" name="PlaceHolder 3"/>
          <p:cNvSpPr>
            <a:spLocks noGrp="1"/>
          </p:cNvSpPr>
          <p:nvPr>
            <p:ph type="body"/>
          </p:nvPr>
        </p:nvSpPr>
        <p:spPr>
          <a:xfrm>
            <a:off x="467784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21" name="PlaceHolder 4"/>
          <p:cNvSpPr>
            <a:spLocks noGrp="1"/>
          </p:cNvSpPr>
          <p:nvPr>
            <p:ph type="body"/>
          </p:nvPr>
        </p:nvSpPr>
        <p:spPr>
          <a:xfrm>
            <a:off x="4677840" y="297684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316080"/>
            <a:ext cx="8520120" cy="83088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3" name="PlaceHolder 2"/>
          <p:cNvSpPr>
            <a:spLocks noGrp="1"/>
          </p:cNvSpPr>
          <p:nvPr>
            <p:ph type="body"/>
          </p:nvPr>
        </p:nvSpPr>
        <p:spPr>
          <a:xfrm>
            <a:off x="31176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24" name="PlaceHolder 3"/>
          <p:cNvSpPr>
            <a:spLocks noGrp="1"/>
          </p:cNvSpPr>
          <p:nvPr>
            <p:ph type="body"/>
          </p:nvPr>
        </p:nvSpPr>
        <p:spPr>
          <a:xfrm>
            <a:off x="4677840" y="1225080"/>
            <a:ext cx="4157640" cy="1599480"/>
          </a:xfrm>
          <a:prstGeom prst="rect">
            <a:avLst/>
          </a:prstGeom>
        </p:spPr>
        <p:txBody>
          <a:bodyPr lIns="0" rIns="0" tIns="0" bIns="0">
            <a:normAutofit/>
          </a:bodyPr>
          <a:p>
            <a:endParaRPr b="0" lang="en-GB" sz="1400" spc="-1" strike="noStrike">
              <a:solidFill>
                <a:srgbClr val="000000"/>
              </a:solidFill>
              <a:latin typeface="Arial"/>
            </a:endParaRPr>
          </a:p>
        </p:txBody>
      </p:sp>
      <p:sp>
        <p:nvSpPr>
          <p:cNvPr id="25" name="PlaceHolder 4"/>
          <p:cNvSpPr>
            <a:spLocks noGrp="1"/>
          </p:cNvSpPr>
          <p:nvPr>
            <p:ph type="body"/>
          </p:nvPr>
        </p:nvSpPr>
        <p:spPr>
          <a:xfrm>
            <a:off x="311760" y="2976840"/>
            <a:ext cx="8520120" cy="15994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920" y="756720"/>
            <a:ext cx="1081440" cy="112464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1" name="CustomShape 2"/>
          <p:cNvSpPr/>
          <p:nvPr/>
        </p:nvSpPr>
        <p:spPr>
          <a:xfrm rot="10800000">
            <a:off x="5318640" y="3267000"/>
            <a:ext cx="1081440" cy="112464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2" name="PlaceHolder 3"/>
          <p:cNvSpPr>
            <a:spLocks noGrp="1"/>
          </p:cNvSpPr>
          <p:nvPr>
            <p:ph type="title"/>
          </p:nvPr>
        </p:nvSpPr>
        <p:spPr>
          <a:xfrm>
            <a:off x="3044880" y="1444320"/>
            <a:ext cx="3054240" cy="1536840"/>
          </a:xfrm>
          <a:prstGeom prst="rect">
            <a:avLst/>
          </a:prstGeom>
        </p:spPr>
        <p:txBody>
          <a:bodyPr tIns="91440" bIns="91440" anchor="b">
            <a:noAutofit/>
          </a:bodyPr>
          <a:p>
            <a:r>
              <a:rPr b="0" lang="en-GB" sz="4200" spc="-1" strike="noStrike">
                <a:solidFill>
                  <a:srgbClr val="000000"/>
                </a:solidFill>
                <a:latin typeface="Arial"/>
              </a:rPr>
              <a:t>Click to edit the title text format</a:t>
            </a:r>
            <a:endParaRPr b="0" lang="en-GB" sz="4200" spc="-1" strike="noStrike">
              <a:solidFill>
                <a:srgbClr val="000000"/>
              </a:solidFill>
              <a:latin typeface="Arial"/>
            </a:endParaRP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8D48A45E-103C-44B3-845F-2553AF491A7D}" type="slidenum">
              <a:rPr b="0" lang="fr-FR" sz="1000" spc="-1" strike="noStrike">
                <a:solidFill>
                  <a:srgbClr val="000000"/>
                </a:solidFill>
                <a:latin typeface="Economica"/>
                <a:ea typeface="Economica"/>
              </a:rPr>
              <a:t>24</a:t>
            </a:fld>
            <a:endParaRPr b="0" lang="en-GB" sz="10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lt2"/>
          </a:solidFill>
          <a:ln>
            <a:noFill/>
          </a:ln>
        </p:spPr>
        <p:style>
          <a:lnRef idx="0"/>
          <a:fillRef idx="0"/>
          <a:effectRef idx="0"/>
          <a:fontRef idx="minor"/>
        </p:style>
      </p:sp>
      <p:sp>
        <p:nvSpPr>
          <p:cNvPr id="42" name="PlaceHolder 2"/>
          <p:cNvSpPr>
            <a:spLocks noGrp="1"/>
          </p:cNvSpPr>
          <p:nvPr>
            <p:ph type="title"/>
          </p:nvPr>
        </p:nvSpPr>
        <p:spPr>
          <a:xfrm>
            <a:off x="311760" y="316080"/>
            <a:ext cx="8520120" cy="830880"/>
          </a:xfrm>
          <a:prstGeom prst="rect">
            <a:avLst/>
          </a:prstGeom>
        </p:spPr>
        <p:txBody>
          <a:bodyPr tIns="91440" bIns="91440" anchor="b">
            <a:noAutofit/>
          </a:bodyPr>
          <a:p>
            <a:r>
              <a:rPr b="0" lang="en-GB" sz="4200" spc="-1" strike="noStrike">
                <a:solidFill>
                  <a:srgbClr val="000000"/>
                </a:solidFill>
                <a:latin typeface="Arial"/>
              </a:rPr>
              <a:t>Click to edit the title text format</a:t>
            </a:r>
            <a:endParaRPr b="0" lang="en-GB" sz="4200" spc="-1" strike="noStrike">
              <a:solidFill>
                <a:srgbClr val="000000"/>
              </a:solidFill>
              <a:latin typeface="Arial"/>
            </a:endParaRPr>
          </a:p>
        </p:txBody>
      </p:sp>
      <p:sp>
        <p:nvSpPr>
          <p:cNvPr id="43" name="PlaceHolder 3"/>
          <p:cNvSpPr>
            <a:spLocks noGrp="1"/>
          </p:cNvSpPr>
          <p:nvPr>
            <p:ph type="body"/>
          </p:nvPr>
        </p:nvSpPr>
        <p:spPr>
          <a:xfrm>
            <a:off x="311760" y="1225080"/>
            <a:ext cx="8520120" cy="335376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7E3388B0-C0CB-4FE9-BB79-7B23810F98FB}"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hyperlink" Target="http://www.mazegenerator.net/" TargetMode="Externa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hyperlink" Target="https://www.youtube.com/watch?v=GazC3A4OQTE" TargetMode="External"/><Relationship Id="rId2" Type="http://schemas.openxmlformats.org/officeDocument/2006/relationships/hyperlink" Target="https://www.youtube.com/watch?v=ySN5Wnu88nE" TargetMode="External"/><Relationship Id="rId3" Type="http://schemas.openxmlformats.org/officeDocument/2006/relationships/hyperlink" Target="https://www.youtube.com/watch?v=rop0W4QDOUI" TargetMode="External"/><Relationship Id="rId4"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hyperlink" Target="https://en.wikipedia.org/wiki/History_of_artificial_intelligence" TargetMode="External"/><Relationship Id="rId2" Type="http://schemas.openxmlformats.org/officeDocument/2006/relationships/hyperlink" Target="http://saintebible.com/genesis/2-7.htm" TargetMode="External"/><Relationship Id="rId3" Type="http://schemas.openxmlformats.org/officeDocument/2006/relationships/hyperlink" Target="https://fr.wikipedia.org/wiki/Pygmalion_et_Galat&#233;e" TargetMode="External"/><Relationship Id="rId4" Type="http://schemas.openxmlformats.org/officeDocument/2006/relationships/image" Target="../media/image1.jpeg"/><Relationship Id="rId5"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hyperlink" Target="http://homepage.ufp.pt/jtorres/ensino/ia/alfabeta.html" TargetMode="External"/><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hyperlink" Target="http://cristal.univ-lille.fr/~jdelahay/pls/2008/165.pdf" TargetMode="External"/><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hyperlink" Target="https://www.ted.com/talks/ken_jennings_watson_jeopardy_and_me_the_obsolete_know_it_all" TargetMode="External"/><Relationship Id="rId2" Type="http://schemas.openxmlformats.org/officeDocument/2006/relationships/image" Target="../media/image4.jpe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s://research.google.com/pubs/pub45610.html" TargetMode="External"/><Relationship Id="rId2" Type="http://schemas.openxmlformats.org/officeDocument/2006/relationships/hyperlink" Target="https://deepmind.com/blog/alphago-zero-learning-scratch/" TargetMode="External"/><Relationship Id="rId3" Type="http://schemas.openxmlformats.org/officeDocument/2006/relationships/hyperlink" Target="https://www.technologyreview.com/s/609242/humans-are-still-better-than-ai-at-starcraftfor-now/" TargetMode="External"/><Relationship Id="rId4" Type="http://schemas.openxmlformats.org/officeDocument/2006/relationships/hyperlink" Target="https://www.eyediagnosis.net/single-post/2018/04/12/FDA-permits-marketing-of-IDx-DR-for-automated-detection-of-diabetic-retinopathy-in-primary-care" TargetMode="External"/><Relationship Id="rId5" Type="http://schemas.openxmlformats.org/officeDocument/2006/relationships/hyperlink" Target="https://deepmind.com/blog/alphastar-mastering-real-time-strategy-game-starcraft-ii/" TargetMode="External"/><Relationship Id="rId6" Type="http://schemas.openxmlformats.org/officeDocument/2006/relationships/hyperlink" Target="https://deepmind.com/research/open-source/computational-predictions-of-protein-structures-associated-with-COVID-19" TargetMode="External"/><Relationship Id="rId7" Type="http://schemas.openxmlformats.org/officeDocument/2006/relationships/hyperlink" Target="https://deepmind.com/research/open-source/computational-predictions-of-protein-structures-associated-with-COVID-19" TargetMode="External"/><Relationship Id="rId8" Type="http://schemas.openxmlformats.org/officeDocument/2006/relationships/hyperlink" Target="https://deepmind.com/research/open-source/computational-predictions-of-protein-structures-associated-with-COVID-19" TargetMode="External"/><Relationship Id="rId9" Type="http://schemas.openxmlformats.org/officeDocument/2006/relationships/hyperlink" Target="https://deepmind.com/research/open-source/computational-predictions-of-protein-structures-associated-with-COVID-19" TargetMode="External"/><Relationship Id="rId10" Type="http://schemas.openxmlformats.org/officeDocument/2006/relationships/hyperlink" Target="https://www.embs.org/ojemb/articles/covid-19-artificial-intelligence-diagnosis-using-only-cough-recordings/" TargetMode="External"/><Relationship Id="rId11" Type="http://schemas.openxmlformats.org/officeDocument/2006/relationships/image" Target="../media/image5.png"/><Relationship Id="rId1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3044880" y="1444320"/>
            <a:ext cx="3054240" cy="1536840"/>
          </a:xfrm>
          <a:prstGeom prst="rect">
            <a:avLst/>
          </a:prstGeom>
          <a:noFill/>
          <a:ln>
            <a:noFill/>
          </a:ln>
        </p:spPr>
        <p:txBody>
          <a:bodyPr tIns="91440" bIns="91440" anchor="b">
            <a:noAutofit/>
          </a:bodyPr>
          <a:p>
            <a:pPr algn="ctr">
              <a:lnSpc>
                <a:spcPct val="100000"/>
              </a:lnSpc>
              <a:tabLst>
                <a:tab algn="l" pos="0"/>
              </a:tabLst>
            </a:pPr>
            <a:r>
              <a:rPr b="0" lang="fr-FR" sz="4200" spc="-1" strike="noStrike">
                <a:solidFill>
                  <a:srgbClr val="000000"/>
                </a:solidFill>
                <a:latin typeface="Economica"/>
                <a:ea typeface="Economica"/>
              </a:rPr>
              <a:t>Introduction à l'intelligence artificielle</a:t>
            </a:r>
            <a:endParaRPr b="0" lang="en-GB" sz="4200" spc="-1" strike="noStrike">
              <a:solidFill>
                <a:srgbClr val="000000"/>
              </a:solidFill>
              <a:latin typeface="Arial"/>
            </a:endParaRPr>
          </a:p>
        </p:txBody>
      </p:sp>
      <p:sp>
        <p:nvSpPr>
          <p:cNvPr id="82" name="TextShape 2"/>
          <p:cNvSpPr txBox="1"/>
          <p:nvPr/>
        </p:nvSpPr>
        <p:spPr>
          <a:xfrm>
            <a:off x="3044880" y="3116520"/>
            <a:ext cx="3054240" cy="700920"/>
          </a:xfrm>
          <a:prstGeom prst="rect">
            <a:avLst/>
          </a:prstGeom>
          <a:noFill/>
          <a:ln>
            <a:noFill/>
          </a:ln>
        </p:spPr>
        <p:txBody>
          <a:bodyPr tIns="91440" bIns="91440">
            <a:noAutofit/>
          </a:bodyPr>
          <a:p>
            <a:pPr algn="ct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Modélisation informatique</a:t>
            </a:r>
            <a:endParaRPr b="0" lang="en-GB" sz="4200" spc="-1" strike="noStrike">
              <a:solidFill>
                <a:srgbClr val="000000"/>
              </a:solidFill>
              <a:latin typeface="Arial"/>
            </a:endParaRPr>
          </a:p>
        </p:txBody>
      </p:sp>
      <p:sp>
        <p:nvSpPr>
          <p:cNvPr id="113"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0" lang="fr-FR" sz="1800" spc="-1" strike="noStrike">
                <a:solidFill>
                  <a:srgbClr val="000000"/>
                </a:solidFill>
                <a:latin typeface="Open Sans"/>
                <a:ea typeface="Open Sans"/>
              </a:rPr>
              <a:t>Bloc</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structure de données : liste de piles</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voisinage : déplacement d'un sommet de pile</a:t>
            </a: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Taquin</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structure de données : liste ordonnée de coordonnées (vide,1,...,n) </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voisinage: permutation de la case vide avec une case voisine </a:t>
            </a:r>
            <a:br/>
            <a:r>
              <a:rPr b="0" lang="fr-FR" sz="1800" spc="-1" strike="noStrike">
                <a:solidFill>
                  <a:srgbClr val="000000"/>
                </a:solidFill>
                <a:latin typeface="Open Sans"/>
                <a:ea typeface="Open Sans"/>
              </a:rPr>
              <a:t>                     (distance de Manhattan = 1)</a:t>
            </a: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sp>
        <p:nvSpPr>
          <p:cNvPr id="114"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E3980203-CC04-4574-9E7C-5CA6026507E4}"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Exercices</a:t>
            </a:r>
            <a:endParaRPr b="0" lang="en-GB" sz="4200" spc="-1" strike="noStrike">
              <a:solidFill>
                <a:srgbClr val="000000"/>
              </a:solidFill>
              <a:latin typeface="Arial"/>
            </a:endParaRPr>
          </a:p>
        </p:txBody>
      </p:sp>
      <p:sp>
        <p:nvSpPr>
          <p:cNvPr id="116" name="TextShape 2"/>
          <p:cNvSpPr txBox="1"/>
          <p:nvPr/>
        </p:nvSpPr>
        <p:spPr>
          <a:xfrm>
            <a:off x="311760" y="1225080"/>
            <a:ext cx="8520120" cy="3353760"/>
          </a:xfrm>
          <a:prstGeom prst="rect">
            <a:avLst/>
          </a:prstGeom>
          <a:noFill/>
          <a:ln>
            <a:noFill/>
          </a:ln>
        </p:spPr>
        <p:txBody>
          <a:bodyPr tIns="91440" bIns="91440">
            <a:noAutofit/>
          </a:bodyPr>
          <a:p>
            <a:pPr algn="just">
              <a:lnSpc>
                <a:spcPct val="115000"/>
              </a:lnSpc>
              <a:tabLst>
                <a:tab algn="l" pos="0"/>
              </a:tabLst>
            </a:pPr>
            <a:r>
              <a:rPr b="0" lang="fr-FR" sz="1800" spc="-1" strike="noStrike">
                <a:solidFill>
                  <a:srgbClr val="000000"/>
                </a:solidFill>
                <a:latin typeface="Open Sans"/>
                <a:ea typeface="Open Sans"/>
              </a:rPr>
              <a:t>Soit un espace de solution sous forme d'un arbre d'arité </a:t>
            </a:r>
            <a:r>
              <a:rPr b="0" i="1" lang="fr-FR" sz="1800" spc="-1" strike="noStrike">
                <a:solidFill>
                  <a:srgbClr val="000000"/>
                </a:solidFill>
                <a:latin typeface="Open Sans"/>
                <a:ea typeface="Open Sans"/>
              </a:rPr>
              <a:t>b</a:t>
            </a:r>
            <a:r>
              <a:rPr b="0" lang="fr-FR" sz="1800" spc="-1" strike="noStrike">
                <a:solidFill>
                  <a:srgbClr val="000000"/>
                </a:solidFill>
                <a:latin typeface="Open Sans"/>
                <a:ea typeface="Open Sans"/>
              </a:rPr>
              <a:t> (ou facteur de branchement </a:t>
            </a:r>
            <a:r>
              <a:rPr b="0" i="1" lang="fr-FR" sz="1800" spc="-1" strike="noStrike">
                <a:solidFill>
                  <a:srgbClr val="000000"/>
                </a:solidFill>
                <a:latin typeface="Open Sans"/>
                <a:ea typeface="Open Sans"/>
              </a:rPr>
              <a:t>branching factor</a:t>
            </a:r>
            <a:r>
              <a:rPr b="0" lang="fr-FR" sz="1800" spc="-1" strike="noStrike">
                <a:solidFill>
                  <a:srgbClr val="000000"/>
                </a:solidFill>
                <a:latin typeface="Open Sans"/>
                <a:ea typeface="Open Sans"/>
              </a:rPr>
              <a:t>) dont la solution se trouve à une profondeur </a:t>
            </a:r>
            <a:r>
              <a:rPr b="0" i="1" lang="fr-FR" sz="1800" spc="-1" strike="noStrike">
                <a:solidFill>
                  <a:srgbClr val="000000"/>
                </a:solidFill>
                <a:latin typeface="Open Sans"/>
                <a:ea typeface="Open Sans"/>
              </a:rPr>
              <a:t>d</a:t>
            </a:r>
            <a:r>
              <a:rPr b="0" lang="fr-FR" sz="1800" spc="-1" strike="noStrike">
                <a:solidFill>
                  <a:srgbClr val="000000"/>
                </a:solidFill>
                <a:latin typeface="Open Sans"/>
                <a:ea typeface="Open Sans"/>
              </a:rPr>
              <a:t>. </a:t>
            </a:r>
            <a:br/>
            <a:r>
              <a:rPr b="0" lang="fr-FR" sz="1800" spc="-1" strike="noStrike">
                <a:solidFill>
                  <a:srgbClr val="000000"/>
                </a:solidFill>
                <a:latin typeface="Open Sans"/>
                <a:ea typeface="Open Sans"/>
              </a:rPr>
              <a:t>- Dans le cas particulier où </a:t>
            </a:r>
            <a:r>
              <a:rPr b="0" i="1" lang="fr-FR" sz="1800" spc="-1" strike="noStrike">
                <a:solidFill>
                  <a:srgbClr val="000000"/>
                </a:solidFill>
                <a:latin typeface="Open Sans"/>
                <a:ea typeface="Open Sans"/>
              </a:rPr>
              <a:t>b</a:t>
            </a:r>
            <a:r>
              <a:rPr b="0" lang="fr-FR" sz="1800" spc="-1" strike="noStrike">
                <a:solidFill>
                  <a:srgbClr val="000000"/>
                </a:solidFill>
                <a:latin typeface="Open Sans"/>
                <a:ea typeface="Open Sans"/>
              </a:rPr>
              <a:t>=2 et </a:t>
            </a:r>
            <a:r>
              <a:rPr b="0" i="1" lang="fr-FR" sz="1800" spc="-1" strike="noStrike">
                <a:solidFill>
                  <a:srgbClr val="000000"/>
                </a:solidFill>
                <a:latin typeface="Open Sans"/>
                <a:ea typeface="Open Sans"/>
              </a:rPr>
              <a:t>d</a:t>
            </a:r>
            <a:r>
              <a:rPr b="0" lang="fr-FR" sz="1800" spc="-1" strike="noStrike">
                <a:solidFill>
                  <a:srgbClr val="000000"/>
                </a:solidFill>
                <a:latin typeface="Open Sans"/>
                <a:ea typeface="Open Sans"/>
              </a:rPr>
              <a:t>=3, combien de noeuds sont générés dans le pire des cas par le parcours en largeur et par le parcours en profondeur ?</a:t>
            </a:r>
            <a:br/>
            <a:r>
              <a:rPr b="0" lang="fr-FR" sz="1800" spc="-1" strike="noStrike">
                <a:solidFill>
                  <a:srgbClr val="000000"/>
                </a:solidFill>
                <a:latin typeface="Open Sans"/>
                <a:ea typeface="Open Sans"/>
              </a:rPr>
              <a:t>Soit </a:t>
            </a:r>
            <a:r>
              <a:rPr b="0" i="1" lang="fr-FR" sz="1800" spc="-1" strike="noStrike">
                <a:solidFill>
                  <a:srgbClr val="000000"/>
                </a:solidFill>
                <a:latin typeface="Open Sans"/>
                <a:ea typeface="Open Sans"/>
              </a:rPr>
              <a:t>N(b,d)</a:t>
            </a:r>
            <a:r>
              <a:rPr b="0" lang="fr-FR" sz="1800" spc="-1" strike="noStrike">
                <a:solidFill>
                  <a:srgbClr val="000000"/>
                </a:solidFill>
                <a:latin typeface="Open Sans"/>
                <a:ea typeface="Open Sans"/>
              </a:rPr>
              <a:t> le nombre de noeuds générés par le parcours en profondeur dans le cas général. Trouver une expression récursive exprimant </a:t>
            </a:r>
            <a:r>
              <a:rPr b="0" i="1" lang="fr-FR" sz="1800" spc="-1" strike="noStrike">
                <a:solidFill>
                  <a:srgbClr val="000000"/>
                </a:solidFill>
                <a:latin typeface="Open Sans"/>
                <a:ea typeface="Open Sans"/>
              </a:rPr>
              <a:t>N(b,d)</a:t>
            </a:r>
            <a:r>
              <a:rPr b="0" lang="fr-FR" sz="1800" spc="-1" strike="noStrike">
                <a:solidFill>
                  <a:srgbClr val="000000"/>
                </a:solidFill>
                <a:latin typeface="Open Sans"/>
                <a:ea typeface="Open Sans"/>
              </a:rPr>
              <a:t> en fonction de </a:t>
            </a:r>
            <a:r>
              <a:rPr b="0" i="1" lang="fr-FR" sz="1800" spc="-1" strike="noStrike">
                <a:solidFill>
                  <a:srgbClr val="000000"/>
                </a:solidFill>
                <a:latin typeface="Open Sans"/>
                <a:ea typeface="Open Sans"/>
              </a:rPr>
              <a:t>N(b,d-1)</a:t>
            </a:r>
            <a:r>
              <a:rPr b="0" lang="fr-FR" sz="1800" spc="-1" strike="noStrike">
                <a:solidFill>
                  <a:srgbClr val="000000"/>
                </a:solidFill>
                <a:latin typeface="Open Sans"/>
                <a:ea typeface="Open Sans"/>
              </a:rPr>
              <a:t>.</a:t>
            </a:r>
            <a:br/>
            <a:r>
              <a:rPr b="0" lang="fr-FR" sz="1800" spc="-1" strike="noStrike">
                <a:solidFill>
                  <a:srgbClr val="000000"/>
                </a:solidFill>
                <a:latin typeface="Open Sans"/>
                <a:ea typeface="Open Sans"/>
              </a:rPr>
              <a:t>- Comparer le nombre de noeuds visités par les algorithmes en profondeur d'abord et en largeur d'abord dans le meilleur et le pire des cas.</a:t>
            </a: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sp>
        <p:nvSpPr>
          <p:cNvPr id="117"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48E93FC7-AF34-427D-B4A8-18C71E545901}"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Parcours en largeur, algorithme de Dijkstra, A*</a:t>
            </a:r>
            <a:endParaRPr b="0" lang="en-GB" sz="4200" spc="-1" strike="noStrike">
              <a:solidFill>
                <a:srgbClr val="000000"/>
              </a:solidFill>
              <a:latin typeface="Arial"/>
            </a:endParaRPr>
          </a:p>
        </p:txBody>
      </p:sp>
      <p:sp>
        <p:nvSpPr>
          <p:cNvPr id="119"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0" lang="fr-FR" sz="1800" spc="-1" strike="noStrike">
                <a:solidFill>
                  <a:srgbClr val="000000"/>
                </a:solidFill>
                <a:latin typeface="Open Sans"/>
                <a:ea typeface="Open Sans"/>
              </a:rPr>
              <a:t>Chacun de ces algorithmes est une généralisation du précédent. </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L’algorithme de Dijkstra permet de prendre en compte des arêtes de poids différents (alors que pour le parcours en largeur, elles ont toutes le même).</a:t>
            </a:r>
            <a:endParaRPr b="0" lang="en-GB" sz="1800" spc="-1" strike="noStrike">
              <a:solidFill>
                <a:srgbClr val="000000"/>
              </a:solidFill>
              <a:latin typeface="Arial"/>
            </a:endParaRPr>
          </a:p>
          <a:p>
            <a:pPr>
              <a:lnSpc>
                <a:spcPct val="115000"/>
              </a:lnSpc>
              <a:spcBef>
                <a:spcPts val="1599"/>
              </a:spcBef>
              <a:spcAft>
                <a:spcPts val="1599"/>
              </a:spcAft>
              <a:tabLst>
                <a:tab algn="l" pos="0"/>
              </a:tabLst>
            </a:pPr>
            <a:r>
              <a:rPr b="0" lang="fr-FR" sz="1800" spc="-1" strike="noStrike">
                <a:solidFill>
                  <a:srgbClr val="000000"/>
                </a:solidFill>
                <a:latin typeface="Open Sans"/>
                <a:ea typeface="Open Sans"/>
              </a:rPr>
              <a:t>A* permet de prendre en compte une évaluation de la distance qui reste à parcourir alors que l’algorithme de Dijkstra ne prend en compte que la distance jusqu’au sommet considéré.</a:t>
            </a:r>
            <a:br/>
            <a:br/>
            <a:br/>
            <a:r>
              <a:rPr b="0" lang="fr-FR" sz="1800" spc="-1" strike="noStrike">
                <a:solidFill>
                  <a:srgbClr val="000000"/>
                </a:solidFill>
                <a:latin typeface="Open Sans"/>
                <a:ea typeface="Open Sans"/>
              </a:rPr>
              <a:t>A* est un algorithme de </a:t>
            </a:r>
            <a:r>
              <a:rPr b="0" i="1" lang="fr-FR" sz="1800" spc="-1" strike="noStrike">
                <a:solidFill>
                  <a:srgbClr val="000000"/>
                </a:solidFill>
                <a:latin typeface="Open Sans"/>
                <a:ea typeface="Open Sans"/>
              </a:rPr>
              <a:t>branch and bound</a:t>
            </a:r>
            <a:r>
              <a:rPr b="0" lang="fr-FR" sz="1800" spc="-1" strike="noStrike">
                <a:solidFill>
                  <a:srgbClr val="000000"/>
                </a:solidFill>
                <a:latin typeface="Open Sans"/>
                <a:ea typeface="Open Sans"/>
              </a:rPr>
              <a:t>.</a:t>
            </a:r>
            <a:endParaRPr b="0" lang="en-GB" sz="1800" spc="-1" strike="noStrike">
              <a:solidFill>
                <a:srgbClr val="000000"/>
              </a:solidFill>
              <a:latin typeface="Arial"/>
            </a:endParaRPr>
          </a:p>
        </p:txBody>
      </p:sp>
      <p:sp>
        <p:nvSpPr>
          <p:cNvPr id="120"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BB330945-3B6D-47C8-ACCC-812F6AA7D1CF}"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Algorithme A* (</a:t>
            </a:r>
            <a:r>
              <a:rPr b="0" i="1" lang="fr-FR" sz="4200" spc="-1" strike="noStrike">
                <a:solidFill>
                  <a:srgbClr val="000000"/>
                </a:solidFill>
                <a:latin typeface="Economica"/>
                <a:ea typeface="Economica"/>
              </a:rPr>
              <a:t>best-first</a:t>
            </a:r>
            <a:r>
              <a:rPr b="0" lang="fr-FR" sz="4200" spc="-1" strike="noStrike">
                <a:solidFill>
                  <a:srgbClr val="000000"/>
                </a:solidFill>
                <a:latin typeface="Economica"/>
                <a:ea typeface="Economica"/>
              </a:rPr>
              <a:t>)</a:t>
            </a:r>
            <a:endParaRPr b="0" lang="en-GB" sz="4200" spc="-1" strike="noStrike">
              <a:solidFill>
                <a:srgbClr val="000000"/>
              </a:solidFill>
              <a:latin typeface="Arial"/>
            </a:endParaRPr>
          </a:p>
        </p:txBody>
      </p:sp>
      <p:sp>
        <p:nvSpPr>
          <p:cNvPr id="122"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0" lang="fr-FR" sz="800" spc="-1" strike="noStrike">
                <a:solidFill>
                  <a:srgbClr val="000000"/>
                </a:solidFill>
                <a:latin typeface="Courier New"/>
                <a:ea typeface="Courier New"/>
              </a:rPr>
              <a:t>// fonctions spécifiques à chaque problème </a:t>
            </a:r>
            <a:br/>
            <a:r>
              <a:rPr b="0" lang="fr-FR" sz="800" spc="-1" strike="noStrike">
                <a:solidFill>
                  <a:srgbClr val="000000"/>
                </a:solidFill>
                <a:latin typeface="Courier New"/>
                <a:ea typeface="Courier New"/>
              </a:rPr>
              <a:t>sol(E) // retourne true si E est un état solution au problème</a:t>
            </a:r>
            <a:br/>
            <a:r>
              <a:rPr b="0" lang="fr-FR" sz="800" spc="-1" strike="noStrike">
                <a:solidFill>
                  <a:srgbClr val="000000"/>
                </a:solidFill>
                <a:latin typeface="Courier New"/>
                <a:ea typeface="Courier New"/>
              </a:rPr>
              <a:t>succ(E)// retourne l'ensemble des successeurs de E </a:t>
            </a:r>
            <a:br/>
            <a:r>
              <a:rPr b="0" lang="fr-FR" sz="800" spc="-1" strike="noStrike">
                <a:solidFill>
                  <a:srgbClr val="000000"/>
                </a:solidFill>
                <a:latin typeface="Courier New"/>
                <a:ea typeface="Courier New"/>
              </a:rPr>
              <a:t>k(E,F) // retourne le coût de E à F</a:t>
            </a:r>
            <a:br/>
            <a:r>
              <a:rPr b="0" lang="fr-FR" sz="800" spc="-1" strike="noStrike">
                <a:solidFill>
                  <a:srgbClr val="000000"/>
                </a:solidFill>
                <a:latin typeface="Courier New"/>
                <a:ea typeface="Courier New"/>
              </a:rPr>
              <a:t>h(E)   // retourne la valeur de l'heuristique en E </a:t>
            </a:r>
            <a:br/>
            <a:r>
              <a:rPr b="0" lang="fr-FR" sz="800" spc="-1" strike="noStrike">
                <a:solidFill>
                  <a:srgbClr val="000000"/>
                </a:solidFill>
                <a:latin typeface="Courier New"/>
                <a:ea typeface="Courier New"/>
              </a:rPr>
              <a:t>//fonctions génériques</a:t>
            </a:r>
            <a:br/>
            <a:r>
              <a:rPr b="0" lang="fr-FR" sz="800" spc="-1" strike="noStrike">
                <a:solidFill>
                  <a:srgbClr val="000000"/>
                </a:solidFill>
                <a:latin typeface="Courier New"/>
                <a:ea typeface="Courier New"/>
              </a:rPr>
              <a:t>astar()</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FileAVoir := [E0]</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ListeVus := []</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g(E0) := 0</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E := E0</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tant que !(fileVide(FileAVoir)) et !sol(E) faire</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supprimer(FileAVoir)</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inserer(ListeVus,E)</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pour tout F := succ(E) faire </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si !(appartient(FileAVoir,F) et appartient(ListeVus,F)) ou g(F)&gt;g(E)+k(E,F) alors</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g(F) := g(E)+k(E,F); f(F) := g(E)+h(F) pere(F) := E</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insererTrier(FileAVoir,F)</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si !(fileVide(FileAVoir)) alors E := premier(FileAVoir)</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si sol(E) retourner chemin(E0,E) sinon retourner []</a:t>
            </a:r>
            <a:br/>
            <a:r>
              <a:rPr b="0" lang="fr-FR" sz="800" spc="-1" strike="noStrike">
                <a:solidFill>
                  <a:srgbClr val="000000"/>
                </a:solidFill>
                <a:latin typeface="Courier New"/>
                <a:ea typeface="Courier New"/>
              </a:rPr>
              <a:t>chemin(E,F)</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ListeRes := [F]</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tant que pere(F)!=E</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faire </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ajouterTete(ListeRes,E)</a:t>
            </a:r>
            <a:br/>
            <a:r>
              <a:rPr b="0" lang="fr-FR" sz="800" spc="-1" strike="noStrike">
                <a:solidFill>
                  <a:srgbClr val="000000"/>
                </a:solidFill>
                <a:latin typeface="Courier New"/>
                <a:ea typeface="Courier New"/>
              </a:rPr>
              <a:t>	</a:t>
            </a:r>
            <a:r>
              <a:rPr b="0" lang="fr-FR" sz="800" spc="-1" strike="noStrike">
                <a:solidFill>
                  <a:srgbClr val="000000"/>
                </a:solidFill>
                <a:latin typeface="Courier New"/>
                <a:ea typeface="Courier New"/>
              </a:rPr>
              <a:t>retourner ajouterTete(ListeRes,E)</a:t>
            </a:r>
            <a:endParaRPr b="0" lang="en-GB" sz="800" spc="-1" strike="noStrike">
              <a:solidFill>
                <a:srgbClr val="000000"/>
              </a:solidFill>
              <a:latin typeface="Arial"/>
            </a:endParaRPr>
          </a:p>
          <a:p>
            <a:pPr>
              <a:lnSpc>
                <a:spcPct val="115000"/>
              </a:lnSpc>
              <a:spcBef>
                <a:spcPts val="1599"/>
              </a:spcBef>
              <a:tabLst>
                <a:tab algn="l" pos="0"/>
              </a:tabLst>
            </a:pPr>
            <a:endParaRPr b="0" lang="en-GB" sz="800" spc="-1" strike="noStrike">
              <a:solidFill>
                <a:srgbClr val="000000"/>
              </a:solidFill>
              <a:latin typeface="Arial"/>
            </a:endParaRPr>
          </a:p>
          <a:p>
            <a:pPr>
              <a:lnSpc>
                <a:spcPct val="115000"/>
              </a:lnSpc>
              <a:spcBef>
                <a:spcPts val="1599"/>
              </a:spcBef>
              <a:spcAft>
                <a:spcPts val="1599"/>
              </a:spcAft>
              <a:tabLst>
                <a:tab algn="l" pos="0"/>
              </a:tabLst>
            </a:pPr>
            <a:endParaRPr b="0" lang="en-GB" sz="800" spc="-1" strike="noStrike">
              <a:solidFill>
                <a:srgbClr val="000000"/>
              </a:solidFill>
              <a:latin typeface="Arial"/>
            </a:endParaRPr>
          </a:p>
        </p:txBody>
      </p:sp>
      <p:sp>
        <p:nvSpPr>
          <p:cNvPr id="123"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BCAEF32F-0CD1-4A03-81E8-2141C0CCAC29}"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A*</a:t>
            </a:r>
            <a:endParaRPr b="0" lang="en-GB" sz="4200" spc="-1" strike="noStrike">
              <a:solidFill>
                <a:srgbClr val="000000"/>
              </a:solidFill>
              <a:latin typeface="Arial"/>
            </a:endParaRPr>
          </a:p>
        </p:txBody>
      </p:sp>
      <p:sp>
        <p:nvSpPr>
          <p:cNvPr id="125"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0" lang="fr-FR" sz="1800" spc="-1" strike="noStrike" u="sng">
                <a:solidFill>
                  <a:srgbClr val="000000"/>
                </a:solidFill>
                <a:uFillTx/>
                <a:latin typeface="Open Sans"/>
                <a:ea typeface="Open Sans"/>
              </a:rPr>
              <a:t>Propriétés :</a:t>
            </a:r>
            <a:br/>
            <a:r>
              <a:rPr b="0" lang="fr-FR" sz="1800" spc="-1" strike="noStrike">
                <a:solidFill>
                  <a:srgbClr val="000000"/>
                </a:solidFill>
                <a:latin typeface="Open Sans"/>
                <a:ea typeface="Open Sans"/>
              </a:rPr>
              <a:t>  Une heuristique h est admissible si elle sous-évalue toujours la distance restante (elle est toujours trop optimiste). Avec une telle heuristique, A*  trouve toujours le chemin optimal (le plus court). De plus aucun autre algorithme utilisant h ne peux le faire en moins d’étapes : </a:t>
            </a:r>
            <a:r>
              <a:rPr b="0" lang="fr-FR" sz="1800" spc="-1" strike="noStrike">
                <a:solidFill>
                  <a:srgbClr val="ff0000"/>
                </a:solidFill>
                <a:latin typeface="Open Sans"/>
                <a:ea typeface="Open Sans"/>
              </a:rPr>
              <a:t>correction de la solution et optimalité de la performance</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u="sng">
                <a:solidFill>
                  <a:srgbClr val="000000"/>
                </a:solidFill>
                <a:uFillTx/>
                <a:latin typeface="Open Sans"/>
                <a:ea typeface="Open Sans"/>
              </a:rPr>
              <a:t>Exercice :</a:t>
            </a:r>
            <a:r>
              <a:rPr b="0" lang="fr-FR" sz="1800" spc="-1" strike="noStrike">
                <a:solidFill>
                  <a:srgbClr val="000000"/>
                </a:solidFill>
                <a:latin typeface="Open Sans"/>
                <a:ea typeface="Open Sans"/>
              </a:rPr>
              <a:t> Utiliser l’algorithme A</a:t>
            </a:r>
            <a:r>
              <a:rPr b="0" lang="fr-FR" sz="1800" spc="-1" strike="noStrike" baseline="30000">
                <a:solidFill>
                  <a:srgbClr val="000000"/>
                </a:solidFill>
                <a:latin typeface="Open Sans"/>
                <a:ea typeface="Open Sans"/>
              </a:rPr>
              <a:t>*</a:t>
            </a:r>
            <a:r>
              <a:rPr b="0" lang="fr-FR" sz="1800" spc="-1" strike="noStrike">
                <a:solidFill>
                  <a:srgbClr val="000000"/>
                </a:solidFill>
                <a:latin typeface="Open Sans"/>
                <a:ea typeface="Open Sans"/>
              </a:rPr>
              <a:t> avec  </a:t>
            </a:r>
            <a:br/>
            <a:r>
              <a:rPr b="0" lang="fr-FR" sz="1800" spc="-1" strike="noStrike">
                <a:solidFill>
                  <a:srgbClr val="000000"/>
                </a:solidFill>
                <a:latin typeface="Open Sans"/>
                <a:ea typeface="Open Sans"/>
              </a:rPr>
              <a:t>la distance de Manhattan pour sortir par le bas </a:t>
            </a:r>
            <a:br/>
            <a:r>
              <a:rPr b="0" lang="fr-FR" sz="1800" spc="-1" strike="noStrike">
                <a:solidFill>
                  <a:srgbClr val="000000"/>
                </a:solidFill>
                <a:latin typeface="Open Sans"/>
                <a:ea typeface="Open Sans"/>
              </a:rPr>
              <a:t>en rentrant dans le labyrinthe depuis le haut.</a:t>
            </a:r>
            <a:br/>
            <a:r>
              <a:rPr b="0" lang="fr-FR" sz="1800" spc="-1" strike="noStrike">
                <a:solidFill>
                  <a:srgbClr val="000000"/>
                </a:solidFill>
                <a:latin typeface="Open Sans"/>
                <a:ea typeface="Open Sans"/>
              </a:rPr>
              <a:t>labyrinthe généré par </a:t>
            </a:r>
            <a:r>
              <a:rPr b="0" lang="fr-FR" sz="1800" spc="-1" strike="noStrike" u="sng">
                <a:solidFill>
                  <a:srgbClr val="57bb8a"/>
                </a:solidFill>
                <a:uFillTx/>
                <a:latin typeface="Open Sans"/>
                <a:ea typeface="Open Sans"/>
                <a:hlinkClick r:id="rId1"/>
              </a:rPr>
              <a:t>mazegenerator</a:t>
            </a: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pic>
        <p:nvPicPr>
          <p:cNvPr id="126" name="Google Shape;159;p26" descr=""/>
          <p:cNvPicPr/>
          <p:nvPr/>
        </p:nvPicPr>
        <p:blipFill>
          <a:blip r:embed="rId2"/>
          <a:stretch/>
        </p:blipFill>
        <p:spPr>
          <a:xfrm>
            <a:off x="6268680" y="3757680"/>
            <a:ext cx="780840" cy="780840"/>
          </a:xfrm>
          <a:prstGeom prst="rect">
            <a:avLst/>
          </a:prstGeom>
          <a:ln>
            <a:noFill/>
          </a:ln>
        </p:spPr>
      </p:pic>
      <p:pic>
        <p:nvPicPr>
          <p:cNvPr id="127" name="Google Shape;160;p26" descr=""/>
          <p:cNvPicPr/>
          <p:nvPr/>
        </p:nvPicPr>
        <p:blipFill>
          <a:blip r:embed="rId3"/>
          <a:stretch/>
        </p:blipFill>
        <p:spPr>
          <a:xfrm>
            <a:off x="8000640" y="3757680"/>
            <a:ext cx="780840" cy="780840"/>
          </a:xfrm>
          <a:prstGeom prst="rect">
            <a:avLst/>
          </a:prstGeom>
          <a:ln>
            <a:noFill/>
          </a:ln>
        </p:spPr>
      </p:pic>
      <p:sp>
        <p:nvSpPr>
          <p:cNvPr id="128"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BB357EED-34E5-47DF-A853-2622266CB108}"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Exercices (suite)</a:t>
            </a:r>
            <a:endParaRPr b="0" lang="en-GB" sz="4200" spc="-1" strike="noStrike">
              <a:solidFill>
                <a:srgbClr val="000000"/>
              </a:solidFill>
              <a:latin typeface="Arial"/>
            </a:endParaRPr>
          </a:p>
        </p:txBody>
      </p:sp>
      <p:sp>
        <p:nvSpPr>
          <p:cNvPr id="130" name="TextShape 2"/>
          <p:cNvSpPr txBox="1"/>
          <p:nvPr/>
        </p:nvSpPr>
        <p:spPr>
          <a:xfrm>
            <a:off x="500400" y="1282680"/>
            <a:ext cx="8520120" cy="3353760"/>
          </a:xfrm>
          <a:prstGeom prst="rect">
            <a:avLst/>
          </a:prstGeom>
          <a:noFill/>
          <a:ln>
            <a:noFill/>
          </a:ln>
        </p:spPr>
        <p:txBody>
          <a:bodyPr tIns="91440" bIns="91440">
            <a:noAutofit/>
          </a:bodyPr>
          <a:p>
            <a:pPr>
              <a:lnSpc>
                <a:spcPct val="115000"/>
              </a:lnSpc>
              <a:tabLst>
                <a:tab algn="l" pos="0"/>
              </a:tabLst>
            </a:pPr>
            <a:r>
              <a:rPr b="0" lang="fr-FR" sz="1800" spc="-1" strike="noStrike">
                <a:solidFill>
                  <a:srgbClr val="000000"/>
                </a:solidFill>
                <a:latin typeface="Open Sans"/>
                <a:ea typeface="Open Sans"/>
              </a:rPr>
              <a:t>Appliquer l’algorithme A* sur le taquin suivant </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Configuration initiale</a:t>
            </a: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Configuration finale</a:t>
            </a: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marL="457200" indent="-317160">
              <a:lnSpc>
                <a:spcPct val="115000"/>
              </a:lnSpc>
              <a:spcBef>
                <a:spcPts val="1599"/>
              </a:spcBef>
              <a:buClr>
                <a:srgbClr val="000000"/>
              </a:buClr>
              <a:buFont typeface="Open Sans"/>
              <a:buAutoNum type="arabicPeriod"/>
              <a:tabLst>
                <a:tab algn="l" pos="0"/>
              </a:tabLst>
            </a:pPr>
            <a:r>
              <a:rPr b="0" lang="fr-FR" sz="1400" spc="-1" strike="noStrike">
                <a:solidFill>
                  <a:srgbClr val="000000"/>
                </a:solidFill>
                <a:latin typeface="Open Sans"/>
                <a:ea typeface="Open Sans"/>
              </a:rPr>
              <a:t>En utilisant la distance de hamming comme heuristique (nombre de cases mal placées)</a:t>
            </a:r>
            <a:endParaRPr b="0" lang="en-GB" sz="1400" spc="-1" strike="noStrike">
              <a:solidFill>
                <a:srgbClr val="000000"/>
              </a:solidFill>
              <a:latin typeface="Arial"/>
            </a:endParaRPr>
          </a:p>
          <a:p>
            <a:pPr marL="457200" indent="-317160">
              <a:lnSpc>
                <a:spcPct val="115000"/>
              </a:lnSpc>
              <a:buClr>
                <a:srgbClr val="000000"/>
              </a:buClr>
              <a:buFont typeface="Open Sans"/>
              <a:buAutoNum type="arabicPeriod"/>
              <a:tabLst>
                <a:tab algn="l" pos="0"/>
              </a:tabLst>
            </a:pPr>
            <a:r>
              <a:rPr b="0" lang="fr-FR" sz="1400" spc="-1" strike="noStrike">
                <a:solidFill>
                  <a:srgbClr val="000000"/>
                </a:solidFill>
                <a:latin typeface="Open Sans"/>
                <a:ea typeface="Open Sans"/>
              </a:rPr>
              <a:t>En utilisant la distance de manhattan comme heuristique (somme des distances des cases entre leur positions et leurs positions finales)</a:t>
            </a:r>
            <a:endParaRPr b="0" lang="en-GB" sz="1400" spc="-1" strike="noStrike">
              <a:solidFill>
                <a:srgbClr val="000000"/>
              </a:solidFill>
              <a:latin typeface="Arial"/>
            </a:endParaRPr>
          </a:p>
        </p:txBody>
      </p:sp>
      <p:sp>
        <p:nvSpPr>
          <p:cNvPr id="131"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777BC5E8-89CF-4695-85DD-03189A867391}"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graphicFrame>
        <p:nvGraphicFramePr>
          <p:cNvPr id="132" name="Table 4"/>
          <p:cNvGraphicFramePr/>
          <p:nvPr/>
        </p:nvGraphicFramePr>
        <p:xfrm>
          <a:off x="952560" y="2305080"/>
          <a:ext cx="1705680" cy="1248480"/>
        </p:xfrm>
        <a:graphic>
          <a:graphicData uri="http://schemas.openxmlformats.org/drawingml/2006/table">
            <a:tbl>
              <a:tblPr/>
              <a:tblGrid>
                <a:gridCol w="568440"/>
                <a:gridCol w="568440"/>
                <a:gridCol w="568800"/>
              </a:tblGrid>
              <a:tr h="41616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1</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3</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16160">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4</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2</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5</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16160">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7</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8</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6</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133" name="Table 5"/>
          <p:cNvGraphicFramePr/>
          <p:nvPr/>
        </p:nvGraphicFramePr>
        <p:xfrm>
          <a:off x="4762440" y="2305080"/>
          <a:ext cx="1705680" cy="1248480"/>
        </p:xfrm>
        <a:graphic>
          <a:graphicData uri="http://schemas.openxmlformats.org/drawingml/2006/table">
            <a:tbl>
              <a:tblPr/>
              <a:tblGrid>
                <a:gridCol w="568440"/>
                <a:gridCol w="568440"/>
                <a:gridCol w="568800"/>
              </a:tblGrid>
              <a:tr h="416160">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1</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2</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3</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16160">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4</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5</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6</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16160">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7</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fr-FR" sz="1400" spc="-1" strike="noStrike">
                          <a:solidFill>
                            <a:srgbClr val="000000"/>
                          </a:solidFill>
                          <a:latin typeface="Arial"/>
                          <a:ea typeface="Arial"/>
                        </a:rPr>
                        <a:t>8</a:t>
                      </a:r>
                      <a:endParaRPr b="0" lang="en-GB"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Computerphile</a:t>
            </a:r>
            <a:endParaRPr b="0" lang="en-GB" sz="4200" spc="-1" strike="noStrike">
              <a:solidFill>
                <a:srgbClr val="000000"/>
              </a:solidFill>
              <a:latin typeface="Arial"/>
            </a:endParaRPr>
          </a:p>
        </p:txBody>
      </p:sp>
      <p:sp>
        <p:nvSpPr>
          <p:cNvPr id="135"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0" lang="fr-FR" sz="1800" spc="-1" strike="noStrike" u="sng">
                <a:solidFill>
                  <a:srgbClr val="57bb8a"/>
                </a:solidFill>
                <a:uFillTx/>
                <a:latin typeface="Open Sans"/>
                <a:ea typeface="Open Sans"/>
                <a:hlinkClick r:id="rId1"/>
              </a:rPr>
              <a:t>Dijkstra’s algorithm</a:t>
            </a: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u="sng">
                <a:solidFill>
                  <a:srgbClr val="57bb8a"/>
                </a:solidFill>
                <a:uFillTx/>
                <a:latin typeface="Open Sans"/>
                <a:ea typeface="Open Sans"/>
                <a:hlinkClick r:id="rId2"/>
              </a:rPr>
              <a:t>A* (A star) search algorithm</a:t>
            </a: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u="sng">
                <a:solidFill>
                  <a:srgbClr val="57bb8a"/>
                </a:solidFill>
                <a:uFillTx/>
                <a:latin typeface="Open Sans"/>
                <a:ea typeface="Open Sans"/>
                <a:hlinkClick r:id="rId3"/>
              </a:rPr>
              <a:t>Maze solving</a:t>
            </a: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sp>
        <p:nvSpPr>
          <p:cNvPr id="136"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F495D1D7-B708-4AE4-B3DC-34B7CB2332E7}"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
        <p:nvSpPr>
          <p:cNvPr id="137" name="CustomShape 4"/>
          <p:cNvSpPr/>
          <p:nvPr/>
        </p:nvSpPr>
        <p:spPr>
          <a:xfrm>
            <a:off x="0" y="0"/>
            <a:ext cx="299952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fr-FR" sz="1400" spc="-1" strike="noStrike">
                <a:solidFill>
                  <a:srgbClr val="000000"/>
                </a:solidFill>
                <a:latin typeface="Arial"/>
                <a:ea typeface="Arial"/>
              </a:rPr>
              <a:t> </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Jeux à deux joueurs</a:t>
            </a:r>
            <a:endParaRPr b="0" lang="en-GB" sz="4200" spc="-1" strike="noStrike">
              <a:solidFill>
                <a:srgbClr val="000000"/>
              </a:solidFill>
              <a:latin typeface="Arial"/>
            </a:endParaRPr>
          </a:p>
        </p:txBody>
      </p:sp>
      <p:sp>
        <p:nvSpPr>
          <p:cNvPr id="139"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0" lang="fr-FR" sz="1800" spc="-1" strike="noStrike">
                <a:solidFill>
                  <a:srgbClr val="000000"/>
                </a:solidFill>
                <a:latin typeface="Open Sans"/>
                <a:ea typeface="Open Sans"/>
              </a:rPr>
              <a:t>Extension de la recherche dans un espace d'états avec des graphes alternés. </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Deux situations successives sont  deux types différents.</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Selon le type de situation, la stratégie de recherche diffère.</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Deux approches dans ce cours :</a:t>
            </a:r>
            <a:endParaRPr b="0" lang="en-GB" sz="1800" spc="-1" strike="noStrike">
              <a:solidFill>
                <a:srgbClr val="000000"/>
              </a:solidFill>
              <a:latin typeface="Arial"/>
            </a:endParaRPr>
          </a:p>
          <a:p>
            <a:pPr marL="457200" indent="-342720">
              <a:lnSpc>
                <a:spcPct val="115000"/>
              </a:lnSpc>
              <a:spcBef>
                <a:spcPts val="1599"/>
              </a:spcBef>
              <a:buClr>
                <a:srgbClr val="000000"/>
              </a:buClr>
              <a:buFont typeface="Open Sans"/>
              <a:buChar char="●"/>
              <a:tabLst>
                <a:tab algn="l" pos="0"/>
              </a:tabLst>
            </a:pPr>
            <a:r>
              <a:rPr b="0" lang="fr-FR" sz="1800" spc="-1" strike="noStrike">
                <a:solidFill>
                  <a:srgbClr val="000000"/>
                </a:solidFill>
                <a:latin typeface="Open Sans"/>
                <a:ea typeface="Open Sans"/>
              </a:rPr>
              <a:t>MiniMax (algorithme déterministe basé sur une heuristique 1970-2010)</a:t>
            </a:r>
            <a:endParaRPr b="0" lang="en-GB" sz="1800" spc="-1" strike="noStrike">
              <a:solidFill>
                <a:srgbClr val="000000"/>
              </a:solidFill>
              <a:latin typeface="Arial"/>
            </a:endParaRPr>
          </a:p>
          <a:p>
            <a:pPr marL="457200" indent="-342720">
              <a:lnSpc>
                <a:spcPct val="115000"/>
              </a:lnSpc>
              <a:buClr>
                <a:srgbClr val="000000"/>
              </a:buClr>
              <a:buFont typeface="Open Sans"/>
              <a:buChar char="●"/>
              <a:tabLst>
                <a:tab algn="l" pos="0"/>
              </a:tabLst>
            </a:pPr>
            <a:r>
              <a:rPr b="0" lang="fr-FR" sz="1800" spc="-1" strike="noStrike">
                <a:solidFill>
                  <a:srgbClr val="000000"/>
                </a:solidFill>
                <a:latin typeface="Open Sans"/>
                <a:ea typeface="Open Sans"/>
              </a:rPr>
              <a:t>Deep reinforcement learning (algorithmes d’apprentissage 2010-...)</a:t>
            </a: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sp>
        <p:nvSpPr>
          <p:cNvPr id="140"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4C55CF38-D3EC-49B6-833F-673C78991C8C}"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MiniMax</a:t>
            </a:r>
            <a:endParaRPr b="0" lang="en-GB" sz="4200" spc="-1" strike="noStrike">
              <a:solidFill>
                <a:srgbClr val="000000"/>
              </a:solidFill>
              <a:latin typeface="Arial"/>
            </a:endParaRPr>
          </a:p>
        </p:txBody>
      </p:sp>
      <p:sp>
        <p:nvSpPr>
          <p:cNvPr id="142"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0" lang="fr-FR" sz="1800" spc="-1" strike="noStrike">
                <a:solidFill>
                  <a:srgbClr val="000000"/>
                </a:solidFill>
                <a:latin typeface="Open Sans"/>
                <a:ea typeface="Open Sans"/>
              </a:rPr>
              <a:t>Alternative aux algorithmes exhaustifs lorsque les chemins sont potentiellement infinis (ou trop longs)</a:t>
            </a:r>
            <a:endParaRPr b="0" lang="en-GB" sz="1800" spc="-1" strike="noStrike">
              <a:solidFill>
                <a:srgbClr val="000000"/>
              </a:solidFill>
              <a:latin typeface="Arial"/>
            </a:endParaRPr>
          </a:p>
          <a:p>
            <a:pPr marL="457200" indent="-342720">
              <a:lnSpc>
                <a:spcPct val="115000"/>
              </a:lnSpc>
              <a:spcBef>
                <a:spcPts val="1599"/>
              </a:spcBef>
              <a:buClr>
                <a:srgbClr val="000000"/>
              </a:buClr>
              <a:buFont typeface="Open Sans"/>
              <a:buChar char="●"/>
              <a:tabLst>
                <a:tab algn="l" pos="0"/>
              </a:tabLst>
            </a:pPr>
            <a:r>
              <a:rPr b="0" lang="fr-FR" sz="1800" spc="-1" strike="noStrike">
                <a:solidFill>
                  <a:srgbClr val="000000"/>
                </a:solidFill>
                <a:latin typeface="Open Sans"/>
                <a:ea typeface="Open Sans"/>
              </a:rPr>
              <a:t>Se fixer une profondeur maximum (nombre de coups à évaluer)</a:t>
            </a:r>
            <a:endParaRPr b="0" lang="en-GB" sz="1800" spc="-1" strike="noStrike">
              <a:solidFill>
                <a:srgbClr val="000000"/>
              </a:solidFill>
              <a:latin typeface="Arial"/>
            </a:endParaRPr>
          </a:p>
          <a:p>
            <a:pPr marL="457200" indent="-342720">
              <a:lnSpc>
                <a:spcPct val="115000"/>
              </a:lnSpc>
              <a:buClr>
                <a:srgbClr val="000000"/>
              </a:buClr>
              <a:buFont typeface="Open Sans"/>
              <a:buChar char="●"/>
              <a:tabLst>
                <a:tab algn="l" pos="0"/>
              </a:tabLst>
            </a:pPr>
            <a:r>
              <a:rPr b="0" lang="fr-FR" sz="1800" spc="-1" strike="noStrike">
                <a:solidFill>
                  <a:srgbClr val="000000"/>
                </a:solidFill>
                <a:latin typeface="Open Sans"/>
                <a:ea typeface="Open Sans"/>
              </a:rPr>
              <a:t>Construire un arbre de jeu alterné jusqu'à cette profondeur</a:t>
            </a:r>
            <a:endParaRPr b="0" lang="en-GB" sz="1800" spc="-1" strike="noStrike">
              <a:solidFill>
                <a:srgbClr val="000000"/>
              </a:solidFill>
              <a:latin typeface="Arial"/>
            </a:endParaRPr>
          </a:p>
          <a:p>
            <a:pPr marL="457200" indent="-342720">
              <a:lnSpc>
                <a:spcPct val="115000"/>
              </a:lnSpc>
              <a:buClr>
                <a:srgbClr val="000000"/>
              </a:buClr>
              <a:buFont typeface="Open Sans"/>
              <a:buChar char="●"/>
              <a:tabLst>
                <a:tab algn="l" pos="0"/>
              </a:tabLst>
            </a:pPr>
            <a:r>
              <a:rPr b="0" lang="fr-FR" sz="1800" spc="-1" strike="noStrike">
                <a:solidFill>
                  <a:srgbClr val="000000"/>
                </a:solidFill>
                <a:latin typeface="Open Sans"/>
                <a:ea typeface="Open Sans"/>
              </a:rPr>
              <a:t>Évaluer la qualité des feuilles (distance à la victoire du joueur qui commence)</a:t>
            </a:r>
            <a:endParaRPr b="0" lang="en-GB" sz="1800" spc="-1" strike="noStrike">
              <a:solidFill>
                <a:srgbClr val="000000"/>
              </a:solidFill>
              <a:latin typeface="Arial"/>
            </a:endParaRPr>
          </a:p>
          <a:p>
            <a:pPr marL="457200" indent="-342720">
              <a:lnSpc>
                <a:spcPct val="115000"/>
              </a:lnSpc>
              <a:buClr>
                <a:srgbClr val="000000"/>
              </a:buClr>
              <a:buFont typeface="Open Sans"/>
              <a:buChar char="●"/>
              <a:tabLst>
                <a:tab algn="l" pos="0"/>
              </a:tabLst>
            </a:pPr>
            <a:r>
              <a:rPr b="0" lang="fr-FR" sz="1800" spc="-1" strike="noStrike">
                <a:solidFill>
                  <a:srgbClr val="000000"/>
                </a:solidFill>
                <a:latin typeface="Open Sans"/>
                <a:ea typeface="Open Sans"/>
              </a:rPr>
              <a:t>Remonter la valeur vers les noeuds pères</a:t>
            </a:r>
            <a:endParaRPr b="0" lang="en-GB" sz="1800" spc="-1" strike="noStrike">
              <a:solidFill>
                <a:srgbClr val="000000"/>
              </a:solidFill>
              <a:latin typeface="Arial"/>
            </a:endParaRPr>
          </a:p>
          <a:p>
            <a:pPr lvl="1" marL="914400" indent="-317160">
              <a:lnSpc>
                <a:spcPct val="115000"/>
              </a:lnSpc>
              <a:buClr>
                <a:srgbClr val="000000"/>
              </a:buClr>
              <a:buFont typeface="Open Sans"/>
              <a:buChar char="○"/>
              <a:tabLst>
                <a:tab algn="l" pos="0"/>
              </a:tabLst>
            </a:pPr>
            <a:r>
              <a:rPr b="0" lang="fr-FR" sz="1400" spc="-1" strike="noStrike">
                <a:solidFill>
                  <a:srgbClr val="000000"/>
                </a:solidFill>
                <a:latin typeface="Open Sans"/>
                <a:ea typeface="Open Sans"/>
              </a:rPr>
              <a:t>comme un Max des fils si joueur A (celui qui commence)</a:t>
            </a:r>
            <a:endParaRPr b="0" lang="en-GB" sz="1400" spc="-1" strike="noStrike">
              <a:solidFill>
                <a:srgbClr val="000000"/>
              </a:solidFill>
              <a:latin typeface="Arial"/>
            </a:endParaRPr>
          </a:p>
          <a:p>
            <a:pPr lvl="1" marL="914400" indent="-317160">
              <a:lnSpc>
                <a:spcPct val="115000"/>
              </a:lnSpc>
              <a:buClr>
                <a:srgbClr val="000000"/>
              </a:buClr>
              <a:buFont typeface="Open Sans"/>
              <a:buChar char="○"/>
              <a:tabLst>
                <a:tab algn="l" pos="0"/>
              </a:tabLst>
            </a:pPr>
            <a:r>
              <a:rPr b="0" lang="fr-FR" sz="1400" spc="-1" strike="noStrike">
                <a:solidFill>
                  <a:srgbClr val="000000"/>
                </a:solidFill>
                <a:latin typeface="Open Sans"/>
                <a:ea typeface="Open Sans"/>
              </a:rPr>
              <a:t>comme un Min des fils sinon</a:t>
            </a:r>
            <a:endParaRPr b="0" lang="en-GB" sz="1400" spc="-1" strike="noStrike">
              <a:solidFill>
                <a:srgbClr val="000000"/>
              </a:solidFill>
              <a:latin typeface="Arial"/>
            </a:endParaRPr>
          </a:p>
          <a:p>
            <a:pPr marL="457200" indent="-342720">
              <a:lnSpc>
                <a:spcPct val="115000"/>
              </a:lnSpc>
              <a:buClr>
                <a:srgbClr val="000000"/>
              </a:buClr>
              <a:buFont typeface="Open Sans"/>
              <a:buChar char="●"/>
              <a:tabLst>
                <a:tab algn="l" pos="0"/>
              </a:tabLst>
            </a:pPr>
            <a:r>
              <a:rPr b="0" lang="fr-FR" sz="1800" spc="-1" strike="noStrike">
                <a:solidFill>
                  <a:srgbClr val="000000"/>
                </a:solidFill>
                <a:latin typeface="Open Sans"/>
                <a:ea typeface="Open Sans"/>
              </a:rPr>
              <a:t>Utiliser l'arbre de jeu pour établir la stratégie du joueur A</a:t>
            </a: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sp>
        <p:nvSpPr>
          <p:cNvPr id="143"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61359E87-CCED-4FFD-AB0F-E0E881B300AC}"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Algorithme MiniMax</a:t>
            </a:r>
            <a:endParaRPr b="0" lang="en-GB" sz="4200" spc="-1" strike="noStrike">
              <a:solidFill>
                <a:srgbClr val="000000"/>
              </a:solidFill>
              <a:latin typeface="Arial"/>
            </a:endParaRPr>
          </a:p>
        </p:txBody>
      </p:sp>
      <p:sp>
        <p:nvSpPr>
          <p:cNvPr id="145" name="TextShape 2"/>
          <p:cNvSpPr txBox="1"/>
          <p:nvPr/>
        </p:nvSpPr>
        <p:spPr>
          <a:xfrm>
            <a:off x="235440" y="1225080"/>
            <a:ext cx="8520120" cy="3353760"/>
          </a:xfrm>
          <a:prstGeom prst="rect">
            <a:avLst/>
          </a:prstGeom>
          <a:noFill/>
          <a:ln>
            <a:noFill/>
          </a:ln>
        </p:spPr>
        <p:txBody>
          <a:bodyPr tIns="91440" bIns="91440">
            <a:noAutofit/>
          </a:bodyPr>
          <a:p>
            <a:pPr>
              <a:lnSpc>
                <a:spcPct val="115000"/>
              </a:lnSpc>
              <a:tabLst>
                <a:tab algn="l" pos="0"/>
              </a:tabLst>
            </a:pPr>
            <a:r>
              <a:rPr b="1" lang="fr-FR" sz="1400" spc="-1" strike="noStrike">
                <a:solidFill>
                  <a:srgbClr val="000000"/>
                </a:solidFill>
                <a:latin typeface="Droid Sans Mono"/>
                <a:ea typeface="Droid Sans Mono"/>
              </a:rPr>
              <a:t>// fonctions spécifiques à chaque problème</a:t>
            </a:r>
            <a:endParaRPr b="0" lang="en-GB" sz="1400" spc="-1" strike="noStrike">
              <a:solidFill>
                <a:srgbClr val="000000"/>
              </a:solidFill>
              <a:latin typeface="Arial"/>
            </a:endParaRPr>
          </a:p>
          <a:p>
            <a:pPr>
              <a:lnSpc>
                <a:spcPct val="115000"/>
              </a:lnSpc>
              <a:spcBef>
                <a:spcPts val="1599"/>
              </a:spcBef>
              <a:tabLst>
                <a:tab algn="l" pos="0"/>
              </a:tabLst>
            </a:pPr>
            <a:r>
              <a:rPr b="1" lang="fr-FR" sz="1400" spc="-1" strike="noStrike">
                <a:solidFill>
                  <a:srgbClr val="000000"/>
                </a:solidFill>
                <a:latin typeface="Droid Sans Mono"/>
                <a:ea typeface="Droid Sans Mono"/>
              </a:rPr>
              <a:t> </a:t>
            </a:r>
            <a:br/>
            <a:r>
              <a:rPr b="1" lang="fr-FR" sz="1400" spc="-1" strike="noStrike">
                <a:solidFill>
                  <a:srgbClr val="000000"/>
                </a:solidFill>
                <a:latin typeface="Droid Sans Mono"/>
                <a:ea typeface="Droid Sans Mono"/>
              </a:rPr>
              <a:t>sol(E)  // retourne true si E est un état solution au problème</a:t>
            </a:r>
            <a:br/>
            <a:r>
              <a:rPr b="1" lang="fr-FR" sz="1400" spc="-1" strike="noStrike">
                <a:solidFill>
                  <a:srgbClr val="000000"/>
                </a:solidFill>
                <a:latin typeface="Droid Sans Mono"/>
                <a:ea typeface="Droid Sans Mono"/>
              </a:rPr>
              <a:t>succ(E) // retourne l'ensemble des successeurs de E </a:t>
            </a:r>
            <a:br/>
            <a:r>
              <a:rPr b="1" lang="fr-FR" sz="1400" spc="-1" strike="noStrike">
                <a:solidFill>
                  <a:srgbClr val="000000"/>
                </a:solidFill>
                <a:latin typeface="Droid Sans Mono"/>
                <a:ea typeface="Droid Sans Mono"/>
              </a:rPr>
              <a:t>h(E)    // retourne la valeur de l'heuristique en E </a:t>
            </a:r>
            <a:endParaRPr b="0" lang="en-GB" sz="1400" spc="-1" strike="noStrike">
              <a:solidFill>
                <a:srgbClr val="000000"/>
              </a:solidFill>
              <a:latin typeface="Arial"/>
            </a:endParaRPr>
          </a:p>
          <a:p>
            <a:pPr>
              <a:lnSpc>
                <a:spcPct val="115000"/>
              </a:lnSpc>
              <a:spcBef>
                <a:spcPts val="1599"/>
              </a:spcBef>
              <a:tabLst>
                <a:tab algn="l" pos="0"/>
              </a:tabLst>
            </a:pPr>
            <a:endParaRPr b="0" lang="en-GB" sz="1400" spc="-1" strike="noStrike">
              <a:solidFill>
                <a:srgbClr val="000000"/>
              </a:solidFill>
              <a:latin typeface="Arial"/>
            </a:endParaRPr>
          </a:p>
          <a:p>
            <a:pPr>
              <a:lnSpc>
                <a:spcPct val="115000"/>
              </a:lnSpc>
              <a:spcBef>
                <a:spcPts val="1599"/>
              </a:spcBef>
              <a:tabLst>
                <a:tab algn="l" pos="0"/>
              </a:tabLst>
            </a:pPr>
            <a:endParaRPr b="0" lang="en-GB" sz="1400" spc="-1" strike="noStrike">
              <a:solidFill>
                <a:srgbClr val="000000"/>
              </a:solidFill>
              <a:latin typeface="Arial"/>
            </a:endParaRPr>
          </a:p>
          <a:p>
            <a:pPr>
              <a:lnSpc>
                <a:spcPct val="115000"/>
              </a:lnSpc>
              <a:spcBef>
                <a:spcPts val="1599"/>
              </a:spcBef>
              <a:spcAft>
                <a:spcPts val="1599"/>
              </a:spcAft>
              <a:tabLst>
                <a:tab algn="l" pos="0"/>
              </a:tabLst>
            </a:pPr>
            <a:endParaRPr b="0" lang="en-GB" sz="1400" spc="-1" strike="noStrike">
              <a:solidFill>
                <a:srgbClr val="000000"/>
              </a:solidFill>
              <a:latin typeface="Arial"/>
            </a:endParaRPr>
          </a:p>
        </p:txBody>
      </p:sp>
      <p:sp>
        <p:nvSpPr>
          <p:cNvPr id="146"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E9857AB4-4666-42A2-9C57-3AAFEB6C119C}"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Historique</a:t>
            </a:r>
            <a:endParaRPr b="0" lang="en-GB" sz="4200" spc="-1" strike="noStrike">
              <a:solidFill>
                <a:srgbClr val="000000"/>
              </a:solidFill>
              <a:latin typeface="Arial"/>
            </a:endParaRPr>
          </a:p>
        </p:txBody>
      </p:sp>
      <p:sp>
        <p:nvSpPr>
          <p:cNvPr id="84" name="TextShape 2"/>
          <p:cNvSpPr txBox="1"/>
          <p:nvPr/>
        </p:nvSpPr>
        <p:spPr>
          <a:xfrm>
            <a:off x="311760" y="1225080"/>
            <a:ext cx="8520120" cy="3353760"/>
          </a:xfrm>
          <a:prstGeom prst="rect">
            <a:avLst/>
          </a:prstGeom>
          <a:noFill/>
          <a:ln>
            <a:noFill/>
          </a:ln>
        </p:spPr>
        <p:txBody>
          <a:bodyPr tIns="91440" bIns="91440">
            <a:noAutofit/>
          </a:bodyPr>
          <a:p>
            <a:pPr>
              <a:lnSpc>
                <a:spcPct val="115000"/>
              </a:lnSpc>
              <a:spcAft>
                <a:spcPts val="1599"/>
              </a:spcAft>
              <a:tabLst>
                <a:tab algn="l" pos="0"/>
              </a:tabLst>
            </a:pPr>
            <a:r>
              <a:rPr b="0" lang="fr-FR" sz="1800" spc="-1" strike="noStrike" u="sng">
                <a:solidFill>
                  <a:srgbClr val="57bb8a"/>
                </a:solidFill>
                <a:uFillTx/>
                <a:latin typeface="Open Sans"/>
                <a:ea typeface="Open Sans"/>
                <a:hlinkClick r:id="rId1"/>
              </a:rPr>
              <a:t>History of artificial intelligence</a:t>
            </a:r>
            <a:br/>
            <a:r>
              <a:rPr b="0" lang="fr-FR" sz="1800" spc="-1" strike="noStrike">
                <a:solidFill>
                  <a:srgbClr val="000000"/>
                </a:solidFill>
                <a:latin typeface="Open Sans"/>
                <a:ea typeface="Open Sans"/>
              </a:rPr>
              <a:t>Bible : argile + souffle [</a:t>
            </a:r>
            <a:r>
              <a:rPr b="0" lang="fr-FR" sz="1800" spc="-1" strike="noStrike" u="sng">
                <a:solidFill>
                  <a:srgbClr val="57bb8a"/>
                </a:solidFill>
                <a:uFillTx/>
                <a:latin typeface="Open Sans"/>
                <a:ea typeface="Open Sans"/>
                <a:hlinkClick r:id="rId2"/>
              </a:rPr>
              <a:t>http://saintebible.com/genesis/2-7.htm</a:t>
            </a:r>
            <a:r>
              <a:rPr b="0" lang="fr-FR" sz="1800" spc="-1" strike="noStrike">
                <a:solidFill>
                  <a:srgbClr val="000000"/>
                </a:solidFill>
                <a:latin typeface="Open Sans"/>
                <a:ea typeface="Open Sans"/>
              </a:rPr>
              <a:t>]</a:t>
            </a:r>
            <a:br/>
            <a:r>
              <a:rPr b="0" lang="fr-FR" sz="1800" spc="-1" strike="noStrike">
                <a:solidFill>
                  <a:srgbClr val="000000"/>
                </a:solidFill>
                <a:latin typeface="Open Sans"/>
                <a:ea typeface="Open Sans"/>
              </a:rPr>
              <a:t>Mythologie grecque : Pygmalion et Galatée [</a:t>
            </a:r>
            <a:r>
              <a:rPr b="0" lang="fr-FR" sz="1800" spc="-1" strike="noStrike" u="sng">
                <a:solidFill>
                  <a:srgbClr val="57bb8a"/>
                </a:solidFill>
                <a:uFillTx/>
                <a:latin typeface="Open Sans"/>
                <a:ea typeface="Open Sans"/>
                <a:hlinkClick r:id="rId3"/>
              </a:rPr>
              <a:t>https://fr.wikipedia.org/wiki/Pygmalion_et_Galat%C3%A9e</a:t>
            </a:r>
            <a:r>
              <a:rPr b="0" lang="fr-FR" sz="1800" spc="-1" strike="noStrike">
                <a:solidFill>
                  <a:srgbClr val="000000"/>
                </a:solidFill>
                <a:latin typeface="Open Sans"/>
                <a:ea typeface="Open Sans"/>
              </a:rPr>
              <a:t>]</a:t>
            </a:r>
            <a:br/>
            <a:r>
              <a:rPr b="0" lang="fr-FR" sz="1800" spc="-1" strike="noStrike">
                <a:solidFill>
                  <a:srgbClr val="000000"/>
                </a:solidFill>
                <a:latin typeface="Open Sans"/>
                <a:ea typeface="Open Sans"/>
              </a:rPr>
              <a:t> Automates de la civilisation arabe</a:t>
            </a:r>
            <a:br/>
            <a:r>
              <a:rPr b="0" lang="fr-FR" sz="1800" spc="-1" strike="noStrike">
                <a:solidFill>
                  <a:srgbClr val="000000"/>
                </a:solidFill>
                <a:latin typeface="Open Sans"/>
                <a:ea typeface="Open Sans"/>
              </a:rPr>
              <a:t>1818 : </a:t>
            </a:r>
            <a:r>
              <a:rPr b="0" i="1" lang="fr-FR" sz="1800" spc="-1" strike="noStrike">
                <a:solidFill>
                  <a:srgbClr val="000000"/>
                </a:solidFill>
                <a:latin typeface="Open Sans"/>
                <a:ea typeface="Open Sans"/>
              </a:rPr>
              <a:t>Frankenstein, or the modern Prometheus</a:t>
            </a:r>
            <a:r>
              <a:rPr b="0" lang="fr-FR" sz="1800" spc="-1" strike="noStrike">
                <a:solidFill>
                  <a:srgbClr val="000000"/>
                </a:solidFill>
                <a:latin typeface="Open Sans"/>
                <a:ea typeface="Open Sans"/>
              </a:rPr>
              <a:t> de Mary Shelley</a:t>
            </a:r>
            <a:br/>
            <a:r>
              <a:rPr b="0" lang="fr-FR" sz="1800" spc="-1" strike="noStrike">
                <a:solidFill>
                  <a:srgbClr val="000000"/>
                </a:solidFill>
                <a:latin typeface="Open Sans"/>
                <a:ea typeface="Open Sans"/>
              </a:rPr>
              <a:t>1920 : Karel Capek utilise le mot "robot" dans </a:t>
            </a:r>
            <a:br/>
            <a:r>
              <a:rPr b="0" lang="fr-FR" sz="1800" spc="-1" strike="noStrike">
                <a:solidFill>
                  <a:srgbClr val="000000"/>
                </a:solidFill>
                <a:latin typeface="Open Sans"/>
                <a:ea typeface="Open Sans"/>
              </a:rPr>
              <a:t>R. U. R. (Rossum Universal Robots)</a:t>
            </a:r>
            <a:br/>
            <a:r>
              <a:rPr b="0" lang="fr-FR" sz="1800" spc="-1" strike="noStrike">
                <a:solidFill>
                  <a:srgbClr val="000000"/>
                </a:solidFill>
                <a:latin typeface="Open Sans"/>
                <a:ea typeface="Open Sans"/>
              </a:rPr>
              <a:t>1950 : </a:t>
            </a:r>
            <a:r>
              <a:rPr b="0" i="1" lang="fr-FR" sz="1800" spc="-1" strike="noStrike">
                <a:solidFill>
                  <a:srgbClr val="000000"/>
                </a:solidFill>
                <a:latin typeface="Open Sans"/>
                <a:ea typeface="Open Sans"/>
              </a:rPr>
              <a:t>I, robot</a:t>
            </a:r>
            <a:r>
              <a:rPr b="0" lang="fr-FR" sz="1800" spc="-1" strike="noStrike">
                <a:solidFill>
                  <a:srgbClr val="000000"/>
                </a:solidFill>
                <a:latin typeface="Open Sans"/>
                <a:ea typeface="Open Sans"/>
              </a:rPr>
              <a:t> d'Asimov</a:t>
            </a:r>
            <a:br/>
            <a:endParaRPr b="0" lang="en-GB" sz="1800" spc="-1" strike="noStrike">
              <a:solidFill>
                <a:srgbClr val="000000"/>
              </a:solidFill>
              <a:latin typeface="Arial"/>
            </a:endParaRPr>
          </a:p>
        </p:txBody>
      </p:sp>
      <p:pic>
        <p:nvPicPr>
          <p:cNvPr id="85" name="Google Shape;70;p14" descr=""/>
          <p:cNvPicPr/>
          <p:nvPr/>
        </p:nvPicPr>
        <p:blipFill>
          <a:blip r:embed="rId4"/>
          <a:stretch/>
        </p:blipFill>
        <p:spPr>
          <a:xfrm>
            <a:off x="7108560" y="1640880"/>
            <a:ext cx="1723320" cy="2787120"/>
          </a:xfrm>
          <a:prstGeom prst="rect">
            <a:avLst/>
          </a:prstGeom>
          <a:ln>
            <a:noFill/>
          </a:ln>
        </p:spPr>
      </p:pic>
      <p:sp>
        <p:nvSpPr>
          <p:cNvPr id="86"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75A60377-A949-4E8C-BFD9-7B2F9EDF0AE1}"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Algorithme MiniMax</a:t>
            </a:r>
            <a:endParaRPr b="0" lang="en-GB" sz="4200" spc="-1" strike="noStrike">
              <a:solidFill>
                <a:srgbClr val="000000"/>
              </a:solidFill>
              <a:latin typeface="Arial"/>
            </a:endParaRPr>
          </a:p>
        </p:txBody>
      </p:sp>
      <p:sp>
        <p:nvSpPr>
          <p:cNvPr id="148"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1" lang="fr-FR" sz="1400" spc="-1" strike="noStrike">
                <a:solidFill>
                  <a:srgbClr val="000000"/>
                </a:solidFill>
                <a:latin typeface="Droid Sans Mono"/>
                <a:ea typeface="Droid Sans Mono"/>
              </a:rPr>
              <a:t>// fonctions génériques</a:t>
            </a:r>
            <a:r>
              <a:rPr b="1" lang="fr-FR" sz="1400" spc="-1" strike="noStrike">
                <a:solidFill>
                  <a:srgbClr val="000000"/>
                </a:solidFill>
                <a:latin typeface="Droid Sans Mono"/>
                <a:ea typeface="Droid Sans Mono"/>
              </a:rPr>
              <a:t>	</a:t>
            </a:r>
            <a:endParaRPr b="0" lang="en-GB" sz="1400" spc="-1" strike="noStrike">
              <a:solidFill>
                <a:srgbClr val="000000"/>
              </a:solidFill>
              <a:latin typeface="Arial"/>
            </a:endParaRPr>
          </a:p>
          <a:p>
            <a:pPr>
              <a:lnSpc>
                <a:spcPct val="115000"/>
              </a:lnSpc>
              <a:spcBef>
                <a:spcPts val="1599"/>
              </a:spcBef>
              <a:spcAft>
                <a:spcPts val="1599"/>
              </a:spcAft>
              <a:tabLst>
                <a:tab algn="l" pos="0"/>
              </a:tabLst>
            </a:pPr>
            <a:r>
              <a:rPr b="1" lang="fr-FR" sz="1400" spc="-1" strike="noStrike">
                <a:solidFill>
                  <a:srgbClr val="000000"/>
                </a:solidFill>
                <a:latin typeface="Droid Sans Mono"/>
                <a:ea typeface="Droid Sans Mono"/>
              </a:rPr>
              <a:t>minimax(E)</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 sol(E) alors</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Res := h(E)</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sinon</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Succ := succ(E)</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N := taille(Succ)</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Res := minimax(Succ(1))</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pour I de 2 a N faire</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 noeud_max(E) alors </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Res := max(Res,minimax(Succ(I))  </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sinon</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Res := min(Res,minimax(Succ(I))</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retourner Res</a:t>
            </a:r>
            <a:endParaRPr b="0" lang="en-GB" sz="1400" spc="-1" strike="noStrike">
              <a:solidFill>
                <a:srgbClr val="000000"/>
              </a:solidFill>
              <a:latin typeface="Arial"/>
            </a:endParaRPr>
          </a:p>
        </p:txBody>
      </p:sp>
      <p:sp>
        <p:nvSpPr>
          <p:cNvPr id="149"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5F6D946E-47FB-447E-924A-0242D3F9CF54}"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Algorithme AlphaBeta</a:t>
            </a:r>
            <a:endParaRPr b="0" lang="en-GB" sz="4200" spc="-1" strike="noStrike">
              <a:solidFill>
                <a:srgbClr val="000000"/>
              </a:solidFill>
              <a:latin typeface="Arial"/>
            </a:endParaRPr>
          </a:p>
        </p:txBody>
      </p:sp>
      <p:sp>
        <p:nvSpPr>
          <p:cNvPr id="151"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endParaRPr b="0" lang="en-GB" sz="1400" spc="-1" strike="noStrike">
              <a:solidFill>
                <a:srgbClr val="000000"/>
              </a:solidFill>
              <a:latin typeface="Arial"/>
            </a:endParaRPr>
          </a:p>
          <a:p>
            <a:pPr>
              <a:lnSpc>
                <a:spcPct val="115000"/>
              </a:lnSpc>
              <a:spcBef>
                <a:spcPts val="1599"/>
              </a:spcBef>
              <a:tabLst>
                <a:tab algn="l" pos="0"/>
              </a:tabLst>
            </a:pPr>
            <a:r>
              <a:rPr b="1" lang="fr-FR" sz="1400" spc="-1" strike="noStrike">
                <a:solidFill>
                  <a:srgbClr val="000000"/>
                </a:solidFill>
                <a:latin typeface="Droid Sans Mono"/>
                <a:ea typeface="Droid Sans Mono"/>
              </a:rPr>
              <a:t>// fonctions spécifiques à chaque problème </a:t>
            </a:r>
            <a:br/>
            <a:r>
              <a:rPr b="1" lang="fr-FR" sz="1400" spc="-1" strike="noStrike">
                <a:solidFill>
                  <a:srgbClr val="000000"/>
                </a:solidFill>
                <a:latin typeface="Droid Sans Mono"/>
                <a:ea typeface="Droid Sans Mono"/>
              </a:rPr>
              <a:t>sol(E)  // retourne true si E est un état solution au problème</a:t>
            </a:r>
            <a:br/>
            <a:r>
              <a:rPr b="1" lang="fr-FR" sz="1400" spc="-1" strike="noStrike">
                <a:solidFill>
                  <a:srgbClr val="000000"/>
                </a:solidFill>
                <a:latin typeface="Droid Sans Mono"/>
                <a:ea typeface="Droid Sans Mono"/>
              </a:rPr>
              <a:t>succ(E) // retourne l'ensemble des successeurs de E </a:t>
            </a:r>
            <a:br/>
            <a:r>
              <a:rPr b="1" lang="fr-FR" sz="1400" spc="-1" strike="noStrike">
                <a:solidFill>
                  <a:srgbClr val="000000"/>
                </a:solidFill>
                <a:latin typeface="Droid Sans Mono"/>
                <a:ea typeface="Droid Sans Mono"/>
              </a:rPr>
              <a:t>h(E)    // retourne la valeur de l'heuristique en E </a:t>
            </a:r>
            <a:br/>
            <a:endParaRPr b="0" lang="en-GB" sz="1400" spc="-1" strike="noStrike">
              <a:solidFill>
                <a:srgbClr val="000000"/>
              </a:solidFill>
              <a:latin typeface="Arial"/>
            </a:endParaRPr>
          </a:p>
          <a:p>
            <a:pPr>
              <a:lnSpc>
                <a:spcPct val="115000"/>
              </a:lnSpc>
              <a:spcBef>
                <a:spcPts val="1599"/>
              </a:spcBef>
              <a:spcAft>
                <a:spcPts val="1599"/>
              </a:spcAft>
              <a:tabLst>
                <a:tab algn="l" pos="0"/>
              </a:tabLst>
            </a:pPr>
            <a:r>
              <a:rPr b="1" lang="fr-FR" sz="1400" spc="-1" strike="noStrike">
                <a:solidFill>
                  <a:srgbClr val="000000"/>
                </a:solidFill>
                <a:latin typeface="Droid Sans Mono"/>
                <a:ea typeface="Droid Sans Mono"/>
              </a:rPr>
              <a:t>// fonctions génériques</a:t>
            </a:r>
            <a:r>
              <a:rPr b="1" lang="fr-FR" sz="1400" spc="-1" strike="noStrike">
                <a:solidFill>
                  <a:srgbClr val="000000"/>
                </a:solidFill>
                <a:latin typeface="Droid Sans Mono"/>
                <a:ea typeface="Droid Sans Mono"/>
              </a:rPr>
              <a:t>	</a:t>
            </a:r>
            <a:br/>
            <a:r>
              <a:rPr b="1" lang="fr-FR" sz="1400" spc="-1" strike="noStrike">
                <a:solidFill>
                  <a:srgbClr val="000000"/>
                </a:solidFill>
                <a:latin typeface="Droid Sans Mono"/>
                <a:ea typeface="Droid Sans Mono"/>
              </a:rPr>
              <a:t>noeud_max(E) // retourne true si E est un noeud max</a:t>
            </a:r>
            <a:endParaRPr b="0" lang="en-GB" sz="1400" spc="-1" strike="noStrike">
              <a:solidFill>
                <a:srgbClr val="000000"/>
              </a:solidFill>
              <a:latin typeface="Arial"/>
            </a:endParaRPr>
          </a:p>
        </p:txBody>
      </p:sp>
      <p:sp>
        <p:nvSpPr>
          <p:cNvPr id="152"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23DB1DBA-4E53-4731-B22D-370EBE7D662D}"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Algorithme AlphaBeta</a:t>
            </a:r>
            <a:endParaRPr b="0" lang="en-GB" sz="4200" spc="-1" strike="noStrike">
              <a:solidFill>
                <a:srgbClr val="000000"/>
              </a:solidFill>
              <a:latin typeface="Arial"/>
            </a:endParaRPr>
          </a:p>
        </p:txBody>
      </p:sp>
      <p:sp>
        <p:nvSpPr>
          <p:cNvPr id="154" name="TextShape 2"/>
          <p:cNvSpPr txBox="1"/>
          <p:nvPr/>
        </p:nvSpPr>
        <p:spPr>
          <a:xfrm>
            <a:off x="311760" y="1225080"/>
            <a:ext cx="8520120" cy="3353760"/>
          </a:xfrm>
          <a:prstGeom prst="rect">
            <a:avLst/>
          </a:prstGeom>
          <a:noFill/>
          <a:ln>
            <a:noFill/>
          </a:ln>
        </p:spPr>
        <p:txBody>
          <a:bodyPr tIns="91440" bIns="91440">
            <a:noAutofit/>
          </a:bodyPr>
          <a:p>
            <a:pPr>
              <a:lnSpc>
                <a:spcPct val="115000"/>
              </a:lnSpc>
              <a:spcAft>
                <a:spcPts val="1599"/>
              </a:spcAft>
              <a:tabLst>
                <a:tab algn="l" pos="0"/>
              </a:tabLst>
            </a:pPr>
            <a:r>
              <a:rPr b="1" lang="fr-FR" sz="1400" spc="-1" strike="noStrike">
                <a:solidFill>
                  <a:srgbClr val="000000"/>
                </a:solidFill>
                <a:latin typeface="Droid Sans Mono"/>
                <a:ea typeface="Droid Sans Mono"/>
              </a:rPr>
              <a:t>alpha_beta(E,Alpha,Beta)</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 sol(E) alors</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score(E) := h(E)</a:t>
            </a:r>
            <a:br/>
            <a:endParaRPr b="0" lang="en-GB" sz="1400" spc="-1" strike="noStrike">
              <a:solidFill>
                <a:srgbClr val="000000"/>
              </a:solidFill>
              <a:latin typeface="Arial"/>
            </a:endParaRPr>
          </a:p>
        </p:txBody>
      </p:sp>
      <p:sp>
        <p:nvSpPr>
          <p:cNvPr id="155"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09848AE0-AD1C-4E7C-A94D-09F13E9BE315}"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Algorithme AlphaBeta</a:t>
            </a:r>
            <a:endParaRPr b="0" lang="en-GB" sz="4200" spc="-1" strike="noStrike">
              <a:solidFill>
                <a:srgbClr val="000000"/>
              </a:solidFill>
              <a:latin typeface="Arial"/>
            </a:endParaRPr>
          </a:p>
        </p:txBody>
      </p:sp>
      <p:sp>
        <p:nvSpPr>
          <p:cNvPr id="157" name="TextShape 2"/>
          <p:cNvSpPr txBox="1"/>
          <p:nvPr/>
        </p:nvSpPr>
        <p:spPr>
          <a:xfrm>
            <a:off x="311760" y="1225080"/>
            <a:ext cx="8520120" cy="3353760"/>
          </a:xfrm>
          <a:prstGeom prst="rect">
            <a:avLst/>
          </a:prstGeom>
          <a:noFill/>
          <a:ln>
            <a:noFill/>
          </a:ln>
        </p:spPr>
        <p:txBody>
          <a:bodyPr tIns="91440" bIns="91440">
            <a:noAutofit/>
          </a:bodyPr>
          <a:p>
            <a:pPr>
              <a:lnSpc>
                <a:spcPct val="115000"/>
              </a:lnSpc>
              <a:spcAft>
                <a:spcPts val="1599"/>
              </a:spcAft>
              <a:tabLst>
                <a:tab algn="l" pos="0"/>
              </a:tabLst>
            </a:pP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sinon</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I := 1; Fin := false; Succ := succ(E); N := taille(Succ)</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tant que I &lt;= N et !Fin faire</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 noeud_max(E) alors</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A := alpha_beta(Succ(i),Alpha,Beta)</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 A &gt; Alpha alors Alpha := A</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 Alpha &gt;= Beta alors Res := Beta; Fin := true</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sinon si I = N alors Res := Alpha</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sinon B := alpha_beta(Succ(i),Alpha,Beta)</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 B &lt; Beta alors Beta := B</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si Alpha &gt;= Beta alors Res := Alpha; Fin := true</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sinon si I = N alors Res := Beta</a:t>
            </a:r>
            <a:r>
              <a:rPr b="1" lang="fr-FR" sz="1400" spc="-1" strike="noStrike">
                <a:solidFill>
                  <a:srgbClr val="000000"/>
                </a:solidFill>
                <a:latin typeface="Droid Sans Mono"/>
                <a:ea typeface="Droid Sans Mono"/>
              </a:rPr>
              <a:t>	</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I := I+1</a:t>
            </a:r>
            <a:br/>
            <a:r>
              <a:rPr b="1" lang="fr-FR" sz="1400" spc="-1" strike="noStrike">
                <a:solidFill>
                  <a:srgbClr val="000000"/>
                </a:solidFill>
                <a:latin typeface="Droid Sans Mono"/>
                <a:ea typeface="Droid Sans Mono"/>
              </a:rPr>
              <a:t>	</a:t>
            </a:r>
            <a:r>
              <a:rPr b="1" lang="fr-FR" sz="1400" spc="-1" strike="noStrike">
                <a:solidFill>
                  <a:srgbClr val="000000"/>
                </a:solidFill>
                <a:latin typeface="Droid Sans Mono"/>
                <a:ea typeface="Droid Sans Mono"/>
              </a:rPr>
              <a:t>retourner Res </a:t>
            </a:r>
            <a:endParaRPr b="0" lang="en-GB" sz="1400" spc="-1" strike="noStrike">
              <a:solidFill>
                <a:srgbClr val="000000"/>
              </a:solidFill>
              <a:latin typeface="Arial"/>
            </a:endParaRPr>
          </a:p>
        </p:txBody>
      </p:sp>
      <p:sp>
        <p:nvSpPr>
          <p:cNvPr id="158"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AEBB4E03-32E3-404E-A8B6-F6F32DD589D5}"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Exercice 1</a:t>
            </a:r>
            <a:endParaRPr b="0" lang="en-GB" sz="4200" spc="-1" strike="noStrike">
              <a:solidFill>
                <a:srgbClr val="000000"/>
              </a:solidFill>
              <a:latin typeface="Arial"/>
            </a:endParaRPr>
          </a:p>
        </p:txBody>
      </p:sp>
      <p:sp>
        <p:nvSpPr>
          <p:cNvPr id="160" name="TextShape 2"/>
          <p:cNvSpPr txBox="1"/>
          <p:nvPr/>
        </p:nvSpPr>
        <p:spPr>
          <a:xfrm>
            <a:off x="311760" y="1225080"/>
            <a:ext cx="8520120" cy="3353760"/>
          </a:xfrm>
          <a:prstGeom prst="rect">
            <a:avLst/>
          </a:prstGeom>
          <a:noFill/>
          <a:ln>
            <a:noFill/>
          </a:ln>
        </p:spPr>
        <p:txBody>
          <a:bodyPr tIns="91440" bIns="91440">
            <a:noAutofit/>
          </a:bodyPr>
          <a:p>
            <a:pPr>
              <a:lnSpc>
                <a:spcPct val="115000"/>
              </a:lnSpc>
              <a:spcAft>
                <a:spcPts val="1599"/>
              </a:spcAft>
              <a:tabLst>
                <a:tab algn="l" pos="0"/>
              </a:tabLst>
            </a:pPr>
            <a:r>
              <a:rPr b="0" lang="fr-FR" sz="1800" spc="-1" strike="noStrike">
                <a:solidFill>
                  <a:srgbClr val="000000"/>
                </a:solidFill>
                <a:latin typeface="Open Sans"/>
                <a:ea typeface="Open Sans"/>
              </a:rPr>
              <a:t>Appliquer les algorithmes Minimax et Alpha-Beta sur l’arbre de jeux : </a:t>
            </a:r>
            <a:endParaRPr b="0" lang="en-GB" sz="1800" spc="-1" strike="noStrike">
              <a:solidFill>
                <a:srgbClr val="000000"/>
              </a:solidFill>
              <a:latin typeface="Arial"/>
            </a:endParaRPr>
          </a:p>
        </p:txBody>
      </p:sp>
      <p:pic>
        <p:nvPicPr>
          <p:cNvPr id="161" name="Google Shape;234;p36" descr=""/>
          <p:cNvPicPr/>
          <p:nvPr/>
        </p:nvPicPr>
        <p:blipFill>
          <a:blip r:embed="rId1"/>
          <a:stretch/>
        </p:blipFill>
        <p:spPr>
          <a:xfrm>
            <a:off x="1139760" y="1748160"/>
            <a:ext cx="6705360" cy="2857320"/>
          </a:xfrm>
          <a:prstGeom prst="rect">
            <a:avLst/>
          </a:prstGeom>
          <a:ln>
            <a:noFill/>
          </a:ln>
        </p:spPr>
      </p:pic>
      <p:sp>
        <p:nvSpPr>
          <p:cNvPr id="162"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9B180FB4-548D-49C6-AE61-A9C036EDEE71}"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
        <p:nvSpPr>
          <p:cNvPr id="163" name="TextShape 4"/>
          <p:cNvSpPr txBox="1"/>
          <p:nvPr/>
        </p:nvSpPr>
        <p:spPr>
          <a:xfrm>
            <a:off x="1152000" y="3672000"/>
            <a:ext cx="307080" cy="346320"/>
          </a:xfrm>
          <a:prstGeom prst="rect">
            <a:avLst/>
          </a:prstGeom>
          <a:noFill/>
          <a:ln>
            <a:noFill/>
          </a:ln>
        </p:spPr>
        <p:txBody>
          <a:bodyPr lIns="90000" rIns="90000" tIns="45000" bIns="45000">
            <a:noAutofit/>
          </a:bodyPr>
          <a:p>
            <a:r>
              <a:rPr b="0" lang="en-GB" sz="1800" spc="-1" strike="noStrike">
                <a:latin typeface="Arial"/>
              </a:rPr>
              <a:t>3</a:t>
            </a:r>
            <a:endParaRPr b="0" lang="en-GB" sz="1800" spc="-1" strike="noStrike">
              <a:latin typeface="Arial"/>
            </a:endParaRPr>
          </a:p>
        </p:txBody>
      </p:sp>
      <p:sp>
        <p:nvSpPr>
          <p:cNvPr id="164" name="TextShape 5"/>
          <p:cNvSpPr txBox="1"/>
          <p:nvPr/>
        </p:nvSpPr>
        <p:spPr>
          <a:xfrm>
            <a:off x="1636920" y="3672000"/>
            <a:ext cx="307080" cy="346320"/>
          </a:xfrm>
          <a:prstGeom prst="rect">
            <a:avLst/>
          </a:prstGeom>
          <a:noFill/>
          <a:ln>
            <a:noFill/>
          </a:ln>
        </p:spPr>
        <p:txBody>
          <a:bodyPr lIns="90000" rIns="90000" tIns="45000" bIns="45000">
            <a:noAutofit/>
          </a:bodyPr>
          <a:p>
            <a:r>
              <a:rPr b="0" lang="en-GB" sz="1800" spc="-1" strike="noStrike">
                <a:latin typeface="Arial"/>
              </a:rPr>
              <a:t>1</a:t>
            </a:r>
            <a:endParaRPr b="0" lang="en-GB" sz="1800" spc="-1" strike="noStrike">
              <a:latin typeface="Arial"/>
            </a:endParaRPr>
          </a:p>
        </p:txBody>
      </p:sp>
      <p:sp>
        <p:nvSpPr>
          <p:cNvPr id="165" name="TextShape 6"/>
          <p:cNvSpPr txBox="1"/>
          <p:nvPr/>
        </p:nvSpPr>
        <p:spPr>
          <a:xfrm>
            <a:off x="2304000" y="3672000"/>
            <a:ext cx="307080" cy="346320"/>
          </a:xfrm>
          <a:prstGeom prst="rect">
            <a:avLst/>
          </a:prstGeom>
          <a:noFill/>
          <a:ln>
            <a:noFill/>
          </a:ln>
        </p:spPr>
        <p:txBody>
          <a:bodyPr lIns="90000" rIns="90000" tIns="45000" bIns="45000">
            <a:noAutofit/>
          </a:bodyPr>
          <a:p>
            <a:r>
              <a:rPr b="0" lang="en-GB" sz="1800" spc="-1" strike="noStrike">
                <a:latin typeface="Arial"/>
              </a:rPr>
              <a:t>6</a:t>
            </a:r>
            <a:endParaRPr b="0" lang="en-GB" sz="1800" spc="-1" strike="noStrike">
              <a:latin typeface="Arial"/>
            </a:endParaRPr>
          </a:p>
        </p:txBody>
      </p:sp>
      <p:sp>
        <p:nvSpPr>
          <p:cNvPr id="166" name="TextShape 7"/>
          <p:cNvSpPr txBox="1"/>
          <p:nvPr/>
        </p:nvSpPr>
        <p:spPr>
          <a:xfrm>
            <a:off x="3024000" y="3672000"/>
            <a:ext cx="307080" cy="346320"/>
          </a:xfrm>
          <a:prstGeom prst="rect">
            <a:avLst/>
          </a:prstGeom>
          <a:noFill/>
          <a:ln>
            <a:noFill/>
          </a:ln>
        </p:spPr>
        <p:txBody>
          <a:bodyPr lIns="90000" rIns="90000" tIns="45000" bIns="45000">
            <a:noAutofit/>
          </a:bodyPr>
          <a:p>
            <a:r>
              <a:rPr b="0" lang="en-GB" sz="1800" spc="-1" strike="noStrike">
                <a:latin typeface="Arial"/>
              </a:rPr>
              <a:t>0</a:t>
            </a:r>
            <a:endParaRPr b="0" lang="en-GB" sz="1800" spc="-1" strike="noStrike">
              <a:latin typeface="Arial"/>
            </a:endParaRPr>
          </a:p>
        </p:txBody>
      </p:sp>
      <p:sp>
        <p:nvSpPr>
          <p:cNvPr id="167" name="TextShape 8"/>
          <p:cNvSpPr txBox="1"/>
          <p:nvPr/>
        </p:nvSpPr>
        <p:spPr>
          <a:xfrm>
            <a:off x="3600000" y="3672000"/>
            <a:ext cx="307080" cy="346320"/>
          </a:xfrm>
          <a:prstGeom prst="rect">
            <a:avLst/>
          </a:prstGeom>
          <a:noFill/>
          <a:ln>
            <a:noFill/>
          </a:ln>
        </p:spPr>
        <p:txBody>
          <a:bodyPr lIns="90000" rIns="90000" tIns="45000" bIns="45000">
            <a:noAutofit/>
          </a:bodyPr>
          <a:p>
            <a:r>
              <a:rPr b="0" lang="en-GB" sz="1800" spc="-1" strike="noStrike">
                <a:latin typeface="Arial"/>
              </a:rPr>
              <a:t>2</a:t>
            </a:r>
            <a:endParaRPr b="0" lang="en-GB" sz="1800" spc="-1" strike="noStrike">
              <a:latin typeface="Arial"/>
            </a:endParaRPr>
          </a:p>
        </p:txBody>
      </p:sp>
      <p:sp>
        <p:nvSpPr>
          <p:cNvPr id="168" name="TextShape 9"/>
          <p:cNvSpPr txBox="1"/>
          <p:nvPr/>
        </p:nvSpPr>
        <p:spPr>
          <a:xfrm>
            <a:off x="4084920" y="3672000"/>
            <a:ext cx="307080" cy="346320"/>
          </a:xfrm>
          <a:prstGeom prst="rect">
            <a:avLst/>
          </a:prstGeom>
          <a:noFill/>
          <a:ln>
            <a:noFill/>
          </a:ln>
        </p:spPr>
        <p:txBody>
          <a:bodyPr lIns="90000" rIns="90000" tIns="45000" bIns="45000">
            <a:noAutofit/>
          </a:bodyPr>
          <a:p>
            <a:r>
              <a:rPr b="0" lang="en-GB" sz="1800" spc="-1" strike="noStrike">
                <a:latin typeface="Arial"/>
              </a:rPr>
              <a:t>1</a:t>
            </a:r>
            <a:endParaRPr b="0" lang="en-GB" sz="1800" spc="-1" strike="noStrike">
              <a:latin typeface="Arial"/>
            </a:endParaRPr>
          </a:p>
        </p:txBody>
      </p:sp>
      <p:sp>
        <p:nvSpPr>
          <p:cNvPr id="169" name="TextShape 10"/>
          <p:cNvSpPr txBox="1"/>
          <p:nvPr/>
        </p:nvSpPr>
        <p:spPr>
          <a:xfrm>
            <a:off x="4536000" y="3672000"/>
            <a:ext cx="307080" cy="346320"/>
          </a:xfrm>
          <a:prstGeom prst="rect">
            <a:avLst/>
          </a:prstGeom>
          <a:noFill/>
          <a:ln>
            <a:noFill/>
          </a:ln>
        </p:spPr>
        <p:txBody>
          <a:bodyPr lIns="90000" rIns="90000" tIns="45000" bIns="45000">
            <a:noAutofit/>
          </a:bodyPr>
          <a:p>
            <a:r>
              <a:rPr b="0" lang="en-GB" sz="1800" spc="-1" strike="noStrike">
                <a:latin typeface="Arial"/>
              </a:rPr>
              <a:t>2</a:t>
            </a:r>
            <a:endParaRPr b="0" lang="en-GB" sz="1800" spc="-1" strike="noStrike">
              <a:latin typeface="Arial"/>
            </a:endParaRPr>
          </a:p>
        </p:txBody>
      </p:sp>
      <p:sp>
        <p:nvSpPr>
          <p:cNvPr id="170" name="TextShape 11"/>
          <p:cNvSpPr txBox="1"/>
          <p:nvPr/>
        </p:nvSpPr>
        <p:spPr>
          <a:xfrm>
            <a:off x="5112000" y="3672000"/>
            <a:ext cx="433800" cy="346320"/>
          </a:xfrm>
          <a:prstGeom prst="rect">
            <a:avLst/>
          </a:prstGeom>
          <a:noFill/>
          <a:ln>
            <a:noFill/>
          </a:ln>
        </p:spPr>
        <p:txBody>
          <a:bodyPr lIns="90000" rIns="90000" tIns="45000" bIns="45000">
            <a:noAutofit/>
          </a:bodyPr>
          <a:p>
            <a:r>
              <a:rPr b="0" lang="en-GB" sz="1800" spc="-1" strike="noStrike">
                <a:latin typeface="Arial"/>
              </a:rPr>
              <a:t>14</a:t>
            </a:r>
            <a:endParaRPr b="0" lang="en-GB" sz="1800" spc="-1" strike="noStrike">
              <a:latin typeface="Arial"/>
            </a:endParaRPr>
          </a:p>
        </p:txBody>
      </p:sp>
      <p:sp>
        <p:nvSpPr>
          <p:cNvPr id="171" name="TextShape 12"/>
          <p:cNvSpPr txBox="1"/>
          <p:nvPr/>
        </p:nvSpPr>
        <p:spPr>
          <a:xfrm>
            <a:off x="5812920" y="3672000"/>
            <a:ext cx="307080" cy="346320"/>
          </a:xfrm>
          <a:prstGeom prst="rect">
            <a:avLst/>
          </a:prstGeom>
          <a:noFill/>
          <a:ln>
            <a:noFill/>
          </a:ln>
        </p:spPr>
        <p:txBody>
          <a:bodyPr lIns="90000" rIns="90000" tIns="45000" bIns="45000">
            <a:noAutofit/>
          </a:bodyPr>
          <a:p>
            <a:r>
              <a:rPr b="0" lang="en-GB" sz="1800" spc="-1" strike="noStrike">
                <a:latin typeface="Arial"/>
              </a:rPr>
              <a:t>2</a:t>
            </a:r>
            <a:endParaRPr b="0" lang="en-GB" sz="1800" spc="-1" strike="noStrike">
              <a:latin typeface="Arial"/>
            </a:endParaRPr>
          </a:p>
        </p:txBody>
      </p:sp>
      <p:sp>
        <p:nvSpPr>
          <p:cNvPr id="172" name="TextShape 13"/>
          <p:cNvSpPr txBox="1"/>
          <p:nvPr/>
        </p:nvSpPr>
        <p:spPr>
          <a:xfrm>
            <a:off x="6388920" y="3672000"/>
            <a:ext cx="307080" cy="346320"/>
          </a:xfrm>
          <a:prstGeom prst="rect">
            <a:avLst/>
          </a:prstGeom>
          <a:noFill/>
          <a:ln>
            <a:noFill/>
          </a:ln>
        </p:spPr>
        <p:txBody>
          <a:bodyPr lIns="90000" rIns="90000" tIns="45000" bIns="45000">
            <a:noAutofit/>
          </a:bodyPr>
          <a:p>
            <a:r>
              <a:rPr b="0" lang="en-GB" sz="1800" spc="-1" strike="noStrike">
                <a:latin typeface="Arial"/>
              </a:rPr>
              <a:t>5</a:t>
            </a:r>
            <a:endParaRPr b="0" lang="en-GB" sz="1800" spc="-1" strike="noStrike">
              <a:latin typeface="Arial"/>
            </a:endParaRPr>
          </a:p>
        </p:txBody>
      </p:sp>
      <p:sp>
        <p:nvSpPr>
          <p:cNvPr id="173" name="TextShape 14"/>
          <p:cNvSpPr txBox="1"/>
          <p:nvPr/>
        </p:nvSpPr>
        <p:spPr>
          <a:xfrm>
            <a:off x="3024360" y="3672000"/>
            <a:ext cx="307080" cy="346320"/>
          </a:xfrm>
          <a:prstGeom prst="rect">
            <a:avLst/>
          </a:prstGeom>
          <a:noFill/>
          <a:ln>
            <a:noFill/>
          </a:ln>
        </p:spPr>
        <p:txBody>
          <a:bodyPr lIns="90000" rIns="90000" tIns="45000" bIns="45000">
            <a:noAutofit/>
          </a:bodyPr>
          <a:p>
            <a:r>
              <a:rPr b="0" lang="en-GB" sz="1800" spc="-1" strike="noStrike">
                <a:latin typeface="Arial"/>
              </a:rPr>
              <a:t>0</a:t>
            </a:r>
            <a:endParaRPr b="0" lang="en-GB" sz="1800" spc="-1" strike="noStrike">
              <a:latin typeface="Arial"/>
            </a:endParaRPr>
          </a:p>
        </p:txBody>
      </p:sp>
      <p:sp>
        <p:nvSpPr>
          <p:cNvPr id="174" name="TextShape 15"/>
          <p:cNvSpPr txBox="1"/>
          <p:nvPr/>
        </p:nvSpPr>
        <p:spPr>
          <a:xfrm>
            <a:off x="6892920" y="3672000"/>
            <a:ext cx="307080" cy="346320"/>
          </a:xfrm>
          <a:prstGeom prst="rect">
            <a:avLst/>
          </a:prstGeom>
          <a:noFill/>
          <a:ln>
            <a:noFill/>
          </a:ln>
        </p:spPr>
        <p:txBody>
          <a:bodyPr lIns="90000" rIns="90000" tIns="45000" bIns="45000">
            <a:noAutofit/>
          </a:bodyPr>
          <a:p>
            <a:r>
              <a:rPr b="0" lang="en-GB" sz="1800" spc="-1" strike="noStrike">
                <a:latin typeface="Arial"/>
              </a:rPr>
              <a:t>8</a:t>
            </a:r>
            <a:endParaRPr b="0" lang="en-GB" sz="1800" spc="-1" strike="noStrike">
              <a:latin typeface="Arial"/>
            </a:endParaRPr>
          </a:p>
        </p:txBody>
      </p:sp>
      <p:sp>
        <p:nvSpPr>
          <p:cNvPr id="175" name="TextShape 16"/>
          <p:cNvSpPr txBox="1"/>
          <p:nvPr/>
        </p:nvSpPr>
        <p:spPr>
          <a:xfrm>
            <a:off x="7468920" y="3672000"/>
            <a:ext cx="307080" cy="346320"/>
          </a:xfrm>
          <a:prstGeom prst="rect">
            <a:avLst/>
          </a:prstGeom>
          <a:noFill/>
          <a:ln>
            <a:noFill/>
          </a:ln>
        </p:spPr>
        <p:txBody>
          <a:bodyPr lIns="90000" rIns="90000" tIns="45000" bIns="45000">
            <a:noAutofit/>
          </a:bodyPr>
          <a:p>
            <a:r>
              <a:rPr b="0" lang="en-GB" sz="1800" spc="-1" strike="noStrike">
                <a:latin typeface="Arial"/>
              </a:rPr>
              <a:t>4</a:t>
            </a:r>
            <a:endParaRPr b="0" lang="en-GB" sz="1800" spc="-1" strike="noStrike">
              <a:latin typeface="Arial"/>
            </a:endParaRPr>
          </a:p>
        </p:txBody>
      </p:sp>
      <p:sp>
        <p:nvSpPr>
          <p:cNvPr id="176" name="TextShape 17"/>
          <p:cNvSpPr txBox="1"/>
          <p:nvPr/>
        </p:nvSpPr>
        <p:spPr>
          <a:xfrm>
            <a:off x="1420920" y="3024000"/>
            <a:ext cx="307080" cy="346320"/>
          </a:xfrm>
          <a:prstGeom prst="rect">
            <a:avLst/>
          </a:prstGeom>
          <a:noFill/>
          <a:ln>
            <a:noFill/>
          </a:ln>
        </p:spPr>
        <p:txBody>
          <a:bodyPr lIns="90000" rIns="90000" tIns="45000" bIns="45000">
            <a:noAutofit/>
          </a:bodyPr>
          <a:p>
            <a:r>
              <a:rPr b="0" lang="en-GB" sz="1800" spc="-1" strike="noStrike">
                <a:latin typeface="Arial"/>
              </a:rPr>
              <a:t>3</a:t>
            </a:r>
            <a:endParaRPr b="0" lang="en-GB" sz="1800" spc="-1" strike="noStrike">
              <a:latin typeface="Arial"/>
            </a:endParaRPr>
          </a:p>
        </p:txBody>
      </p:sp>
      <p:sp>
        <p:nvSpPr>
          <p:cNvPr id="177" name="TextShape 18"/>
          <p:cNvSpPr txBox="1"/>
          <p:nvPr/>
        </p:nvSpPr>
        <p:spPr>
          <a:xfrm>
            <a:off x="2716920" y="3024000"/>
            <a:ext cx="307080" cy="346320"/>
          </a:xfrm>
          <a:prstGeom prst="rect">
            <a:avLst/>
          </a:prstGeom>
          <a:noFill/>
          <a:ln>
            <a:noFill/>
          </a:ln>
        </p:spPr>
        <p:txBody>
          <a:bodyPr lIns="90000" rIns="90000" tIns="45000" bIns="45000">
            <a:noAutofit/>
          </a:bodyPr>
          <a:p>
            <a:r>
              <a:rPr b="0" lang="en-GB" sz="1800" spc="-1" strike="noStrike">
                <a:latin typeface="Arial"/>
              </a:rPr>
              <a:t>6</a:t>
            </a:r>
            <a:endParaRPr b="0" lang="en-GB" sz="1800" spc="-1" strike="noStrike">
              <a:latin typeface="Arial"/>
            </a:endParaRPr>
          </a:p>
        </p:txBody>
      </p:sp>
      <p:sp>
        <p:nvSpPr>
          <p:cNvPr id="178" name="TextShape 19"/>
          <p:cNvSpPr txBox="1"/>
          <p:nvPr/>
        </p:nvSpPr>
        <p:spPr>
          <a:xfrm>
            <a:off x="3868920" y="3024000"/>
            <a:ext cx="307080" cy="346320"/>
          </a:xfrm>
          <a:prstGeom prst="rect">
            <a:avLst/>
          </a:prstGeom>
          <a:noFill/>
          <a:ln>
            <a:noFill/>
          </a:ln>
        </p:spPr>
        <p:txBody>
          <a:bodyPr lIns="90000" rIns="90000" tIns="45000" bIns="45000">
            <a:noAutofit/>
          </a:bodyPr>
          <a:p>
            <a:r>
              <a:rPr b="0" lang="en-GB" sz="1800" spc="-1" strike="noStrike">
                <a:latin typeface="Arial"/>
              </a:rPr>
              <a:t>2</a:t>
            </a:r>
            <a:endParaRPr b="0" lang="en-GB" sz="1800" spc="-1" strike="noStrike">
              <a:latin typeface="Arial"/>
            </a:endParaRPr>
          </a:p>
        </p:txBody>
      </p:sp>
      <p:sp>
        <p:nvSpPr>
          <p:cNvPr id="179" name="TextShape 20"/>
          <p:cNvSpPr txBox="1"/>
          <p:nvPr/>
        </p:nvSpPr>
        <p:spPr>
          <a:xfrm>
            <a:off x="4824000" y="3024000"/>
            <a:ext cx="433800" cy="346320"/>
          </a:xfrm>
          <a:prstGeom prst="rect">
            <a:avLst/>
          </a:prstGeom>
          <a:noFill/>
          <a:ln>
            <a:noFill/>
          </a:ln>
        </p:spPr>
        <p:txBody>
          <a:bodyPr lIns="90000" rIns="90000" tIns="45000" bIns="45000">
            <a:noAutofit/>
          </a:bodyPr>
          <a:p>
            <a:r>
              <a:rPr b="0" lang="en-GB" sz="1800" spc="-1" strike="noStrike">
                <a:latin typeface="Arial"/>
              </a:rPr>
              <a:t>14</a:t>
            </a:r>
            <a:endParaRPr b="0" lang="en-GB" sz="1800" spc="-1" strike="noStrike">
              <a:latin typeface="Arial"/>
            </a:endParaRPr>
          </a:p>
        </p:txBody>
      </p:sp>
      <p:sp>
        <p:nvSpPr>
          <p:cNvPr id="180" name="TextShape 21"/>
          <p:cNvSpPr txBox="1"/>
          <p:nvPr/>
        </p:nvSpPr>
        <p:spPr>
          <a:xfrm>
            <a:off x="6120000" y="3024000"/>
            <a:ext cx="307080" cy="346320"/>
          </a:xfrm>
          <a:prstGeom prst="rect">
            <a:avLst/>
          </a:prstGeom>
          <a:noFill/>
          <a:ln>
            <a:noFill/>
          </a:ln>
        </p:spPr>
        <p:txBody>
          <a:bodyPr lIns="90000" rIns="90000" tIns="45000" bIns="45000">
            <a:noAutofit/>
          </a:bodyPr>
          <a:p>
            <a:r>
              <a:rPr b="0" lang="en-GB" sz="1800" spc="-1" strike="noStrike">
                <a:latin typeface="Arial"/>
              </a:rPr>
              <a:t>5</a:t>
            </a:r>
            <a:endParaRPr b="0" lang="en-GB" sz="1800" spc="-1" strike="noStrike">
              <a:latin typeface="Arial"/>
            </a:endParaRPr>
          </a:p>
        </p:txBody>
      </p:sp>
      <p:sp>
        <p:nvSpPr>
          <p:cNvPr id="181" name="TextShape 22"/>
          <p:cNvSpPr txBox="1"/>
          <p:nvPr/>
        </p:nvSpPr>
        <p:spPr>
          <a:xfrm>
            <a:off x="7200000" y="2965680"/>
            <a:ext cx="307080" cy="346320"/>
          </a:xfrm>
          <a:prstGeom prst="rect">
            <a:avLst/>
          </a:prstGeom>
          <a:noFill/>
          <a:ln>
            <a:noFill/>
          </a:ln>
        </p:spPr>
        <p:txBody>
          <a:bodyPr lIns="90000" rIns="90000" tIns="45000" bIns="45000">
            <a:noAutofit/>
          </a:bodyPr>
          <a:p>
            <a:r>
              <a:rPr b="0" lang="en-GB" sz="1800" spc="-1" strike="noStrike">
                <a:latin typeface="Arial"/>
              </a:rPr>
              <a:t>8</a:t>
            </a:r>
            <a:endParaRPr b="0" lang="en-GB" sz="1800" spc="-1" strike="noStrike">
              <a:latin typeface="Arial"/>
            </a:endParaRPr>
          </a:p>
        </p:txBody>
      </p:sp>
      <p:sp>
        <p:nvSpPr>
          <p:cNvPr id="182" name="TextShape 23"/>
          <p:cNvSpPr txBox="1"/>
          <p:nvPr/>
        </p:nvSpPr>
        <p:spPr>
          <a:xfrm>
            <a:off x="2068920" y="2376000"/>
            <a:ext cx="307080" cy="346320"/>
          </a:xfrm>
          <a:prstGeom prst="rect">
            <a:avLst/>
          </a:prstGeom>
          <a:noFill/>
          <a:ln>
            <a:noFill/>
          </a:ln>
        </p:spPr>
        <p:txBody>
          <a:bodyPr lIns="90000" rIns="90000" tIns="45000" bIns="45000">
            <a:noAutofit/>
          </a:bodyPr>
          <a:p>
            <a:r>
              <a:rPr b="0" lang="en-GB" sz="1800" spc="-1" strike="noStrike">
                <a:latin typeface="Arial"/>
              </a:rPr>
              <a:t>3</a:t>
            </a:r>
            <a:endParaRPr b="0" lang="en-GB" sz="1800" spc="-1" strike="noStrike">
              <a:latin typeface="Arial"/>
            </a:endParaRPr>
          </a:p>
        </p:txBody>
      </p:sp>
      <p:sp>
        <p:nvSpPr>
          <p:cNvPr id="183" name="TextShape 24"/>
          <p:cNvSpPr txBox="1"/>
          <p:nvPr/>
        </p:nvSpPr>
        <p:spPr>
          <a:xfrm>
            <a:off x="4372920" y="2317680"/>
            <a:ext cx="307080" cy="346320"/>
          </a:xfrm>
          <a:prstGeom prst="rect">
            <a:avLst/>
          </a:prstGeom>
          <a:noFill/>
          <a:ln>
            <a:noFill/>
          </a:ln>
        </p:spPr>
        <p:txBody>
          <a:bodyPr lIns="90000" rIns="90000" tIns="45000" bIns="45000">
            <a:noAutofit/>
          </a:bodyPr>
          <a:p>
            <a:r>
              <a:rPr b="0" lang="en-GB" sz="1800" spc="-1" strike="noStrike">
                <a:latin typeface="Arial"/>
              </a:rPr>
              <a:t>2</a:t>
            </a:r>
            <a:endParaRPr b="0" lang="en-GB" sz="1800" spc="-1" strike="noStrike">
              <a:latin typeface="Arial"/>
            </a:endParaRPr>
          </a:p>
        </p:txBody>
      </p:sp>
      <p:sp>
        <p:nvSpPr>
          <p:cNvPr id="184" name="TextShape 25"/>
          <p:cNvSpPr txBox="1"/>
          <p:nvPr/>
        </p:nvSpPr>
        <p:spPr>
          <a:xfrm>
            <a:off x="6624000" y="2317680"/>
            <a:ext cx="307080" cy="346320"/>
          </a:xfrm>
          <a:prstGeom prst="rect">
            <a:avLst/>
          </a:prstGeom>
          <a:noFill/>
          <a:ln>
            <a:noFill/>
          </a:ln>
        </p:spPr>
        <p:txBody>
          <a:bodyPr lIns="90000" rIns="90000" tIns="45000" bIns="45000">
            <a:noAutofit/>
          </a:bodyPr>
          <a:p>
            <a:r>
              <a:rPr b="0" lang="en-GB" sz="1800" spc="-1" strike="noStrike">
                <a:latin typeface="Arial"/>
              </a:rPr>
              <a:t>5</a:t>
            </a:r>
            <a:endParaRPr b="0" lang="en-GB" sz="1800" spc="-1" strike="noStrike">
              <a:latin typeface="Arial"/>
            </a:endParaRPr>
          </a:p>
        </p:txBody>
      </p:sp>
      <p:sp>
        <p:nvSpPr>
          <p:cNvPr id="185" name="TextShape 26"/>
          <p:cNvSpPr txBox="1"/>
          <p:nvPr/>
        </p:nvSpPr>
        <p:spPr>
          <a:xfrm>
            <a:off x="4320000" y="1597680"/>
            <a:ext cx="307080" cy="346320"/>
          </a:xfrm>
          <a:prstGeom prst="rect">
            <a:avLst/>
          </a:prstGeom>
          <a:noFill/>
          <a:ln>
            <a:noFill/>
          </a:ln>
        </p:spPr>
        <p:txBody>
          <a:bodyPr lIns="90000" rIns="90000" tIns="45000" bIns="45000">
            <a:noAutofit/>
          </a:bodyPr>
          <a:p>
            <a:r>
              <a:rPr b="0" lang="en-GB" sz="1800" spc="-1" strike="noStrike">
                <a:latin typeface="Arial"/>
              </a:rPr>
              <a:t>5</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Exercice 2</a:t>
            </a:r>
            <a:endParaRPr b="0" lang="en-GB" sz="4200" spc="-1" strike="noStrike">
              <a:solidFill>
                <a:srgbClr val="000000"/>
              </a:solidFill>
              <a:latin typeface="Arial"/>
            </a:endParaRPr>
          </a:p>
        </p:txBody>
      </p:sp>
      <p:sp>
        <p:nvSpPr>
          <p:cNvPr id="187" name="TextShape 2"/>
          <p:cNvSpPr txBox="1"/>
          <p:nvPr/>
        </p:nvSpPr>
        <p:spPr>
          <a:xfrm>
            <a:off x="311760" y="1005840"/>
            <a:ext cx="8520120" cy="3353760"/>
          </a:xfrm>
          <a:prstGeom prst="rect">
            <a:avLst/>
          </a:prstGeom>
          <a:noFill/>
          <a:ln>
            <a:noFill/>
          </a:ln>
        </p:spPr>
        <p:txBody>
          <a:bodyPr tIns="91440" bIns="91440">
            <a:noAutofit/>
          </a:bodyPr>
          <a:p>
            <a:pPr>
              <a:lnSpc>
                <a:spcPct val="115000"/>
              </a:lnSpc>
              <a:tabLst>
                <a:tab algn="l" pos="0"/>
              </a:tabLst>
            </a:pPr>
            <a:r>
              <a:rPr b="0" lang="fr-FR" sz="1800" spc="-1" strike="noStrike">
                <a:solidFill>
                  <a:srgbClr val="000000"/>
                </a:solidFill>
                <a:latin typeface="Open Sans"/>
                <a:ea typeface="Open Sans"/>
              </a:rPr>
              <a:t>Appliquer l’algorithme Alpha-Beta sur l’arbre de jeux : </a:t>
            </a: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sp>
        <p:nvSpPr>
          <p:cNvPr id="188"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F3E7EBD0-D1CE-44F7-A398-B7DC7DA7035F}"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pic>
        <p:nvPicPr>
          <p:cNvPr id="189" name="Google Shape;243;p37" descr=""/>
          <p:cNvPicPr/>
          <p:nvPr/>
        </p:nvPicPr>
        <p:blipFill>
          <a:blip r:embed="rId1"/>
          <a:stretch/>
        </p:blipFill>
        <p:spPr>
          <a:xfrm>
            <a:off x="152280" y="4731480"/>
            <a:ext cx="18720" cy="9000"/>
          </a:xfrm>
          <a:prstGeom prst="rect">
            <a:avLst/>
          </a:prstGeom>
          <a:ln>
            <a:noFill/>
          </a:ln>
        </p:spPr>
      </p:pic>
      <p:pic>
        <p:nvPicPr>
          <p:cNvPr id="190" name="Google Shape;244;p37" descr=""/>
          <p:cNvPicPr/>
          <p:nvPr/>
        </p:nvPicPr>
        <p:blipFill>
          <a:blip r:embed="rId2"/>
          <a:stretch/>
        </p:blipFill>
        <p:spPr>
          <a:xfrm>
            <a:off x="361440" y="1493280"/>
            <a:ext cx="8349480" cy="35013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Application</a:t>
            </a:r>
            <a:endParaRPr b="0" lang="en-GB" sz="4200" spc="-1" strike="noStrike">
              <a:solidFill>
                <a:srgbClr val="000000"/>
              </a:solidFill>
              <a:latin typeface="Arial"/>
            </a:endParaRPr>
          </a:p>
        </p:txBody>
      </p:sp>
      <p:sp>
        <p:nvSpPr>
          <p:cNvPr id="192" name="TextShape 2"/>
          <p:cNvSpPr txBox="1"/>
          <p:nvPr/>
        </p:nvSpPr>
        <p:spPr>
          <a:xfrm>
            <a:off x="311760" y="894600"/>
            <a:ext cx="8520120" cy="3353760"/>
          </a:xfrm>
          <a:prstGeom prst="rect">
            <a:avLst/>
          </a:prstGeom>
          <a:noFill/>
          <a:ln>
            <a:noFill/>
          </a:ln>
        </p:spPr>
        <p:txBody>
          <a:bodyPr tIns="91440" bIns="91440">
            <a:noAutofit/>
          </a:bodyPr>
          <a:p>
            <a:pPr>
              <a:lnSpc>
                <a:spcPct val="115000"/>
              </a:lnSpc>
              <a:tabLst>
                <a:tab algn="l" pos="0"/>
              </a:tabLst>
            </a:pP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application en ligne pour vous entraîner :</a:t>
            </a:r>
            <a:endParaRPr b="0" lang="en-GB" sz="1800" spc="-1" strike="noStrike">
              <a:solidFill>
                <a:srgbClr val="000000"/>
              </a:solidFill>
              <a:latin typeface="Arial"/>
            </a:endParaRPr>
          </a:p>
          <a:p>
            <a:pPr marL="457200" indent="-342720">
              <a:lnSpc>
                <a:spcPct val="115000"/>
              </a:lnSpc>
              <a:spcBef>
                <a:spcPts val="1599"/>
              </a:spcBef>
              <a:buClr>
                <a:srgbClr val="000000"/>
              </a:buClr>
              <a:buFont typeface="Open Sans"/>
              <a:buChar char="●"/>
              <a:tabLst>
                <a:tab algn="l" pos="0"/>
              </a:tabLst>
            </a:pPr>
            <a:r>
              <a:rPr b="0" lang="fr-FR" sz="1800" spc="-1" strike="noStrike" u="sng">
                <a:solidFill>
                  <a:srgbClr val="57bb8a"/>
                </a:solidFill>
                <a:uFillTx/>
                <a:latin typeface="Open Sans"/>
                <a:ea typeface="Open Sans"/>
                <a:hlinkClick r:id="rId1"/>
              </a:rPr>
              <a:t>http://homepage.ufp.pt/jtorres/ensino/ia/alfabeta.html</a:t>
            </a: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sp>
        <p:nvSpPr>
          <p:cNvPr id="193"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8C2BD2CC-185D-4A72-97B4-F3C15B9FD90E}"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Historique (suite)</a:t>
            </a:r>
            <a:endParaRPr b="0" lang="en-GB" sz="4200" spc="-1" strike="noStrike">
              <a:solidFill>
                <a:srgbClr val="000000"/>
              </a:solidFill>
              <a:latin typeface="Arial"/>
            </a:endParaRPr>
          </a:p>
        </p:txBody>
      </p:sp>
      <p:sp>
        <p:nvSpPr>
          <p:cNvPr id="88"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0" lang="fr-FR" sz="1800" spc="-1" strike="noStrike">
                <a:solidFill>
                  <a:srgbClr val="000000"/>
                </a:solidFill>
                <a:latin typeface="Open Sans"/>
                <a:ea typeface="Open Sans"/>
              </a:rPr>
              <a:t>1950 : article de Turing </a:t>
            </a:r>
            <a:r>
              <a:rPr b="0" i="1" lang="fr-FR" sz="1800" spc="-1" strike="noStrike">
                <a:solidFill>
                  <a:srgbClr val="000000"/>
                </a:solidFill>
                <a:latin typeface="Open Sans"/>
                <a:ea typeface="Open Sans"/>
              </a:rPr>
              <a:t>Computing machinery and intelligence</a:t>
            </a:r>
            <a:b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 The imitation game</a:t>
            </a:r>
            <a:b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I propose to consider the question, "Can machines think ?"</a:t>
            </a:r>
            <a:br/>
            <a:r>
              <a:rPr b="0" lang="fr-FR" sz="1800" spc="-1" strike="noStrike">
                <a:solidFill>
                  <a:srgbClr val="000000"/>
                </a:solidFill>
                <a:latin typeface="Open Sans"/>
                <a:ea typeface="Open Sans"/>
              </a:rPr>
              <a:t>1956 : conférence de Dartmouth </a:t>
            </a:r>
            <a:br/>
            <a:r>
              <a:rPr b="0" lang="fr-FR" sz="1800" spc="-1" strike="noStrike">
                <a:solidFill>
                  <a:srgbClr val="000000"/>
                </a:solidFill>
                <a:latin typeface="Open Sans"/>
                <a:ea typeface="Open Sans"/>
              </a:rPr>
              <a:t>- Le terme IA est inventé</a:t>
            </a:r>
            <a:br/>
            <a:r>
              <a:rPr b="0" lang="fr-FR" sz="1800" spc="-1" strike="noStrike">
                <a:solidFill>
                  <a:srgbClr val="000000"/>
                </a:solidFill>
                <a:latin typeface="Open Sans"/>
                <a:ea typeface="Open Sans"/>
              </a:rPr>
              <a:t>- Problèmes initiaux :</a:t>
            </a:r>
            <a:b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 théorie des jeux </a:t>
            </a:r>
            <a:b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 traduction automatique </a:t>
            </a:r>
            <a:b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 McCarthy, Minsky, Papert, Simon, Newell</a:t>
            </a:r>
            <a:br/>
            <a:r>
              <a:rPr b="0" lang="fr-FR" sz="1800" spc="-1" strike="noStrike">
                <a:solidFill>
                  <a:srgbClr val="000000"/>
                </a:solidFill>
                <a:latin typeface="Open Sans"/>
                <a:ea typeface="Open Sans"/>
              </a:rPr>
              <a:t>1960s : Terry Winograd SHRDLU (monde de blocs)</a:t>
            </a:r>
            <a:br/>
            <a:r>
              <a:rPr b="0" lang="fr-FR" sz="1800" spc="-1" strike="noStrike">
                <a:solidFill>
                  <a:srgbClr val="000000"/>
                </a:solidFill>
                <a:latin typeface="Open Sans"/>
                <a:ea typeface="Open Sans"/>
              </a:rPr>
              <a:t>1970s : Systèmes experts : Mycin, Dendral</a:t>
            </a: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pic>
        <p:nvPicPr>
          <p:cNvPr id="89" name="Google Shape;78;p15" descr="Vintage, low-res video of the pioneering AI program, SHRDLU, by Terry Winograd."/>
          <p:cNvPicPr/>
          <p:nvPr/>
        </p:nvPicPr>
        <p:blipFill>
          <a:blip r:embed="rId1"/>
          <a:stretch/>
        </p:blipFill>
        <p:spPr>
          <a:xfrm>
            <a:off x="5885640" y="2538360"/>
            <a:ext cx="3258000" cy="2443320"/>
          </a:xfrm>
          <a:prstGeom prst="rect">
            <a:avLst/>
          </a:prstGeom>
          <a:ln>
            <a:noFill/>
          </a:ln>
        </p:spPr>
      </p:pic>
      <p:sp>
        <p:nvSpPr>
          <p:cNvPr id="90"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09682814-5724-4664-8C0B-1B36D07C0AAD}"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Historique (suite)</a:t>
            </a:r>
            <a:endParaRPr b="0" lang="en-GB" sz="4200" spc="-1" strike="noStrike">
              <a:solidFill>
                <a:srgbClr val="000000"/>
              </a:solidFill>
              <a:latin typeface="Arial"/>
            </a:endParaRPr>
          </a:p>
        </p:txBody>
      </p:sp>
      <p:sp>
        <p:nvSpPr>
          <p:cNvPr id="92"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0" lang="fr-FR" sz="1800" spc="-1" strike="noStrike">
                <a:solidFill>
                  <a:srgbClr val="000000"/>
                </a:solidFill>
                <a:latin typeface="Open Sans"/>
                <a:ea typeface="Open Sans"/>
              </a:rPr>
              <a:t>1988 : Puissance 4 résolu par Victor Allis et James Allen (indépendamment)</a:t>
            </a:r>
            <a:br/>
            <a:r>
              <a:rPr b="0" lang="fr-FR" sz="1800" spc="-1" strike="noStrike">
                <a:solidFill>
                  <a:srgbClr val="000000"/>
                </a:solidFill>
                <a:latin typeface="Open Sans"/>
                <a:ea typeface="Open Sans"/>
              </a:rPr>
              <a:t>1997 : Deep Blue bat Kasparov</a:t>
            </a:r>
            <a:br/>
            <a:r>
              <a:rPr b="0" lang="fr-FR" sz="1800" spc="-1" strike="noStrike">
                <a:solidFill>
                  <a:srgbClr val="000000"/>
                </a:solidFill>
                <a:latin typeface="Open Sans"/>
                <a:ea typeface="Open Sans"/>
              </a:rPr>
              <a:t>2002 : invention d’Arimaa, conçu pour être compliqué pour un ordinateur</a:t>
            </a:r>
            <a:b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tabLst>
                <a:tab algn="l" pos="0"/>
              </a:tabLst>
            </a:pP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pic>
        <p:nvPicPr>
          <p:cNvPr id="93" name="Google Shape;86;p16" descr=""/>
          <p:cNvPicPr/>
          <p:nvPr/>
        </p:nvPicPr>
        <p:blipFill>
          <a:blip r:embed="rId1"/>
          <a:stretch/>
        </p:blipFill>
        <p:spPr>
          <a:xfrm>
            <a:off x="2207160" y="2599920"/>
            <a:ext cx="4334040" cy="2329920"/>
          </a:xfrm>
          <a:prstGeom prst="rect">
            <a:avLst/>
          </a:prstGeom>
          <a:ln>
            <a:noFill/>
          </a:ln>
        </p:spPr>
      </p:pic>
      <p:sp>
        <p:nvSpPr>
          <p:cNvPr id="94"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CF874BFA-B5B3-43D8-A02E-95E15371D89D}"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316080"/>
            <a:ext cx="8520120" cy="830880"/>
          </a:xfrm>
          <a:prstGeom prst="rect">
            <a:avLst/>
          </a:prstGeom>
          <a:noFill/>
          <a:ln>
            <a:noFill/>
          </a:ln>
        </p:spPr>
        <p:txBody>
          <a:bodyPr tIns="91440" bIns="91440" anchor="b">
            <a:noAutofit/>
          </a:bodyPr>
          <a:p>
            <a:endParaRPr b="0" lang="en-GB" sz="1400" spc="-1" strike="noStrike">
              <a:solidFill>
                <a:srgbClr val="000000"/>
              </a:solidFill>
              <a:latin typeface="Arial"/>
            </a:endParaRPr>
          </a:p>
        </p:txBody>
      </p:sp>
      <p:sp>
        <p:nvSpPr>
          <p:cNvPr id="96"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0" lang="fr-FR" sz="1800" spc="-1" strike="noStrike">
                <a:solidFill>
                  <a:srgbClr val="000000"/>
                </a:solidFill>
                <a:latin typeface="Open Sans"/>
                <a:ea typeface="Open Sans"/>
              </a:rPr>
              <a:t>2007 : Schaeffer (Games Alberta) résout le jeu de dames (Chinook)</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u="sng">
                <a:solidFill>
                  <a:srgbClr val="57bb8a"/>
                </a:solidFill>
                <a:uFillTx/>
                <a:latin typeface="Open Sans"/>
                <a:ea typeface="Open Sans"/>
                <a:hlinkClick r:id="rId1"/>
              </a:rPr>
              <a:t>http://cristal.univ-lille.fr/~jdelahay/pls/2008/165.pdf</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One jump ahead</a:t>
            </a: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sp>
        <p:nvSpPr>
          <p:cNvPr id="97"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4F971F08-60ED-404A-90F5-D98EEF87E0F2}"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Historique (fin)</a:t>
            </a:r>
            <a:endParaRPr b="0" lang="en-GB" sz="4200" spc="-1" strike="noStrike">
              <a:solidFill>
                <a:srgbClr val="000000"/>
              </a:solidFill>
              <a:latin typeface="Arial"/>
            </a:endParaRPr>
          </a:p>
        </p:txBody>
      </p:sp>
      <p:sp>
        <p:nvSpPr>
          <p:cNvPr id="99" name="TextShape 2"/>
          <p:cNvSpPr txBox="1"/>
          <p:nvPr/>
        </p:nvSpPr>
        <p:spPr>
          <a:xfrm>
            <a:off x="311760" y="1225080"/>
            <a:ext cx="8520120" cy="3353760"/>
          </a:xfrm>
          <a:prstGeom prst="rect">
            <a:avLst/>
          </a:prstGeom>
          <a:noFill/>
          <a:ln>
            <a:noFill/>
          </a:ln>
        </p:spPr>
        <p:txBody>
          <a:bodyPr tIns="91440" bIns="91440">
            <a:noAutofit/>
          </a:bodyPr>
          <a:p>
            <a:pPr>
              <a:lnSpc>
                <a:spcPct val="115000"/>
              </a:lnSpc>
              <a:spcAft>
                <a:spcPts val="1599"/>
              </a:spcAft>
              <a:tabLst>
                <a:tab algn="l" pos="0"/>
              </a:tabLst>
            </a:pPr>
            <a:r>
              <a:rPr b="0" lang="fr-FR" sz="1800" spc="-1" strike="noStrike">
                <a:solidFill>
                  <a:srgbClr val="000000"/>
                </a:solidFill>
                <a:latin typeface="Open Sans"/>
                <a:ea typeface="Open Sans"/>
              </a:rPr>
              <a:t>2010s : Watson bat Ken Jennings (</a:t>
            </a:r>
            <a:r>
              <a:rPr b="0" lang="fr-FR" sz="1800" spc="-1" strike="noStrike" u="sng">
                <a:solidFill>
                  <a:srgbClr val="57bb8a"/>
                </a:solidFill>
                <a:uFillTx/>
                <a:latin typeface="Open Sans"/>
                <a:ea typeface="Open Sans"/>
                <a:hlinkClick r:id="rId1"/>
              </a:rPr>
              <a:t>TED talk</a:t>
            </a:r>
            <a:r>
              <a:rPr b="0" lang="fr-FR" sz="1800" spc="-1" strike="noStrike">
                <a:solidFill>
                  <a:srgbClr val="000000"/>
                </a:solidFill>
                <a:latin typeface="Open Sans"/>
                <a:ea typeface="Open Sans"/>
              </a:rPr>
              <a:t>) à Jeopardy (Connaissances générales + jeux de mots)</a:t>
            </a:r>
            <a:br/>
            <a:r>
              <a:rPr b="0" lang="fr-FR" sz="1800" spc="-1" strike="noStrike">
                <a:solidFill>
                  <a:srgbClr val="000000"/>
                </a:solidFill>
                <a:latin typeface="Open Sans"/>
                <a:ea typeface="Open Sans"/>
              </a:rPr>
              <a:t>2015 : Le champion d'Arimaa </a:t>
            </a:r>
            <a:br/>
            <a:r>
              <a:rPr b="0" lang="fr-FR" sz="1800" spc="-1" strike="noStrike">
                <a:solidFill>
                  <a:srgbClr val="000000"/>
                </a:solidFill>
                <a:latin typeface="Open Sans"/>
                <a:ea typeface="Open Sans"/>
              </a:rPr>
              <a:t>est un ordinateur</a:t>
            </a:r>
            <a:br/>
            <a:endParaRPr b="0" lang="en-GB" sz="1800" spc="-1" strike="noStrike">
              <a:solidFill>
                <a:srgbClr val="000000"/>
              </a:solidFill>
              <a:latin typeface="Arial"/>
            </a:endParaRPr>
          </a:p>
        </p:txBody>
      </p:sp>
      <p:pic>
        <p:nvPicPr>
          <p:cNvPr id="100" name="Google Shape;101;p18" descr=""/>
          <p:cNvPicPr/>
          <p:nvPr/>
        </p:nvPicPr>
        <p:blipFill>
          <a:blip r:embed="rId2"/>
          <a:stretch/>
        </p:blipFill>
        <p:spPr>
          <a:xfrm>
            <a:off x="4145400" y="2236320"/>
            <a:ext cx="4881960" cy="2746080"/>
          </a:xfrm>
          <a:prstGeom prst="rect">
            <a:avLst/>
          </a:prstGeom>
          <a:ln>
            <a:noFill/>
          </a:ln>
        </p:spPr>
      </p:pic>
      <p:sp>
        <p:nvSpPr>
          <p:cNvPr id="101"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CD99B428-7813-4EF5-A77F-52D4F3A92273}"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Actualités</a:t>
            </a:r>
            <a:endParaRPr b="0" lang="en-GB" sz="4200" spc="-1" strike="noStrike">
              <a:solidFill>
                <a:srgbClr val="000000"/>
              </a:solidFill>
              <a:latin typeface="Arial"/>
            </a:endParaRPr>
          </a:p>
        </p:txBody>
      </p:sp>
      <p:sp>
        <p:nvSpPr>
          <p:cNvPr id="103" name="TextShape 2"/>
          <p:cNvSpPr txBox="1"/>
          <p:nvPr/>
        </p:nvSpPr>
        <p:spPr>
          <a:xfrm>
            <a:off x="311760" y="993960"/>
            <a:ext cx="8520120" cy="3353760"/>
          </a:xfrm>
          <a:prstGeom prst="rect">
            <a:avLst/>
          </a:prstGeom>
          <a:noFill/>
          <a:ln>
            <a:noFill/>
          </a:ln>
        </p:spPr>
        <p:txBody>
          <a:bodyPr tIns="91440" bIns="91440">
            <a:noAutofit/>
          </a:bodyPr>
          <a:p>
            <a:pPr>
              <a:lnSpc>
                <a:spcPct val="115000"/>
              </a:lnSpc>
              <a:tabLst>
                <a:tab algn="l" pos="0"/>
              </a:tabLst>
            </a:pPr>
            <a:r>
              <a:rPr b="0" lang="fr-FR" sz="1600" spc="-1" strike="noStrike">
                <a:solidFill>
                  <a:srgbClr val="000000"/>
                </a:solidFill>
                <a:latin typeface="Open Sans"/>
                <a:ea typeface="Open Sans"/>
              </a:rPr>
              <a:t>2015 : Alphago (google Deepmind) bat Fan Hui 5-0</a:t>
            </a:r>
            <a:br/>
            <a:r>
              <a:rPr b="0" lang="fr-FR" sz="1600" spc="-1" strike="noStrike">
                <a:solidFill>
                  <a:srgbClr val="000000"/>
                </a:solidFill>
                <a:latin typeface="Open Sans"/>
                <a:ea typeface="Open Sans"/>
              </a:rPr>
              <a:t>2016 : Alphago - Lee Sedol 4-1</a:t>
            </a:r>
            <a:br/>
            <a:r>
              <a:rPr b="0" lang="fr-FR" sz="1600" spc="-1" strike="noStrike">
                <a:solidFill>
                  <a:srgbClr val="000000"/>
                </a:solidFill>
                <a:latin typeface="Open Sans"/>
                <a:ea typeface="Open Sans"/>
              </a:rPr>
              <a:t>2016 : Google annonce la traduction automatique </a:t>
            </a:r>
            <a:br/>
            <a:r>
              <a:rPr b="0" lang="fr-FR" sz="1600" spc="-1" strike="noStrike">
                <a:solidFill>
                  <a:srgbClr val="000000"/>
                </a:solidFill>
                <a:latin typeface="Open Sans"/>
                <a:ea typeface="Open Sans"/>
              </a:rPr>
              <a:t>quasi parfaite </a:t>
            </a:r>
            <a:r>
              <a:rPr b="0" lang="fr-FR" sz="1600" spc="-1" strike="noStrike" u="sng">
                <a:solidFill>
                  <a:srgbClr val="57bb8a"/>
                </a:solidFill>
                <a:uFillTx/>
                <a:latin typeface="Open Sans"/>
                <a:ea typeface="Open Sans"/>
                <a:hlinkClick r:id="rId1"/>
              </a:rPr>
              <a:t>GNMT</a:t>
            </a:r>
            <a:br/>
            <a:r>
              <a:rPr b="0" lang="fr-FR" sz="1600" spc="-1" strike="noStrike">
                <a:solidFill>
                  <a:srgbClr val="000000"/>
                </a:solidFill>
                <a:latin typeface="Open Sans"/>
                <a:ea typeface="Open Sans"/>
              </a:rPr>
              <a:t>2017 : Alphago bat Ke Jie 3-0</a:t>
            </a:r>
            <a:br/>
            <a:r>
              <a:rPr b="0" lang="fr-FR" sz="1600" spc="-1" strike="noStrike">
                <a:solidFill>
                  <a:srgbClr val="000000"/>
                </a:solidFill>
                <a:latin typeface="Open Sans"/>
                <a:ea typeface="Open Sans"/>
              </a:rPr>
              <a:t>2017 : </a:t>
            </a:r>
            <a:r>
              <a:rPr b="0" lang="fr-FR" sz="1600" spc="-1" strike="noStrike" u="sng">
                <a:solidFill>
                  <a:srgbClr val="57bb8a"/>
                </a:solidFill>
                <a:uFillTx/>
                <a:latin typeface="Open Sans"/>
                <a:ea typeface="Open Sans"/>
                <a:hlinkClick r:id="rId2"/>
              </a:rPr>
              <a:t>Alphago Zero</a:t>
            </a:r>
            <a:r>
              <a:rPr b="0" lang="fr-FR" sz="1600" spc="-1" strike="noStrike">
                <a:solidFill>
                  <a:srgbClr val="000000"/>
                </a:solidFill>
                <a:latin typeface="Open Sans"/>
                <a:ea typeface="Open Sans"/>
              </a:rPr>
              <a:t> apprend à jouer sans expertise humaine</a:t>
            </a:r>
            <a:br/>
            <a:r>
              <a:rPr b="0" lang="fr-FR" sz="1600" spc="-1" strike="noStrike">
                <a:solidFill>
                  <a:srgbClr val="000000"/>
                </a:solidFill>
                <a:latin typeface="Open Sans"/>
                <a:ea typeface="Open Sans"/>
              </a:rPr>
              <a:t>2017 : </a:t>
            </a:r>
            <a:r>
              <a:rPr b="0" lang="fr-FR" sz="1600" spc="-1" strike="noStrike" u="sng">
                <a:solidFill>
                  <a:srgbClr val="57bb8a"/>
                </a:solidFill>
                <a:uFillTx/>
                <a:latin typeface="Open Sans"/>
                <a:ea typeface="Open Sans"/>
                <a:hlinkClick r:id="rId3"/>
              </a:rPr>
              <a:t>Humans are still better than AI at Starcraft - for now</a:t>
            </a:r>
            <a:r>
              <a:rPr b="0" lang="fr-FR" sz="1600" spc="-1" strike="noStrike">
                <a:solidFill>
                  <a:srgbClr val="000000"/>
                </a:solidFill>
                <a:latin typeface="Open Sans"/>
                <a:ea typeface="Open Sans"/>
              </a:rPr>
              <a:t> </a:t>
            </a:r>
            <a:br/>
            <a:r>
              <a:rPr b="0" lang="fr-FR" sz="1600" spc="-1" strike="noStrike">
                <a:solidFill>
                  <a:srgbClr val="000000"/>
                </a:solidFill>
                <a:latin typeface="Open Sans"/>
                <a:ea typeface="Open Sans"/>
              </a:rPr>
              <a:t>2017 : Apple : iphone X, reconnaissance de visage par réseau de neurones</a:t>
            </a:r>
            <a:br/>
            <a:r>
              <a:rPr b="0" lang="fr-FR" sz="1600" spc="-1" strike="noStrike">
                <a:solidFill>
                  <a:srgbClr val="000000"/>
                </a:solidFill>
                <a:latin typeface="Open Sans"/>
                <a:ea typeface="Open Sans"/>
              </a:rPr>
              <a:t>2018 : Uber : </a:t>
            </a:r>
            <a:r>
              <a:rPr b="0" lang="fr-FR" sz="1600" spc="-1" strike="noStrike">
                <a:solidFill>
                  <a:srgbClr val="000000"/>
                </a:solidFill>
                <a:highlight>
                  <a:srgbClr val="ffffff"/>
                </a:highlight>
                <a:latin typeface="Open Sans"/>
                <a:ea typeface="Open Sans"/>
              </a:rPr>
              <a:t>premier accident mortel impliquant une voiture autonome</a:t>
            </a:r>
            <a:br/>
            <a:r>
              <a:rPr b="0" lang="fr-FR" sz="1600" spc="-1" strike="noStrike">
                <a:solidFill>
                  <a:srgbClr val="000000"/>
                </a:solidFill>
                <a:highlight>
                  <a:srgbClr val="ffffff"/>
                </a:highlight>
                <a:latin typeface="Open Sans"/>
                <a:ea typeface="Open Sans"/>
              </a:rPr>
              <a:t>2018 : </a:t>
            </a:r>
            <a:r>
              <a:rPr b="0" lang="fr-FR" sz="1600" spc="-1" strike="noStrike" u="sng">
                <a:solidFill>
                  <a:srgbClr val="57bb8a"/>
                </a:solidFill>
                <a:highlight>
                  <a:srgbClr val="ffffff"/>
                </a:highlight>
                <a:uFillTx/>
                <a:latin typeface="Open Sans"/>
                <a:ea typeface="Open Sans"/>
                <a:hlinkClick r:id="rId4"/>
              </a:rPr>
              <a:t>FDA autorise le diagnostic autonome de la rétinopathie</a:t>
            </a:r>
            <a:br/>
            <a:r>
              <a:rPr b="0" lang="fr-FR" sz="1600" spc="-1" strike="noStrike">
                <a:solidFill>
                  <a:srgbClr val="000000"/>
                </a:solidFill>
                <a:highlight>
                  <a:srgbClr val="ffffff"/>
                </a:highlight>
                <a:latin typeface="Open Sans"/>
                <a:ea typeface="Open Sans"/>
              </a:rPr>
              <a:t>2019 : </a:t>
            </a:r>
            <a:r>
              <a:rPr b="0" lang="fr-FR" sz="1600" spc="-1" strike="noStrike" u="sng">
                <a:solidFill>
                  <a:srgbClr val="57bb8a"/>
                </a:solidFill>
                <a:highlight>
                  <a:srgbClr val="ffffff"/>
                </a:highlight>
                <a:uFillTx/>
                <a:latin typeface="Open Sans"/>
                <a:ea typeface="Open Sans"/>
                <a:hlinkClick r:id="rId5"/>
              </a:rPr>
              <a:t>Une IA de Starcraft bat les meilleurs joueurs mondiaux</a:t>
            </a:r>
            <a:r>
              <a:rPr b="0" lang="fr-FR" sz="1600" spc="-1" strike="noStrike">
                <a:solidFill>
                  <a:srgbClr val="000000"/>
                </a:solidFill>
                <a:highlight>
                  <a:srgbClr val="ffffff"/>
                </a:highlight>
                <a:latin typeface="Open Sans"/>
                <a:ea typeface="Open Sans"/>
              </a:rPr>
              <a:t> </a:t>
            </a:r>
            <a:br/>
            <a:r>
              <a:rPr b="0" lang="fr-FR" sz="1600" spc="-1" strike="noStrike">
                <a:solidFill>
                  <a:srgbClr val="000000"/>
                </a:solidFill>
                <a:highlight>
                  <a:srgbClr val="ffffff"/>
                </a:highlight>
                <a:latin typeface="Open Sans"/>
                <a:ea typeface="Open Sans"/>
              </a:rPr>
              <a:t>2020 : </a:t>
            </a:r>
            <a:r>
              <a:rPr b="0" lang="fr-FR" sz="1600" spc="-1" strike="noStrike" u="sng">
                <a:solidFill>
                  <a:srgbClr val="57bb8a"/>
                </a:solidFill>
                <a:highlight>
                  <a:srgbClr val="ffffff"/>
                </a:highlight>
                <a:uFillTx/>
                <a:latin typeface="Open Sans"/>
                <a:ea typeface="Open Sans"/>
                <a:hlinkClick r:id="rId6"/>
              </a:rPr>
              <a:t>Alphafold (</a:t>
            </a:r>
            <a:r>
              <a:rPr b="0" lang="fr-FR" sz="1600" spc="-1" strike="noStrike" u="sng">
                <a:solidFill>
                  <a:srgbClr val="57bb8a"/>
                </a:solidFill>
                <a:highlight>
                  <a:srgbClr val="ffffff"/>
                </a:highlight>
                <a:uFillTx/>
                <a:latin typeface="Open Sans"/>
                <a:ea typeface="Open Sans"/>
                <a:hlinkClick r:id="rId7"/>
              </a:rPr>
              <a:t>u</a:t>
            </a:r>
            <a:r>
              <a:rPr b="0" lang="fr-FR" sz="1600" spc="-1" strike="noStrike" u="sng">
                <a:solidFill>
                  <a:srgbClr val="57bb8a"/>
                </a:solidFill>
                <a:highlight>
                  <a:srgbClr val="ffffff"/>
                </a:highlight>
                <a:uFillTx/>
                <a:latin typeface="Open Sans"/>
                <a:ea typeface="Open Sans"/>
                <a:hlinkClick r:id="rId8"/>
              </a:rPr>
              <a:t>ne IA de Deepmind) replie les </a:t>
            </a:r>
            <a:r>
              <a:rPr b="0" lang="fr-FR" sz="1600" spc="-1" strike="noStrike" u="sng">
                <a:solidFill>
                  <a:srgbClr val="57bb8a"/>
                </a:solidFill>
                <a:highlight>
                  <a:srgbClr val="ffffff"/>
                </a:highlight>
                <a:uFillTx/>
                <a:latin typeface="Open Sans"/>
                <a:ea typeface="Open Sans"/>
                <a:hlinkClick r:id="rId9"/>
              </a:rPr>
              <a:t>protéines</a:t>
            </a:r>
            <a:r>
              <a:rPr b="0" lang="fr-FR" sz="1600" spc="-1" strike="noStrike">
                <a:solidFill>
                  <a:srgbClr val="000000"/>
                </a:solidFill>
                <a:highlight>
                  <a:srgbClr val="ffffff"/>
                </a:highlight>
                <a:latin typeface="Open Sans"/>
                <a:ea typeface="Open Sans"/>
              </a:rPr>
              <a:t> </a:t>
            </a:r>
            <a:br/>
            <a:r>
              <a:rPr b="0" lang="fr-FR" sz="1600" spc="-1" strike="noStrike">
                <a:solidFill>
                  <a:srgbClr val="000000"/>
                </a:solidFill>
                <a:highlight>
                  <a:srgbClr val="ffffff"/>
                </a:highlight>
                <a:latin typeface="Open Sans"/>
                <a:ea typeface="Open Sans"/>
              </a:rPr>
              <a:t>2020 : </a:t>
            </a:r>
            <a:r>
              <a:rPr b="0" lang="fr-FR" sz="1600" spc="-1" strike="noStrike" u="sng">
                <a:solidFill>
                  <a:srgbClr val="57bb8a"/>
                </a:solidFill>
                <a:highlight>
                  <a:srgbClr val="ffffff"/>
                </a:highlight>
                <a:uFillTx/>
                <a:latin typeface="Open Sans"/>
                <a:ea typeface="Open Sans"/>
                <a:hlinkClick r:id="rId10"/>
              </a:rPr>
              <a:t>Une IA du MIT reconnaît le COVID</a:t>
            </a:r>
            <a:endParaRPr b="0" lang="en-GB" sz="1600" spc="-1" strike="noStrike">
              <a:solidFill>
                <a:srgbClr val="000000"/>
              </a:solidFill>
              <a:latin typeface="Arial"/>
            </a:endParaRPr>
          </a:p>
          <a:p>
            <a:pPr>
              <a:lnSpc>
                <a:spcPct val="115000"/>
              </a:lnSpc>
              <a:spcBef>
                <a:spcPts val="1599"/>
              </a:spcBef>
              <a:tabLst>
                <a:tab algn="l" pos="0"/>
              </a:tabLst>
            </a:pPr>
            <a:endParaRPr b="0" lang="en-GB" sz="1600" spc="-1" strike="noStrike">
              <a:solidFill>
                <a:srgbClr val="000000"/>
              </a:solidFill>
              <a:latin typeface="Arial"/>
            </a:endParaRPr>
          </a:p>
          <a:p>
            <a:pPr>
              <a:lnSpc>
                <a:spcPct val="115000"/>
              </a:lnSpc>
              <a:spcBef>
                <a:spcPts val="1599"/>
              </a:spcBef>
              <a:spcAft>
                <a:spcPts val="1599"/>
              </a:spcAft>
              <a:tabLst>
                <a:tab algn="l" pos="0"/>
              </a:tabLst>
            </a:pPr>
            <a:br/>
            <a:br/>
            <a:endParaRPr b="0" lang="en-GB" sz="1600" spc="-1" strike="noStrike">
              <a:solidFill>
                <a:srgbClr val="000000"/>
              </a:solidFill>
              <a:latin typeface="Arial"/>
            </a:endParaRPr>
          </a:p>
        </p:txBody>
      </p:sp>
      <p:pic>
        <p:nvPicPr>
          <p:cNvPr id="104" name="Google Shape;109;p19" descr=""/>
          <p:cNvPicPr/>
          <p:nvPr/>
        </p:nvPicPr>
        <p:blipFill>
          <a:blip r:embed="rId11"/>
          <a:stretch/>
        </p:blipFill>
        <p:spPr>
          <a:xfrm>
            <a:off x="5759640" y="254160"/>
            <a:ext cx="3261240" cy="2172600"/>
          </a:xfrm>
          <a:prstGeom prst="rect">
            <a:avLst/>
          </a:prstGeom>
          <a:ln>
            <a:noFill/>
          </a:ln>
        </p:spPr>
      </p:pic>
      <p:sp>
        <p:nvSpPr>
          <p:cNvPr id="105"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662BC52D-B35B-4A96-9E86-265727096540}"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Modélisation d'un problème en espace d'états</a:t>
            </a:r>
            <a:endParaRPr b="0" lang="en-GB" sz="4200" spc="-1" strike="noStrike">
              <a:solidFill>
                <a:srgbClr val="000000"/>
              </a:solidFill>
              <a:latin typeface="Arial"/>
            </a:endParaRPr>
          </a:p>
        </p:txBody>
      </p:sp>
      <p:sp>
        <p:nvSpPr>
          <p:cNvPr id="107" name="TextShape 2"/>
          <p:cNvSpPr txBox="1"/>
          <p:nvPr/>
        </p:nvSpPr>
        <p:spPr>
          <a:xfrm>
            <a:off x="311760" y="1225080"/>
            <a:ext cx="8520120" cy="3353760"/>
          </a:xfrm>
          <a:prstGeom prst="rect">
            <a:avLst/>
          </a:prstGeom>
          <a:noFill/>
          <a:ln>
            <a:noFill/>
          </a:ln>
        </p:spPr>
        <p:txBody>
          <a:bodyPr tIns="91440" bIns="91440">
            <a:noAutofit/>
          </a:bodyPr>
          <a:p>
            <a:pPr algn="just">
              <a:lnSpc>
                <a:spcPct val="115000"/>
              </a:lnSpc>
              <a:tabLst>
                <a:tab algn="l" pos="0"/>
              </a:tabLst>
            </a:pPr>
            <a:r>
              <a:rPr b="0" lang="fr-FR" sz="1800" spc="-1" strike="noStrike">
                <a:solidFill>
                  <a:srgbClr val="000000"/>
                </a:solidFill>
                <a:latin typeface="Open Sans"/>
                <a:ea typeface="Open Sans"/>
              </a:rPr>
              <a:t>Un espace d'états est un graphe dont les noeuds sont des configurations  du problème. Un problème est alors équivalent à la recherche d'un chemin dans ce graphe.</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Méthodes classiques (</a:t>
            </a:r>
            <a:r>
              <a:rPr b="0" i="1" lang="fr-FR" sz="1800" spc="-1" strike="noStrike">
                <a:solidFill>
                  <a:srgbClr val="000000"/>
                </a:solidFill>
                <a:latin typeface="Open Sans"/>
                <a:ea typeface="Open Sans"/>
              </a:rPr>
              <a:t>brute force</a:t>
            </a:r>
            <a:r>
              <a:rPr b="0" lang="fr-FR" sz="1800" spc="-1" strike="noStrike">
                <a:solidFill>
                  <a:srgbClr val="000000"/>
                </a:solidFill>
                <a:latin typeface="Open Sans"/>
                <a:ea typeface="Open Sans"/>
              </a:rPr>
              <a:t>) :</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 profondeur d'abord (</a:t>
            </a:r>
            <a:r>
              <a:rPr b="0" i="1" lang="fr-FR" sz="1800" spc="-1" strike="noStrike">
                <a:solidFill>
                  <a:srgbClr val="000000"/>
                </a:solidFill>
                <a:latin typeface="Open Sans"/>
                <a:ea typeface="Open Sans"/>
              </a:rPr>
              <a:t>depth-first</a:t>
            </a:r>
            <a:r>
              <a:rPr b="0" lang="fr-FR" sz="1800" spc="-1" strike="noStrike">
                <a:solidFill>
                  <a:srgbClr val="000000"/>
                </a:solidFill>
                <a:latin typeface="Open Sans"/>
                <a:ea typeface="Open Sans"/>
              </a:rPr>
              <a:t>)</a:t>
            </a:r>
            <a:b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avec détection des cycles, avec profondeur bornée</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 largeur d'abord (</a:t>
            </a:r>
            <a:r>
              <a:rPr b="0" i="1" lang="fr-FR" sz="1800" spc="-1" strike="noStrike">
                <a:solidFill>
                  <a:srgbClr val="000000"/>
                </a:solidFill>
                <a:latin typeface="Open Sans"/>
                <a:ea typeface="Open Sans"/>
              </a:rPr>
              <a:t>breadth-first</a:t>
            </a:r>
            <a:r>
              <a:rPr b="0" lang="fr-FR" sz="1800" spc="-1" strike="noStrike">
                <a:solidFill>
                  <a:srgbClr val="000000"/>
                </a:solidFill>
                <a:latin typeface="Open Sans"/>
                <a:ea typeface="Open Sans"/>
              </a:rPr>
              <a:t>)</a:t>
            </a:r>
            <a:endParaRPr b="0" lang="en-GB" sz="1800" spc="-1" strike="noStrike">
              <a:solidFill>
                <a:srgbClr val="000000"/>
              </a:solidFill>
              <a:latin typeface="Arial"/>
            </a:endParaRPr>
          </a:p>
          <a:p>
            <a:pPr>
              <a:lnSpc>
                <a:spcPct val="115000"/>
              </a:lnSpc>
              <a:spcBef>
                <a:spcPts val="1599"/>
              </a:spcBef>
              <a:tabLst>
                <a:tab algn="l" pos="0"/>
              </a:tabLst>
            </a:pPr>
            <a:r>
              <a:rPr b="0" lang="fr-FR" sz="1800" spc="-1" strike="noStrike">
                <a:solidFill>
                  <a:srgbClr val="000000"/>
                </a:solidFill>
                <a:latin typeface="Open Sans"/>
                <a:ea typeface="Open Sans"/>
              </a:rPr>
              <a:t>	</a:t>
            </a:r>
            <a:r>
              <a:rPr b="0" lang="fr-FR" sz="1800" spc="-1" strike="noStrike">
                <a:solidFill>
                  <a:srgbClr val="000000"/>
                </a:solidFill>
                <a:latin typeface="Open Sans"/>
                <a:ea typeface="Open Sans"/>
              </a:rPr>
              <a:t>- profondeur itérative (</a:t>
            </a:r>
            <a:r>
              <a:rPr b="0" i="1" lang="fr-FR" sz="1800" spc="-1" strike="noStrike">
                <a:solidFill>
                  <a:srgbClr val="000000"/>
                </a:solidFill>
                <a:latin typeface="Open Sans"/>
                <a:ea typeface="Open Sans"/>
              </a:rPr>
              <a:t>iterative deepening</a:t>
            </a:r>
            <a:r>
              <a:rPr b="0" lang="fr-FR" sz="1800" spc="-1" strike="noStrike">
                <a:solidFill>
                  <a:srgbClr val="000000"/>
                </a:solidFill>
                <a:latin typeface="Open Sans"/>
                <a:ea typeface="Open Sans"/>
              </a:rPr>
              <a:t>)</a:t>
            </a: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sp>
        <p:nvSpPr>
          <p:cNvPr id="108"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199AC9AE-8BF7-44F5-B03B-7E03F5608F5A}"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316080"/>
            <a:ext cx="8520120" cy="830880"/>
          </a:xfrm>
          <a:prstGeom prst="rect">
            <a:avLst/>
          </a:prstGeom>
          <a:noFill/>
          <a:ln>
            <a:noFill/>
          </a:ln>
        </p:spPr>
        <p:txBody>
          <a:bodyPr tIns="91440" bIns="91440" anchor="b">
            <a:noAutofit/>
          </a:bodyPr>
          <a:p>
            <a:pPr>
              <a:lnSpc>
                <a:spcPct val="100000"/>
              </a:lnSpc>
              <a:tabLst>
                <a:tab algn="l" pos="0"/>
              </a:tabLst>
            </a:pPr>
            <a:r>
              <a:rPr b="0" lang="fr-FR" sz="4200" spc="-1" strike="noStrike">
                <a:solidFill>
                  <a:srgbClr val="000000"/>
                </a:solidFill>
                <a:latin typeface="Economica"/>
                <a:ea typeface="Economica"/>
              </a:rPr>
              <a:t>Modélisation d'un problème en un espace d'états</a:t>
            </a:r>
            <a:endParaRPr b="0" lang="en-GB" sz="4200" spc="-1" strike="noStrike">
              <a:solidFill>
                <a:srgbClr val="000000"/>
              </a:solidFill>
              <a:latin typeface="Arial"/>
            </a:endParaRPr>
          </a:p>
        </p:txBody>
      </p:sp>
      <p:sp>
        <p:nvSpPr>
          <p:cNvPr id="110" name="TextShape 2"/>
          <p:cNvSpPr txBox="1"/>
          <p:nvPr/>
        </p:nvSpPr>
        <p:spPr>
          <a:xfrm>
            <a:off x="311760" y="1225080"/>
            <a:ext cx="8520120" cy="3353760"/>
          </a:xfrm>
          <a:prstGeom prst="rect">
            <a:avLst/>
          </a:prstGeom>
          <a:noFill/>
          <a:ln>
            <a:noFill/>
          </a:ln>
        </p:spPr>
        <p:txBody>
          <a:bodyPr tIns="91440" bIns="91440">
            <a:noAutofit/>
          </a:bodyPr>
          <a:p>
            <a:pPr>
              <a:lnSpc>
                <a:spcPct val="115000"/>
              </a:lnSpc>
              <a:tabLst>
                <a:tab algn="l" pos="0"/>
              </a:tabLst>
            </a:pPr>
            <a:r>
              <a:rPr b="0" lang="fr-FR" sz="1800" spc="-1" strike="noStrike">
                <a:solidFill>
                  <a:srgbClr val="000000"/>
                </a:solidFill>
                <a:latin typeface="Open Sans"/>
                <a:ea typeface="Open Sans"/>
              </a:rPr>
              <a:t>Robotique (Bloc) : trouver une succession d'étapes (un plan) pour qu'un robot réarrange une pile de blocs. Le robot ne peut bouger qu'une pile de blocs à la fois. Un bloc ne peut être déplacé que s'il est au sommet d'une pile. Il peut alors être déplacé sur la table (nouvelle pile), ou sur une autre pile. L'objectif est de trouver une séquence de déplacements entre la situation initiale et une situation finale.</a:t>
            </a:r>
            <a:br/>
            <a:br/>
            <a:r>
              <a:rPr b="0" lang="fr-FR" sz="1800" spc="-1" strike="noStrike">
                <a:solidFill>
                  <a:srgbClr val="000000"/>
                </a:solidFill>
                <a:latin typeface="Open Sans"/>
                <a:ea typeface="Open Sans"/>
              </a:rPr>
              <a:t>Jeu (Taquin) : résoudre un puzzle de 8 cases (jeu à un joueur). Un puzzle de 8 cases est constitué de 8 tuiles glissantes numérotées de 1 à 8, placées dans un tableau 3*3. Une des cases est donc vide, et chaque tuile adjacente à cette case vide peut y glisser, laissant une nouvelle case vide. La situation finale correspond à un arrangement particulier des tuiles dans le tableau.  </a:t>
            </a:r>
            <a:endParaRPr b="0" lang="en-GB" sz="1800" spc="-1" strike="noStrike">
              <a:solidFill>
                <a:srgbClr val="000000"/>
              </a:solidFill>
              <a:latin typeface="Arial"/>
            </a:endParaRPr>
          </a:p>
          <a:p>
            <a:pPr>
              <a:lnSpc>
                <a:spcPct val="115000"/>
              </a:lnSpc>
              <a:spcBef>
                <a:spcPts val="1599"/>
              </a:spcBef>
              <a:spcAft>
                <a:spcPts val="1599"/>
              </a:spcAft>
              <a:tabLst>
                <a:tab algn="l" pos="0"/>
              </a:tabLst>
            </a:pPr>
            <a:endParaRPr b="0" lang="en-GB" sz="1800" spc="-1" strike="noStrike">
              <a:solidFill>
                <a:srgbClr val="000000"/>
              </a:solidFill>
              <a:latin typeface="Arial"/>
            </a:endParaRPr>
          </a:p>
        </p:txBody>
      </p:sp>
      <p:sp>
        <p:nvSpPr>
          <p:cNvPr id="111" name="TextShape 3"/>
          <p:cNvSpPr txBox="1"/>
          <p:nvPr/>
        </p:nvSpPr>
        <p:spPr>
          <a:xfrm>
            <a:off x="8472600" y="4663080"/>
            <a:ext cx="548280" cy="393120"/>
          </a:xfrm>
          <a:prstGeom prst="rect">
            <a:avLst/>
          </a:prstGeom>
          <a:noFill/>
          <a:ln>
            <a:noFill/>
          </a:ln>
        </p:spPr>
        <p:txBody>
          <a:bodyPr tIns="91440" bIns="91440" anchor="ctr">
            <a:noAutofit/>
          </a:bodyPr>
          <a:p>
            <a:pPr algn="r">
              <a:lnSpc>
                <a:spcPct val="100000"/>
              </a:lnSpc>
              <a:tabLst>
                <a:tab algn="l" pos="0"/>
              </a:tabLst>
            </a:pPr>
            <a:fld id="{761B2E46-6EE5-4F1F-BCCA-2AB560D5E82E}" type="slidenum">
              <a:rPr b="0" lang="fr-FR" sz="1000" spc="-1" strike="noStrike">
                <a:solidFill>
                  <a:srgbClr val="000000"/>
                </a:solidFill>
                <a:latin typeface="Economica"/>
                <a:ea typeface="Economica"/>
              </a:rPr>
              <a:t>&lt;number&gt;</a:t>
            </a:fld>
            <a:endParaRPr b="0" lang="en-GB" sz="10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2021-11-24T17:25:55Z</dcterms:modified>
  <cp:revision>1</cp:revision>
  <dc:subject/>
  <dc:title/>
</cp:coreProperties>
</file>