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16A11B-98CF-428F-8C72-DD0EC3C99F1B}">
  <a:tblStyle styleId="{0716A11B-98CF-428F-8C72-DD0EC3C99F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5f08bd4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5f08bd4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59ad86e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59ad86e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5f08bd45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5f08bd45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5f08bd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5f08bd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5f08bd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5f08bd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5f08bd4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5f08bd4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5f08bd4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5f08bd4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8748ce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8748ce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5f08bd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5f08bd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c681b773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c681b773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59ad86e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59ad86e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59ad86e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59ad86e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f08bd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f08bd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59ad86e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59ad86e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59ad86e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59ad86e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59ad86e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59ad86e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5f08bd4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5f08bd4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59ad86e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59ad86e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youtube.com/watch?v=oUMUW4FZgOk&amp;list=PLXFMmlk03Dt5EMI2s2WQBsLsZl7A5HEK6&amp;index=77" TargetMode="External"/><Relationship Id="rId4" Type="http://schemas.openxmlformats.org/officeDocument/2006/relationships/hyperlink" Target="https://www.youtube.com/watch?v=iWnqlDvMomc&amp;index=61&amp;list=PLxc4gS-_A5VDvP_9W8JJ04zk6m1qTolz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Held%E2%80%93Karp_algorith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chive.org/details/algorithmfortrav00lit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33175" y="1267280"/>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Voyageur de commerce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Algorithme de Little</a:t>
            </a:r>
            <a:br>
              <a:rPr lang="fr"/>
            </a:br>
            <a:r>
              <a:rPr lang="fr"/>
              <a:t>(</a:t>
            </a:r>
            <a:r>
              <a:rPr i="1" lang="fr"/>
              <a:t>Branch and bound</a:t>
            </a:r>
            <a:r>
              <a:rPr lang="fr"/>
              <a:t>)</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Traveling salesman problem by xkcd</a:t>
            </a:r>
            <a:endParaRPr/>
          </a:p>
        </p:txBody>
      </p:sp>
      <p:sp>
        <p:nvSpPr>
          <p:cNvPr id="126" name="Google Shape;126;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2"/>
          <p:cNvPicPr preferRelativeResize="0"/>
          <p:nvPr/>
        </p:nvPicPr>
        <p:blipFill>
          <a:blip r:embed="rId3">
            <a:alphaModFix/>
          </a:blip>
          <a:stretch>
            <a:fillRect/>
          </a:stretch>
        </p:blipFill>
        <p:spPr>
          <a:xfrm>
            <a:off x="1524000" y="1626588"/>
            <a:ext cx="6096000" cy="2695575"/>
          </a:xfrm>
          <a:prstGeom prst="rect">
            <a:avLst/>
          </a:prstGeom>
          <a:noFill/>
          <a:ln>
            <a:noFill/>
          </a:ln>
        </p:spPr>
      </p:pic>
      <p:sp>
        <p:nvSpPr>
          <p:cNvPr id="128" name="Google Shape;12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Algorithme de Little</a:t>
            </a:r>
            <a:endParaRPr/>
          </a:p>
        </p:txBody>
      </p:sp>
      <p:sp>
        <p:nvSpPr>
          <p:cNvPr id="134" name="Google Shape;134;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fr"/>
              <a:t>Calcul des regrets de la matrice et réduction</a:t>
            </a:r>
            <a:endParaRPr/>
          </a:p>
          <a:p>
            <a:pPr indent="-342900" lvl="0" marL="457200" rtl="0" algn="l">
              <a:spcBef>
                <a:spcPts val="0"/>
              </a:spcBef>
              <a:spcAft>
                <a:spcPts val="0"/>
              </a:spcAft>
              <a:buSzPts val="1800"/>
              <a:buAutoNum type="arabicPeriod"/>
            </a:pPr>
            <a:r>
              <a:rPr lang="fr"/>
              <a:t>Calcul des chemins par évictions successives</a:t>
            </a:r>
            <a:endParaRPr/>
          </a:p>
          <a:p>
            <a:pPr indent="-342900" lvl="0" marL="457200" rtl="0" algn="l">
              <a:spcBef>
                <a:spcPts val="0"/>
              </a:spcBef>
              <a:spcAft>
                <a:spcPts val="0"/>
              </a:spcAft>
              <a:buSzPts val="1800"/>
              <a:buAutoNum type="arabicPeriod"/>
            </a:pPr>
            <a:r>
              <a:rPr lang="fr"/>
              <a:t>Application des coupures (branch and bound)</a:t>
            </a:r>
            <a:endParaRPr/>
          </a:p>
          <a:p>
            <a:pPr indent="0" lvl="0" marL="0" rtl="0" algn="l">
              <a:spcBef>
                <a:spcPts val="1600"/>
              </a:spcBef>
              <a:spcAft>
                <a:spcPts val="1600"/>
              </a:spcAft>
              <a:buNone/>
            </a:pPr>
            <a:br>
              <a:rPr lang="fr"/>
            </a:br>
            <a:endParaRPr/>
          </a:p>
        </p:txBody>
      </p:sp>
      <p:graphicFrame>
        <p:nvGraphicFramePr>
          <p:cNvPr id="135" name="Google Shape;135;p23"/>
          <p:cNvGraphicFramePr/>
          <p:nvPr/>
        </p:nvGraphicFramePr>
        <p:xfrm>
          <a:off x="3179600" y="2327575"/>
          <a:ext cx="3000000" cy="3000000"/>
        </p:xfrm>
        <a:graphic>
          <a:graphicData uri="http://schemas.openxmlformats.org/drawingml/2006/table">
            <a:tbl>
              <a:tblPr>
                <a:noFill/>
                <a:tableStyleId>{0716A11B-98CF-428F-8C72-DD0EC3C99F1B}</a:tableStyleId>
              </a:tblPr>
              <a:tblGrid>
                <a:gridCol w="382850"/>
                <a:gridCol w="382850"/>
                <a:gridCol w="382850"/>
                <a:gridCol w="382850"/>
                <a:gridCol w="382850"/>
                <a:gridCol w="382850"/>
              </a:tblGrid>
              <a:tr h="267325">
                <a:tc>
                  <a:txBody>
                    <a:bodyPr/>
                    <a:lstStyle/>
                    <a:p>
                      <a:pPr indent="0" lvl="0" marL="0" rtl="0" algn="l">
                        <a:spcBef>
                          <a:spcPts val="0"/>
                        </a:spcBef>
                        <a:spcAft>
                          <a:spcPts val="0"/>
                        </a:spcAft>
                        <a:buNone/>
                      </a:pPr>
                      <a:r>
                        <a:rPr lang="fr" sz="1200"/>
                        <a:t>X1</a:t>
                      </a:r>
                      <a:endParaRPr sz="1200"/>
                    </a:p>
                  </a:txBody>
                  <a:tcPr marT="91425" marB="91425" marR="91425" marL="91425"/>
                </a:tc>
                <a:tc>
                  <a:txBody>
                    <a:bodyPr/>
                    <a:lstStyle/>
                    <a:p>
                      <a:pPr indent="0" lvl="0" marL="0" rtl="0" algn="l">
                        <a:spcBef>
                          <a:spcPts val="0"/>
                        </a:spcBef>
                        <a:spcAft>
                          <a:spcPts val="0"/>
                        </a:spcAft>
                        <a:buNone/>
                      </a:pPr>
                      <a:r>
                        <a:rPr lang="fr" sz="1200"/>
                        <a:t>X2</a:t>
                      </a:r>
                      <a:endParaRPr sz="1200"/>
                    </a:p>
                  </a:txBody>
                  <a:tcPr marT="91425" marB="91425" marR="91425" marL="91425"/>
                </a:tc>
                <a:tc>
                  <a:txBody>
                    <a:bodyPr/>
                    <a:lstStyle/>
                    <a:p>
                      <a:pPr indent="0" lvl="0" marL="0" rtl="0" algn="l">
                        <a:spcBef>
                          <a:spcPts val="0"/>
                        </a:spcBef>
                        <a:spcAft>
                          <a:spcPts val="0"/>
                        </a:spcAft>
                        <a:buNone/>
                      </a:pPr>
                      <a:r>
                        <a:rPr lang="fr" sz="1200"/>
                        <a:t>X3</a:t>
                      </a:r>
                      <a:endParaRPr sz="1200"/>
                    </a:p>
                  </a:txBody>
                  <a:tcPr marT="91425" marB="91425" marR="91425" marL="91425"/>
                </a:tc>
                <a:tc>
                  <a:txBody>
                    <a:bodyPr/>
                    <a:lstStyle/>
                    <a:p>
                      <a:pPr indent="0" lvl="0" marL="0" rtl="0" algn="l">
                        <a:spcBef>
                          <a:spcPts val="0"/>
                        </a:spcBef>
                        <a:spcAft>
                          <a:spcPts val="0"/>
                        </a:spcAft>
                        <a:buNone/>
                      </a:pPr>
                      <a:r>
                        <a:rPr lang="fr" sz="1200"/>
                        <a:t>X4</a:t>
                      </a:r>
                      <a:endParaRPr sz="1200"/>
                    </a:p>
                  </a:txBody>
                  <a:tcPr marT="91425" marB="91425" marR="91425" marL="91425"/>
                </a:tc>
                <a:tc>
                  <a:txBody>
                    <a:bodyPr/>
                    <a:lstStyle/>
                    <a:p>
                      <a:pPr indent="0" lvl="0" marL="0" rtl="0" algn="l">
                        <a:spcBef>
                          <a:spcPts val="0"/>
                        </a:spcBef>
                        <a:spcAft>
                          <a:spcPts val="0"/>
                        </a:spcAft>
                        <a:buNone/>
                      </a:pPr>
                      <a:r>
                        <a:rPr lang="fr" sz="1200"/>
                        <a:t>X5</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267325">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11</a:t>
                      </a:r>
                      <a:endParaRPr sz="1200"/>
                    </a:p>
                  </a:txBody>
                  <a:tcPr marT="91425" marB="91425" marR="91425" marL="91425"/>
                </a:tc>
                <a:tc>
                  <a:txBody>
                    <a:bodyPr/>
                    <a:lstStyle/>
                    <a:p>
                      <a:pPr indent="0" lvl="0" marL="0" rtl="0" algn="l">
                        <a:spcBef>
                          <a:spcPts val="0"/>
                        </a:spcBef>
                        <a:spcAft>
                          <a:spcPts val="0"/>
                        </a:spcAft>
                        <a:buNone/>
                      </a:pPr>
                      <a:r>
                        <a:rPr lang="fr" sz="1200"/>
                        <a:t>1</a:t>
                      </a:r>
                      <a:endParaRPr sz="1200"/>
                    </a:p>
                  </a:txBody>
                  <a:tcPr marT="91425" marB="91425" marR="91425" marL="91425"/>
                </a:tc>
                <a:tc>
                  <a:txBody>
                    <a:bodyPr/>
                    <a:lstStyle/>
                    <a:p>
                      <a:pPr indent="0" lvl="0" marL="0" rtl="0" algn="l">
                        <a:spcBef>
                          <a:spcPts val="0"/>
                        </a:spcBef>
                        <a:spcAft>
                          <a:spcPts val="0"/>
                        </a:spcAft>
                        <a:buNone/>
                      </a:pPr>
                      <a:r>
                        <a:rPr lang="fr" sz="1200"/>
                        <a:t>7</a:t>
                      </a:r>
                      <a:endParaRPr sz="1200"/>
                    </a:p>
                  </a:txBody>
                  <a:tcPr marT="91425" marB="91425" marR="91425" marL="91425"/>
                </a:tc>
                <a:tc>
                  <a:txBody>
                    <a:bodyPr/>
                    <a:lstStyle/>
                    <a:p>
                      <a:pPr indent="0" lvl="0" marL="0" rtl="0" algn="l">
                        <a:spcBef>
                          <a:spcPts val="0"/>
                        </a:spcBef>
                        <a:spcAft>
                          <a:spcPts val="0"/>
                        </a:spcAft>
                        <a:buNone/>
                      </a:pPr>
                      <a:r>
                        <a:rPr lang="fr" sz="1200"/>
                        <a:t>9</a:t>
                      </a:r>
                      <a:endParaRPr sz="1200"/>
                    </a:p>
                  </a:txBody>
                  <a:tcPr marT="91425" marB="91425" marR="91425" marL="91425"/>
                </a:tc>
                <a:tc>
                  <a:txBody>
                    <a:bodyPr/>
                    <a:lstStyle/>
                    <a:p>
                      <a:pPr indent="0" lvl="0" marL="0" rtl="0" algn="l">
                        <a:spcBef>
                          <a:spcPts val="0"/>
                        </a:spcBef>
                        <a:spcAft>
                          <a:spcPts val="0"/>
                        </a:spcAft>
                        <a:buNone/>
                      </a:pPr>
                      <a:r>
                        <a:rPr lang="fr" sz="1200"/>
                        <a:t>X1</a:t>
                      </a:r>
                      <a:endParaRPr sz="1200"/>
                    </a:p>
                  </a:txBody>
                  <a:tcPr marT="91425" marB="91425" marR="91425" marL="91425"/>
                </a:tc>
              </a:tr>
              <a:tr h="267325">
                <a:tc>
                  <a:txBody>
                    <a:bodyPr/>
                    <a:lstStyle/>
                    <a:p>
                      <a:pPr indent="0" lvl="0" marL="0" rtl="0" algn="l">
                        <a:spcBef>
                          <a:spcPts val="0"/>
                        </a:spcBef>
                        <a:spcAft>
                          <a:spcPts val="0"/>
                        </a:spcAft>
                        <a:buNone/>
                      </a:pPr>
                      <a:r>
                        <a:rPr lang="fr" sz="1200"/>
                        <a:t>5</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3</a:t>
                      </a:r>
                      <a:endParaRPr sz="1200"/>
                    </a:p>
                  </a:txBody>
                  <a:tcPr marT="91425" marB="91425" marR="91425" marL="91425"/>
                </a:tc>
                <a:tc>
                  <a:txBody>
                    <a:bodyPr/>
                    <a:lstStyle/>
                    <a:p>
                      <a:pPr indent="0" lvl="0" marL="0" rtl="0" algn="l">
                        <a:spcBef>
                          <a:spcPts val="0"/>
                        </a:spcBef>
                        <a:spcAft>
                          <a:spcPts val="0"/>
                        </a:spcAft>
                        <a:buNone/>
                      </a:pPr>
                      <a:r>
                        <a:rPr lang="fr" sz="1200"/>
                        <a:t>12</a:t>
                      </a:r>
                      <a:endParaRPr sz="1200"/>
                    </a:p>
                  </a:txBody>
                  <a:tcPr marT="91425" marB="91425" marR="91425" marL="91425"/>
                </a:tc>
                <a:tc>
                  <a:txBody>
                    <a:bodyPr/>
                    <a:lstStyle/>
                    <a:p>
                      <a:pPr indent="0" lvl="0" marL="0" rtl="0" algn="l">
                        <a:spcBef>
                          <a:spcPts val="0"/>
                        </a:spcBef>
                        <a:spcAft>
                          <a:spcPts val="0"/>
                        </a:spcAft>
                        <a:buNone/>
                      </a:pPr>
                      <a:r>
                        <a:rPr lang="fr" sz="1200"/>
                        <a:t>3</a:t>
                      </a:r>
                      <a:endParaRPr sz="1200"/>
                    </a:p>
                  </a:txBody>
                  <a:tcPr marT="91425" marB="91425" marR="91425" marL="91425"/>
                </a:tc>
                <a:tc>
                  <a:txBody>
                    <a:bodyPr/>
                    <a:lstStyle/>
                    <a:p>
                      <a:pPr indent="0" lvl="0" marL="0" rtl="0" algn="l">
                        <a:spcBef>
                          <a:spcPts val="0"/>
                        </a:spcBef>
                        <a:spcAft>
                          <a:spcPts val="0"/>
                        </a:spcAft>
                        <a:buNone/>
                      </a:pPr>
                      <a:r>
                        <a:rPr lang="fr" sz="1200"/>
                        <a:t>X2</a:t>
                      </a:r>
                      <a:endParaRPr sz="1200"/>
                    </a:p>
                  </a:txBody>
                  <a:tcPr marT="91425" marB="91425" marR="91425" marL="91425"/>
                </a:tc>
              </a:tr>
              <a:tr h="267325">
                <a:tc>
                  <a:txBody>
                    <a:bodyPr/>
                    <a:lstStyle/>
                    <a:p>
                      <a:pPr indent="0" lvl="0" marL="0" rtl="0" algn="l">
                        <a:spcBef>
                          <a:spcPts val="0"/>
                        </a:spcBef>
                        <a:spcAft>
                          <a:spcPts val="0"/>
                        </a:spcAft>
                        <a:buNone/>
                      </a:pPr>
                      <a:r>
                        <a:rPr lang="fr" sz="1200"/>
                        <a:t>7</a:t>
                      </a:r>
                      <a:endParaRPr sz="1200"/>
                    </a:p>
                  </a:txBody>
                  <a:tcPr marT="91425" marB="91425" marR="91425" marL="91425"/>
                </a:tc>
                <a:tc>
                  <a:txBody>
                    <a:bodyPr/>
                    <a:lstStyle/>
                    <a:p>
                      <a:pPr indent="0" lvl="0" marL="0" rtl="0" algn="l">
                        <a:spcBef>
                          <a:spcPts val="0"/>
                        </a:spcBef>
                        <a:spcAft>
                          <a:spcPts val="0"/>
                        </a:spcAft>
                        <a:buNone/>
                      </a:pPr>
                      <a:r>
                        <a:rPr lang="fr" sz="1200"/>
                        <a:t>1</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9</a:t>
                      </a:r>
                      <a:endParaRPr sz="1200"/>
                    </a:p>
                  </a:txBody>
                  <a:tcPr marT="91425" marB="91425" marR="91425" marL="91425"/>
                </a:tc>
                <a:tc>
                  <a:txBody>
                    <a:bodyPr/>
                    <a:lstStyle/>
                    <a:p>
                      <a:pPr indent="0" lvl="0" marL="0" rtl="0" algn="l">
                        <a:spcBef>
                          <a:spcPts val="0"/>
                        </a:spcBef>
                        <a:spcAft>
                          <a:spcPts val="0"/>
                        </a:spcAft>
                        <a:buNone/>
                      </a:pPr>
                      <a:r>
                        <a:rPr lang="fr" sz="1200"/>
                        <a:t>13</a:t>
                      </a:r>
                      <a:endParaRPr sz="1200"/>
                    </a:p>
                  </a:txBody>
                  <a:tcPr marT="91425" marB="91425" marR="91425" marL="91425"/>
                </a:tc>
                <a:tc>
                  <a:txBody>
                    <a:bodyPr/>
                    <a:lstStyle/>
                    <a:p>
                      <a:pPr indent="0" lvl="0" marL="0" rtl="0" algn="l">
                        <a:spcBef>
                          <a:spcPts val="0"/>
                        </a:spcBef>
                        <a:spcAft>
                          <a:spcPts val="0"/>
                        </a:spcAft>
                        <a:buNone/>
                      </a:pPr>
                      <a:r>
                        <a:rPr lang="fr" sz="1200"/>
                        <a:t>X3</a:t>
                      </a:r>
                      <a:endParaRPr sz="1200"/>
                    </a:p>
                  </a:txBody>
                  <a:tcPr marT="91425" marB="91425" marR="91425" marL="91425"/>
                </a:tc>
              </a:tr>
              <a:tr h="267325">
                <a:tc>
                  <a:txBody>
                    <a:bodyPr/>
                    <a:lstStyle/>
                    <a:p>
                      <a:pPr indent="0" lvl="0" marL="0" rtl="0" algn="l">
                        <a:spcBef>
                          <a:spcPts val="0"/>
                        </a:spcBef>
                        <a:spcAft>
                          <a:spcPts val="0"/>
                        </a:spcAft>
                        <a:buNone/>
                      </a:pPr>
                      <a:r>
                        <a:rPr lang="fr" sz="1200"/>
                        <a:t>14</a:t>
                      </a:r>
                      <a:endParaRPr sz="1200"/>
                    </a:p>
                  </a:txBody>
                  <a:tcPr marT="91425" marB="91425" marR="91425" marL="91425"/>
                </a:tc>
                <a:tc>
                  <a:txBody>
                    <a:bodyPr/>
                    <a:lstStyle/>
                    <a:p>
                      <a:pPr indent="0" lvl="0" marL="0" rtl="0" algn="l">
                        <a:spcBef>
                          <a:spcPts val="0"/>
                        </a:spcBef>
                        <a:spcAft>
                          <a:spcPts val="0"/>
                        </a:spcAft>
                        <a:buNone/>
                      </a:pPr>
                      <a:r>
                        <a:rPr lang="fr" sz="1200"/>
                        <a:t>9</a:t>
                      </a:r>
                      <a:endParaRPr sz="1200"/>
                    </a:p>
                  </a:txBody>
                  <a:tcPr marT="91425" marB="91425" marR="91425" marL="91425"/>
                </a:tc>
                <a:tc>
                  <a:txBody>
                    <a:bodyPr/>
                    <a:lstStyle/>
                    <a:p>
                      <a:pPr indent="0" lvl="0" marL="0" rtl="0" algn="l">
                        <a:spcBef>
                          <a:spcPts val="0"/>
                        </a:spcBef>
                        <a:spcAft>
                          <a:spcPts val="0"/>
                        </a:spcAft>
                        <a:buNone/>
                      </a:pPr>
                      <a:r>
                        <a:rPr lang="fr" sz="1200"/>
                        <a:t>5</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4</a:t>
                      </a:r>
                      <a:endParaRPr sz="1200"/>
                    </a:p>
                  </a:txBody>
                  <a:tcPr marT="91425" marB="91425" marR="91425" marL="91425"/>
                </a:tc>
                <a:tc>
                  <a:txBody>
                    <a:bodyPr/>
                    <a:lstStyle/>
                    <a:p>
                      <a:pPr indent="0" lvl="0" marL="0" rtl="0" algn="l">
                        <a:spcBef>
                          <a:spcPts val="0"/>
                        </a:spcBef>
                        <a:spcAft>
                          <a:spcPts val="0"/>
                        </a:spcAft>
                        <a:buNone/>
                      </a:pPr>
                      <a:r>
                        <a:rPr lang="fr" sz="1200"/>
                        <a:t>X4</a:t>
                      </a:r>
                      <a:endParaRPr sz="1200"/>
                    </a:p>
                  </a:txBody>
                  <a:tcPr marT="91425" marB="91425" marR="91425" marL="91425"/>
                </a:tc>
              </a:tr>
              <a:tr h="267325">
                <a:tc>
                  <a:txBody>
                    <a:bodyPr/>
                    <a:lstStyle/>
                    <a:p>
                      <a:pPr indent="0" lvl="0" marL="0" rtl="0" algn="l">
                        <a:spcBef>
                          <a:spcPts val="0"/>
                        </a:spcBef>
                        <a:spcAft>
                          <a:spcPts val="0"/>
                        </a:spcAft>
                        <a:buNone/>
                      </a:pPr>
                      <a:r>
                        <a:rPr lang="fr" sz="1200"/>
                        <a:t>3</a:t>
                      </a:r>
                      <a:endParaRPr sz="1200"/>
                    </a:p>
                  </a:txBody>
                  <a:tcPr marT="91425" marB="91425" marR="91425" marL="91425"/>
                </a:tc>
                <a:tc>
                  <a:txBody>
                    <a:bodyPr/>
                    <a:lstStyle/>
                    <a:p>
                      <a:pPr indent="0" lvl="0" marL="0" rtl="0" algn="l">
                        <a:spcBef>
                          <a:spcPts val="0"/>
                        </a:spcBef>
                        <a:spcAft>
                          <a:spcPts val="0"/>
                        </a:spcAft>
                        <a:buNone/>
                      </a:pPr>
                      <a:r>
                        <a:rPr lang="fr" sz="1200"/>
                        <a:t>12</a:t>
                      </a:r>
                      <a:endParaRPr sz="1200"/>
                    </a:p>
                  </a:txBody>
                  <a:tcPr marT="91425" marB="91425" marR="91425" marL="91425"/>
                </a:tc>
                <a:tc>
                  <a:txBody>
                    <a:bodyPr/>
                    <a:lstStyle/>
                    <a:p>
                      <a:pPr indent="0" lvl="0" marL="0" rtl="0" algn="l">
                        <a:spcBef>
                          <a:spcPts val="0"/>
                        </a:spcBef>
                        <a:spcAft>
                          <a:spcPts val="0"/>
                        </a:spcAft>
                        <a:buNone/>
                      </a:pPr>
                      <a:r>
                        <a:rPr lang="fr" sz="1200"/>
                        <a:t>7</a:t>
                      </a:r>
                      <a:endParaRPr sz="1200"/>
                    </a:p>
                  </a:txBody>
                  <a:tcPr marT="91425" marB="91425" marR="91425" marL="91425"/>
                </a:tc>
                <a:tc>
                  <a:txBody>
                    <a:bodyPr/>
                    <a:lstStyle/>
                    <a:p>
                      <a:pPr indent="0" lvl="0" marL="0" rtl="0" algn="l">
                        <a:spcBef>
                          <a:spcPts val="0"/>
                        </a:spcBef>
                        <a:spcAft>
                          <a:spcPts val="0"/>
                        </a:spcAft>
                        <a:buNone/>
                      </a:pPr>
                      <a:r>
                        <a:rPr lang="fr" sz="1200"/>
                        <a:t>1</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X5</a:t>
                      </a:r>
                      <a:endParaRPr sz="1200"/>
                    </a:p>
                  </a:txBody>
                  <a:tcPr marT="91425" marB="91425" marR="91425" marL="91425"/>
                </a:tc>
              </a:tr>
            </a:tbl>
          </a:graphicData>
        </a:graphic>
      </p:graphicFrame>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Little (calcul des regrets)</a:t>
            </a:r>
            <a:endParaRPr/>
          </a:p>
        </p:txBody>
      </p:sp>
      <p:sp>
        <p:nvSpPr>
          <p:cNvPr id="142" name="Google Shape;142;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Cette étape consiste à évaluer, comme dans les problèmes de transport (optimisation linéaire ING1), les regrets associés aux lignes et aux colonnes. </a:t>
            </a:r>
            <a:br>
              <a:rPr lang="fr"/>
            </a:br>
            <a:r>
              <a:rPr lang="fr"/>
              <a:t>								R1=1+3+1+4+1=10  		R2= 2+0+0+0+0=2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fr"/>
              <a:t>On obtient par réduction les matrices de coût réduites et une première borne estimant le coût minimal : C=R1+R2=10+2=12</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43" name="Google Shape;143;p24"/>
          <p:cNvGraphicFramePr/>
          <p:nvPr/>
        </p:nvGraphicFramePr>
        <p:xfrm>
          <a:off x="3819650" y="2292730"/>
          <a:ext cx="3000000" cy="3000000"/>
        </p:xfrm>
        <a:graphic>
          <a:graphicData uri="http://schemas.openxmlformats.org/drawingml/2006/table">
            <a:tbl>
              <a:tblPr>
                <a:noFill/>
                <a:tableStyleId>{0716A11B-98CF-428F-8C72-DD0EC3C99F1B}</a:tableStyleId>
              </a:tblPr>
              <a:tblGrid>
                <a:gridCol w="382850"/>
                <a:gridCol w="382850"/>
                <a:gridCol w="382850"/>
                <a:gridCol w="382850"/>
                <a:gridCol w="382850"/>
                <a:gridCol w="382850"/>
              </a:tblGrid>
              <a:tr h="342225">
                <a:tc>
                  <a:txBody>
                    <a:bodyPr/>
                    <a:lstStyle/>
                    <a:p>
                      <a:pPr indent="0" lvl="0" marL="0" rtl="0" algn="l">
                        <a:spcBef>
                          <a:spcPts val="0"/>
                        </a:spcBef>
                        <a:spcAft>
                          <a:spcPts val="0"/>
                        </a:spcAft>
                        <a:buNone/>
                      </a:pPr>
                      <a:r>
                        <a:rPr lang="fr" sz="1200"/>
                        <a:t>X1</a:t>
                      </a:r>
                      <a:endParaRPr sz="1200"/>
                    </a:p>
                  </a:txBody>
                  <a:tcPr marT="91425" marB="91425" marR="91425" marL="91425"/>
                </a:tc>
                <a:tc>
                  <a:txBody>
                    <a:bodyPr/>
                    <a:lstStyle/>
                    <a:p>
                      <a:pPr indent="0" lvl="0" marL="0" rtl="0" algn="l">
                        <a:spcBef>
                          <a:spcPts val="0"/>
                        </a:spcBef>
                        <a:spcAft>
                          <a:spcPts val="0"/>
                        </a:spcAft>
                        <a:buNone/>
                      </a:pPr>
                      <a:r>
                        <a:rPr lang="fr" sz="1200"/>
                        <a:t>X2</a:t>
                      </a:r>
                      <a:endParaRPr sz="1200"/>
                    </a:p>
                  </a:txBody>
                  <a:tcPr marT="91425" marB="91425" marR="91425" marL="91425"/>
                </a:tc>
                <a:tc>
                  <a:txBody>
                    <a:bodyPr/>
                    <a:lstStyle/>
                    <a:p>
                      <a:pPr indent="0" lvl="0" marL="0" rtl="0" algn="l">
                        <a:spcBef>
                          <a:spcPts val="0"/>
                        </a:spcBef>
                        <a:spcAft>
                          <a:spcPts val="0"/>
                        </a:spcAft>
                        <a:buNone/>
                      </a:pPr>
                      <a:r>
                        <a:rPr lang="fr" sz="1200"/>
                        <a:t>X3</a:t>
                      </a:r>
                      <a:endParaRPr sz="1200"/>
                    </a:p>
                  </a:txBody>
                  <a:tcPr marT="91425" marB="91425" marR="91425" marL="91425"/>
                </a:tc>
                <a:tc>
                  <a:txBody>
                    <a:bodyPr/>
                    <a:lstStyle/>
                    <a:p>
                      <a:pPr indent="0" lvl="0" marL="0" rtl="0" algn="l">
                        <a:spcBef>
                          <a:spcPts val="0"/>
                        </a:spcBef>
                        <a:spcAft>
                          <a:spcPts val="0"/>
                        </a:spcAft>
                        <a:buNone/>
                      </a:pPr>
                      <a:r>
                        <a:rPr lang="fr" sz="1200"/>
                        <a:t>X4</a:t>
                      </a:r>
                      <a:endParaRPr sz="1200"/>
                    </a:p>
                  </a:txBody>
                  <a:tcPr marT="91425" marB="91425" marR="91425" marL="91425"/>
                </a:tc>
                <a:tc>
                  <a:txBody>
                    <a:bodyPr/>
                    <a:lstStyle/>
                    <a:p>
                      <a:pPr indent="0" lvl="0" marL="0" rtl="0" algn="l">
                        <a:spcBef>
                          <a:spcPts val="0"/>
                        </a:spcBef>
                        <a:spcAft>
                          <a:spcPts val="0"/>
                        </a:spcAft>
                        <a:buNone/>
                      </a:pPr>
                      <a:r>
                        <a:rPr lang="fr" sz="1200"/>
                        <a:t>X5</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342225">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10</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6</a:t>
                      </a:r>
                      <a:endParaRPr sz="1200"/>
                    </a:p>
                  </a:txBody>
                  <a:tcPr marT="91425" marB="91425" marR="91425" marL="91425"/>
                </a:tc>
                <a:tc>
                  <a:txBody>
                    <a:bodyPr/>
                    <a:lstStyle/>
                    <a:p>
                      <a:pPr indent="0" lvl="0" marL="0" rtl="0" algn="l">
                        <a:spcBef>
                          <a:spcPts val="0"/>
                        </a:spcBef>
                        <a:spcAft>
                          <a:spcPts val="0"/>
                        </a:spcAft>
                        <a:buNone/>
                      </a:pPr>
                      <a:r>
                        <a:rPr lang="fr" sz="1200"/>
                        <a:t>8</a:t>
                      </a:r>
                      <a:endParaRPr sz="1200"/>
                    </a:p>
                  </a:txBody>
                  <a:tcPr marT="91425" marB="91425" marR="91425" marL="91425"/>
                </a:tc>
                <a:tc>
                  <a:txBody>
                    <a:bodyPr/>
                    <a:lstStyle/>
                    <a:p>
                      <a:pPr indent="0" lvl="0" marL="0" rtl="0" algn="l">
                        <a:spcBef>
                          <a:spcPts val="0"/>
                        </a:spcBef>
                        <a:spcAft>
                          <a:spcPts val="0"/>
                        </a:spcAft>
                        <a:buNone/>
                      </a:pPr>
                      <a:r>
                        <a:rPr lang="fr" sz="1200"/>
                        <a:t>X1</a:t>
                      </a:r>
                      <a:endParaRPr sz="1200"/>
                    </a:p>
                  </a:txBody>
                  <a:tcPr marT="91425" marB="91425" marR="91425" marL="91425"/>
                </a:tc>
              </a:tr>
              <a:tr h="342225">
                <a:tc>
                  <a:txBody>
                    <a:bodyPr/>
                    <a:lstStyle/>
                    <a:p>
                      <a:pPr indent="0" lvl="0" marL="0" rtl="0" algn="l">
                        <a:spcBef>
                          <a:spcPts val="0"/>
                        </a:spcBef>
                        <a:spcAft>
                          <a:spcPts val="0"/>
                        </a:spcAft>
                        <a:buNone/>
                      </a:pPr>
                      <a:r>
                        <a:rPr lang="fr" sz="1200"/>
                        <a:t>2</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9</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X2</a:t>
                      </a:r>
                      <a:endParaRPr sz="1200"/>
                    </a:p>
                  </a:txBody>
                  <a:tcPr marT="91425" marB="91425" marR="91425" marL="91425"/>
                </a:tc>
              </a:tr>
              <a:tr h="342225">
                <a:tc>
                  <a:txBody>
                    <a:bodyPr/>
                    <a:lstStyle/>
                    <a:p>
                      <a:pPr indent="0" lvl="0" marL="0" rtl="0" algn="l">
                        <a:spcBef>
                          <a:spcPts val="0"/>
                        </a:spcBef>
                        <a:spcAft>
                          <a:spcPts val="0"/>
                        </a:spcAft>
                        <a:buNone/>
                      </a:pPr>
                      <a:r>
                        <a:rPr lang="fr" sz="1200"/>
                        <a:t>6</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8</a:t>
                      </a:r>
                      <a:endParaRPr sz="1200"/>
                    </a:p>
                  </a:txBody>
                  <a:tcPr marT="91425" marB="91425" marR="91425" marL="91425"/>
                </a:tc>
                <a:tc>
                  <a:txBody>
                    <a:bodyPr/>
                    <a:lstStyle/>
                    <a:p>
                      <a:pPr indent="0" lvl="0" marL="0" rtl="0" algn="l">
                        <a:spcBef>
                          <a:spcPts val="0"/>
                        </a:spcBef>
                        <a:spcAft>
                          <a:spcPts val="0"/>
                        </a:spcAft>
                        <a:buNone/>
                      </a:pPr>
                      <a:r>
                        <a:rPr lang="fr" sz="1200"/>
                        <a:t>12</a:t>
                      </a:r>
                      <a:endParaRPr sz="1200"/>
                    </a:p>
                  </a:txBody>
                  <a:tcPr marT="91425" marB="91425" marR="91425" marL="91425"/>
                </a:tc>
                <a:tc>
                  <a:txBody>
                    <a:bodyPr/>
                    <a:lstStyle/>
                    <a:p>
                      <a:pPr indent="0" lvl="0" marL="0" rtl="0" algn="l">
                        <a:spcBef>
                          <a:spcPts val="0"/>
                        </a:spcBef>
                        <a:spcAft>
                          <a:spcPts val="0"/>
                        </a:spcAft>
                        <a:buNone/>
                      </a:pPr>
                      <a:r>
                        <a:rPr lang="fr" sz="1200"/>
                        <a:t>X3</a:t>
                      </a:r>
                      <a:endParaRPr sz="1200"/>
                    </a:p>
                  </a:txBody>
                  <a:tcPr marT="91425" marB="91425" marR="91425" marL="91425"/>
                </a:tc>
              </a:tr>
              <a:tr h="342225">
                <a:tc>
                  <a:txBody>
                    <a:bodyPr/>
                    <a:lstStyle/>
                    <a:p>
                      <a:pPr indent="0" lvl="0" marL="0" rtl="0" algn="l">
                        <a:spcBef>
                          <a:spcPts val="0"/>
                        </a:spcBef>
                        <a:spcAft>
                          <a:spcPts val="0"/>
                        </a:spcAft>
                        <a:buNone/>
                      </a:pPr>
                      <a:r>
                        <a:rPr lang="fr" sz="1200"/>
                        <a:t>10</a:t>
                      </a:r>
                      <a:endParaRPr sz="1200"/>
                    </a:p>
                  </a:txBody>
                  <a:tcPr marT="91425" marB="91425" marR="91425" marL="91425"/>
                </a:tc>
                <a:tc>
                  <a:txBody>
                    <a:bodyPr/>
                    <a:lstStyle/>
                    <a:p>
                      <a:pPr indent="0" lvl="0" marL="0" rtl="0" algn="l">
                        <a:spcBef>
                          <a:spcPts val="0"/>
                        </a:spcBef>
                        <a:spcAft>
                          <a:spcPts val="0"/>
                        </a:spcAft>
                        <a:buNone/>
                      </a:pPr>
                      <a:r>
                        <a:rPr lang="fr" sz="1200"/>
                        <a:t>5</a:t>
                      </a:r>
                      <a:endParaRPr sz="1200"/>
                    </a:p>
                  </a:txBody>
                  <a:tcPr marT="91425" marB="91425" marR="91425" marL="91425"/>
                </a:tc>
                <a:tc>
                  <a:txBody>
                    <a:bodyPr/>
                    <a:lstStyle/>
                    <a:p>
                      <a:pPr indent="0" lvl="0" marL="0" rtl="0" algn="l">
                        <a:spcBef>
                          <a:spcPts val="0"/>
                        </a:spcBef>
                        <a:spcAft>
                          <a:spcPts val="0"/>
                        </a:spcAft>
                        <a:buNone/>
                      </a:pPr>
                      <a:r>
                        <a:rPr lang="fr" sz="1200"/>
                        <a:t>1</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X4</a:t>
                      </a:r>
                      <a:endParaRPr sz="1200"/>
                    </a:p>
                  </a:txBody>
                  <a:tcPr marT="91425" marB="91425" marR="91425" marL="91425"/>
                </a:tc>
              </a:tr>
              <a:tr h="342225">
                <a:tc>
                  <a:txBody>
                    <a:bodyPr/>
                    <a:lstStyle/>
                    <a:p>
                      <a:pPr indent="0" lvl="0" marL="0" rtl="0" algn="l">
                        <a:spcBef>
                          <a:spcPts val="0"/>
                        </a:spcBef>
                        <a:spcAft>
                          <a:spcPts val="0"/>
                        </a:spcAft>
                        <a:buNone/>
                      </a:pPr>
                      <a:r>
                        <a:rPr lang="fr" sz="1200"/>
                        <a:t>2</a:t>
                      </a:r>
                      <a:endParaRPr sz="1200"/>
                    </a:p>
                  </a:txBody>
                  <a:tcPr marT="91425" marB="91425" marR="91425" marL="91425"/>
                </a:tc>
                <a:tc>
                  <a:txBody>
                    <a:bodyPr/>
                    <a:lstStyle/>
                    <a:p>
                      <a:pPr indent="0" lvl="0" marL="0" rtl="0" algn="l">
                        <a:spcBef>
                          <a:spcPts val="0"/>
                        </a:spcBef>
                        <a:spcAft>
                          <a:spcPts val="0"/>
                        </a:spcAft>
                        <a:buNone/>
                      </a:pPr>
                      <a:r>
                        <a:rPr lang="fr" sz="1200"/>
                        <a:t>11</a:t>
                      </a:r>
                      <a:endParaRPr sz="1200"/>
                    </a:p>
                  </a:txBody>
                  <a:tcPr marT="91425" marB="91425" marR="91425" marL="91425"/>
                </a:tc>
                <a:tc>
                  <a:txBody>
                    <a:bodyPr/>
                    <a:lstStyle/>
                    <a:p>
                      <a:pPr indent="0" lvl="0" marL="0" rtl="0" algn="l">
                        <a:spcBef>
                          <a:spcPts val="0"/>
                        </a:spcBef>
                        <a:spcAft>
                          <a:spcPts val="0"/>
                        </a:spcAft>
                        <a:buNone/>
                      </a:pPr>
                      <a:r>
                        <a:rPr lang="fr" sz="1200"/>
                        <a:t>6</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X5</a:t>
                      </a:r>
                      <a:endParaRPr sz="1200"/>
                    </a:p>
                  </a:txBody>
                  <a:tcPr marT="91425" marB="91425" marR="91425" marL="91425"/>
                </a:tc>
              </a:tr>
            </a:tbl>
          </a:graphicData>
        </a:graphic>
      </p:graphicFrame>
      <p:graphicFrame>
        <p:nvGraphicFramePr>
          <p:cNvPr id="144" name="Google Shape;144;p24"/>
          <p:cNvGraphicFramePr/>
          <p:nvPr/>
        </p:nvGraphicFramePr>
        <p:xfrm>
          <a:off x="6444300" y="2292725"/>
          <a:ext cx="3000000" cy="3000000"/>
        </p:xfrm>
        <a:graphic>
          <a:graphicData uri="http://schemas.openxmlformats.org/drawingml/2006/table">
            <a:tbl>
              <a:tblPr>
                <a:noFill/>
                <a:tableStyleId>{0716A11B-98CF-428F-8C72-DD0EC3C99F1B}</a:tableStyleId>
              </a:tblPr>
              <a:tblGrid>
                <a:gridCol w="398000"/>
                <a:gridCol w="398000"/>
                <a:gridCol w="398000"/>
                <a:gridCol w="398000"/>
                <a:gridCol w="398000"/>
                <a:gridCol w="398000"/>
              </a:tblGrid>
              <a:tr h="256200">
                <a:tc>
                  <a:txBody>
                    <a:bodyPr/>
                    <a:lstStyle/>
                    <a:p>
                      <a:pPr indent="0" lvl="0" marL="0" rtl="0" algn="l">
                        <a:spcBef>
                          <a:spcPts val="0"/>
                        </a:spcBef>
                        <a:spcAft>
                          <a:spcPts val="0"/>
                        </a:spcAft>
                        <a:buNone/>
                      </a:pPr>
                      <a:r>
                        <a:rPr lang="fr" sz="1200"/>
                        <a:t>X1</a:t>
                      </a:r>
                      <a:endParaRPr sz="1200"/>
                    </a:p>
                  </a:txBody>
                  <a:tcPr marT="91425" marB="91425" marR="91425" marL="91425"/>
                </a:tc>
                <a:tc>
                  <a:txBody>
                    <a:bodyPr/>
                    <a:lstStyle/>
                    <a:p>
                      <a:pPr indent="0" lvl="0" marL="0" rtl="0" algn="l">
                        <a:spcBef>
                          <a:spcPts val="0"/>
                        </a:spcBef>
                        <a:spcAft>
                          <a:spcPts val="0"/>
                        </a:spcAft>
                        <a:buNone/>
                      </a:pPr>
                      <a:r>
                        <a:rPr lang="fr" sz="1200"/>
                        <a:t>X2</a:t>
                      </a:r>
                      <a:endParaRPr sz="1200"/>
                    </a:p>
                  </a:txBody>
                  <a:tcPr marT="91425" marB="91425" marR="91425" marL="91425"/>
                </a:tc>
                <a:tc>
                  <a:txBody>
                    <a:bodyPr/>
                    <a:lstStyle/>
                    <a:p>
                      <a:pPr indent="0" lvl="0" marL="0" rtl="0" algn="l">
                        <a:spcBef>
                          <a:spcPts val="0"/>
                        </a:spcBef>
                        <a:spcAft>
                          <a:spcPts val="0"/>
                        </a:spcAft>
                        <a:buNone/>
                      </a:pPr>
                      <a:r>
                        <a:rPr lang="fr" sz="1200"/>
                        <a:t>X3</a:t>
                      </a:r>
                      <a:endParaRPr sz="1200"/>
                    </a:p>
                  </a:txBody>
                  <a:tcPr marT="91425" marB="91425" marR="91425" marL="91425"/>
                </a:tc>
                <a:tc>
                  <a:txBody>
                    <a:bodyPr/>
                    <a:lstStyle/>
                    <a:p>
                      <a:pPr indent="0" lvl="0" marL="0" rtl="0" algn="l">
                        <a:spcBef>
                          <a:spcPts val="0"/>
                        </a:spcBef>
                        <a:spcAft>
                          <a:spcPts val="0"/>
                        </a:spcAft>
                        <a:buNone/>
                      </a:pPr>
                      <a:r>
                        <a:rPr lang="fr" sz="1200"/>
                        <a:t>X4</a:t>
                      </a:r>
                      <a:endParaRPr sz="1200"/>
                    </a:p>
                  </a:txBody>
                  <a:tcPr marT="91425" marB="91425" marR="91425" marL="91425"/>
                </a:tc>
                <a:tc>
                  <a:txBody>
                    <a:bodyPr/>
                    <a:lstStyle/>
                    <a:p>
                      <a:pPr indent="0" lvl="0" marL="0" rtl="0" algn="l">
                        <a:spcBef>
                          <a:spcPts val="0"/>
                        </a:spcBef>
                        <a:spcAft>
                          <a:spcPts val="0"/>
                        </a:spcAft>
                        <a:buNone/>
                      </a:pPr>
                      <a:r>
                        <a:rPr lang="fr" sz="1200"/>
                        <a:t>X5</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256200">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10</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6</a:t>
                      </a:r>
                      <a:endParaRPr sz="1200"/>
                    </a:p>
                  </a:txBody>
                  <a:tcPr marT="91425" marB="91425" marR="91425" marL="91425"/>
                </a:tc>
                <a:tc>
                  <a:txBody>
                    <a:bodyPr/>
                    <a:lstStyle/>
                    <a:p>
                      <a:pPr indent="0" lvl="0" marL="0" rtl="0" algn="l">
                        <a:spcBef>
                          <a:spcPts val="0"/>
                        </a:spcBef>
                        <a:spcAft>
                          <a:spcPts val="0"/>
                        </a:spcAft>
                        <a:buNone/>
                      </a:pPr>
                      <a:r>
                        <a:rPr lang="fr" sz="1200"/>
                        <a:t>8</a:t>
                      </a:r>
                      <a:endParaRPr sz="1200"/>
                    </a:p>
                  </a:txBody>
                  <a:tcPr marT="91425" marB="91425" marR="91425" marL="91425"/>
                </a:tc>
                <a:tc>
                  <a:txBody>
                    <a:bodyPr/>
                    <a:lstStyle/>
                    <a:p>
                      <a:pPr indent="0" lvl="0" marL="0" rtl="0" algn="l">
                        <a:spcBef>
                          <a:spcPts val="0"/>
                        </a:spcBef>
                        <a:spcAft>
                          <a:spcPts val="0"/>
                        </a:spcAft>
                        <a:buNone/>
                      </a:pPr>
                      <a:r>
                        <a:rPr lang="fr" sz="1200"/>
                        <a:t>X1</a:t>
                      </a:r>
                      <a:endParaRPr sz="1200"/>
                    </a:p>
                  </a:txBody>
                  <a:tcPr marT="91425" marB="91425" marR="91425" marL="91425"/>
                </a:tc>
              </a:tr>
              <a:tr h="277550">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9</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X2</a:t>
                      </a:r>
                      <a:endParaRPr sz="1200"/>
                    </a:p>
                  </a:txBody>
                  <a:tcPr marT="91425" marB="91425" marR="91425" marL="91425"/>
                </a:tc>
              </a:tr>
              <a:tr h="277550">
                <a:tc>
                  <a:txBody>
                    <a:bodyPr/>
                    <a:lstStyle/>
                    <a:p>
                      <a:pPr indent="0" lvl="0" marL="0" rtl="0" algn="l">
                        <a:spcBef>
                          <a:spcPts val="0"/>
                        </a:spcBef>
                        <a:spcAft>
                          <a:spcPts val="0"/>
                        </a:spcAft>
                        <a:buNone/>
                      </a:pPr>
                      <a:r>
                        <a:rPr lang="fr" sz="1200"/>
                        <a:t>4</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8</a:t>
                      </a:r>
                      <a:endParaRPr sz="1200"/>
                    </a:p>
                  </a:txBody>
                  <a:tcPr marT="91425" marB="91425" marR="91425" marL="91425"/>
                </a:tc>
                <a:tc>
                  <a:txBody>
                    <a:bodyPr/>
                    <a:lstStyle/>
                    <a:p>
                      <a:pPr indent="0" lvl="0" marL="0" rtl="0" algn="l">
                        <a:spcBef>
                          <a:spcPts val="0"/>
                        </a:spcBef>
                        <a:spcAft>
                          <a:spcPts val="0"/>
                        </a:spcAft>
                        <a:buNone/>
                      </a:pPr>
                      <a:r>
                        <a:rPr lang="fr" sz="1200"/>
                        <a:t>12</a:t>
                      </a:r>
                      <a:endParaRPr sz="1200"/>
                    </a:p>
                  </a:txBody>
                  <a:tcPr marT="91425" marB="91425" marR="91425" marL="91425"/>
                </a:tc>
                <a:tc>
                  <a:txBody>
                    <a:bodyPr/>
                    <a:lstStyle/>
                    <a:p>
                      <a:pPr indent="0" lvl="0" marL="0" rtl="0" algn="l">
                        <a:spcBef>
                          <a:spcPts val="0"/>
                        </a:spcBef>
                        <a:spcAft>
                          <a:spcPts val="0"/>
                        </a:spcAft>
                        <a:buNone/>
                      </a:pPr>
                      <a:r>
                        <a:rPr lang="fr" sz="1200"/>
                        <a:t>X3</a:t>
                      </a:r>
                      <a:endParaRPr sz="1200"/>
                    </a:p>
                  </a:txBody>
                  <a:tcPr marT="91425" marB="91425" marR="91425" marL="91425"/>
                </a:tc>
              </a:tr>
              <a:tr h="277550">
                <a:tc>
                  <a:txBody>
                    <a:bodyPr/>
                    <a:lstStyle/>
                    <a:p>
                      <a:pPr indent="0" lvl="0" marL="0" rtl="0" algn="l">
                        <a:spcBef>
                          <a:spcPts val="0"/>
                        </a:spcBef>
                        <a:spcAft>
                          <a:spcPts val="0"/>
                        </a:spcAft>
                        <a:buNone/>
                      </a:pPr>
                      <a:r>
                        <a:rPr lang="fr" sz="1200"/>
                        <a:t>8</a:t>
                      </a:r>
                      <a:endParaRPr sz="1200"/>
                    </a:p>
                  </a:txBody>
                  <a:tcPr marT="91425" marB="91425" marR="91425" marL="91425"/>
                </a:tc>
                <a:tc>
                  <a:txBody>
                    <a:bodyPr/>
                    <a:lstStyle/>
                    <a:p>
                      <a:pPr indent="0" lvl="0" marL="0" rtl="0" algn="l">
                        <a:spcBef>
                          <a:spcPts val="0"/>
                        </a:spcBef>
                        <a:spcAft>
                          <a:spcPts val="0"/>
                        </a:spcAft>
                        <a:buNone/>
                      </a:pPr>
                      <a:r>
                        <a:rPr lang="fr" sz="1200"/>
                        <a:t>5</a:t>
                      </a:r>
                      <a:endParaRPr sz="1200"/>
                    </a:p>
                  </a:txBody>
                  <a:tcPr marT="91425" marB="91425" marR="91425" marL="91425"/>
                </a:tc>
                <a:tc>
                  <a:txBody>
                    <a:bodyPr/>
                    <a:lstStyle/>
                    <a:p>
                      <a:pPr indent="0" lvl="0" marL="0" rtl="0" algn="l">
                        <a:spcBef>
                          <a:spcPts val="0"/>
                        </a:spcBef>
                        <a:spcAft>
                          <a:spcPts val="0"/>
                        </a:spcAft>
                        <a:buNone/>
                      </a:pPr>
                      <a:r>
                        <a:rPr lang="fr" sz="1200"/>
                        <a:t>1</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X4</a:t>
                      </a:r>
                      <a:endParaRPr sz="1200"/>
                    </a:p>
                  </a:txBody>
                  <a:tcPr marT="91425" marB="91425" marR="91425" marL="91425"/>
                </a:tc>
              </a:tr>
              <a:tr h="277550">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11</a:t>
                      </a:r>
                      <a:endParaRPr sz="1200"/>
                    </a:p>
                  </a:txBody>
                  <a:tcPr marT="91425" marB="91425" marR="91425" marL="91425"/>
                </a:tc>
                <a:tc>
                  <a:txBody>
                    <a:bodyPr/>
                    <a:lstStyle/>
                    <a:p>
                      <a:pPr indent="0" lvl="0" marL="0" rtl="0" algn="l">
                        <a:spcBef>
                          <a:spcPts val="0"/>
                        </a:spcBef>
                        <a:spcAft>
                          <a:spcPts val="0"/>
                        </a:spcAft>
                        <a:buNone/>
                      </a:pPr>
                      <a:r>
                        <a:rPr lang="fr" sz="1200"/>
                        <a:t>6</a:t>
                      </a:r>
                      <a:endParaRPr sz="1200"/>
                    </a:p>
                  </a:txBody>
                  <a:tcPr marT="91425" marB="91425" marR="91425" marL="91425"/>
                </a:tc>
                <a:tc>
                  <a:txBody>
                    <a:bodyPr/>
                    <a:lstStyle/>
                    <a:p>
                      <a:pPr indent="0" lvl="0" marL="0" rtl="0" algn="l">
                        <a:spcBef>
                          <a:spcPts val="0"/>
                        </a:spcBef>
                        <a:spcAft>
                          <a:spcPts val="0"/>
                        </a:spcAft>
                        <a:buNone/>
                      </a:pPr>
                      <a:r>
                        <a:rPr lang="fr" sz="1200"/>
                        <a:t>0</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X5</a:t>
                      </a:r>
                      <a:endParaRPr sz="1200"/>
                    </a:p>
                  </a:txBody>
                  <a:tcPr marT="91425" marB="91425" marR="91425" marL="91425"/>
                </a:tc>
              </a:tr>
            </a:tbl>
          </a:graphicData>
        </a:graphic>
      </p:graphicFrame>
      <p:graphicFrame>
        <p:nvGraphicFramePr>
          <p:cNvPr id="145" name="Google Shape;145;p24"/>
          <p:cNvGraphicFramePr/>
          <p:nvPr/>
        </p:nvGraphicFramePr>
        <p:xfrm>
          <a:off x="311700" y="2292725"/>
          <a:ext cx="3000000" cy="3000000"/>
        </p:xfrm>
        <a:graphic>
          <a:graphicData uri="http://schemas.openxmlformats.org/drawingml/2006/table">
            <a:tbl>
              <a:tblPr>
                <a:noFill/>
                <a:tableStyleId>{0716A11B-98CF-428F-8C72-DD0EC3C99F1B}</a:tableStyleId>
              </a:tblPr>
              <a:tblGrid>
                <a:gridCol w="382850"/>
                <a:gridCol w="382850"/>
                <a:gridCol w="382850"/>
                <a:gridCol w="382850"/>
                <a:gridCol w="382850"/>
                <a:gridCol w="382850"/>
              </a:tblGrid>
              <a:tr h="267325">
                <a:tc>
                  <a:txBody>
                    <a:bodyPr/>
                    <a:lstStyle/>
                    <a:p>
                      <a:pPr indent="0" lvl="0" marL="0" rtl="0" algn="l">
                        <a:spcBef>
                          <a:spcPts val="0"/>
                        </a:spcBef>
                        <a:spcAft>
                          <a:spcPts val="0"/>
                        </a:spcAft>
                        <a:buNone/>
                      </a:pPr>
                      <a:r>
                        <a:rPr lang="fr" sz="1200"/>
                        <a:t>X1</a:t>
                      </a:r>
                      <a:endParaRPr sz="1200"/>
                    </a:p>
                  </a:txBody>
                  <a:tcPr marT="91425" marB="91425" marR="91425" marL="91425"/>
                </a:tc>
                <a:tc>
                  <a:txBody>
                    <a:bodyPr/>
                    <a:lstStyle/>
                    <a:p>
                      <a:pPr indent="0" lvl="0" marL="0" rtl="0" algn="l">
                        <a:spcBef>
                          <a:spcPts val="0"/>
                        </a:spcBef>
                        <a:spcAft>
                          <a:spcPts val="0"/>
                        </a:spcAft>
                        <a:buNone/>
                      </a:pPr>
                      <a:r>
                        <a:rPr lang="fr" sz="1200"/>
                        <a:t>X2</a:t>
                      </a:r>
                      <a:endParaRPr sz="1200"/>
                    </a:p>
                  </a:txBody>
                  <a:tcPr marT="91425" marB="91425" marR="91425" marL="91425"/>
                </a:tc>
                <a:tc>
                  <a:txBody>
                    <a:bodyPr/>
                    <a:lstStyle/>
                    <a:p>
                      <a:pPr indent="0" lvl="0" marL="0" rtl="0" algn="l">
                        <a:spcBef>
                          <a:spcPts val="0"/>
                        </a:spcBef>
                        <a:spcAft>
                          <a:spcPts val="0"/>
                        </a:spcAft>
                        <a:buNone/>
                      </a:pPr>
                      <a:r>
                        <a:rPr lang="fr" sz="1200"/>
                        <a:t>X3</a:t>
                      </a:r>
                      <a:endParaRPr sz="1200"/>
                    </a:p>
                  </a:txBody>
                  <a:tcPr marT="91425" marB="91425" marR="91425" marL="91425"/>
                </a:tc>
                <a:tc>
                  <a:txBody>
                    <a:bodyPr/>
                    <a:lstStyle/>
                    <a:p>
                      <a:pPr indent="0" lvl="0" marL="0" rtl="0" algn="l">
                        <a:spcBef>
                          <a:spcPts val="0"/>
                        </a:spcBef>
                        <a:spcAft>
                          <a:spcPts val="0"/>
                        </a:spcAft>
                        <a:buNone/>
                      </a:pPr>
                      <a:r>
                        <a:rPr lang="fr" sz="1200"/>
                        <a:t>X4</a:t>
                      </a:r>
                      <a:endParaRPr sz="1200"/>
                    </a:p>
                  </a:txBody>
                  <a:tcPr marT="91425" marB="91425" marR="91425" marL="91425"/>
                </a:tc>
                <a:tc>
                  <a:txBody>
                    <a:bodyPr/>
                    <a:lstStyle/>
                    <a:p>
                      <a:pPr indent="0" lvl="0" marL="0" rtl="0" algn="l">
                        <a:spcBef>
                          <a:spcPts val="0"/>
                        </a:spcBef>
                        <a:spcAft>
                          <a:spcPts val="0"/>
                        </a:spcAft>
                        <a:buNone/>
                      </a:pPr>
                      <a:r>
                        <a:rPr lang="fr" sz="1200"/>
                        <a:t>X5</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267325">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11</a:t>
                      </a:r>
                      <a:endParaRPr sz="1200"/>
                    </a:p>
                  </a:txBody>
                  <a:tcPr marT="91425" marB="91425" marR="91425" marL="91425"/>
                </a:tc>
                <a:tc>
                  <a:txBody>
                    <a:bodyPr/>
                    <a:lstStyle/>
                    <a:p>
                      <a:pPr indent="0" lvl="0" marL="0" rtl="0" algn="l">
                        <a:spcBef>
                          <a:spcPts val="0"/>
                        </a:spcBef>
                        <a:spcAft>
                          <a:spcPts val="0"/>
                        </a:spcAft>
                        <a:buNone/>
                      </a:pPr>
                      <a:r>
                        <a:rPr lang="fr" sz="1200"/>
                        <a:t>1</a:t>
                      </a:r>
                      <a:endParaRPr sz="1200"/>
                    </a:p>
                  </a:txBody>
                  <a:tcPr marT="91425" marB="91425" marR="91425" marL="91425"/>
                </a:tc>
                <a:tc>
                  <a:txBody>
                    <a:bodyPr/>
                    <a:lstStyle/>
                    <a:p>
                      <a:pPr indent="0" lvl="0" marL="0" rtl="0" algn="l">
                        <a:spcBef>
                          <a:spcPts val="0"/>
                        </a:spcBef>
                        <a:spcAft>
                          <a:spcPts val="0"/>
                        </a:spcAft>
                        <a:buNone/>
                      </a:pPr>
                      <a:r>
                        <a:rPr lang="fr" sz="1200"/>
                        <a:t>7</a:t>
                      </a:r>
                      <a:endParaRPr sz="1200"/>
                    </a:p>
                  </a:txBody>
                  <a:tcPr marT="91425" marB="91425" marR="91425" marL="91425"/>
                </a:tc>
                <a:tc>
                  <a:txBody>
                    <a:bodyPr/>
                    <a:lstStyle/>
                    <a:p>
                      <a:pPr indent="0" lvl="0" marL="0" rtl="0" algn="l">
                        <a:spcBef>
                          <a:spcPts val="0"/>
                        </a:spcBef>
                        <a:spcAft>
                          <a:spcPts val="0"/>
                        </a:spcAft>
                        <a:buNone/>
                      </a:pPr>
                      <a:r>
                        <a:rPr lang="fr" sz="1200"/>
                        <a:t>9</a:t>
                      </a:r>
                      <a:endParaRPr sz="1200"/>
                    </a:p>
                  </a:txBody>
                  <a:tcPr marT="91425" marB="91425" marR="91425" marL="91425"/>
                </a:tc>
                <a:tc>
                  <a:txBody>
                    <a:bodyPr/>
                    <a:lstStyle/>
                    <a:p>
                      <a:pPr indent="0" lvl="0" marL="0" rtl="0" algn="l">
                        <a:spcBef>
                          <a:spcPts val="0"/>
                        </a:spcBef>
                        <a:spcAft>
                          <a:spcPts val="0"/>
                        </a:spcAft>
                        <a:buNone/>
                      </a:pPr>
                      <a:r>
                        <a:rPr lang="fr" sz="1200"/>
                        <a:t>X1</a:t>
                      </a:r>
                      <a:endParaRPr sz="1200"/>
                    </a:p>
                  </a:txBody>
                  <a:tcPr marT="91425" marB="91425" marR="91425" marL="91425"/>
                </a:tc>
              </a:tr>
              <a:tr h="267325">
                <a:tc>
                  <a:txBody>
                    <a:bodyPr/>
                    <a:lstStyle/>
                    <a:p>
                      <a:pPr indent="0" lvl="0" marL="0" rtl="0" algn="l">
                        <a:spcBef>
                          <a:spcPts val="0"/>
                        </a:spcBef>
                        <a:spcAft>
                          <a:spcPts val="0"/>
                        </a:spcAft>
                        <a:buNone/>
                      </a:pPr>
                      <a:r>
                        <a:rPr lang="fr" sz="1200"/>
                        <a:t>5</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3</a:t>
                      </a:r>
                      <a:endParaRPr sz="1200"/>
                    </a:p>
                  </a:txBody>
                  <a:tcPr marT="91425" marB="91425" marR="91425" marL="91425"/>
                </a:tc>
                <a:tc>
                  <a:txBody>
                    <a:bodyPr/>
                    <a:lstStyle/>
                    <a:p>
                      <a:pPr indent="0" lvl="0" marL="0" rtl="0" algn="l">
                        <a:spcBef>
                          <a:spcPts val="0"/>
                        </a:spcBef>
                        <a:spcAft>
                          <a:spcPts val="0"/>
                        </a:spcAft>
                        <a:buNone/>
                      </a:pPr>
                      <a:r>
                        <a:rPr lang="fr" sz="1200"/>
                        <a:t>12</a:t>
                      </a:r>
                      <a:endParaRPr sz="1200"/>
                    </a:p>
                  </a:txBody>
                  <a:tcPr marT="91425" marB="91425" marR="91425" marL="91425"/>
                </a:tc>
                <a:tc>
                  <a:txBody>
                    <a:bodyPr/>
                    <a:lstStyle/>
                    <a:p>
                      <a:pPr indent="0" lvl="0" marL="0" rtl="0" algn="l">
                        <a:spcBef>
                          <a:spcPts val="0"/>
                        </a:spcBef>
                        <a:spcAft>
                          <a:spcPts val="0"/>
                        </a:spcAft>
                        <a:buNone/>
                      </a:pPr>
                      <a:r>
                        <a:rPr lang="fr" sz="1200"/>
                        <a:t>3</a:t>
                      </a:r>
                      <a:endParaRPr sz="1200"/>
                    </a:p>
                  </a:txBody>
                  <a:tcPr marT="91425" marB="91425" marR="91425" marL="91425"/>
                </a:tc>
                <a:tc>
                  <a:txBody>
                    <a:bodyPr/>
                    <a:lstStyle/>
                    <a:p>
                      <a:pPr indent="0" lvl="0" marL="0" rtl="0" algn="l">
                        <a:spcBef>
                          <a:spcPts val="0"/>
                        </a:spcBef>
                        <a:spcAft>
                          <a:spcPts val="0"/>
                        </a:spcAft>
                        <a:buNone/>
                      </a:pPr>
                      <a:r>
                        <a:rPr lang="fr" sz="1200"/>
                        <a:t>X2</a:t>
                      </a:r>
                      <a:endParaRPr sz="1200"/>
                    </a:p>
                  </a:txBody>
                  <a:tcPr marT="91425" marB="91425" marR="91425" marL="91425"/>
                </a:tc>
              </a:tr>
              <a:tr h="267325">
                <a:tc>
                  <a:txBody>
                    <a:bodyPr/>
                    <a:lstStyle/>
                    <a:p>
                      <a:pPr indent="0" lvl="0" marL="0" rtl="0" algn="l">
                        <a:spcBef>
                          <a:spcPts val="0"/>
                        </a:spcBef>
                        <a:spcAft>
                          <a:spcPts val="0"/>
                        </a:spcAft>
                        <a:buNone/>
                      </a:pPr>
                      <a:r>
                        <a:rPr lang="fr" sz="1200"/>
                        <a:t>7</a:t>
                      </a:r>
                      <a:endParaRPr sz="1200"/>
                    </a:p>
                  </a:txBody>
                  <a:tcPr marT="91425" marB="91425" marR="91425" marL="91425"/>
                </a:tc>
                <a:tc>
                  <a:txBody>
                    <a:bodyPr/>
                    <a:lstStyle/>
                    <a:p>
                      <a:pPr indent="0" lvl="0" marL="0" rtl="0" algn="l">
                        <a:spcBef>
                          <a:spcPts val="0"/>
                        </a:spcBef>
                        <a:spcAft>
                          <a:spcPts val="0"/>
                        </a:spcAft>
                        <a:buNone/>
                      </a:pPr>
                      <a:r>
                        <a:rPr lang="fr" sz="1200"/>
                        <a:t>1</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9</a:t>
                      </a:r>
                      <a:endParaRPr sz="1200"/>
                    </a:p>
                  </a:txBody>
                  <a:tcPr marT="91425" marB="91425" marR="91425" marL="91425"/>
                </a:tc>
                <a:tc>
                  <a:txBody>
                    <a:bodyPr/>
                    <a:lstStyle/>
                    <a:p>
                      <a:pPr indent="0" lvl="0" marL="0" rtl="0" algn="l">
                        <a:spcBef>
                          <a:spcPts val="0"/>
                        </a:spcBef>
                        <a:spcAft>
                          <a:spcPts val="0"/>
                        </a:spcAft>
                        <a:buNone/>
                      </a:pPr>
                      <a:r>
                        <a:rPr lang="fr" sz="1200"/>
                        <a:t>13</a:t>
                      </a:r>
                      <a:endParaRPr sz="1200"/>
                    </a:p>
                  </a:txBody>
                  <a:tcPr marT="91425" marB="91425" marR="91425" marL="91425"/>
                </a:tc>
                <a:tc>
                  <a:txBody>
                    <a:bodyPr/>
                    <a:lstStyle/>
                    <a:p>
                      <a:pPr indent="0" lvl="0" marL="0" rtl="0" algn="l">
                        <a:spcBef>
                          <a:spcPts val="0"/>
                        </a:spcBef>
                        <a:spcAft>
                          <a:spcPts val="0"/>
                        </a:spcAft>
                        <a:buNone/>
                      </a:pPr>
                      <a:r>
                        <a:rPr lang="fr" sz="1200"/>
                        <a:t>X3</a:t>
                      </a:r>
                      <a:endParaRPr sz="1200"/>
                    </a:p>
                  </a:txBody>
                  <a:tcPr marT="91425" marB="91425" marR="91425" marL="91425"/>
                </a:tc>
              </a:tr>
              <a:tr h="267325">
                <a:tc>
                  <a:txBody>
                    <a:bodyPr/>
                    <a:lstStyle/>
                    <a:p>
                      <a:pPr indent="0" lvl="0" marL="0" rtl="0" algn="l">
                        <a:spcBef>
                          <a:spcPts val="0"/>
                        </a:spcBef>
                        <a:spcAft>
                          <a:spcPts val="0"/>
                        </a:spcAft>
                        <a:buNone/>
                      </a:pPr>
                      <a:r>
                        <a:rPr lang="fr" sz="1200"/>
                        <a:t>14</a:t>
                      </a:r>
                      <a:endParaRPr sz="1200"/>
                    </a:p>
                  </a:txBody>
                  <a:tcPr marT="91425" marB="91425" marR="91425" marL="91425"/>
                </a:tc>
                <a:tc>
                  <a:txBody>
                    <a:bodyPr/>
                    <a:lstStyle/>
                    <a:p>
                      <a:pPr indent="0" lvl="0" marL="0" rtl="0" algn="l">
                        <a:spcBef>
                          <a:spcPts val="0"/>
                        </a:spcBef>
                        <a:spcAft>
                          <a:spcPts val="0"/>
                        </a:spcAft>
                        <a:buNone/>
                      </a:pPr>
                      <a:r>
                        <a:rPr lang="fr" sz="1200"/>
                        <a:t>9</a:t>
                      </a:r>
                      <a:endParaRPr sz="1200"/>
                    </a:p>
                  </a:txBody>
                  <a:tcPr marT="91425" marB="91425" marR="91425" marL="91425"/>
                </a:tc>
                <a:tc>
                  <a:txBody>
                    <a:bodyPr/>
                    <a:lstStyle/>
                    <a:p>
                      <a:pPr indent="0" lvl="0" marL="0" rtl="0" algn="l">
                        <a:spcBef>
                          <a:spcPts val="0"/>
                        </a:spcBef>
                        <a:spcAft>
                          <a:spcPts val="0"/>
                        </a:spcAft>
                        <a:buNone/>
                      </a:pPr>
                      <a:r>
                        <a:rPr lang="fr" sz="1200"/>
                        <a:t>5</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4</a:t>
                      </a:r>
                      <a:endParaRPr sz="1200"/>
                    </a:p>
                  </a:txBody>
                  <a:tcPr marT="91425" marB="91425" marR="91425" marL="91425"/>
                </a:tc>
                <a:tc>
                  <a:txBody>
                    <a:bodyPr/>
                    <a:lstStyle/>
                    <a:p>
                      <a:pPr indent="0" lvl="0" marL="0" rtl="0" algn="l">
                        <a:spcBef>
                          <a:spcPts val="0"/>
                        </a:spcBef>
                        <a:spcAft>
                          <a:spcPts val="0"/>
                        </a:spcAft>
                        <a:buNone/>
                      </a:pPr>
                      <a:r>
                        <a:rPr lang="fr" sz="1200"/>
                        <a:t>X4</a:t>
                      </a:r>
                      <a:endParaRPr sz="1200"/>
                    </a:p>
                  </a:txBody>
                  <a:tcPr marT="91425" marB="91425" marR="91425" marL="91425"/>
                </a:tc>
              </a:tr>
              <a:tr h="267325">
                <a:tc>
                  <a:txBody>
                    <a:bodyPr/>
                    <a:lstStyle/>
                    <a:p>
                      <a:pPr indent="0" lvl="0" marL="0" rtl="0" algn="l">
                        <a:spcBef>
                          <a:spcPts val="0"/>
                        </a:spcBef>
                        <a:spcAft>
                          <a:spcPts val="0"/>
                        </a:spcAft>
                        <a:buNone/>
                      </a:pPr>
                      <a:r>
                        <a:rPr lang="fr" sz="1200"/>
                        <a:t>3</a:t>
                      </a:r>
                      <a:endParaRPr sz="1200"/>
                    </a:p>
                  </a:txBody>
                  <a:tcPr marT="91425" marB="91425" marR="91425" marL="91425"/>
                </a:tc>
                <a:tc>
                  <a:txBody>
                    <a:bodyPr/>
                    <a:lstStyle/>
                    <a:p>
                      <a:pPr indent="0" lvl="0" marL="0" rtl="0" algn="l">
                        <a:spcBef>
                          <a:spcPts val="0"/>
                        </a:spcBef>
                        <a:spcAft>
                          <a:spcPts val="0"/>
                        </a:spcAft>
                        <a:buNone/>
                      </a:pPr>
                      <a:r>
                        <a:rPr lang="fr" sz="1200"/>
                        <a:t>12</a:t>
                      </a:r>
                      <a:endParaRPr sz="1200"/>
                    </a:p>
                  </a:txBody>
                  <a:tcPr marT="91425" marB="91425" marR="91425" marL="91425"/>
                </a:tc>
                <a:tc>
                  <a:txBody>
                    <a:bodyPr/>
                    <a:lstStyle/>
                    <a:p>
                      <a:pPr indent="0" lvl="0" marL="0" rtl="0" algn="l">
                        <a:spcBef>
                          <a:spcPts val="0"/>
                        </a:spcBef>
                        <a:spcAft>
                          <a:spcPts val="0"/>
                        </a:spcAft>
                        <a:buNone/>
                      </a:pPr>
                      <a:r>
                        <a:rPr lang="fr" sz="1200"/>
                        <a:t>7</a:t>
                      </a:r>
                      <a:endParaRPr sz="1200"/>
                    </a:p>
                  </a:txBody>
                  <a:tcPr marT="91425" marB="91425" marR="91425" marL="91425"/>
                </a:tc>
                <a:tc>
                  <a:txBody>
                    <a:bodyPr/>
                    <a:lstStyle/>
                    <a:p>
                      <a:pPr indent="0" lvl="0" marL="0" rtl="0" algn="l">
                        <a:spcBef>
                          <a:spcPts val="0"/>
                        </a:spcBef>
                        <a:spcAft>
                          <a:spcPts val="0"/>
                        </a:spcAft>
                        <a:buNone/>
                      </a:pPr>
                      <a:r>
                        <a:rPr lang="fr" sz="1200"/>
                        <a:t>1</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X5</a:t>
                      </a:r>
                      <a:endParaRPr sz="1200"/>
                    </a:p>
                  </a:txBody>
                  <a:tcPr marT="91425" marB="91425" marR="91425" marL="91425"/>
                </a:tc>
              </a:tr>
            </a:tbl>
          </a:graphicData>
        </a:graphic>
      </p:graphicFrame>
      <p:cxnSp>
        <p:nvCxnSpPr>
          <p:cNvPr id="146" name="Google Shape;146;p24"/>
          <p:cNvCxnSpPr/>
          <p:nvPr/>
        </p:nvCxnSpPr>
        <p:spPr>
          <a:xfrm>
            <a:off x="2831175" y="3273850"/>
            <a:ext cx="687900" cy="8400"/>
          </a:xfrm>
          <a:prstGeom prst="straightConnector1">
            <a:avLst/>
          </a:prstGeom>
          <a:noFill/>
          <a:ln cap="flat" cmpd="sng" w="38100">
            <a:solidFill>
              <a:schemeClr val="dk2"/>
            </a:solidFill>
            <a:prstDash val="solid"/>
            <a:round/>
            <a:headEnd len="med" w="med" type="none"/>
            <a:tailEnd len="med" w="med" type="triangle"/>
          </a:ln>
        </p:spPr>
      </p:cxnSp>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Little (éviction)</a:t>
            </a:r>
            <a:endParaRPr/>
          </a:p>
        </p:txBody>
      </p:sp>
      <p:sp>
        <p:nvSpPr>
          <p:cNvPr id="153" name="Google Shape;153;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coût d'éviction d'une case de la matrice correspond à la somme minimale des cases différentes sur la même ligne et sur la même colonne. Elle représente le surcoût minimal engendré par le non choix d'une case. On choisit donc la case nulle (valeur 0) dont le coût d'éviction est maximal.</a:t>
            </a:r>
            <a:endParaRPr/>
          </a:p>
          <a:p>
            <a:pPr indent="0" lvl="0" marL="0" rtl="0" algn="l">
              <a:spcBef>
                <a:spcPts val="1600"/>
              </a:spcBef>
              <a:spcAft>
                <a:spcPts val="1600"/>
              </a:spcAft>
              <a:buNone/>
            </a:pPr>
            <a:r>
              <a:t/>
            </a:r>
            <a:endParaRPr/>
          </a:p>
        </p:txBody>
      </p:sp>
      <p:graphicFrame>
        <p:nvGraphicFramePr>
          <p:cNvPr id="154" name="Google Shape;154;p25"/>
          <p:cNvGraphicFramePr/>
          <p:nvPr/>
        </p:nvGraphicFramePr>
        <p:xfrm>
          <a:off x="4683175" y="2644125"/>
          <a:ext cx="3000000" cy="3000000"/>
        </p:xfrm>
        <a:graphic>
          <a:graphicData uri="http://schemas.openxmlformats.org/drawingml/2006/table">
            <a:tbl>
              <a:tblPr>
                <a:noFill/>
                <a:tableStyleId>{0716A11B-98CF-428F-8C72-DD0EC3C99F1B}</a:tableStyleId>
              </a:tblPr>
              <a:tblGrid>
                <a:gridCol w="530525"/>
                <a:gridCol w="530525"/>
                <a:gridCol w="530525"/>
                <a:gridCol w="530525"/>
                <a:gridCol w="530525"/>
                <a:gridCol w="530525"/>
              </a:tblGrid>
              <a:tr h="328450">
                <a:tc>
                  <a:txBody>
                    <a:bodyPr/>
                    <a:lstStyle/>
                    <a:p>
                      <a:pPr indent="0" lvl="0" marL="0" rtl="0" algn="l">
                        <a:spcBef>
                          <a:spcPts val="0"/>
                        </a:spcBef>
                        <a:spcAft>
                          <a:spcPts val="0"/>
                        </a:spcAft>
                        <a:buNone/>
                      </a:pPr>
                      <a:r>
                        <a:rPr lang="fr"/>
                        <a:t> X1</a:t>
                      </a:r>
                      <a:endParaRPr/>
                    </a:p>
                  </a:txBody>
                  <a:tcPr marT="91425" marB="91425" marR="91425" marL="91425"/>
                </a:tc>
                <a:tc>
                  <a:txBody>
                    <a:bodyPr/>
                    <a:lstStyle/>
                    <a:p>
                      <a:pPr indent="0" lvl="0" marL="0" rtl="0" algn="l">
                        <a:spcBef>
                          <a:spcPts val="0"/>
                        </a:spcBef>
                        <a:spcAft>
                          <a:spcPts val="0"/>
                        </a:spcAft>
                        <a:buNone/>
                      </a:pPr>
                      <a:r>
                        <a:rPr lang="fr"/>
                        <a:t>X2</a:t>
                      </a:r>
                      <a:endParaRPr/>
                    </a:p>
                  </a:txBody>
                  <a:tcPr marT="91425" marB="91425" marR="91425" marL="91425"/>
                </a:tc>
                <a:tc>
                  <a:txBody>
                    <a:bodyPr/>
                    <a:lstStyle/>
                    <a:p>
                      <a:pPr indent="0" lvl="0" marL="0" rtl="0" algn="l">
                        <a:spcBef>
                          <a:spcPts val="0"/>
                        </a:spcBef>
                        <a:spcAft>
                          <a:spcPts val="0"/>
                        </a:spcAft>
                        <a:buNone/>
                      </a:pPr>
                      <a:r>
                        <a:rPr lang="fr"/>
                        <a:t>X3</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c>
                  <a:txBody>
                    <a:bodyPr/>
                    <a:lstStyle/>
                    <a:p>
                      <a:pPr indent="0" lvl="0" marL="0" rtl="0" algn="l">
                        <a:spcBef>
                          <a:spcPts val="0"/>
                        </a:spcBef>
                        <a:spcAft>
                          <a:spcPts val="0"/>
                        </a:spcAft>
                        <a:buNone/>
                      </a:pPr>
                      <a:r>
                        <a:rPr lang="fr"/>
                        <a:t>X5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845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10</a:t>
                      </a:r>
                      <a:endParaRPr/>
                    </a:p>
                  </a:txBody>
                  <a:tcPr marT="91425" marB="91425" marR="91425" marL="91425"/>
                </a:tc>
                <a:tc>
                  <a:txBody>
                    <a:bodyPr/>
                    <a:lstStyle/>
                    <a:p>
                      <a:pPr indent="0" lvl="0" marL="0" rtl="0" algn="l">
                        <a:spcBef>
                          <a:spcPts val="0"/>
                        </a:spcBef>
                        <a:spcAft>
                          <a:spcPts val="0"/>
                        </a:spcAft>
                        <a:buNone/>
                      </a:pPr>
                      <a:r>
                        <a:rPr lang="fr"/>
                        <a:t>0(6)</a:t>
                      </a:r>
                      <a:endParaRPr/>
                    </a:p>
                  </a:txBody>
                  <a:tcPr marT="91425" marB="91425" marR="91425" marL="91425"/>
                </a:tc>
                <a:tc>
                  <a:txBody>
                    <a:bodyPr/>
                    <a:lstStyle/>
                    <a:p>
                      <a:pPr indent="0" lvl="0" marL="0" rtl="0" algn="l">
                        <a:spcBef>
                          <a:spcPts val="0"/>
                        </a:spcBef>
                        <a:spcAft>
                          <a:spcPts val="0"/>
                        </a:spcAft>
                        <a:buNone/>
                      </a:pPr>
                      <a:r>
                        <a:rPr lang="fr"/>
                        <a:t>6</a:t>
                      </a:r>
                      <a:endParaRPr/>
                    </a:p>
                  </a:txBody>
                  <a:tcPr marT="91425" marB="91425" marR="91425" marL="91425"/>
                </a:tc>
                <a:tc>
                  <a:txBody>
                    <a:bodyPr/>
                    <a:lstStyle/>
                    <a:p>
                      <a:pPr indent="0" lvl="0" marL="0" rtl="0" algn="l">
                        <a:spcBef>
                          <a:spcPts val="0"/>
                        </a:spcBef>
                        <a:spcAft>
                          <a:spcPts val="0"/>
                        </a:spcAft>
                        <a:buNone/>
                      </a:pPr>
                      <a:r>
                        <a:rPr lang="fr"/>
                        <a:t>8</a:t>
                      </a:r>
                      <a:endParaRPr/>
                    </a:p>
                  </a:txBody>
                  <a:tcPr marT="91425" marB="91425" marR="91425" marL="91425"/>
                </a:tc>
                <a:tc>
                  <a:txBody>
                    <a:bodyPr/>
                    <a:lstStyle/>
                    <a:p>
                      <a:pPr indent="0" lvl="0" marL="0" rtl="0" algn="l">
                        <a:spcBef>
                          <a:spcPts val="0"/>
                        </a:spcBef>
                        <a:spcAft>
                          <a:spcPts val="0"/>
                        </a:spcAft>
                        <a:buNone/>
                      </a:pPr>
                      <a:r>
                        <a:rPr lang="fr"/>
                        <a:t>X1</a:t>
                      </a:r>
                      <a:endParaRPr/>
                    </a:p>
                  </a:txBody>
                  <a:tcPr marT="91425" marB="91425" marR="91425" marL="91425"/>
                </a:tc>
              </a:tr>
              <a:tr h="396200">
                <a:tc>
                  <a:txBody>
                    <a:bodyPr/>
                    <a:lstStyle/>
                    <a:p>
                      <a:pPr indent="0" lvl="0" marL="0" rtl="0" algn="l">
                        <a:spcBef>
                          <a:spcPts val="0"/>
                        </a:spcBef>
                        <a:spcAft>
                          <a:spcPts val="0"/>
                        </a:spcAft>
                        <a:buNone/>
                      </a:pPr>
                      <a:r>
                        <a:rPr lang="fr"/>
                        <a:t>0(0)</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0(0)</a:t>
                      </a:r>
                      <a:endParaRPr/>
                    </a:p>
                  </a:txBody>
                  <a:tcPr marT="91425" marB="91425" marR="91425" marL="91425"/>
                </a:tc>
                <a:tc>
                  <a:txBody>
                    <a:bodyPr/>
                    <a:lstStyle/>
                    <a:p>
                      <a:pPr indent="0" lvl="0" marL="0" rtl="0" algn="l">
                        <a:spcBef>
                          <a:spcPts val="0"/>
                        </a:spcBef>
                        <a:spcAft>
                          <a:spcPts val="0"/>
                        </a:spcAft>
                        <a:buNone/>
                      </a:pPr>
                      <a:r>
                        <a:rPr lang="fr"/>
                        <a:t>9</a:t>
                      </a:r>
                      <a:endParaRPr/>
                    </a:p>
                  </a:txBody>
                  <a:tcPr marT="91425" marB="91425" marR="91425" marL="91425"/>
                </a:tc>
                <a:tc>
                  <a:txBody>
                    <a:bodyPr/>
                    <a:lstStyle/>
                    <a:p>
                      <a:pPr indent="0" lvl="0" marL="0" rtl="0" algn="l">
                        <a:spcBef>
                          <a:spcPts val="0"/>
                        </a:spcBef>
                        <a:spcAft>
                          <a:spcPts val="0"/>
                        </a:spcAft>
                        <a:buNone/>
                      </a:pPr>
                      <a:r>
                        <a:rPr lang="fr"/>
                        <a:t>0(0)</a:t>
                      </a:r>
                      <a:endParaRPr/>
                    </a:p>
                  </a:txBody>
                  <a:tcPr marT="91425" marB="91425" marR="91425" marL="91425"/>
                </a:tc>
                <a:tc>
                  <a:txBody>
                    <a:bodyPr/>
                    <a:lstStyle/>
                    <a:p>
                      <a:pPr indent="0" lvl="0" marL="0" rtl="0" algn="l">
                        <a:spcBef>
                          <a:spcPts val="0"/>
                        </a:spcBef>
                        <a:spcAft>
                          <a:spcPts val="0"/>
                        </a:spcAft>
                        <a:buNone/>
                      </a:pPr>
                      <a:r>
                        <a:rPr lang="fr"/>
                        <a:t>X2</a:t>
                      </a:r>
                      <a:endParaRPr/>
                    </a:p>
                  </a:txBody>
                  <a:tcPr marT="91425" marB="91425" marR="91425" marL="91425"/>
                </a:tc>
              </a:tr>
              <a:tr h="396200">
                <a:tc>
                  <a:txBody>
                    <a:bodyPr/>
                    <a:lstStyle/>
                    <a:p>
                      <a:pPr indent="0" lvl="0" marL="0" rtl="0" algn="l">
                        <a:spcBef>
                          <a:spcPts val="0"/>
                        </a:spcBef>
                        <a:spcAft>
                          <a:spcPts val="0"/>
                        </a:spcAft>
                        <a:buNone/>
                      </a:pPr>
                      <a:r>
                        <a:rPr lang="fr"/>
                        <a:t>4</a:t>
                      </a:r>
                      <a:endParaRPr/>
                    </a:p>
                  </a:txBody>
                  <a:tcPr marT="91425" marB="91425" marR="91425" marL="91425"/>
                </a:tc>
                <a:tc>
                  <a:txBody>
                    <a:bodyPr/>
                    <a:lstStyle/>
                    <a:p>
                      <a:pPr indent="0" lvl="0" marL="0" rtl="0" algn="l">
                        <a:spcBef>
                          <a:spcPts val="0"/>
                        </a:spcBef>
                        <a:spcAft>
                          <a:spcPts val="0"/>
                        </a:spcAft>
                        <a:buNone/>
                      </a:pPr>
                      <a:r>
                        <a:rPr lang="fr"/>
                        <a:t>0(9)</a:t>
                      </a:r>
                      <a:endParaRPr/>
                    </a:p>
                  </a:txBody>
                  <a:tcPr marT="91425" marB="91425" marR="91425" marL="91425">
                    <a:solidFill>
                      <a:srgbClr val="00FF00"/>
                    </a:solidFill>
                  </a:tcPr>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8</a:t>
                      </a:r>
                      <a:endParaRPr/>
                    </a:p>
                  </a:txBody>
                  <a:tcPr marT="91425" marB="91425" marR="91425" marL="91425"/>
                </a:tc>
                <a:tc>
                  <a:txBody>
                    <a:bodyPr/>
                    <a:lstStyle/>
                    <a:p>
                      <a:pPr indent="0" lvl="0" marL="0" rtl="0" algn="l">
                        <a:spcBef>
                          <a:spcPts val="0"/>
                        </a:spcBef>
                        <a:spcAft>
                          <a:spcPts val="0"/>
                        </a:spcAft>
                        <a:buNone/>
                      </a:pPr>
                      <a:r>
                        <a:rPr lang="fr"/>
                        <a:t>12</a:t>
                      </a:r>
                      <a:endParaRPr/>
                    </a:p>
                  </a:txBody>
                  <a:tcPr marT="91425" marB="91425" marR="91425" marL="91425"/>
                </a:tc>
                <a:tc>
                  <a:txBody>
                    <a:bodyPr/>
                    <a:lstStyle/>
                    <a:p>
                      <a:pPr indent="0" lvl="0" marL="0" rtl="0" algn="l">
                        <a:spcBef>
                          <a:spcPts val="0"/>
                        </a:spcBef>
                        <a:spcAft>
                          <a:spcPts val="0"/>
                        </a:spcAft>
                        <a:buNone/>
                      </a:pPr>
                      <a:r>
                        <a:rPr lang="fr"/>
                        <a:t>X3</a:t>
                      </a:r>
                      <a:endParaRPr/>
                    </a:p>
                  </a:txBody>
                  <a:tcPr marT="91425" marB="91425" marR="91425" marL="91425"/>
                </a:tc>
              </a:tr>
              <a:tr h="396200">
                <a:tc>
                  <a:txBody>
                    <a:bodyPr/>
                    <a:lstStyle/>
                    <a:p>
                      <a:pPr indent="0" lvl="0" marL="0" rtl="0" algn="l">
                        <a:spcBef>
                          <a:spcPts val="0"/>
                        </a:spcBef>
                        <a:spcAft>
                          <a:spcPts val="0"/>
                        </a:spcAft>
                        <a:buNone/>
                      </a:pPr>
                      <a:r>
                        <a:rPr lang="fr"/>
                        <a:t>8</a:t>
                      </a:r>
                      <a:endParaRPr/>
                    </a:p>
                  </a:txBody>
                  <a:tcPr marT="91425" marB="91425" marR="91425" marL="91425"/>
                </a:tc>
                <a:tc>
                  <a:txBody>
                    <a:bodyPr/>
                    <a:lstStyle/>
                    <a:p>
                      <a:pPr indent="0" lvl="0" marL="0" rtl="0" algn="l">
                        <a:spcBef>
                          <a:spcPts val="0"/>
                        </a:spcBef>
                        <a:spcAft>
                          <a:spcPts val="0"/>
                        </a:spcAft>
                        <a:buNone/>
                      </a:pPr>
                      <a:r>
                        <a:rPr lang="fr"/>
                        <a:t>5</a:t>
                      </a:r>
                      <a:endParaRPr/>
                    </a:p>
                  </a:txBody>
                  <a:tcPr marT="91425" marB="91425" marR="91425" marL="91425"/>
                </a:tc>
                <a:tc>
                  <a:txBody>
                    <a:bodyPr/>
                    <a:lstStyle/>
                    <a:p>
                      <a:pPr indent="0" lvl="0" marL="0" rtl="0" algn="l">
                        <a:spcBef>
                          <a:spcPts val="0"/>
                        </a:spcBef>
                        <a:spcAft>
                          <a:spcPts val="0"/>
                        </a:spcAft>
                        <a:buNone/>
                      </a:pPr>
                      <a:r>
                        <a:rPr lang="fr"/>
                        <a:t>1</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0(1)</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r>
              <a:tr h="396200">
                <a:tc>
                  <a:txBody>
                    <a:bodyPr/>
                    <a:lstStyle/>
                    <a:p>
                      <a:pPr indent="0" lvl="0" marL="0" rtl="0" algn="l">
                        <a:spcBef>
                          <a:spcPts val="0"/>
                        </a:spcBef>
                        <a:spcAft>
                          <a:spcPts val="0"/>
                        </a:spcAft>
                        <a:buNone/>
                      </a:pPr>
                      <a:r>
                        <a:rPr lang="fr"/>
                        <a:t>0(0)</a:t>
                      </a:r>
                      <a:endParaRPr/>
                    </a:p>
                  </a:txBody>
                  <a:tcPr marT="91425" marB="91425" marR="91425" marL="91425"/>
                </a:tc>
                <a:tc>
                  <a:txBody>
                    <a:bodyPr/>
                    <a:lstStyle/>
                    <a:p>
                      <a:pPr indent="0" lvl="0" marL="0" rtl="0" algn="l">
                        <a:spcBef>
                          <a:spcPts val="0"/>
                        </a:spcBef>
                        <a:spcAft>
                          <a:spcPts val="0"/>
                        </a:spcAft>
                        <a:buNone/>
                      </a:pPr>
                      <a:r>
                        <a:rPr lang="fr"/>
                        <a:t>11</a:t>
                      </a:r>
                      <a:endParaRPr/>
                    </a:p>
                  </a:txBody>
                  <a:tcPr marT="91425" marB="91425" marR="91425" marL="91425"/>
                </a:tc>
                <a:tc>
                  <a:txBody>
                    <a:bodyPr/>
                    <a:lstStyle/>
                    <a:p>
                      <a:pPr indent="0" lvl="0" marL="0" rtl="0" algn="l">
                        <a:spcBef>
                          <a:spcPts val="0"/>
                        </a:spcBef>
                        <a:spcAft>
                          <a:spcPts val="0"/>
                        </a:spcAft>
                        <a:buNone/>
                      </a:pPr>
                      <a:r>
                        <a:rPr lang="fr"/>
                        <a:t>6</a:t>
                      </a:r>
                      <a:endParaRPr/>
                    </a:p>
                  </a:txBody>
                  <a:tcPr marT="91425" marB="91425" marR="91425" marL="91425"/>
                </a:tc>
                <a:tc>
                  <a:txBody>
                    <a:bodyPr/>
                    <a:lstStyle/>
                    <a:p>
                      <a:pPr indent="0" lvl="0" marL="0" rtl="0" algn="l">
                        <a:spcBef>
                          <a:spcPts val="0"/>
                        </a:spcBef>
                        <a:spcAft>
                          <a:spcPts val="0"/>
                        </a:spcAft>
                        <a:buNone/>
                      </a:pPr>
                      <a:r>
                        <a:rPr lang="fr"/>
                        <a:t>0(6)</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X5</a:t>
                      </a:r>
                      <a:endParaRPr/>
                    </a:p>
                  </a:txBody>
                  <a:tcPr marT="91425" marB="91425" marR="91425" marL="91425"/>
                </a:tc>
              </a:tr>
            </a:tbl>
          </a:graphicData>
        </a:graphic>
      </p:graphicFrame>
      <p:sp>
        <p:nvSpPr>
          <p:cNvPr id="155" name="Google Shape;15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Little (</a:t>
            </a:r>
            <a:r>
              <a:rPr lang="fr"/>
              <a:t>éviction</a:t>
            </a:r>
            <a:r>
              <a:rPr lang="fr"/>
              <a:t> suite)</a:t>
            </a:r>
            <a:endParaRPr/>
          </a:p>
        </p:txBody>
      </p:sp>
      <p:sp>
        <p:nvSpPr>
          <p:cNvPr id="161" name="Google Shape;161;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Suppression de la ligne et de la colonne correspondante</a:t>
            </a:r>
            <a:br>
              <a:rPr lang="fr"/>
            </a:br>
            <a:r>
              <a:rPr lang="fr"/>
              <a:t>Rendre infini le coût de retour (on met un --).</a:t>
            </a:r>
            <a:br>
              <a:rPr lang="fr"/>
            </a:br>
            <a:r>
              <a:rPr lang="fr"/>
              <a:t>Réduire la nouvelle matrice.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62" name="Google Shape;162;p26"/>
          <p:cNvGraphicFramePr/>
          <p:nvPr/>
        </p:nvGraphicFramePr>
        <p:xfrm>
          <a:off x="413475" y="2605800"/>
          <a:ext cx="3000000" cy="3000000"/>
        </p:xfrm>
        <a:graphic>
          <a:graphicData uri="http://schemas.openxmlformats.org/drawingml/2006/table">
            <a:tbl>
              <a:tblPr>
                <a:noFill/>
                <a:tableStyleId>{0716A11B-98CF-428F-8C72-DD0EC3C99F1B}</a:tableStyleId>
              </a:tblPr>
              <a:tblGrid>
                <a:gridCol w="530525"/>
                <a:gridCol w="530525"/>
                <a:gridCol w="530525"/>
                <a:gridCol w="530525"/>
                <a:gridCol w="530525"/>
              </a:tblGrid>
              <a:tr h="328450">
                <a:tc>
                  <a:txBody>
                    <a:bodyPr/>
                    <a:lstStyle/>
                    <a:p>
                      <a:pPr indent="0" lvl="0" marL="0" rtl="0" algn="l">
                        <a:spcBef>
                          <a:spcPts val="0"/>
                        </a:spcBef>
                        <a:spcAft>
                          <a:spcPts val="0"/>
                        </a:spcAft>
                        <a:buNone/>
                      </a:pPr>
                      <a:r>
                        <a:rPr lang="fr"/>
                        <a:t> X1</a:t>
                      </a:r>
                      <a:endParaRPr/>
                    </a:p>
                  </a:txBody>
                  <a:tcPr marT="91425" marB="91425" marR="91425" marL="91425"/>
                </a:tc>
                <a:tc>
                  <a:txBody>
                    <a:bodyPr/>
                    <a:lstStyle/>
                    <a:p>
                      <a:pPr indent="0" lvl="0" marL="0" rtl="0" algn="l">
                        <a:spcBef>
                          <a:spcPts val="0"/>
                        </a:spcBef>
                        <a:spcAft>
                          <a:spcPts val="0"/>
                        </a:spcAft>
                        <a:buNone/>
                      </a:pPr>
                      <a:r>
                        <a:rPr lang="fr"/>
                        <a:t>X3</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c>
                  <a:txBody>
                    <a:bodyPr/>
                    <a:lstStyle/>
                    <a:p>
                      <a:pPr indent="0" lvl="0" marL="0" rtl="0" algn="l">
                        <a:spcBef>
                          <a:spcPts val="0"/>
                        </a:spcBef>
                        <a:spcAft>
                          <a:spcPts val="0"/>
                        </a:spcAft>
                        <a:buNone/>
                      </a:pPr>
                      <a:r>
                        <a:rPr lang="fr"/>
                        <a:t>X5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845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6</a:t>
                      </a:r>
                      <a:endParaRPr/>
                    </a:p>
                  </a:txBody>
                  <a:tcPr marT="91425" marB="91425" marR="91425" marL="91425"/>
                </a:tc>
                <a:tc>
                  <a:txBody>
                    <a:bodyPr/>
                    <a:lstStyle/>
                    <a:p>
                      <a:pPr indent="0" lvl="0" marL="0" rtl="0" algn="l">
                        <a:spcBef>
                          <a:spcPts val="0"/>
                        </a:spcBef>
                        <a:spcAft>
                          <a:spcPts val="0"/>
                        </a:spcAft>
                        <a:buNone/>
                      </a:pPr>
                      <a:r>
                        <a:rPr lang="fr"/>
                        <a:t>8</a:t>
                      </a:r>
                      <a:endParaRPr/>
                    </a:p>
                  </a:txBody>
                  <a:tcPr marT="91425" marB="91425" marR="91425" marL="91425"/>
                </a:tc>
                <a:tc>
                  <a:txBody>
                    <a:bodyPr/>
                    <a:lstStyle/>
                    <a:p>
                      <a:pPr indent="0" lvl="0" marL="0" rtl="0" algn="l">
                        <a:spcBef>
                          <a:spcPts val="0"/>
                        </a:spcBef>
                        <a:spcAft>
                          <a:spcPts val="0"/>
                        </a:spcAft>
                        <a:buNone/>
                      </a:pPr>
                      <a:r>
                        <a:rPr lang="fr"/>
                        <a:t>X1</a:t>
                      </a:r>
                      <a:endParaRPr/>
                    </a:p>
                  </a:txBody>
                  <a:tcPr marT="91425" marB="91425" marR="91425" marL="91425"/>
                </a:tc>
              </a:tr>
              <a:tr h="396200">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9</a:t>
                      </a:r>
                      <a:endParaRPr/>
                    </a:p>
                  </a:txBody>
                  <a:tcPr marT="91425" marB="91425" marR="91425" marL="91425"/>
                </a:tc>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X2</a:t>
                      </a:r>
                      <a:endParaRPr/>
                    </a:p>
                  </a:txBody>
                  <a:tcPr marT="91425" marB="91425" marR="91425" marL="91425"/>
                </a:tc>
              </a:tr>
              <a:tr h="396200">
                <a:tc>
                  <a:txBody>
                    <a:bodyPr/>
                    <a:lstStyle/>
                    <a:p>
                      <a:pPr indent="0" lvl="0" marL="0" rtl="0" algn="l">
                        <a:spcBef>
                          <a:spcPts val="0"/>
                        </a:spcBef>
                        <a:spcAft>
                          <a:spcPts val="0"/>
                        </a:spcAft>
                        <a:buNone/>
                      </a:pPr>
                      <a:r>
                        <a:rPr lang="fr"/>
                        <a:t>8</a:t>
                      </a:r>
                      <a:endParaRPr/>
                    </a:p>
                  </a:txBody>
                  <a:tcPr marT="91425" marB="91425" marR="91425" marL="91425"/>
                </a:tc>
                <a:tc>
                  <a:txBody>
                    <a:bodyPr/>
                    <a:lstStyle/>
                    <a:p>
                      <a:pPr indent="0" lvl="0" marL="0" rtl="0" algn="l">
                        <a:spcBef>
                          <a:spcPts val="0"/>
                        </a:spcBef>
                        <a:spcAft>
                          <a:spcPts val="0"/>
                        </a:spcAft>
                        <a:buNone/>
                      </a:pPr>
                      <a:r>
                        <a:rPr lang="fr"/>
                        <a:t>1</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r>
              <a:tr h="396200">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6</a:t>
                      </a:r>
                      <a:endParaRPr/>
                    </a:p>
                  </a:txBody>
                  <a:tcPr marT="91425" marB="91425" marR="91425" marL="91425"/>
                </a:tc>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X5</a:t>
                      </a:r>
                      <a:endParaRPr/>
                    </a:p>
                  </a:txBody>
                  <a:tcPr marT="91425" marB="91425" marR="91425" marL="91425"/>
                </a:tc>
              </a:tr>
            </a:tbl>
          </a:graphicData>
        </a:graphic>
      </p:graphicFrame>
      <p:graphicFrame>
        <p:nvGraphicFramePr>
          <p:cNvPr id="163" name="Google Shape;163;p26"/>
          <p:cNvGraphicFramePr/>
          <p:nvPr/>
        </p:nvGraphicFramePr>
        <p:xfrm>
          <a:off x="4295950" y="2605800"/>
          <a:ext cx="3000000" cy="3000000"/>
        </p:xfrm>
        <a:graphic>
          <a:graphicData uri="http://schemas.openxmlformats.org/drawingml/2006/table">
            <a:tbl>
              <a:tblPr>
                <a:noFill/>
                <a:tableStyleId>{0716A11B-98CF-428F-8C72-DD0EC3C99F1B}</a:tableStyleId>
              </a:tblPr>
              <a:tblGrid>
                <a:gridCol w="530525"/>
                <a:gridCol w="530525"/>
                <a:gridCol w="530525"/>
                <a:gridCol w="530525"/>
                <a:gridCol w="530525"/>
              </a:tblGrid>
              <a:tr h="328450">
                <a:tc>
                  <a:txBody>
                    <a:bodyPr/>
                    <a:lstStyle/>
                    <a:p>
                      <a:pPr indent="0" lvl="0" marL="0" rtl="0" algn="l">
                        <a:spcBef>
                          <a:spcPts val="0"/>
                        </a:spcBef>
                        <a:spcAft>
                          <a:spcPts val="0"/>
                        </a:spcAft>
                        <a:buNone/>
                      </a:pPr>
                      <a:r>
                        <a:rPr lang="fr"/>
                        <a:t> X1</a:t>
                      </a:r>
                      <a:endParaRPr/>
                    </a:p>
                  </a:txBody>
                  <a:tcPr marT="91425" marB="91425" marR="91425" marL="91425"/>
                </a:tc>
                <a:tc>
                  <a:txBody>
                    <a:bodyPr/>
                    <a:lstStyle/>
                    <a:p>
                      <a:pPr indent="0" lvl="0" marL="0" rtl="0" algn="l">
                        <a:spcBef>
                          <a:spcPts val="0"/>
                        </a:spcBef>
                        <a:spcAft>
                          <a:spcPts val="0"/>
                        </a:spcAft>
                        <a:buNone/>
                      </a:pPr>
                      <a:r>
                        <a:rPr lang="fr"/>
                        <a:t>X3</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c>
                  <a:txBody>
                    <a:bodyPr/>
                    <a:lstStyle/>
                    <a:p>
                      <a:pPr indent="0" lvl="0" marL="0" rtl="0" algn="l">
                        <a:spcBef>
                          <a:spcPts val="0"/>
                        </a:spcBef>
                        <a:spcAft>
                          <a:spcPts val="0"/>
                        </a:spcAft>
                        <a:buNone/>
                      </a:pPr>
                      <a:r>
                        <a:rPr lang="fr"/>
                        <a:t>X5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845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6</a:t>
                      </a:r>
                      <a:endParaRPr/>
                    </a:p>
                  </a:txBody>
                  <a:tcPr marT="91425" marB="91425" marR="91425" marL="91425"/>
                </a:tc>
                <a:tc>
                  <a:txBody>
                    <a:bodyPr/>
                    <a:lstStyle/>
                    <a:p>
                      <a:pPr indent="0" lvl="0" marL="0" rtl="0" algn="l">
                        <a:spcBef>
                          <a:spcPts val="0"/>
                        </a:spcBef>
                        <a:spcAft>
                          <a:spcPts val="0"/>
                        </a:spcAft>
                        <a:buNone/>
                      </a:pPr>
                      <a:r>
                        <a:rPr lang="fr"/>
                        <a:t>8</a:t>
                      </a:r>
                      <a:endParaRPr/>
                    </a:p>
                  </a:txBody>
                  <a:tcPr marT="91425" marB="91425" marR="91425" marL="91425"/>
                </a:tc>
                <a:tc>
                  <a:txBody>
                    <a:bodyPr/>
                    <a:lstStyle/>
                    <a:p>
                      <a:pPr indent="0" lvl="0" marL="0" rtl="0" algn="l">
                        <a:spcBef>
                          <a:spcPts val="0"/>
                        </a:spcBef>
                        <a:spcAft>
                          <a:spcPts val="0"/>
                        </a:spcAft>
                        <a:buNone/>
                      </a:pPr>
                      <a:r>
                        <a:rPr lang="fr"/>
                        <a:t>X1</a:t>
                      </a:r>
                      <a:endParaRPr/>
                    </a:p>
                  </a:txBody>
                  <a:tcPr marT="91425" marB="91425" marR="91425" marL="91425"/>
                </a:tc>
              </a:tr>
              <a:tr h="396200">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9</a:t>
                      </a:r>
                      <a:endParaRPr/>
                    </a:p>
                  </a:txBody>
                  <a:tcPr marT="91425" marB="91425" marR="91425" marL="91425"/>
                </a:tc>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X2</a:t>
                      </a:r>
                      <a:endParaRPr/>
                    </a:p>
                  </a:txBody>
                  <a:tcPr marT="91425" marB="91425" marR="91425" marL="91425"/>
                </a:tc>
              </a:tr>
              <a:tr h="396200">
                <a:tc>
                  <a:txBody>
                    <a:bodyPr/>
                    <a:lstStyle/>
                    <a:p>
                      <a:pPr indent="0" lvl="0" marL="0" rtl="0" algn="l">
                        <a:spcBef>
                          <a:spcPts val="0"/>
                        </a:spcBef>
                        <a:spcAft>
                          <a:spcPts val="0"/>
                        </a:spcAft>
                        <a:buNone/>
                      </a:pPr>
                      <a:r>
                        <a:rPr lang="fr"/>
                        <a:t>8</a:t>
                      </a:r>
                      <a:endParaRPr/>
                    </a:p>
                  </a:txBody>
                  <a:tcPr marT="91425" marB="91425" marR="91425" marL="91425"/>
                </a:tc>
                <a:tc>
                  <a:txBody>
                    <a:bodyPr/>
                    <a:lstStyle/>
                    <a:p>
                      <a:pPr indent="0" lvl="0" marL="0" rtl="0" algn="l">
                        <a:spcBef>
                          <a:spcPts val="0"/>
                        </a:spcBef>
                        <a:spcAft>
                          <a:spcPts val="0"/>
                        </a:spcAft>
                        <a:buNone/>
                      </a:pPr>
                      <a:r>
                        <a:rPr lang="fr"/>
                        <a:t>1</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r>
              <a:tr h="396200">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6</a:t>
                      </a:r>
                      <a:endParaRPr/>
                    </a:p>
                  </a:txBody>
                  <a:tcPr marT="91425" marB="91425" marR="91425" marL="91425"/>
                </a:tc>
                <a:tc>
                  <a:txBody>
                    <a:bodyPr/>
                    <a:lstStyle/>
                    <a:p>
                      <a:pPr indent="0" lvl="0" marL="0" rtl="0" algn="l">
                        <a:spcBef>
                          <a:spcPts val="0"/>
                        </a:spcBef>
                        <a:spcAft>
                          <a:spcPts val="0"/>
                        </a:spcAft>
                        <a:buNone/>
                      </a:pPr>
                      <a:r>
                        <a:rPr lang="fr"/>
                        <a:t>0</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X5</a:t>
                      </a:r>
                      <a:endParaRPr/>
                    </a:p>
                  </a:txBody>
                  <a:tcPr marT="91425" marB="91425" marR="91425" marL="91425"/>
                </a:tc>
              </a:tr>
            </a:tbl>
          </a:graphicData>
        </a:graphic>
      </p:graphicFrame>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Little (itération pour trouver un chemin)</a:t>
            </a:r>
            <a:endParaRPr/>
          </a:p>
        </p:txBody>
      </p:sp>
      <p:sp>
        <p:nvSpPr>
          <p:cNvPr id="170" name="Google Shape;170;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71" name="Google Shape;171;p27"/>
          <p:cNvGraphicFramePr/>
          <p:nvPr/>
        </p:nvGraphicFramePr>
        <p:xfrm>
          <a:off x="311700" y="1915525"/>
          <a:ext cx="3000000" cy="3000000"/>
        </p:xfrm>
        <a:graphic>
          <a:graphicData uri="http://schemas.openxmlformats.org/drawingml/2006/table">
            <a:tbl>
              <a:tblPr>
                <a:noFill/>
                <a:tableStyleId>{0716A11B-98CF-428F-8C72-DD0EC3C99F1B}</a:tableStyleId>
              </a:tblPr>
              <a:tblGrid>
                <a:gridCol w="530525"/>
                <a:gridCol w="530525"/>
                <a:gridCol w="530525"/>
                <a:gridCol w="530525"/>
                <a:gridCol w="530525"/>
              </a:tblGrid>
              <a:tr h="328450">
                <a:tc>
                  <a:txBody>
                    <a:bodyPr/>
                    <a:lstStyle/>
                    <a:p>
                      <a:pPr indent="0" lvl="0" marL="0" rtl="0" algn="l">
                        <a:spcBef>
                          <a:spcPts val="0"/>
                        </a:spcBef>
                        <a:spcAft>
                          <a:spcPts val="0"/>
                        </a:spcAft>
                        <a:buNone/>
                      </a:pPr>
                      <a:r>
                        <a:rPr lang="fr"/>
                        <a:t> X1</a:t>
                      </a:r>
                      <a:endParaRPr/>
                    </a:p>
                  </a:txBody>
                  <a:tcPr marT="91425" marB="91425" marR="91425" marL="91425"/>
                </a:tc>
                <a:tc>
                  <a:txBody>
                    <a:bodyPr/>
                    <a:lstStyle/>
                    <a:p>
                      <a:pPr indent="0" lvl="0" marL="0" rtl="0" algn="l">
                        <a:spcBef>
                          <a:spcPts val="0"/>
                        </a:spcBef>
                        <a:spcAft>
                          <a:spcPts val="0"/>
                        </a:spcAft>
                        <a:buNone/>
                      </a:pPr>
                      <a:r>
                        <a:rPr lang="fr"/>
                        <a:t>X3</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c>
                  <a:txBody>
                    <a:bodyPr/>
                    <a:lstStyle/>
                    <a:p>
                      <a:pPr indent="0" lvl="0" marL="0" rtl="0" algn="l">
                        <a:spcBef>
                          <a:spcPts val="0"/>
                        </a:spcBef>
                        <a:spcAft>
                          <a:spcPts val="0"/>
                        </a:spcAft>
                        <a:buNone/>
                      </a:pPr>
                      <a:r>
                        <a:rPr lang="fr"/>
                        <a:t>X5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845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0(7)</a:t>
                      </a:r>
                      <a:endParaRPr/>
                    </a:p>
                  </a:txBody>
                  <a:tcPr marT="91425" marB="91425" marR="91425" marL="91425">
                    <a:solidFill>
                      <a:srgbClr val="00FF00"/>
                    </a:solidFill>
                  </a:tcPr>
                </a:tc>
                <a:tc>
                  <a:txBody>
                    <a:bodyPr/>
                    <a:lstStyle/>
                    <a:p>
                      <a:pPr indent="0" lvl="0" marL="0" rtl="0" algn="l">
                        <a:spcBef>
                          <a:spcPts val="0"/>
                        </a:spcBef>
                        <a:spcAft>
                          <a:spcPts val="0"/>
                        </a:spcAft>
                        <a:buNone/>
                      </a:pPr>
                      <a:r>
                        <a:rPr lang="fr"/>
                        <a:t>6</a:t>
                      </a:r>
                      <a:endParaRPr/>
                    </a:p>
                  </a:txBody>
                  <a:tcPr marT="91425" marB="91425" marR="91425" marL="91425"/>
                </a:tc>
                <a:tc>
                  <a:txBody>
                    <a:bodyPr/>
                    <a:lstStyle/>
                    <a:p>
                      <a:pPr indent="0" lvl="0" marL="0" rtl="0" algn="l">
                        <a:spcBef>
                          <a:spcPts val="0"/>
                        </a:spcBef>
                        <a:spcAft>
                          <a:spcPts val="0"/>
                        </a:spcAft>
                        <a:buNone/>
                      </a:pPr>
                      <a:r>
                        <a:rPr lang="fr"/>
                        <a:t>8</a:t>
                      </a:r>
                      <a:endParaRPr/>
                    </a:p>
                  </a:txBody>
                  <a:tcPr marT="91425" marB="91425" marR="91425" marL="91425"/>
                </a:tc>
                <a:tc>
                  <a:txBody>
                    <a:bodyPr/>
                    <a:lstStyle/>
                    <a:p>
                      <a:pPr indent="0" lvl="0" marL="0" rtl="0" algn="l">
                        <a:spcBef>
                          <a:spcPts val="0"/>
                        </a:spcBef>
                        <a:spcAft>
                          <a:spcPts val="0"/>
                        </a:spcAft>
                        <a:buNone/>
                      </a:pPr>
                      <a:r>
                        <a:rPr lang="fr"/>
                        <a:t>X1</a:t>
                      </a:r>
                      <a:endParaRPr/>
                    </a:p>
                  </a:txBody>
                  <a:tcPr marT="91425" marB="91425" marR="91425" marL="91425"/>
                </a:tc>
              </a:tr>
              <a:tr h="396200">
                <a:tc>
                  <a:txBody>
                    <a:bodyPr/>
                    <a:lstStyle/>
                    <a:p>
                      <a:pPr indent="0" lvl="0" marL="0" rtl="0" algn="l">
                        <a:spcBef>
                          <a:spcPts val="0"/>
                        </a:spcBef>
                        <a:spcAft>
                          <a:spcPts val="0"/>
                        </a:spcAft>
                        <a:buNone/>
                      </a:pPr>
                      <a:r>
                        <a:rPr lang="fr"/>
                        <a:t>0(0)</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9</a:t>
                      </a:r>
                      <a:endParaRPr/>
                    </a:p>
                  </a:txBody>
                  <a:tcPr marT="91425" marB="91425" marR="91425" marL="91425"/>
                </a:tc>
                <a:tc>
                  <a:txBody>
                    <a:bodyPr/>
                    <a:lstStyle/>
                    <a:p>
                      <a:pPr indent="0" lvl="0" marL="0" rtl="0" algn="l">
                        <a:spcBef>
                          <a:spcPts val="0"/>
                        </a:spcBef>
                        <a:spcAft>
                          <a:spcPts val="0"/>
                        </a:spcAft>
                        <a:buNone/>
                      </a:pPr>
                      <a:r>
                        <a:rPr lang="fr"/>
                        <a:t>0(0)</a:t>
                      </a:r>
                      <a:endParaRPr/>
                    </a:p>
                  </a:txBody>
                  <a:tcPr marT="91425" marB="91425" marR="91425" marL="91425"/>
                </a:tc>
                <a:tc>
                  <a:txBody>
                    <a:bodyPr/>
                    <a:lstStyle/>
                    <a:p>
                      <a:pPr indent="0" lvl="0" marL="0" rtl="0" algn="l">
                        <a:spcBef>
                          <a:spcPts val="0"/>
                        </a:spcBef>
                        <a:spcAft>
                          <a:spcPts val="0"/>
                        </a:spcAft>
                        <a:buNone/>
                      </a:pPr>
                      <a:r>
                        <a:rPr lang="fr"/>
                        <a:t>X2</a:t>
                      </a:r>
                      <a:endParaRPr/>
                    </a:p>
                  </a:txBody>
                  <a:tcPr marT="91425" marB="91425" marR="91425" marL="91425"/>
                </a:tc>
              </a:tr>
              <a:tr h="396200">
                <a:tc>
                  <a:txBody>
                    <a:bodyPr/>
                    <a:lstStyle/>
                    <a:p>
                      <a:pPr indent="0" lvl="0" marL="0" rtl="0" algn="l">
                        <a:spcBef>
                          <a:spcPts val="0"/>
                        </a:spcBef>
                        <a:spcAft>
                          <a:spcPts val="0"/>
                        </a:spcAft>
                        <a:buNone/>
                      </a:pPr>
                      <a:r>
                        <a:rPr lang="fr"/>
                        <a:t>8</a:t>
                      </a:r>
                      <a:endParaRPr/>
                    </a:p>
                  </a:txBody>
                  <a:tcPr marT="91425" marB="91425" marR="91425" marL="91425"/>
                </a:tc>
                <a:tc>
                  <a:txBody>
                    <a:bodyPr/>
                    <a:lstStyle/>
                    <a:p>
                      <a:pPr indent="0" lvl="0" marL="0" rtl="0" algn="l">
                        <a:spcBef>
                          <a:spcPts val="0"/>
                        </a:spcBef>
                        <a:spcAft>
                          <a:spcPts val="0"/>
                        </a:spcAft>
                        <a:buNone/>
                      </a:pPr>
                      <a:r>
                        <a:rPr lang="fr"/>
                        <a:t>1</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0(1)</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r>
              <a:tr h="396200">
                <a:tc>
                  <a:txBody>
                    <a:bodyPr/>
                    <a:lstStyle/>
                    <a:p>
                      <a:pPr indent="0" lvl="0" marL="0" rtl="0" algn="l">
                        <a:spcBef>
                          <a:spcPts val="0"/>
                        </a:spcBef>
                        <a:spcAft>
                          <a:spcPts val="0"/>
                        </a:spcAft>
                        <a:buNone/>
                      </a:pPr>
                      <a:r>
                        <a:rPr lang="fr"/>
                        <a:t>0(0)</a:t>
                      </a:r>
                      <a:endParaRPr/>
                    </a:p>
                  </a:txBody>
                  <a:tcPr marT="91425" marB="91425" marR="91425" marL="91425"/>
                </a:tc>
                <a:tc>
                  <a:txBody>
                    <a:bodyPr/>
                    <a:lstStyle/>
                    <a:p>
                      <a:pPr indent="0" lvl="0" marL="0" rtl="0" algn="l">
                        <a:spcBef>
                          <a:spcPts val="0"/>
                        </a:spcBef>
                        <a:spcAft>
                          <a:spcPts val="0"/>
                        </a:spcAft>
                        <a:buNone/>
                      </a:pPr>
                      <a:r>
                        <a:rPr lang="fr"/>
                        <a:t>6</a:t>
                      </a:r>
                      <a:endParaRPr/>
                    </a:p>
                  </a:txBody>
                  <a:tcPr marT="91425" marB="91425" marR="91425" marL="91425"/>
                </a:tc>
                <a:tc>
                  <a:txBody>
                    <a:bodyPr/>
                    <a:lstStyle/>
                    <a:p>
                      <a:pPr indent="0" lvl="0" marL="0" rtl="0" algn="l">
                        <a:spcBef>
                          <a:spcPts val="0"/>
                        </a:spcBef>
                        <a:spcAft>
                          <a:spcPts val="0"/>
                        </a:spcAft>
                        <a:buNone/>
                      </a:pPr>
                      <a:r>
                        <a:rPr lang="fr"/>
                        <a:t>0(6)</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X5</a:t>
                      </a:r>
                      <a:endParaRPr/>
                    </a:p>
                  </a:txBody>
                  <a:tcPr marT="91425" marB="91425" marR="91425" marL="91425"/>
                </a:tc>
              </a:tr>
            </a:tbl>
          </a:graphicData>
        </a:graphic>
      </p:graphicFrame>
      <p:graphicFrame>
        <p:nvGraphicFramePr>
          <p:cNvPr id="172" name="Google Shape;172;p27"/>
          <p:cNvGraphicFramePr/>
          <p:nvPr/>
        </p:nvGraphicFramePr>
        <p:xfrm>
          <a:off x="3365450" y="2111725"/>
          <a:ext cx="3000000" cy="3000000"/>
        </p:xfrm>
        <a:graphic>
          <a:graphicData uri="http://schemas.openxmlformats.org/drawingml/2006/table">
            <a:tbl>
              <a:tblPr>
                <a:noFill/>
                <a:tableStyleId>{0716A11B-98CF-428F-8C72-DD0EC3C99F1B}</a:tableStyleId>
              </a:tblPr>
              <a:tblGrid>
                <a:gridCol w="530525"/>
                <a:gridCol w="530525"/>
                <a:gridCol w="530525"/>
                <a:gridCol w="530525"/>
              </a:tblGrid>
              <a:tr h="328450">
                <a:tc>
                  <a:txBody>
                    <a:bodyPr/>
                    <a:lstStyle/>
                    <a:p>
                      <a:pPr indent="0" lvl="0" marL="0" rtl="0" algn="l">
                        <a:spcBef>
                          <a:spcPts val="0"/>
                        </a:spcBef>
                        <a:spcAft>
                          <a:spcPts val="0"/>
                        </a:spcAft>
                        <a:buNone/>
                      </a:pPr>
                      <a:r>
                        <a:rPr lang="fr"/>
                        <a:t> X1</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c>
                  <a:txBody>
                    <a:bodyPr/>
                    <a:lstStyle/>
                    <a:p>
                      <a:pPr indent="0" lvl="0" marL="0" rtl="0" algn="l">
                        <a:spcBef>
                          <a:spcPts val="0"/>
                        </a:spcBef>
                        <a:spcAft>
                          <a:spcPts val="0"/>
                        </a:spcAft>
                        <a:buNone/>
                      </a:pPr>
                      <a:r>
                        <a:rPr lang="fr"/>
                        <a:t>X5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9</a:t>
                      </a:r>
                      <a:endParaRPr/>
                    </a:p>
                  </a:txBody>
                  <a:tcPr marT="91425" marB="91425" marR="91425" marL="91425"/>
                </a:tc>
                <a:tc>
                  <a:txBody>
                    <a:bodyPr/>
                    <a:lstStyle/>
                    <a:p>
                      <a:pPr indent="0" lvl="0" marL="0" rtl="0" algn="l">
                        <a:spcBef>
                          <a:spcPts val="0"/>
                        </a:spcBef>
                        <a:spcAft>
                          <a:spcPts val="0"/>
                        </a:spcAft>
                        <a:buNone/>
                      </a:pPr>
                      <a:r>
                        <a:rPr lang="fr"/>
                        <a:t>0(9)</a:t>
                      </a:r>
                      <a:endParaRPr/>
                    </a:p>
                  </a:txBody>
                  <a:tcPr marT="91425" marB="91425" marR="91425" marL="91425">
                    <a:solidFill>
                      <a:srgbClr val="00FF00"/>
                    </a:solidFill>
                  </a:tcPr>
                </a:tc>
                <a:tc>
                  <a:txBody>
                    <a:bodyPr/>
                    <a:lstStyle/>
                    <a:p>
                      <a:pPr indent="0" lvl="0" marL="0" rtl="0" algn="l">
                        <a:spcBef>
                          <a:spcPts val="0"/>
                        </a:spcBef>
                        <a:spcAft>
                          <a:spcPts val="0"/>
                        </a:spcAft>
                        <a:buNone/>
                      </a:pPr>
                      <a:r>
                        <a:rPr lang="fr"/>
                        <a:t>X2</a:t>
                      </a:r>
                      <a:endParaRPr/>
                    </a:p>
                  </a:txBody>
                  <a:tcPr marT="91425" marB="91425" marR="91425" marL="91425"/>
                </a:tc>
              </a:tr>
              <a:tr h="396200">
                <a:tc>
                  <a:txBody>
                    <a:bodyPr/>
                    <a:lstStyle/>
                    <a:p>
                      <a:pPr indent="0" lvl="0" marL="0" rtl="0" algn="l">
                        <a:spcBef>
                          <a:spcPts val="0"/>
                        </a:spcBef>
                        <a:spcAft>
                          <a:spcPts val="0"/>
                        </a:spcAft>
                        <a:buNone/>
                      </a:pPr>
                      <a:r>
                        <a:rPr lang="fr"/>
                        <a:t>8</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0(8)</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r>
              <a:tr h="396200">
                <a:tc>
                  <a:txBody>
                    <a:bodyPr/>
                    <a:lstStyle/>
                    <a:p>
                      <a:pPr indent="0" lvl="0" marL="0" rtl="0" algn="l">
                        <a:spcBef>
                          <a:spcPts val="0"/>
                        </a:spcBef>
                        <a:spcAft>
                          <a:spcPts val="0"/>
                        </a:spcAft>
                        <a:buNone/>
                      </a:pPr>
                      <a:r>
                        <a:rPr lang="fr"/>
                        <a:t>0(8)</a:t>
                      </a:r>
                      <a:endParaRPr/>
                    </a:p>
                  </a:txBody>
                  <a:tcPr marT="91425" marB="91425" marR="91425" marL="91425"/>
                </a:tc>
                <a:tc>
                  <a:txBody>
                    <a:bodyPr/>
                    <a:lstStyle/>
                    <a:p>
                      <a:pPr indent="0" lvl="0" marL="0" rtl="0" algn="l">
                        <a:spcBef>
                          <a:spcPts val="0"/>
                        </a:spcBef>
                        <a:spcAft>
                          <a:spcPts val="0"/>
                        </a:spcAft>
                        <a:buNone/>
                      </a:pPr>
                      <a:r>
                        <a:rPr lang="fr"/>
                        <a:t>0(9)</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X5</a:t>
                      </a:r>
                      <a:endParaRPr/>
                    </a:p>
                  </a:txBody>
                  <a:tcPr marT="91425" marB="91425" marR="91425" marL="91425"/>
                </a:tc>
              </a:tr>
            </a:tbl>
          </a:graphicData>
        </a:graphic>
      </p:graphicFrame>
      <p:graphicFrame>
        <p:nvGraphicFramePr>
          <p:cNvPr id="173" name="Google Shape;173;p27"/>
          <p:cNvGraphicFramePr/>
          <p:nvPr/>
        </p:nvGraphicFramePr>
        <p:xfrm>
          <a:off x="5888675" y="2309825"/>
          <a:ext cx="3000000" cy="3000000"/>
        </p:xfrm>
        <a:graphic>
          <a:graphicData uri="http://schemas.openxmlformats.org/drawingml/2006/table">
            <a:tbl>
              <a:tblPr>
                <a:noFill/>
                <a:tableStyleId>{0716A11B-98CF-428F-8C72-DD0EC3C99F1B}</a:tableStyleId>
              </a:tblPr>
              <a:tblGrid>
                <a:gridCol w="530525"/>
                <a:gridCol w="530525"/>
                <a:gridCol w="530525"/>
              </a:tblGrid>
              <a:tr h="328450">
                <a:tc>
                  <a:txBody>
                    <a:bodyPr/>
                    <a:lstStyle/>
                    <a:p>
                      <a:pPr indent="0" lvl="0" marL="0" rtl="0" algn="l">
                        <a:spcBef>
                          <a:spcPts val="0"/>
                        </a:spcBef>
                        <a:spcAft>
                          <a:spcPts val="0"/>
                        </a:spcAft>
                        <a:buNone/>
                      </a:pPr>
                      <a:r>
                        <a:rPr lang="fr"/>
                        <a:t> X1</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fr"/>
                        <a:t>8</a:t>
                      </a:r>
                      <a:endParaRPr/>
                    </a:p>
                  </a:txBody>
                  <a:tcPr marT="91425" marB="91425" marR="91425" marL="91425">
                    <a:solidFill>
                      <a:srgbClr val="00FF00"/>
                    </a:solidFill>
                  </a:tcPr>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X4</a:t>
                      </a:r>
                      <a:endParaRPr/>
                    </a:p>
                  </a:txBody>
                  <a:tcPr marT="91425" marB="91425" marR="91425" marL="91425"/>
                </a:tc>
              </a:tr>
              <a:tr h="39620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fr"/>
                        <a:t>X5</a:t>
                      </a:r>
                      <a:endParaRPr/>
                    </a:p>
                  </a:txBody>
                  <a:tcPr marT="91425" marB="91425" marR="91425" marL="91425"/>
                </a:tc>
              </a:tr>
            </a:tbl>
          </a:graphicData>
        </a:graphic>
      </p:graphicFrame>
      <p:sp>
        <p:nvSpPr>
          <p:cNvPr id="174" name="Google Shape;17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Little (branch and bound)</a:t>
            </a:r>
            <a:endParaRPr/>
          </a:p>
        </p:txBody>
      </p:sp>
      <p:sp>
        <p:nvSpPr>
          <p:cNvPr id="180" name="Google Shape;180;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Construire l’arbre des solutions en suivant l’algorithme du branch and bound, dont la première solution, que l’on vient de calculer est la suivante :</a:t>
            </a:r>
            <a:endParaRPr/>
          </a:p>
          <a:p>
            <a:pPr indent="457200" lvl="0" marL="1371600" rtl="0" algn="l">
              <a:spcBef>
                <a:spcPts val="1600"/>
              </a:spcBef>
              <a:spcAft>
                <a:spcPts val="0"/>
              </a:spcAft>
              <a:buNone/>
            </a:pPr>
            <a:r>
              <a:rPr lang="fr"/>
              <a:t>(X3,X2) -&gt; (X1,X3) -&gt; (X2,X5) -&gt; (X4,X1) -&gt; (X5,X4)</a:t>
            </a:r>
            <a:endParaRPr/>
          </a:p>
          <a:p>
            <a:pPr indent="0" lvl="0" marL="0" rtl="0" algn="l">
              <a:spcBef>
                <a:spcPts val="1600"/>
              </a:spcBef>
              <a:spcAft>
                <a:spcPts val="0"/>
              </a:spcAft>
              <a:buNone/>
            </a:pPr>
            <a:r>
              <a:rPr lang="fr"/>
              <a:t>le coût C=   12           +	0	      + 0		+ 0		  + 8	            + 0		= 20	</a:t>
            </a:r>
            <a:endParaRPr/>
          </a:p>
          <a:p>
            <a:pPr indent="0" lvl="0" marL="0" rtl="0" algn="l">
              <a:spcBef>
                <a:spcPts val="1600"/>
              </a:spcBef>
              <a:spcAft>
                <a:spcPts val="0"/>
              </a:spcAft>
              <a:buNone/>
            </a:pPr>
            <a:r>
              <a:rPr lang="fr"/>
              <a:t>Couper toute les solutions partielles &gt; 20 et continuer la construction de l’arbre des solutions en répétant les étapes 1,2,3 (réduction, éviction, coupure)</a:t>
            </a:r>
            <a:endParaRPr/>
          </a:p>
          <a:p>
            <a:pPr indent="0" lvl="0" marL="0" rtl="0" algn="l">
              <a:spcBef>
                <a:spcPts val="1600"/>
              </a:spcBef>
              <a:spcAft>
                <a:spcPts val="1600"/>
              </a:spcAft>
              <a:buNone/>
            </a:pPr>
            <a:r>
              <a:rPr lang="fr"/>
              <a:t>Vous allez trouver une solution de coût C=19, optimale</a:t>
            </a:r>
            <a:endParaRPr/>
          </a:p>
        </p:txBody>
      </p:sp>
      <p:sp>
        <p:nvSpPr>
          <p:cNvPr id="181" name="Google Shape;18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87" name="Google Shape;187;p29"/>
          <p:cNvPicPr preferRelativeResize="0"/>
          <p:nvPr/>
        </p:nvPicPr>
        <p:blipFill>
          <a:blip r:embed="rId3">
            <a:alphaModFix/>
          </a:blip>
          <a:stretch>
            <a:fillRect/>
          </a:stretch>
        </p:blipFill>
        <p:spPr>
          <a:xfrm>
            <a:off x="1143000" y="-167000"/>
            <a:ext cx="6858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Bibliowebographie</a:t>
            </a:r>
            <a:endParaRPr/>
          </a:p>
        </p:txBody>
      </p:sp>
      <p:sp>
        <p:nvSpPr>
          <p:cNvPr id="193" name="Google Shape;193;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3"/>
              </a:rPr>
              <a:t>Programmation dynamique par Tim Roughgarden</a:t>
            </a:r>
            <a:endParaRPr/>
          </a:p>
          <a:p>
            <a:pPr indent="0" lvl="0" marL="0" rtl="0" algn="l">
              <a:spcBef>
                <a:spcPts val="1600"/>
              </a:spcBef>
              <a:spcAft>
                <a:spcPts val="0"/>
              </a:spcAft>
              <a:buNone/>
            </a:pPr>
            <a:r>
              <a:rPr lang="fr" u="sng">
                <a:solidFill>
                  <a:schemeClr val="hlink"/>
                </a:solidFill>
                <a:hlinkClick r:id="rId4"/>
              </a:rPr>
              <a:t>Introduction to intractability by Robert Sedgewick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Exercice</a:t>
            </a:r>
            <a:endParaRPr/>
          </a:p>
        </p:txBody>
      </p:sp>
      <p:sp>
        <p:nvSpPr>
          <p:cNvPr id="200" name="Google Shape;200;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fr"/>
              <a:t>Résoudre le TSP suivant en utilisant l’algorithme de Little</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fr"/>
            </a:br>
            <a:endParaRPr/>
          </a:p>
        </p:txBody>
      </p:sp>
      <p:graphicFrame>
        <p:nvGraphicFramePr>
          <p:cNvPr id="201" name="Google Shape;201;p31"/>
          <p:cNvGraphicFramePr/>
          <p:nvPr/>
        </p:nvGraphicFramePr>
        <p:xfrm>
          <a:off x="3170050" y="2003125"/>
          <a:ext cx="3000000" cy="3000000"/>
        </p:xfrm>
        <a:graphic>
          <a:graphicData uri="http://schemas.openxmlformats.org/drawingml/2006/table">
            <a:tbl>
              <a:tblPr>
                <a:noFill/>
                <a:tableStyleId>{0716A11B-98CF-428F-8C72-DD0EC3C99F1B}</a:tableStyleId>
              </a:tblPr>
              <a:tblGrid>
                <a:gridCol w="382850"/>
                <a:gridCol w="382850"/>
                <a:gridCol w="382850"/>
                <a:gridCol w="382850"/>
                <a:gridCol w="382850"/>
                <a:gridCol w="382850"/>
              </a:tblGrid>
              <a:tr h="267325">
                <a:tc>
                  <a:txBody>
                    <a:bodyPr/>
                    <a:lstStyle/>
                    <a:p>
                      <a:pPr indent="0" lvl="0" marL="0" rtl="0" algn="l">
                        <a:spcBef>
                          <a:spcPts val="0"/>
                        </a:spcBef>
                        <a:spcAft>
                          <a:spcPts val="0"/>
                        </a:spcAft>
                        <a:buNone/>
                      </a:pPr>
                      <a:r>
                        <a:rPr lang="fr" sz="1200"/>
                        <a:t>X1</a:t>
                      </a:r>
                      <a:endParaRPr sz="1200"/>
                    </a:p>
                  </a:txBody>
                  <a:tcPr marT="91425" marB="91425" marR="91425" marL="91425"/>
                </a:tc>
                <a:tc>
                  <a:txBody>
                    <a:bodyPr/>
                    <a:lstStyle/>
                    <a:p>
                      <a:pPr indent="0" lvl="0" marL="0" rtl="0" algn="l">
                        <a:spcBef>
                          <a:spcPts val="0"/>
                        </a:spcBef>
                        <a:spcAft>
                          <a:spcPts val="0"/>
                        </a:spcAft>
                        <a:buNone/>
                      </a:pPr>
                      <a:r>
                        <a:rPr lang="fr" sz="1200"/>
                        <a:t>X2</a:t>
                      </a:r>
                      <a:endParaRPr sz="1200"/>
                    </a:p>
                  </a:txBody>
                  <a:tcPr marT="91425" marB="91425" marR="91425" marL="91425"/>
                </a:tc>
                <a:tc>
                  <a:txBody>
                    <a:bodyPr/>
                    <a:lstStyle/>
                    <a:p>
                      <a:pPr indent="0" lvl="0" marL="0" rtl="0" algn="l">
                        <a:spcBef>
                          <a:spcPts val="0"/>
                        </a:spcBef>
                        <a:spcAft>
                          <a:spcPts val="0"/>
                        </a:spcAft>
                        <a:buNone/>
                      </a:pPr>
                      <a:r>
                        <a:rPr lang="fr" sz="1200"/>
                        <a:t>X3</a:t>
                      </a:r>
                      <a:endParaRPr sz="1200"/>
                    </a:p>
                  </a:txBody>
                  <a:tcPr marT="91425" marB="91425" marR="91425" marL="91425"/>
                </a:tc>
                <a:tc>
                  <a:txBody>
                    <a:bodyPr/>
                    <a:lstStyle/>
                    <a:p>
                      <a:pPr indent="0" lvl="0" marL="0" rtl="0" algn="l">
                        <a:spcBef>
                          <a:spcPts val="0"/>
                        </a:spcBef>
                        <a:spcAft>
                          <a:spcPts val="0"/>
                        </a:spcAft>
                        <a:buNone/>
                      </a:pPr>
                      <a:r>
                        <a:rPr lang="fr" sz="1200"/>
                        <a:t>X4</a:t>
                      </a:r>
                      <a:endParaRPr sz="1200"/>
                    </a:p>
                  </a:txBody>
                  <a:tcPr marT="91425" marB="91425" marR="91425" marL="91425"/>
                </a:tc>
                <a:tc>
                  <a:txBody>
                    <a:bodyPr/>
                    <a:lstStyle/>
                    <a:p>
                      <a:pPr indent="0" lvl="0" marL="0" rtl="0" algn="l">
                        <a:spcBef>
                          <a:spcPts val="0"/>
                        </a:spcBef>
                        <a:spcAft>
                          <a:spcPts val="0"/>
                        </a:spcAft>
                        <a:buNone/>
                      </a:pPr>
                      <a:r>
                        <a:rPr lang="fr" sz="1200"/>
                        <a:t>X5</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267325">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3</a:t>
                      </a:r>
                      <a:endParaRPr sz="1200"/>
                    </a:p>
                  </a:txBody>
                  <a:tcPr marT="91425" marB="91425" marR="91425" marL="91425"/>
                </a:tc>
                <a:tc>
                  <a:txBody>
                    <a:bodyPr/>
                    <a:lstStyle/>
                    <a:p>
                      <a:pPr indent="0" lvl="0" marL="0" rtl="0" algn="l">
                        <a:spcBef>
                          <a:spcPts val="0"/>
                        </a:spcBef>
                        <a:spcAft>
                          <a:spcPts val="0"/>
                        </a:spcAft>
                        <a:buNone/>
                      </a:pPr>
                      <a:r>
                        <a:rPr lang="fr" sz="1200"/>
                        <a:t>1</a:t>
                      </a:r>
                      <a:endParaRPr sz="1200"/>
                    </a:p>
                  </a:txBody>
                  <a:tcPr marT="91425" marB="91425" marR="91425" marL="91425"/>
                </a:tc>
                <a:tc>
                  <a:txBody>
                    <a:bodyPr/>
                    <a:lstStyle/>
                    <a:p>
                      <a:pPr indent="0" lvl="0" marL="0" rtl="0" algn="l">
                        <a:spcBef>
                          <a:spcPts val="0"/>
                        </a:spcBef>
                        <a:spcAft>
                          <a:spcPts val="0"/>
                        </a:spcAft>
                        <a:buNone/>
                      </a:pPr>
                      <a:r>
                        <a:rPr lang="fr" sz="1200"/>
                        <a:t>1</a:t>
                      </a:r>
                      <a:endParaRPr sz="1200"/>
                    </a:p>
                  </a:txBody>
                  <a:tcPr marT="91425" marB="91425" marR="91425" marL="91425"/>
                </a:tc>
                <a:tc>
                  <a:txBody>
                    <a:bodyPr/>
                    <a:lstStyle/>
                    <a:p>
                      <a:pPr indent="0" lvl="0" marL="0" rtl="0" algn="l">
                        <a:spcBef>
                          <a:spcPts val="0"/>
                        </a:spcBef>
                        <a:spcAft>
                          <a:spcPts val="0"/>
                        </a:spcAft>
                        <a:buNone/>
                      </a:pPr>
                      <a:r>
                        <a:rPr lang="fr" sz="1200"/>
                        <a:t>3</a:t>
                      </a:r>
                      <a:endParaRPr sz="1200"/>
                    </a:p>
                  </a:txBody>
                  <a:tcPr marT="91425" marB="91425" marR="91425" marL="91425"/>
                </a:tc>
                <a:tc>
                  <a:txBody>
                    <a:bodyPr/>
                    <a:lstStyle/>
                    <a:p>
                      <a:pPr indent="0" lvl="0" marL="0" rtl="0" algn="l">
                        <a:spcBef>
                          <a:spcPts val="0"/>
                        </a:spcBef>
                        <a:spcAft>
                          <a:spcPts val="0"/>
                        </a:spcAft>
                        <a:buNone/>
                      </a:pPr>
                      <a:r>
                        <a:rPr lang="fr" sz="1200"/>
                        <a:t>X1</a:t>
                      </a:r>
                      <a:endParaRPr sz="1200"/>
                    </a:p>
                  </a:txBody>
                  <a:tcPr marT="91425" marB="91425" marR="91425" marL="91425"/>
                </a:tc>
              </a:tr>
              <a:tr h="267325">
                <a:tc>
                  <a:txBody>
                    <a:bodyPr/>
                    <a:lstStyle/>
                    <a:p>
                      <a:pPr indent="0" lvl="0" marL="0" rtl="0" algn="l">
                        <a:spcBef>
                          <a:spcPts val="0"/>
                        </a:spcBef>
                        <a:spcAft>
                          <a:spcPts val="0"/>
                        </a:spcAft>
                        <a:buNone/>
                      </a:pPr>
                      <a:r>
                        <a:rPr lang="fr" sz="1200"/>
                        <a:t>2</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7</a:t>
                      </a:r>
                      <a:endParaRPr sz="1200"/>
                    </a:p>
                  </a:txBody>
                  <a:tcPr marT="91425" marB="91425" marR="91425" marL="91425"/>
                </a:tc>
                <a:tc>
                  <a:txBody>
                    <a:bodyPr/>
                    <a:lstStyle/>
                    <a:p>
                      <a:pPr indent="0" lvl="0" marL="0" rtl="0" algn="l">
                        <a:spcBef>
                          <a:spcPts val="0"/>
                        </a:spcBef>
                        <a:spcAft>
                          <a:spcPts val="0"/>
                        </a:spcAft>
                        <a:buNone/>
                      </a:pPr>
                      <a:r>
                        <a:rPr lang="fr" sz="1200"/>
                        <a:t>9</a:t>
                      </a:r>
                      <a:endParaRPr sz="1200"/>
                    </a:p>
                  </a:txBody>
                  <a:tcPr marT="91425" marB="91425" marR="91425" marL="91425"/>
                </a:tc>
                <a:tc>
                  <a:txBody>
                    <a:bodyPr/>
                    <a:lstStyle/>
                    <a:p>
                      <a:pPr indent="0" lvl="0" marL="0" rtl="0" algn="l">
                        <a:spcBef>
                          <a:spcPts val="0"/>
                        </a:spcBef>
                        <a:spcAft>
                          <a:spcPts val="0"/>
                        </a:spcAft>
                        <a:buNone/>
                      </a:pPr>
                      <a:r>
                        <a:rPr lang="fr" sz="1200"/>
                        <a:t>7</a:t>
                      </a:r>
                      <a:endParaRPr sz="1200"/>
                    </a:p>
                  </a:txBody>
                  <a:tcPr marT="91425" marB="91425" marR="91425" marL="91425"/>
                </a:tc>
                <a:tc>
                  <a:txBody>
                    <a:bodyPr/>
                    <a:lstStyle/>
                    <a:p>
                      <a:pPr indent="0" lvl="0" marL="0" rtl="0" algn="l">
                        <a:spcBef>
                          <a:spcPts val="0"/>
                        </a:spcBef>
                        <a:spcAft>
                          <a:spcPts val="0"/>
                        </a:spcAft>
                        <a:buNone/>
                      </a:pPr>
                      <a:r>
                        <a:rPr lang="fr" sz="1200"/>
                        <a:t>X2</a:t>
                      </a:r>
                      <a:endParaRPr sz="1200"/>
                    </a:p>
                  </a:txBody>
                  <a:tcPr marT="91425" marB="91425" marR="91425" marL="91425"/>
                </a:tc>
              </a:tr>
              <a:tr h="267325">
                <a:tc>
                  <a:txBody>
                    <a:bodyPr/>
                    <a:lstStyle/>
                    <a:p>
                      <a:pPr indent="0" lvl="0" marL="0" rtl="0" algn="l">
                        <a:spcBef>
                          <a:spcPts val="0"/>
                        </a:spcBef>
                        <a:spcAft>
                          <a:spcPts val="0"/>
                        </a:spcAft>
                        <a:buNone/>
                      </a:pPr>
                      <a:r>
                        <a:rPr lang="fr" sz="1200"/>
                        <a:t>4</a:t>
                      </a:r>
                      <a:endParaRPr sz="1200"/>
                    </a:p>
                  </a:txBody>
                  <a:tcPr marT="91425" marB="91425" marR="91425" marL="91425"/>
                </a:tc>
                <a:tc>
                  <a:txBody>
                    <a:bodyPr/>
                    <a:lstStyle/>
                    <a:p>
                      <a:pPr indent="0" lvl="0" marL="0" rtl="0" algn="l">
                        <a:spcBef>
                          <a:spcPts val="0"/>
                        </a:spcBef>
                        <a:spcAft>
                          <a:spcPts val="0"/>
                        </a:spcAft>
                        <a:buNone/>
                      </a:pPr>
                      <a:r>
                        <a:rPr lang="fr" sz="1200"/>
                        <a:t>5</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9</a:t>
                      </a:r>
                      <a:endParaRPr sz="1200"/>
                    </a:p>
                  </a:txBody>
                  <a:tcPr marT="91425" marB="91425" marR="91425" marL="91425"/>
                </a:tc>
                <a:tc>
                  <a:txBody>
                    <a:bodyPr/>
                    <a:lstStyle/>
                    <a:p>
                      <a:pPr indent="0" lvl="0" marL="0" rtl="0" algn="l">
                        <a:spcBef>
                          <a:spcPts val="0"/>
                        </a:spcBef>
                        <a:spcAft>
                          <a:spcPts val="0"/>
                        </a:spcAft>
                        <a:buNone/>
                      </a:pPr>
                      <a:r>
                        <a:rPr lang="fr" sz="1200"/>
                        <a:t>4</a:t>
                      </a:r>
                      <a:endParaRPr sz="1200"/>
                    </a:p>
                  </a:txBody>
                  <a:tcPr marT="91425" marB="91425" marR="91425" marL="91425"/>
                </a:tc>
                <a:tc>
                  <a:txBody>
                    <a:bodyPr/>
                    <a:lstStyle/>
                    <a:p>
                      <a:pPr indent="0" lvl="0" marL="0" rtl="0" algn="l">
                        <a:spcBef>
                          <a:spcPts val="0"/>
                        </a:spcBef>
                        <a:spcAft>
                          <a:spcPts val="0"/>
                        </a:spcAft>
                        <a:buNone/>
                      </a:pPr>
                      <a:r>
                        <a:rPr lang="fr" sz="1200"/>
                        <a:t>X3</a:t>
                      </a:r>
                      <a:endParaRPr sz="1200"/>
                    </a:p>
                  </a:txBody>
                  <a:tcPr marT="91425" marB="91425" marR="91425" marL="91425"/>
                </a:tc>
              </a:tr>
              <a:tr h="267325">
                <a:tc>
                  <a:txBody>
                    <a:bodyPr/>
                    <a:lstStyle/>
                    <a:p>
                      <a:pPr indent="0" lvl="0" marL="0" rtl="0" algn="l">
                        <a:spcBef>
                          <a:spcPts val="0"/>
                        </a:spcBef>
                        <a:spcAft>
                          <a:spcPts val="0"/>
                        </a:spcAft>
                        <a:buNone/>
                      </a:pPr>
                      <a:r>
                        <a:rPr lang="fr" sz="1200"/>
                        <a:t>5</a:t>
                      </a:r>
                      <a:endParaRPr sz="1200"/>
                    </a:p>
                  </a:txBody>
                  <a:tcPr marT="91425" marB="91425" marR="91425" marL="91425"/>
                </a:tc>
                <a:tc>
                  <a:txBody>
                    <a:bodyPr/>
                    <a:lstStyle/>
                    <a:p>
                      <a:pPr indent="0" lvl="0" marL="0" rtl="0" algn="l">
                        <a:spcBef>
                          <a:spcPts val="0"/>
                        </a:spcBef>
                        <a:spcAft>
                          <a:spcPts val="0"/>
                        </a:spcAft>
                        <a:buNone/>
                      </a:pPr>
                      <a:r>
                        <a:rPr lang="fr" sz="1200"/>
                        <a:t>2</a:t>
                      </a:r>
                      <a:endParaRPr sz="1200"/>
                    </a:p>
                  </a:txBody>
                  <a:tcPr marT="91425" marB="91425" marR="91425" marL="91425"/>
                </a:tc>
                <a:tc>
                  <a:txBody>
                    <a:bodyPr/>
                    <a:lstStyle/>
                    <a:p>
                      <a:pPr indent="0" lvl="0" marL="0" rtl="0" algn="l">
                        <a:spcBef>
                          <a:spcPts val="0"/>
                        </a:spcBef>
                        <a:spcAft>
                          <a:spcPts val="0"/>
                        </a:spcAft>
                        <a:buNone/>
                      </a:pPr>
                      <a:r>
                        <a:rPr lang="fr" sz="1200"/>
                        <a:t>3</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12</a:t>
                      </a:r>
                      <a:endParaRPr sz="1200"/>
                    </a:p>
                  </a:txBody>
                  <a:tcPr marT="91425" marB="91425" marR="91425" marL="91425"/>
                </a:tc>
                <a:tc>
                  <a:txBody>
                    <a:bodyPr/>
                    <a:lstStyle/>
                    <a:p>
                      <a:pPr indent="0" lvl="0" marL="0" rtl="0" algn="l">
                        <a:spcBef>
                          <a:spcPts val="0"/>
                        </a:spcBef>
                        <a:spcAft>
                          <a:spcPts val="0"/>
                        </a:spcAft>
                        <a:buNone/>
                      </a:pPr>
                      <a:r>
                        <a:rPr lang="fr" sz="1200"/>
                        <a:t>X4</a:t>
                      </a:r>
                      <a:endParaRPr sz="1200"/>
                    </a:p>
                  </a:txBody>
                  <a:tcPr marT="91425" marB="91425" marR="91425" marL="91425"/>
                </a:tc>
              </a:tr>
              <a:tr h="267325">
                <a:tc>
                  <a:txBody>
                    <a:bodyPr/>
                    <a:lstStyle/>
                    <a:p>
                      <a:pPr indent="0" lvl="0" marL="0" rtl="0" algn="l">
                        <a:spcBef>
                          <a:spcPts val="0"/>
                        </a:spcBef>
                        <a:spcAft>
                          <a:spcPts val="0"/>
                        </a:spcAft>
                        <a:buNone/>
                      </a:pPr>
                      <a:r>
                        <a:rPr lang="fr" sz="1200"/>
                        <a:t>3</a:t>
                      </a:r>
                      <a:endParaRPr sz="1200"/>
                    </a:p>
                  </a:txBody>
                  <a:tcPr marT="91425" marB="91425" marR="91425" marL="91425"/>
                </a:tc>
                <a:tc>
                  <a:txBody>
                    <a:bodyPr/>
                    <a:lstStyle/>
                    <a:p>
                      <a:pPr indent="0" lvl="0" marL="0" rtl="0" algn="l">
                        <a:spcBef>
                          <a:spcPts val="0"/>
                        </a:spcBef>
                        <a:spcAft>
                          <a:spcPts val="0"/>
                        </a:spcAft>
                        <a:buNone/>
                      </a:pPr>
                      <a:r>
                        <a:rPr lang="fr" sz="1200"/>
                        <a:t>12</a:t>
                      </a:r>
                      <a:endParaRPr sz="1200"/>
                    </a:p>
                  </a:txBody>
                  <a:tcPr marT="91425" marB="91425" marR="91425" marL="91425"/>
                </a:tc>
                <a:tc>
                  <a:txBody>
                    <a:bodyPr/>
                    <a:lstStyle/>
                    <a:p>
                      <a:pPr indent="0" lvl="0" marL="0" rtl="0" algn="l">
                        <a:spcBef>
                          <a:spcPts val="0"/>
                        </a:spcBef>
                        <a:spcAft>
                          <a:spcPts val="0"/>
                        </a:spcAft>
                        <a:buNone/>
                      </a:pPr>
                      <a:r>
                        <a:rPr lang="fr" sz="1200"/>
                        <a:t>5</a:t>
                      </a:r>
                      <a:endParaRPr sz="1200"/>
                    </a:p>
                  </a:txBody>
                  <a:tcPr marT="91425" marB="91425" marR="91425" marL="91425"/>
                </a:tc>
                <a:tc>
                  <a:txBody>
                    <a:bodyPr/>
                    <a:lstStyle/>
                    <a:p>
                      <a:pPr indent="0" lvl="0" marL="0" rtl="0" algn="l">
                        <a:spcBef>
                          <a:spcPts val="0"/>
                        </a:spcBef>
                        <a:spcAft>
                          <a:spcPts val="0"/>
                        </a:spcAft>
                        <a:buNone/>
                      </a:pPr>
                      <a:r>
                        <a:rPr lang="fr" sz="1200"/>
                        <a:t>6</a:t>
                      </a:r>
                      <a:endParaRPr sz="1200"/>
                    </a:p>
                  </a:txBody>
                  <a:tcPr marT="91425" marB="91425" marR="91425" marL="91425"/>
                </a:tc>
                <a:tc>
                  <a:txBody>
                    <a:bodyPr/>
                    <a:lstStyle/>
                    <a:p>
                      <a:pPr indent="0" lvl="0" marL="0" rtl="0" algn="l">
                        <a:spcBef>
                          <a:spcPts val="0"/>
                        </a:spcBef>
                        <a:spcAft>
                          <a:spcPts val="0"/>
                        </a:spcAft>
                        <a:buNone/>
                      </a:pPr>
                      <a:r>
                        <a:rPr lang="fr" sz="1200"/>
                        <a:t>--</a:t>
                      </a:r>
                      <a:endParaRPr sz="1200"/>
                    </a:p>
                  </a:txBody>
                  <a:tcPr marT="91425" marB="91425" marR="91425" marL="91425"/>
                </a:tc>
                <a:tc>
                  <a:txBody>
                    <a:bodyPr/>
                    <a:lstStyle/>
                    <a:p>
                      <a:pPr indent="0" lvl="0" marL="0" rtl="0" algn="l">
                        <a:spcBef>
                          <a:spcPts val="0"/>
                        </a:spcBef>
                        <a:spcAft>
                          <a:spcPts val="0"/>
                        </a:spcAft>
                        <a:buNone/>
                      </a:pPr>
                      <a:r>
                        <a:rPr lang="fr" sz="1200"/>
                        <a:t>X5</a:t>
                      </a:r>
                      <a:endParaRPr sz="1200"/>
                    </a:p>
                  </a:txBody>
                  <a:tcPr marT="91425" marB="91425" marR="91425" marL="91425"/>
                </a:tc>
              </a:tr>
            </a:tbl>
          </a:graphicData>
        </a:graphic>
      </p:graphicFrame>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Présentation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br>
              <a:rPr lang="fr"/>
            </a:br>
            <a:r>
              <a:rPr lang="fr"/>
              <a:t>Le problème du voyageur de commerce est un incontournable de la recherche opérationnelle. Il appartient à la classe des problèmes complexes en optimisation combinatoire et sa proximité avec les problèmes d'affectation en fait un problème passionnant pour saisir la difficulté intrinsèque de la combinatoire. Nous allons réutiliser la partie réduction de la méthode hongroise vue pour l’affectation afin de résoudre le problème du voyageur de commerce via l'algorithme de Little (1963), basé sur les principes de séparation et évaluation (branch and bound).</a:t>
            </a:r>
            <a:endParaRPr/>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Modélisation</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fr"/>
              <a:t>Le problème du voyageur de commerce (</a:t>
            </a:r>
            <a:r>
              <a:rPr i="1" lang="fr"/>
              <a:t>Traveling Salesman Problem</a:t>
            </a:r>
            <a:r>
              <a:rPr lang="fr"/>
              <a:t> : TSP) est un problème d’optimisation qui consiste à trouver un circuit hamiltonien de coût minimal dans un graphe orienté valué représentant des distances entre villes.</a:t>
            </a:r>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 name="Google Shape;84;p16"/>
          <p:cNvPicPr preferRelativeResize="0"/>
          <p:nvPr/>
        </p:nvPicPr>
        <p:blipFill>
          <a:blip r:embed="rId3">
            <a:alphaModFix/>
          </a:blip>
          <a:stretch>
            <a:fillRect/>
          </a:stretch>
        </p:blipFill>
        <p:spPr>
          <a:xfrm>
            <a:off x="3005138" y="190500"/>
            <a:ext cx="3133725" cy="4762500"/>
          </a:xfrm>
          <a:prstGeom prst="rect">
            <a:avLst/>
          </a:prstGeom>
          <a:noFill/>
          <a:ln>
            <a:noFill/>
          </a:ln>
        </p:spPr>
      </p:pic>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Complexité</a:t>
            </a:r>
            <a:endParaRPr/>
          </a:p>
        </p:txBody>
      </p:sp>
      <p:sp>
        <p:nvSpPr>
          <p:cNvPr id="91" name="Google Shape;91;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just">
              <a:spcBef>
                <a:spcPts val="1600"/>
              </a:spcBef>
              <a:spcAft>
                <a:spcPts val="0"/>
              </a:spcAft>
              <a:buNone/>
            </a:pPr>
            <a:r>
              <a:rPr lang="fr"/>
              <a:t>Le TSP appartient aux problèmes NP-complets, pour laquelle aucun algorithme efficace n'a été trouvé. Les seuls algorithmes exacts (garantissant la minimalité de la solution) connus jusqu'à présent sont donc tous de complexité exponentielle. </a:t>
            </a:r>
            <a:endParaRPr/>
          </a:p>
          <a:p>
            <a:pPr indent="0" lvl="0" marL="0" rtl="0" algn="just">
              <a:spcBef>
                <a:spcPts val="1600"/>
              </a:spcBef>
              <a:spcAft>
                <a:spcPts val="1600"/>
              </a:spcAft>
              <a:buNone/>
            </a:pPr>
            <a:r>
              <a:rPr lang="fr"/>
              <a:t>Deux approches s'offrent alors à nous, soit flirter avec les limites afin de garantir la minimalité, soit rechercher des solutions approchées via des algorithmes efficaces.</a:t>
            </a:r>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Méthodes exactes</a:t>
            </a:r>
            <a:endParaRPr/>
          </a:p>
        </p:txBody>
      </p:sp>
      <p:sp>
        <p:nvSpPr>
          <p:cNvPr id="98" name="Google Shape;98;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a:t>La première méthode exacte à considérer est bien entendu la recherche exhaustive consistant à rechercher tous les circuits hamiltoniens et à garder celui de coût minimum. </a:t>
            </a:r>
            <a:endParaRPr/>
          </a:p>
          <a:p>
            <a:pPr indent="0" lvl="0" marL="0" rtl="0" algn="just">
              <a:spcBef>
                <a:spcPts val="1600"/>
              </a:spcBef>
              <a:spcAft>
                <a:spcPts val="0"/>
              </a:spcAft>
              <a:buNone/>
            </a:pPr>
            <a:r>
              <a:rPr lang="fr"/>
              <a:t>Cette méthode atteint très rapidement des limites non exploitables car de complexité en </a:t>
            </a:r>
            <a:r>
              <a:rPr i="1" lang="fr"/>
              <a:t>O(n!)</a:t>
            </a:r>
            <a:r>
              <a:rPr lang="fr"/>
              <a:t>. A titre d'exemple pour 20 villes, cela nécessite </a:t>
            </a:r>
            <a:br>
              <a:rPr lang="fr"/>
            </a:br>
            <a:br>
              <a:rPr lang="fr"/>
            </a:br>
            <a:r>
              <a:rPr lang="fr"/>
              <a:t>                                        20!=2 432 902 008 176 640 000</a:t>
            </a:r>
            <a:endParaRPr/>
          </a:p>
          <a:p>
            <a:pPr indent="0" lvl="0" marL="0" rtl="0" algn="just">
              <a:spcBef>
                <a:spcPts val="1600"/>
              </a:spcBef>
              <a:spcAft>
                <a:spcPts val="1600"/>
              </a:spcAft>
              <a:buNone/>
            </a:pPr>
            <a:r>
              <a:rPr lang="fr"/>
              <a:t>soit plus de 2 milliards de milliards d'instructions machines. Même avec les meilleurs calculateurs actuels cette limite reste inatteignable. </a:t>
            </a:r>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Méthodes exactes (suite)</a:t>
            </a:r>
            <a:endParaRPr/>
          </a:p>
        </p:txBody>
      </p:sp>
      <p:sp>
        <p:nvSpPr>
          <p:cNvPr id="105" name="Google Shape;105;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fr"/>
              <a:t>Deux améliorations permettent de réduire drastiquement cette limite bien que restant exponentiels. </a:t>
            </a:r>
            <a:endParaRPr/>
          </a:p>
          <a:p>
            <a:pPr indent="0" lvl="0" marL="0" rtl="0" algn="just">
              <a:spcBef>
                <a:spcPts val="1600"/>
              </a:spcBef>
              <a:spcAft>
                <a:spcPts val="1600"/>
              </a:spcAft>
              <a:buClr>
                <a:schemeClr val="dk1"/>
              </a:buClr>
              <a:buSzPts val="1100"/>
              <a:buFont typeface="Arial"/>
              <a:buNone/>
            </a:pPr>
            <a:r>
              <a:rPr lang="fr"/>
              <a:t>La première utilise un algorithme de programmation dynamique que l'on doit à </a:t>
            </a:r>
            <a:r>
              <a:rPr lang="fr" u="sng">
                <a:solidFill>
                  <a:schemeClr val="hlink"/>
                </a:solidFill>
                <a:hlinkClick r:id="rId3"/>
              </a:rPr>
              <a:t>M. Held et M. Karp en 1962</a:t>
            </a:r>
            <a:r>
              <a:rPr lang="fr"/>
              <a:t>, qui résout TSP en </a:t>
            </a:r>
            <a:r>
              <a:rPr i="1" lang="fr"/>
              <a:t>O(n</a:t>
            </a:r>
            <a:r>
              <a:rPr baseline="30000" i="1" lang="fr"/>
              <a:t>2</a:t>
            </a:r>
            <a:r>
              <a:rPr i="1" lang="fr"/>
              <a:t>*2</a:t>
            </a:r>
            <a:r>
              <a:rPr baseline="30000" i="1" lang="fr"/>
              <a:t>n</a:t>
            </a:r>
            <a:r>
              <a:rPr i="1" lang="fr"/>
              <a:t>)</a:t>
            </a:r>
            <a:r>
              <a:rPr lang="fr"/>
              <a:t>, ce qui ramène notre problème avec 20 villes dans des limites acceptables : 419 430 400 instructions machines. </a:t>
            </a:r>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Méthodes exactes (fin)</a:t>
            </a:r>
            <a:endParaRPr/>
          </a:p>
        </p:txBody>
      </p:sp>
      <p:sp>
        <p:nvSpPr>
          <p:cNvPr id="112" name="Google Shape;112;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fr"/>
              <a:t>La seconde utilise un algorithme de séparation et évaluation que l'on doit à </a:t>
            </a:r>
            <a:r>
              <a:rPr lang="fr" u="sng">
                <a:solidFill>
                  <a:schemeClr val="hlink"/>
                </a:solidFill>
                <a:hlinkClick r:id="rId3"/>
              </a:rPr>
              <a:t>J.D.C Little, K.G. Murty, D.W. Sweeney et C. Karel en 1963</a:t>
            </a:r>
            <a:r>
              <a:rPr lang="fr"/>
              <a:t>. </a:t>
            </a:r>
            <a:endParaRPr/>
          </a:p>
          <a:p>
            <a:pPr indent="0" lvl="0" marL="0" rtl="0" algn="just">
              <a:spcBef>
                <a:spcPts val="1600"/>
              </a:spcBef>
              <a:spcAft>
                <a:spcPts val="0"/>
              </a:spcAft>
              <a:buClr>
                <a:schemeClr val="dk1"/>
              </a:buClr>
              <a:buSzPts val="1100"/>
              <a:buFont typeface="Arial"/>
              <a:buNone/>
            </a:pPr>
            <a:r>
              <a:rPr lang="fr"/>
              <a:t>Bien que sa complexité soit difficile à déterminer, il s'agit à l'heure actuelle de la solution exacte la plus efficace expérimentalement, certains problèmes de plusieurs centaines de villes ayant été résolus en l'utilisant. </a:t>
            </a:r>
            <a:endParaRPr/>
          </a:p>
          <a:p>
            <a:pPr indent="0" lvl="0" marL="0" rtl="0" algn="just">
              <a:spcBef>
                <a:spcPts val="1600"/>
              </a:spcBef>
              <a:spcAft>
                <a:spcPts val="0"/>
              </a:spcAft>
              <a:buClr>
                <a:schemeClr val="dk1"/>
              </a:buClr>
              <a:buSzPts val="1100"/>
              <a:buFont typeface="Arial"/>
              <a:buNone/>
            </a:pPr>
            <a:r>
              <a:rPr lang="fr"/>
              <a:t>C'est donc cette méthode que nous allons développer dans la suite de ce cours.</a:t>
            </a:r>
            <a:endParaRPr/>
          </a:p>
          <a:p>
            <a:pPr indent="0" lvl="0" marL="0" rtl="0" algn="l">
              <a:spcBef>
                <a:spcPts val="1600"/>
              </a:spcBef>
              <a:spcAft>
                <a:spcPts val="1600"/>
              </a:spcAft>
              <a:buNone/>
            </a:pPr>
            <a:r>
              <a:t/>
            </a:r>
            <a:endParaRPr/>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Méthodes approchées</a:t>
            </a:r>
            <a:endParaRPr/>
          </a:p>
        </p:txBody>
      </p:sp>
      <p:sp>
        <p:nvSpPr>
          <p:cNvPr id="119" name="Google Shape;119;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a:t>Une autre solution consiste à utiliser des méthodes approchées efficaces. Dans ce cas nous n'avons plus de problèmes aux limites, mais aucune garantie d'optimalité ne peut être avancée. L'algorithme basé sur l'arbre couvrant de poids minimal vu l'an passé en cours de graphe est une méthode de ce type et garantit simplement de ne pas dépasser d'un facteur 2 le coût de la solution optimale. </a:t>
            </a:r>
            <a:endParaRPr/>
          </a:p>
          <a:p>
            <a:pPr indent="0" lvl="0" marL="0" rtl="0" algn="just">
              <a:spcBef>
                <a:spcPts val="1600"/>
              </a:spcBef>
              <a:spcAft>
                <a:spcPts val="1600"/>
              </a:spcAft>
              <a:buNone/>
            </a:pPr>
            <a:r>
              <a:rPr lang="fr"/>
              <a:t>D'autres approches basées sur des algorithmes heuristiques (recuit simulé, recherche taboue ou algorithmes génétiques) sont également possibles, mais n'offrent que des approximations qu'il faut vérifier expérimentalement.</a:t>
            </a:r>
            <a:endParaRPr/>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