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7E26-F223-4FC1-B25F-18164C3AC358}" type="datetimeFigureOut">
              <a:rPr lang="en-GB" smtClean="0"/>
              <a:t>24/09/2021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9CC3F-8A1F-48C3-A421-7D60C56A2D7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4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053C696-9820-304D-BEEC-F296C7035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67553" y="461261"/>
            <a:ext cx="1443569" cy="7627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6407B5-9C39-9C49-9E9C-9545C46E4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35000"/>
          </a:blip>
          <a:srcRect l="3467" r="5238" b="11387"/>
          <a:stretch/>
        </p:blipFill>
        <p:spPr>
          <a:xfrm>
            <a:off x="0" y="1871712"/>
            <a:ext cx="10691813" cy="56879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F2A820-5F1A-BF48-A1CC-1C56BF6054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680126" y="6748181"/>
            <a:ext cx="1510475" cy="4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C152C82-C454-034C-ADA7-2214173DF1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67553" y="461261"/>
            <a:ext cx="1443569" cy="76272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45DA8D-1697-9B44-9F38-AC6EC571B5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680126" y="6748181"/>
            <a:ext cx="1510475" cy="4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F469-3FBA-7549-B660-10B138F441F6}" type="datetimeFigureOut">
              <a:rPr lang="fr-FR" smtClean="0"/>
              <a:t>24/09/2021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79CF-0D85-7144-BFFB-0764C8238F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3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7">
            <a:extLst>
              <a:ext uri="{FF2B5EF4-FFF2-40B4-BE49-F238E27FC236}">
                <a16:creationId xmlns:a16="http://schemas.microsoft.com/office/drawing/2014/main" id="{7159D89D-25AA-7B44-BE90-CFE1C2CA092F}"/>
              </a:ext>
            </a:extLst>
          </p:cNvPr>
          <p:cNvSpPr txBox="1">
            <a:spLocks/>
          </p:cNvSpPr>
          <p:nvPr/>
        </p:nvSpPr>
        <p:spPr>
          <a:xfrm>
            <a:off x="1062990" y="6833342"/>
            <a:ext cx="70523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90625" y="1743075"/>
            <a:ext cx="86487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ING2 ENGLISH </a:t>
            </a:r>
          </a:p>
          <a:p>
            <a:pPr algn="ctr"/>
            <a:endParaRPr lang="en-GB" sz="4400" b="1" dirty="0"/>
          </a:p>
          <a:p>
            <a:pPr algn="ctr"/>
            <a:r>
              <a:rPr lang="en-GB" sz="4400" b="1" dirty="0" smtClean="0"/>
              <a:t>JOB INTERVIEWS</a:t>
            </a:r>
          </a:p>
          <a:p>
            <a:pPr algn="ctr"/>
            <a:endParaRPr lang="en-GB" sz="4400" b="1" dirty="0"/>
          </a:p>
          <a:p>
            <a:pPr algn="ctr"/>
            <a:r>
              <a:rPr lang="en-GB" sz="4400" b="1" dirty="0" smtClean="0"/>
              <a:t>ADVICE FOR ANSWERING QUESTIONS</a:t>
            </a:r>
          </a:p>
          <a:p>
            <a:pPr algn="ctr"/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38828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790575" y="1571625"/>
            <a:ext cx="904875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4. Why our company</a:t>
            </a:r>
            <a:r>
              <a:rPr lang="en-GB" sz="3200" b="1" dirty="0" smtClean="0"/>
              <a:t>?</a:t>
            </a:r>
          </a:p>
          <a:p>
            <a:endParaRPr lang="en-GB" dirty="0"/>
          </a:p>
          <a:p>
            <a:r>
              <a:rPr lang="en-GB" sz="2800" dirty="0"/>
              <a:t>My favourite! We want to see how much </a:t>
            </a:r>
            <a:r>
              <a:rPr lang="en-GB" sz="2800" dirty="0" smtClean="0"/>
              <a:t>you know </a:t>
            </a:r>
            <a:r>
              <a:rPr lang="en-GB" sz="2800" dirty="0"/>
              <a:t>about us. This questions helps us to </a:t>
            </a:r>
            <a:r>
              <a:rPr lang="en-GB" sz="2800" dirty="0" smtClean="0"/>
              <a:t>tell the </a:t>
            </a:r>
            <a:r>
              <a:rPr lang="en-GB" sz="2800" dirty="0"/>
              <a:t>difference between serious candidates </a:t>
            </a:r>
            <a:r>
              <a:rPr lang="en-GB" sz="2800" dirty="0" smtClean="0"/>
              <a:t>and candidates </a:t>
            </a:r>
            <a:r>
              <a:rPr lang="en-GB" sz="2800" dirty="0"/>
              <a:t>who sent their CV by chance.</a:t>
            </a:r>
          </a:p>
          <a:p>
            <a:endParaRPr lang="en-GB" sz="2800" dirty="0" smtClean="0"/>
          </a:p>
          <a:p>
            <a:r>
              <a:rPr lang="en-GB" sz="2800" dirty="0" smtClean="0"/>
              <a:t>Please </a:t>
            </a:r>
            <a:r>
              <a:rPr lang="en-GB" sz="2800" dirty="0"/>
              <a:t>research the company you </a:t>
            </a:r>
            <a:r>
              <a:rPr lang="en-GB" sz="2800" dirty="0" smtClean="0"/>
              <a:t>are applying to</a:t>
            </a:r>
            <a:r>
              <a:rPr lang="en-GB" sz="2800" dirty="0"/>
              <a:t> </a:t>
            </a:r>
            <a:r>
              <a:rPr lang="en-GB" sz="2800" dirty="0" smtClean="0"/>
              <a:t>and </a:t>
            </a:r>
            <a:r>
              <a:rPr lang="en-GB" sz="2800" dirty="0"/>
              <a:t>use this information in the interview.</a:t>
            </a:r>
          </a:p>
        </p:txBody>
      </p:sp>
    </p:spTree>
    <p:extLst>
      <p:ext uri="{BB962C8B-B14F-4D97-AF65-F5344CB8AC3E}">
        <p14:creationId xmlns:p14="http://schemas.microsoft.com/office/powerpoint/2010/main" val="400723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7700" y="1400176"/>
            <a:ext cx="92297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Please </a:t>
            </a:r>
            <a:r>
              <a:rPr lang="en-GB" sz="3200" b="1" i="1" u="sng" dirty="0"/>
              <a:t>avoid</a:t>
            </a:r>
            <a:r>
              <a:rPr lang="en-GB" sz="3200" b="1" dirty="0"/>
              <a:t> the following answers</a:t>
            </a:r>
            <a:r>
              <a:rPr lang="en-GB" sz="3200" b="1" dirty="0" smtClean="0"/>
              <a:t>:</a:t>
            </a:r>
          </a:p>
          <a:p>
            <a:endParaRPr lang="en-GB" sz="2800" dirty="0" smtClean="0"/>
          </a:p>
          <a:p>
            <a:r>
              <a:rPr lang="en-GB" sz="2800" dirty="0" smtClean="0"/>
              <a:t>“</a:t>
            </a:r>
            <a:r>
              <a:rPr lang="en-GB" sz="2800" dirty="0"/>
              <a:t>Because my careers advisor said you were a </a:t>
            </a:r>
            <a:r>
              <a:rPr lang="en-GB" sz="2800" dirty="0" smtClean="0"/>
              <a:t>good company</a:t>
            </a:r>
            <a:r>
              <a:rPr lang="en-GB" sz="2800" dirty="0"/>
              <a:t>.” </a:t>
            </a:r>
          </a:p>
          <a:p>
            <a:endParaRPr lang="en-GB" sz="2800" dirty="0" smtClean="0"/>
          </a:p>
          <a:p>
            <a:r>
              <a:rPr lang="en-GB" sz="2800" dirty="0" smtClean="0"/>
              <a:t>“</a:t>
            </a:r>
            <a:r>
              <a:rPr lang="en-GB" sz="2800" dirty="0"/>
              <a:t>Because I have been rejected from 3 </a:t>
            </a:r>
            <a:r>
              <a:rPr lang="en-GB" sz="2800" dirty="0" smtClean="0"/>
              <a:t>other companies </a:t>
            </a:r>
            <a:r>
              <a:rPr lang="en-GB" sz="2800" dirty="0"/>
              <a:t>before yours</a:t>
            </a:r>
            <a:r>
              <a:rPr lang="en-GB" sz="2800" dirty="0" smtClean="0"/>
              <a:t>.”</a:t>
            </a:r>
          </a:p>
          <a:p>
            <a:endParaRPr lang="en-GB" sz="2800" dirty="0"/>
          </a:p>
          <a:p>
            <a:r>
              <a:rPr lang="en-GB" sz="3200" b="1" u="sng" dirty="0" smtClean="0"/>
              <a:t>Better:</a:t>
            </a:r>
          </a:p>
          <a:p>
            <a:endParaRPr lang="en-GB" sz="2800" dirty="0" smtClean="0"/>
          </a:p>
          <a:p>
            <a:r>
              <a:rPr lang="en-GB" sz="2800" dirty="0" smtClean="0"/>
              <a:t>“I </a:t>
            </a:r>
            <a:r>
              <a:rPr lang="en-GB" sz="2800" dirty="0"/>
              <a:t>particularly enjoyed reading about your project in India, working with photovoltaics</a:t>
            </a:r>
            <a:r>
              <a:rPr lang="en-GB" sz="2800" dirty="0" smtClean="0"/>
              <a:t>.”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343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19150" y="1562100"/>
            <a:ext cx="906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Now try writing your own answers to the questions:</a:t>
            </a:r>
          </a:p>
          <a:p>
            <a:endParaRPr lang="en-GB" sz="2800" dirty="0"/>
          </a:p>
          <a:p>
            <a:r>
              <a:rPr lang="en-GB" sz="2800" dirty="0" smtClean="0"/>
              <a:t>Tell me about yourself</a:t>
            </a:r>
          </a:p>
          <a:p>
            <a:endParaRPr lang="en-GB" sz="2800" dirty="0"/>
          </a:p>
          <a:p>
            <a:r>
              <a:rPr lang="en-GB" sz="2800" dirty="0" smtClean="0"/>
              <a:t>What are your weaknesses?</a:t>
            </a:r>
          </a:p>
          <a:p>
            <a:endParaRPr lang="en-GB" sz="2800" dirty="0"/>
          </a:p>
          <a:p>
            <a:r>
              <a:rPr lang="en-GB" sz="2800" dirty="0" smtClean="0"/>
              <a:t>What are your goals?</a:t>
            </a:r>
          </a:p>
          <a:p>
            <a:endParaRPr lang="en-GB" sz="2800" dirty="0"/>
          </a:p>
          <a:p>
            <a:r>
              <a:rPr lang="en-GB" sz="2800" dirty="0" smtClean="0"/>
              <a:t>Why our company?</a:t>
            </a:r>
          </a:p>
          <a:p>
            <a:endParaRPr lang="en-GB" sz="2800" dirty="0"/>
          </a:p>
          <a:p>
            <a:r>
              <a:rPr lang="en-GB" sz="2800" i="1" dirty="0" smtClean="0"/>
              <a:t>For more examples of qualification questions, see “Successful Interviewing” document on AREL.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93181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76300" y="1743075"/>
            <a:ext cx="895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PART TWO</a:t>
            </a:r>
          </a:p>
          <a:p>
            <a:pPr algn="ctr"/>
            <a:endParaRPr lang="en-GB" sz="4800" b="1" dirty="0"/>
          </a:p>
          <a:p>
            <a:pPr algn="ctr"/>
            <a:r>
              <a:rPr lang="en-GB" sz="4800" b="1" dirty="0" smtClean="0"/>
              <a:t>BEHAVIORAL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2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81050" y="1676400"/>
            <a:ext cx="9067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These very popular questions are based on the premise that </a:t>
            </a:r>
            <a:r>
              <a:rPr lang="en-GB" sz="2800" b="1" i="1" dirty="0"/>
              <a:t>past </a:t>
            </a:r>
            <a:r>
              <a:rPr lang="en-GB" sz="2800" b="1" i="1" dirty="0" err="1"/>
              <a:t>behavior</a:t>
            </a:r>
            <a:r>
              <a:rPr lang="en-GB" sz="2800" b="1" i="1" dirty="0"/>
              <a:t> best predicts future </a:t>
            </a:r>
            <a:r>
              <a:rPr lang="en-GB" sz="2800" b="1" i="1" dirty="0" err="1"/>
              <a:t>behavior</a:t>
            </a:r>
            <a:r>
              <a:rPr lang="en-GB" sz="2800" b="1" i="1" dirty="0"/>
              <a:t>. </a:t>
            </a:r>
            <a:endParaRPr lang="en-GB" sz="2800" b="1" i="1" dirty="0" smtClean="0"/>
          </a:p>
          <a:p>
            <a:endParaRPr lang="en-GB" sz="2800" dirty="0"/>
          </a:p>
          <a:p>
            <a:r>
              <a:rPr lang="en-GB" sz="2800" dirty="0" smtClean="0"/>
              <a:t>For </a:t>
            </a:r>
            <a:r>
              <a:rPr lang="en-GB" sz="2800" dirty="0"/>
              <a:t>example, if you have shown initiative in a club or class project, you are likely to show initiative when you are </a:t>
            </a:r>
            <a:r>
              <a:rPr lang="en-GB" sz="2800" dirty="0" smtClean="0"/>
              <a:t>working.</a:t>
            </a:r>
          </a:p>
          <a:p>
            <a:endParaRPr lang="en-GB" sz="2800" dirty="0"/>
          </a:p>
          <a:p>
            <a:r>
              <a:rPr lang="en-GB" sz="2800" dirty="0" smtClean="0"/>
              <a:t>Before </a:t>
            </a:r>
            <a:r>
              <a:rPr lang="en-GB" sz="2800" dirty="0"/>
              <a:t>an interview, each position is assessed by the employer for the </a:t>
            </a:r>
            <a:r>
              <a:rPr lang="en-GB" sz="2800" b="1" dirty="0"/>
              <a:t>skills and traits that relate to job success </a:t>
            </a:r>
            <a:r>
              <a:rPr lang="en-GB" sz="2800" dirty="0"/>
              <a:t>and </a:t>
            </a:r>
            <a:r>
              <a:rPr lang="en-GB" sz="2800" b="1" dirty="0"/>
              <a:t>related interview questions are developed</a:t>
            </a:r>
            <a:r>
              <a:rPr lang="en-GB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3806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57250" y="1657350"/>
            <a:ext cx="86772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Examples</a:t>
            </a:r>
            <a:r>
              <a:rPr lang="en-GB" sz="2800" dirty="0"/>
              <a:t>: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• Describe a situation where you used persuasion to successfully convince someone to see things your way. </a:t>
            </a:r>
          </a:p>
          <a:p>
            <a:r>
              <a:rPr lang="en-GB" sz="2800" dirty="0"/>
              <a:t>• Tell me about a time when you had to take on a leadership role.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/>
              <a:t>You should respond to these questions with </a:t>
            </a:r>
            <a:r>
              <a:rPr lang="en-GB" sz="2800" b="1" dirty="0"/>
              <a:t>a specific example where you have demonstrated the skill </a:t>
            </a:r>
            <a:r>
              <a:rPr lang="en-GB" sz="2800" dirty="0"/>
              <a:t>the interviewer is seeking. It’s helpful to remember </a:t>
            </a:r>
            <a:r>
              <a:rPr lang="en-GB" sz="2800" b="1" dirty="0"/>
              <a:t>“CAR” </a:t>
            </a:r>
            <a:r>
              <a:rPr lang="en-GB" sz="2800" dirty="0"/>
              <a:t>to compose a thoughtful response. </a:t>
            </a:r>
          </a:p>
        </p:txBody>
      </p:sp>
    </p:spTree>
    <p:extLst>
      <p:ext uri="{BB962C8B-B14F-4D97-AF65-F5344CB8AC3E}">
        <p14:creationId xmlns:p14="http://schemas.microsoft.com/office/powerpoint/2010/main" val="276062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5350" y="1704975"/>
            <a:ext cx="87915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Here’s how it works: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b="1" u="sng" dirty="0"/>
              <a:t>C</a:t>
            </a:r>
            <a:r>
              <a:rPr lang="en-GB" sz="2400" b="1" dirty="0"/>
              <a:t>ONTEXT</a:t>
            </a:r>
            <a:r>
              <a:rPr lang="en-GB" sz="2400" dirty="0"/>
              <a:t>: What was the problem, need, or concern? Include obstacles you had to overcome.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b="1" u="sng" dirty="0"/>
              <a:t>A</a:t>
            </a:r>
            <a:r>
              <a:rPr lang="en-GB" sz="2400" b="1" dirty="0"/>
              <a:t>CTIONS</a:t>
            </a:r>
            <a:r>
              <a:rPr lang="en-GB" sz="2400" dirty="0"/>
              <a:t> you took: This does not mean what the group did, but what </a:t>
            </a:r>
            <a:r>
              <a:rPr lang="en-GB" sz="2400" b="1" i="1" u="sng" dirty="0"/>
              <a:t>you</a:t>
            </a:r>
            <a:r>
              <a:rPr lang="en-GB" sz="2400" dirty="0"/>
              <a:t> did. Practice saying “I” instead of “We.” Assume ownership of your accomplishments.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b="1" u="sng" dirty="0"/>
              <a:t>R</a:t>
            </a:r>
            <a:r>
              <a:rPr lang="en-GB" sz="2400" b="1" dirty="0"/>
              <a:t>ESULTS</a:t>
            </a:r>
            <a:r>
              <a:rPr lang="en-GB" sz="2400" dirty="0"/>
              <a:t> you achieved: quantify the results and relate them, your skills, and actions to the employer’s needs. </a:t>
            </a:r>
          </a:p>
        </p:txBody>
      </p:sp>
    </p:spTree>
    <p:extLst>
      <p:ext uri="{BB962C8B-B14F-4D97-AF65-F5344CB8AC3E}">
        <p14:creationId xmlns:p14="http://schemas.microsoft.com/office/powerpoint/2010/main" val="8071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8675" y="1657350"/>
            <a:ext cx="8886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Go to interviews with several </a:t>
            </a:r>
            <a:r>
              <a:rPr lang="en-GB" sz="2400" b="1" dirty="0"/>
              <a:t>stories that show off your relevant skills</a:t>
            </a:r>
            <a:r>
              <a:rPr lang="en-GB" sz="2400" dirty="0"/>
              <a:t>. Develop them by </a:t>
            </a:r>
            <a:r>
              <a:rPr lang="en-GB" sz="2400" b="1" dirty="0"/>
              <a:t>anticipating the skills </a:t>
            </a:r>
            <a:r>
              <a:rPr lang="en-GB" sz="2400" dirty="0"/>
              <a:t>that are important for the position and by </a:t>
            </a:r>
            <a:r>
              <a:rPr lang="en-GB" sz="2400" b="1" dirty="0"/>
              <a:t>reviewing past experiences for </a:t>
            </a:r>
            <a:r>
              <a:rPr lang="en-GB" sz="2400" b="1" dirty="0" smtClean="0"/>
              <a:t>your accomplishments</a:t>
            </a:r>
            <a:r>
              <a:rPr lang="en-GB" sz="2400" b="1" dirty="0"/>
              <a:t>. </a:t>
            </a:r>
            <a:endParaRPr lang="en-GB" sz="2400" b="1" dirty="0" smtClean="0"/>
          </a:p>
          <a:p>
            <a:endParaRPr lang="en-GB" sz="2400" dirty="0"/>
          </a:p>
          <a:p>
            <a:r>
              <a:rPr lang="en-GB" sz="2400" dirty="0" smtClean="0"/>
              <a:t>Accomplishments </a:t>
            </a:r>
            <a:r>
              <a:rPr lang="en-GB" sz="2400" dirty="0"/>
              <a:t>can be found in all parts of your life: </a:t>
            </a:r>
          </a:p>
          <a:p>
            <a:r>
              <a:rPr lang="en-GB" sz="2400" dirty="0"/>
              <a:t>• Academics, including class projects </a:t>
            </a:r>
          </a:p>
          <a:p>
            <a:r>
              <a:rPr lang="en-GB" sz="2400" dirty="0"/>
              <a:t>• Sports </a:t>
            </a:r>
            <a:endParaRPr lang="en-GB" sz="2400" dirty="0" smtClean="0"/>
          </a:p>
          <a:p>
            <a:r>
              <a:rPr lang="en-GB" sz="2400" dirty="0" smtClean="0"/>
              <a:t>• </a:t>
            </a:r>
            <a:r>
              <a:rPr lang="en-GB" sz="2400" dirty="0"/>
              <a:t>Activities </a:t>
            </a:r>
            <a:endParaRPr lang="en-GB" sz="2400" dirty="0" smtClean="0"/>
          </a:p>
          <a:p>
            <a:r>
              <a:rPr lang="en-GB" sz="2400" dirty="0" smtClean="0"/>
              <a:t>• </a:t>
            </a:r>
            <a:r>
              <a:rPr lang="en-GB" sz="2400" dirty="0"/>
              <a:t>Volunteer, work, or internship experiences (When did your performance exceed expectations? Achieve </a:t>
            </a:r>
            <a:r>
              <a:rPr lang="en-GB" sz="2400" dirty="0" smtClean="0"/>
              <a:t>something </a:t>
            </a:r>
            <a:r>
              <a:rPr lang="en-GB" sz="2400" dirty="0"/>
              <a:t>new? Make things easier? Save or make money?) </a:t>
            </a:r>
          </a:p>
        </p:txBody>
      </p:sp>
    </p:spTree>
    <p:extLst>
      <p:ext uri="{BB962C8B-B14F-4D97-AF65-F5344CB8AC3E}">
        <p14:creationId xmlns:p14="http://schemas.microsoft.com/office/powerpoint/2010/main" val="180295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14400" y="1724025"/>
            <a:ext cx="8686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PRACTICE:</a:t>
            </a:r>
          </a:p>
          <a:p>
            <a:endParaRPr lang="en-GB" sz="2200" dirty="0"/>
          </a:p>
          <a:p>
            <a:r>
              <a:rPr lang="en-GB" sz="2200" dirty="0" smtClean="0"/>
              <a:t>Open the “Successful Interviewing” document on AREL.</a:t>
            </a:r>
          </a:p>
          <a:p>
            <a:endParaRPr lang="en-GB" sz="2200" dirty="0"/>
          </a:p>
          <a:p>
            <a:r>
              <a:rPr lang="en-GB" sz="2200" dirty="0" smtClean="0"/>
              <a:t>Go to page 5 (48) of the document and look at “Practice </a:t>
            </a:r>
            <a:r>
              <a:rPr lang="en-GB" sz="2200" dirty="0" err="1" smtClean="0"/>
              <a:t>Behavioral</a:t>
            </a:r>
            <a:r>
              <a:rPr lang="en-GB" sz="2200" dirty="0" smtClean="0"/>
              <a:t> Questions”. The questions are organized into the following categories:</a:t>
            </a:r>
          </a:p>
          <a:p>
            <a:endParaRPr lang="en-GB" sz="2200" dirty="0"/>
          </a:p>
          <a:p>
            <a:r>
              <a:rPr lang="en-GB" sz="2200" b="1" dirty="0"/>
              <a:t>Interpersonal </a:t>
            </a:r>
            <a:r>
              <a:rPr lang="en-GB" sz="2200" b="1" dirty="0" smtClean="0"/>
              <a:t>skills, </a:t>
            </a:r>
            <a:r>
              <a:rPr lang="en-GB" sz="2200" b="1" dirty="0"/>
              <a:t>Communication </a:t>
            </a:r>
            <a:r>
              <a:rPr lang="en-GB" sz="2200" b="1" dirty="0" smtClean="0"/>
              <a:t>skills, Initiative, Leadership, </a:t>
            </a:r>
            <a:r>
              <a:rPr lang="en-GB" sz="2200" b="1" dirty="0"/>
              <a:t>Planning and </a:t>
            </a:r>
            <a:r>
              <a:rPr lang="en-GB" sz="2200" b="1" dirty="0" smtClean="0"/>
              <a:t>organization, Flexibility, Creativity/innovation, </a:t>
            </a:r>
            <a:r>
              <a:rPr lang="en-GB" sz="2200" b="1" dirty="0"/>
              <a:t>Decision </a:t>
            </a:r>
            <a:r>
              <a:rPr lang="en-GB" sz="2200" b="1" dirty="0" smtClean="0"/>
              <a:t>making.</a:t>
            </a:r>
          </a:p>
          <a:p>
            <a:endParaRPr lang="en-GB" sz="2200" b="1" dirty="0"/>
          </a:p>
          <a:p>
            <a:r>
              <a:rPr lang="en-GB" sz="2200" dirty="0" smtClean="0"/>
              <a:t>Choose ONE question from each category and write your answer. Remember the CAR method! (You can see an example answer on page 6 (49) of the document.)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684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04875" y="1771650"/>
            <a:ext cx="8734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PART ONE</a:t>
            </a:r>
          </a:p>
          <a:p>
            <a:pPr algn="ctr"/>
            <a:endParaRPr lang="en-GB" sz="4800" b="1" dirty="0"/>
          </a:p>
          <a:p>
            <a:pPr algn="ctr"/>
            <a:r>
              <a:rPr lang="en-GB" sz="4800" b="1" dirty="0" smtClean="0"/>
              <a:t>QUALIFICATION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22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76300" y="1762125"/>
            <a:ext cx="894397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Kirsty Smith, an HR Business Partner at a leading technology company in London, gives her advice when answering these typical interview questions:</a:t>
            </a:r>
          </a:p>
          <a:p>
            <a:endParaRPr lang="en-GB" sz="3200" dirty="0"/>
          </a:p>
          <a:p>
            <a:r>
              <a:rPr lang="en-GB" sz="3200" dirty="0"/>
              <a:t>“Tell me about yourself”</a:t>
            </a:r>
          </a:p>
          <a:p>
            <a:r>
              <a:rPr lang="en-GB" sz="3200" dirty="0"/>
              <a:t>“What are your weaknesses?”</a:t>
            </a:r>
          </a:p>
          <a:p>
            <a:r>
              <a:rPr lang="en-GB" sz="3200" dirty="0"/>
              <a:t>“What are your goals?”</a:t>
            </a:r>
          </a:p>
          <a:p>
            <a:r>
              <a:rPr lang="en-GB" sz="3200" dirty="0"/>
              <a:t>“Why our company?”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dirty="0"/>
          </a:p>
          <a:p>
            <a:r>
              <a:rPr lang="en-GB" dirty="0"/>
              <a:t>(courtesy of ESL Right Now)</a:t>
            </a:r>
          </a:p>
        </p:txBody>
      </p:sp>
    </p:spTree>
    <p:extLst>
      <p:ext uri="{BB962C8B-B14F-4D97-AF65-F5344CB8AC3E}">
        <p14:creationId xmlns:p14="http://schemas.microsoft.com/office/powerpoint/2010/main" val="173601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38200" y="1790700"/>
            <a:ext cx="94202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 smtClean="0"/>
              <a:t>Tell </a:t>
            </a:r>
            <a:r>
              <a:rPr lang="en-GB" sz="3200" b="1" dirty="0"/>
              <a:t>me about yourself! </a:t>
            </a:r>
            <a:endParaRPr lang="en-GB" sz="3200" dirty="0"/>
          </a:p>
          <a:p>
            <a:endParaRPr lang="en-GB" sz="3200" dirty="0"/>
          </a:p>
          <a:p>
            <a:r>
              <a:rPr lang="en-GB" sz="2800" dirty="0"/>
              <a:t>An interviewer is looking for short summary </a:t>
            </a:r>
            <a:r>
              <a:rPr lang="en-GB" sz="2800" dirty="0" smtClean="0"/>
              <a:t>of your </a:t>
            </a:r>
            <a:r>
              <a:rPr lang="en-GB" sz="2800" dirty="0"/>
              <a:t>experience / education.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This </a:t>
            </a:r>
            <a:r>
              <a:rPr lang="en-GB" sz="2800" dirty="0"/>
              <a:t>question </a:t>
            </a:r>
            <a:r>
              <a:rPr lang="en-GB" sz="2800" dirty="0" smtClean="0"/>
              <a:t>is to </a:t>
            </a:r>
            <a:r>
              <a:rPr lang="en-GB" sz="2800" dirty="0"/>
              <a:t>break the ice. Keep it to 60 seconds </a:t>
            </a:r>
            <a:r>
              <a:rPr lang="en-GB" sz="2800" dirty="0" smtClean="0"/>
              <a:t>or less</a:t>
            </a:r>
            <a:r>
              <a:rPr lang="en-GB" sz="2800" dirty="0"/>
              <a:t>.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Interviewers </a:t>
            </a:r>
            <a:r>
              <a:rPr lang="en-GB" sz="2800" dirty="0"/>
              <a:t>hate </a:t>
            </a:r>
            <a:r>
              <a:rPr lang="en-GB" sz="2800" dirty="0" smtClean="0"/>
              <a:t>it when </a:t>
            </a:r>
            <a:r>
              <a:rPr lang="en-GB" sz="2800" dirty="0"/>
              <a:t>candidates </a:t>
            </a:r>
            <a:r>
              <a:rPr lang="en-GB" sz="2800" dirty="0" smtClean="0"/>
              <a:t>talk about </a:t>
            </a:r>
            <a:r>
              <a:rPr lang="en-GB" sz="2800" dirty="0"/>
              <a:t>every aspect of </a:t>
            </a:r>
            <a:r>
              <a:rPr lang="en-GB" sz="2800" dirty="0" smtClean="0"/>
              <a:t>their lives.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6592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33450" y="1828800"/>
            <a:ext cx="8734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Suggested answer:</a:t>
            </a:r>
          </a:p>
          <a:p>
            <a:endParaRPr lang="en-GB" sz="3200" dirty="0"/>
          </a:p>
          <a:p>
            <a:r>
              <a:rPr lang="en-GB" sz="3200" dirty="0"/>
              <a:t>“I am currently studying / working at ________,</a:t>
            </a:r>
          </a:p>
          <a:p>
            <a:r>
              <a:rPr lang="en-GB" sz="3200" dirty="0"/>
              <a:t>where I undertake a __</a:t>
            </a:r>
            <a:r>
              <a:rPr lang="en-GB" sz="3200" i="1" dirty="0"/>
              <a:t>(what you do)</a:t>
            </a:r>
            <a:r>
              <a:rPr lang="en-GB" sz="3200" dirty="0"/>
              <a:t>____. Here I</a:t>
            </a:r>
          </a:p>
          <a:p>
            <a:r>
              <a:rPr lang="en-GB" sz="3200" dirty="0"/>
              <a:t>developed excellent </a:t>
            </a:r>
            <a:r>
              <a:rPr lang="en-GB" sz="3200" dirty="0" smtClean="0"/>
              <a:t>communication (?) </a:t>
            </a:r>
            <a:r>
              <a:rPr lang="en-GB" sz="3200" dirty="0"/>
              <a:t>and</a:t>
            </a:r>
          </a:p>
          <a:p>
            <a:r>
              <a:rPr lang="en-GB" sz="3200" dirty="0"/>
              <a:t>o</a:t>
            </a:r>
            <a:r>
              <a:rPr lang="en-GB" sz="3200" dirty="0" smtClean="0"/>
              <a:t>rganisational (?) </a:t>
            </a:r>
            <a:r>
              <a:rPr lang="en-GB" sz="3200" dirty="0"/>
              <a:t>skills as well as a keen interest in</a:t>
            </a:r>
          </a:p>
          <a:p>
            <a:r>
              <a:rPr lang="en-GB" sz="3200" i="1" dirty="0" smtClean="0"/>
              <a:t>__(insert </a:t>
            </a:r>
            <a:r>
              <a:rPr lang="en-GB" sz="3200" i="1" dirty="0"/>
              <a:t>field)__ </a:t>
            </a:r>
            <a:r>
              <a:rPr lang="en-GB" sz="3200" dirty="0"/>
              <a:t>which led to apply for this great</a:t>
            </a:r>
          </a:p>
          <a:p>
            <a:r>
              <a:rPr lang="en-GB" sz="3200" dirty="0"/>
              <a:t>opportunity at _(</a:t>
            </a:r>
            <a:r>
              <a:rPr lang="en-GB" sz="3200" i="1" dirty="0"/>
              <a:t>company you are applying to)</a:t>
            </a:r>
            <a:r>
              <a:rPr lang="en-GB" sz="3200" dirty="0"/>
              <a:t>_.”</a:t>
            </a:r>
          </a:p>
        </p:txBody>
      </p:sp>
    </p:spTree>
    <p:extLst>
      <p:ext uri="{BB962C8B-B14F-4D97-AF65-F5344CB8AC3E}">
        <p14:creationId xmlns:p14="http://schemas.microsoft.com/office/powerpoint/2010/main" val="180152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0100" y="1704975"/>
            <a:ext cx="908685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2. What are your weaknesses</a:t>
            </a:r>
            <a:r>
              <a:rPr lang="en-GB" sz="3200" b="1" dirty="0" smtClean="0"/>
              <a:t>?</a:t>
            </a:r>
          </a:p>
          <a:p>
            <a:endParaRPr lang="en-GB" dirty="0"/>
          </a:p>
          <a:p>
            <a:r>
              <a:rPr lang="en-GB" sz="2800" dirty="0"/>
              <a:t>A classic question!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“</a:t>
            </a:r>
            <a:r>
              <a:rPr lang="en-GB" sz="2800" dirty="0"/>
              <a:t>I work too much”, “I am </a:t>
            </a:r>
            <a:r>
              <a:rPr lang="en-GB" sz="2800" dirty="0" smtClean="0"/>
              <a:t>a perfectionist</a:t>
            </a:r>
            <a:r>
              <a:rPr lang="en-GB" sz="2800" dirty="0"/>
              <a:t>” and “I don’t know when to </a:t>
            </a:r>
            <a:r>
              <a:rPr lang="en-GB" sz="2800" dirty="0" smtClean="0"/>
              <a:t>relax” are </a:t>
            </a:r>
            <a:r>
              <a:rPr lang="en-GB" sz="2800" dirty="0"/>
              <a:t>all </a:t>
            </a:r>
            <a:r>
              <a:rPr lang="en-GB" sz="2800" b="1" i="1" u="sng" dirty="0" smtClean="0"/>
              <a:t>clichés</a:t>
            </a:r>
            <a:r>
              <a:rPr lang="en-GB" sz="2800" dirty="0"/>
              <a:t>.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The </a:t>
            </a:r>
            <a:r>
              <a:rPr lang="en-GB" sz="2800" dirty="0"/>
              <a:t>best way to answer this </a:t>
            </a:r>
            <a:r>
              <a:rPr lang="en-GB" sz="2800" dirty="0" smtClean="0"/>
              <a:t>is to </a:t>
            </a:r>
            <a:r>
              <a:rPr lang="en-GB" sz="2800" dirty="0"/>
              <a:t>think of an area you found difficult and </a:t>
            </a:r>
            <a:r>
              <a:rPr lang="en-GB" sz="2800" b="1" i="1" u="sng" dirty="0" smtClean="0"/>
              <a:t>have improved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2559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0100" y="1809750"/>
            <a:ext cx="89535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Suggested answer:</a:t>
            </a:r>
          </a:p>
          <a:p>
            <a:endParaRPr lang="en-GB" dirty="0"/>
          </a:p>
          <a:p>
            <a:r>
              <a:rPr lang="en-GB" sz="3200" dirty="0"/>
              <a:t>“At university I found cross cultural communication</a:t>
            </a:r>
          </a:p>
          <a:p>
            <a:r>
              <a:rPr lang="en-GB" sz="3200" dirty="0"/>
              <a:t>skills difficult, particularly the differences between</a:t>
            </a:r>
          </a:p>
          <a:p>
            <a:r>
              <a:rPr lang="en-GB" sz="3200" dirty="0"/>
              <a:t>Europe, America and Asia. So I took a course / read</a:t>
            </a:r>
          </a:p>
          <a:p>
            <a:r>
              <a:rPr lang="en-GB" sz="3200" dirty="0"/>
              <a:t>up on effective communication techniques to give</a:t>
            </a:r>
          </a:p>
          <a:p>
            <a:r>
              <a:rPr lang="en-GB" sz="3200" dirty="0"/>
              <a:t>me a good background on different cultural</a:t>
            </a:r>
          </a:p>
          <a:p>
            <a:r>
              <a:rPr lang="en-GB" sz="3200" dirty="0"/>
              <a:t>practices.”</a:t>
            </a:r>
          </a:p>
        </p:txBody>
      </p:sp>
    </p:spTree>
    <p:extLst>
      <p:ext uri="{BB962C8B-B14F-4D97-AF65-F5344CB8AC3E}">
        <p14:creationId xmlns:p14="http://schemas.microsoft.com/office/powerpoint/2010/main" val="1838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5325" y="1714500"/>
            <a:ext cx="900112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3. What are your goals</a:t>
            </a:r>
            <a:r>
              <a:rPr lang="en-GB" sz="3200" b="1" dirty="0" smtClean="0"/>
              <a:t>?</a:t>
            </a:r>
          </a:p>
          <a:p>
            <a:endParaRPr lang="en-GB" dirty="0"/>
          </a:p>
          <a:p>
            <a:r>
              <a:rPr lang="en-GB" sz="3200" dirty="0"/>
              <a:t>The interviewer wants to know how </a:t>
            </a:r>
            <a:r>
              <a:rPr lang="en-GB" sz="3200" dirty="0" smtClean="0"/>
              <a:t>serious you </a:t>
            </a:r>
            <a:r>
              <a:rPr lang="en-GB" sz="3200" dirty="0"/>
              <a:t>are about the position and work out if </a:t>
            </a:r>
            <a:r>
              <a:rPr lang="en-GB" sz="3200" dirty="0" smtClean="0"/>
              <a:t>you are </a:t>
            </a:r>
            <a:r>
              <a:rPr lang="en-GB" sz="3200" dirty="0"/>
              <a:t>a suitable candidate to invest in. </a:t>
            </a:r>
            <a:endParaRPr lang="en-GB" sz="3200" dirty="0" smtClean="0"/>
          </a:p>
          <a:p>
            <a:endParaRPr lang="en-GB" sz="3200" dirty="0"/>
          </a:p>
          <a:p>
            <a:r>
              <a:rPr lang="en-GB" sz="3200" dirty="0" smtClean="0"/>
              <a:t>They want </a:t>
            </a:r>
            <a:r>
              <a:rPr lang="en-GB" sz="3200" dirty="0"/>
              <a:t>to see that your goals match </a:t>
            </a:r>
            <a:r>
              <a:rPr lang="en-GB" sz="3200" dirty="0" smtClean="0"/>
              <a:t>the company’s </a:t>
            </a:r>
            <a:r>
              <a:rPr lang="en-GB" sz="3200" dirty="0"/>
              <a:t>goals and any future </a:t>
            </a:r>
            <a:r>
              <a:rPr lang="en-GB" sz="3200" dirty="0" smtClean="0"/>
              <a:t>promotion possibilities</a:t>
            </a:r>
            <a:r>
              <a:rPr lang="en-GB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97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47724" y="1343025"/>
            <a:ext cx="88106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Please </a:t>
            </a:r>
            <a:r>
              <a:rPr lang="en-GB" sz="3200" b="1" i="1" u="sng" dirty="0"/>
              <a:t>avoid</a:t>
            </a:r>
            <a:r>
              <a:rPr lang="en-GB" sz="3200" b="1" dirty="0"/>
              <a:t> the following answers: </a:t>
            </a:r>
          </a:p>
          <a:p>
            <a:endParaRPr lang="en-GB" dirty="0"/>
          </a:p>
          <a:p>
            <a:r>
              <a:rPr lang="en-GB" sz="2800" dirty="0"/>
              <a:t>“I’m spontaneous and </a:t>
            </a:r>
            <a:r>
              <a:rPr lang="en-GB" sz="2800" dirty="0" smtClean="0"/>
              <a:t>never </a:t>
            </a:r>
            <a:r>
              <a:rPr lang="en-GB" sz="2800" dirty="0"/>
              <a:t>plan too far </a:t>
            </a:r>
            <a:r>
              <a:rPr lang="en-GB" sz="2800" dirty="0" smtClean="0"/>
              <a:t>into the </a:t>
            </a:r>
            <a:r>
              <a:rPr lang="en-GB" sz="2800" dirty="0"/>
              <a:t>future</a:t>
            </a:r>
            <a:r>
              <a:rPr lang="en-GB" sz="2800" dirty="0" smtClean="0"/>
              <a:t>.”</a:t>
            </a:r>
          </a:p>
          <a:p>
            <a:endParaRPr lang="en-GB" sz="2800" dirty="0"/>
          </a:p>
          <a:p>
            <a:r>
              <a:rPr lang="en-GB" sz="2800" dirty="0"/>
              <a:t>“I see this company as a stepping stone to </a:t>
            </a:r>
            <a:r>
              <a:rPr lang="en-GB" sz="2800" dirty="0" smtClean="0"/>
              <a:t>my goal </a:t>
            </a:r>
            <a:r>
              <a:rPr lang="en-GB" sz="2800" dirty="0"/>
              <a:t>which is to work for Google</a:t>
            </a:r>
            <a:r>
              <a:rPr lang="en-GB" sz="2800" dirty="0" smtClean="0"/>
              <a:t>.”</a:t>
            </a:r>
          </a:p>
          <a:p>
            <a:endParaRPr lang="en-GB" dirty="0"/>
          </a:p>
          <a:p>
            <a:r>
              <a:rPr lang="en-GB" sz="3200" b="1" u="sng" dirty="0" smtClean="0"/>
              <a:t>Better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sz="2800" dirty="0" smtClean="0"/>
              <a:t>“I </a:t>
            </a:r>
            <a:r>
              <a:rPr lang="en-GB" sz="2800" dirty="0"/>
              <a:t>would like to pursue a career in digital design and see myself in a managerial role</a:t>
            </a:r>
            <a:r>
              <a:rPr lang="en-GB" sz="2800" dirty="0" smtClean="0"/>
              <a:t>.”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941875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89D264C445248B7F6062CC4450CF1" ma:contentTypeVersion="2" ma:contentTypeDescription="Crée un document." ma:contentTypeScope="" ma:versionID="44443dd1b0c3c46cd6a8e2b13e093ed7">
  <xsd:schema xmlns:xsd="http://www.w3.org/2001/XMLSchema" xmlns:xs="http://www.w3.org/2001/XMLSchema" xmlns:p="http://schemas.microsoft.com/office/2006/metadata/properties" xmlns:ns2="9108cd06-006c-4095-9b9a-d9582115f44c" targetNamespace="http://schemas.microsoft.com/office/2006/metadata/properties" ma:root="true" ma:fieldsID="99cdec1e0c1b16deab83474303c6e847" ns2:_="">
    <xsd:import namespace="9108cd06-006c-4095-9b9a-d9582115f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8cd06-006c-4095-9b9a-d9582115f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44363C-2E1E-4B08-A443-86F3B830946C}"/>
</file>

<file path=customXml/itemProps2.xml><?xml version="1.0" encoding="utf-8"?>
<ds:datastoreItem xmlns:ds="http://schemas.openxmlformats.org/officeDocument/2006/customXml" ds:itemID="{C100E807-66AA-47D4-9149-096549CD66BC}"/>
</file>

<file path=customXml/itemProps3.xml><?xml version="1.0" encoding="utf-8"?>
<ds:datastoreItem xmlns:ds="http://schemas.openxmlformats.org/officeDocument/2006/customXml" ds:itemID="{A1C35DEB-4842-4AA0-86A5-DA0BE0DA43E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931</Words>
  <Application>Microsoft Office PowerPoint</Application>
  <PresentationFormat>Personnalisé</PresentationFormat>
  <Paragraphs>125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Sebastien Galan</cp:lastModifiedBy>
  <cp:revision>24</cp:revision>
  <dcterms:created xsi:type="dcterms:W3CDTF">2019-12-09T08:41:04Z</dcterms:created>
  <dcterms:modified xsi:type="dcterms:W3CDTF">2021-09-24T11:38:36Z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0x010100B2E89D264C445248B7F6062CC4450CF1</vt:lpwstr>
  </property>
</Properties>
</file>